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oppins Light"/>
      <p:regular r:id="rId22"/>
      <p:bold r:id="rId23"/>
      <p:italic r:id="rId24"/>
      <p:boldItalic r:id="rId25"/>
    </p:embeddedFont>
    <p:embeddedFont>
      <p:font typeface="Poppins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61">
          <p15:clr>
            <a:srgbClr val="9AA0A6"/>
          </p15:clr>
        </p15:guide>
        <p15:guide id="4" pos="227">
          <p15:clr>
            <a:srgbClr val="A4A3A4"/>
          </p15:clr>
        </p15:guide>
        <p15:guide id="5" pos="5533">
          <p15:clr>
            <a:srgbClr val="A4A3A4"/>
          </p15:clr>
        </p15:guide>
        <p15:guide id="6" orient="horz" pos="454">
          <p15:clr>
            <a:srgbClr val="A4A3A4"/>
          </p15:clr>
        </p15:guide>
        <p15:guide id="7" orient="horz" pos="2665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0E6932-6451-4FC4-9EA8-69EE723FC988}">
  <a:tblStyle styleId="{BA0E6932-6451-4FC4-9EA8-69EE723FC9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 orient="horz"/>
        <p:guide pos="2880"/>
        <p:guide pos="3061" orient="horz"/>
        <p:guide pos="227"/>
        <p:guide pos="5533"/>
        <p:guide pos="454" orient="horz"/>
        <p:guide pos="2665" orient="horz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oppins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oppinsLight-italic.fntdata"/><Relationship Id="rId23" Type="http://schemas.openxmlformats.org/officeDocument/2006/relationships/font" Target="fonts/Poppi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Black-bold.fntdata"/><Relationship Id="rId25" Type="http://schemas.openxmlformats.org/officeDocument/2006/relationships/font" Target="fonts/PoppinsLight-boldItalic.fntdata"/><Relationship Id="rId27" Type="http://schemas.openxmlformats.org/officeDocument/2006/relationships/font" Target="fonts/PoppinsBlack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d101bfe2b_2_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bd101bfe2b_2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9399bf77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9399bf77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101bfe2b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bd101bfe2b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f1acc995a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f1acc995a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9399bf77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9399bf77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f1acc995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3f1acc995a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1acc995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3f1acc995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1acc995a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3f1acc995a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9399bf77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9399bf77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f1acc995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f1acc995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4695825" y="0"/>
            <a:ext cx="4448174" cy="4495800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>
            <p:ph idx="2" type="pic"/>
          </p:nvPr>
        </p:nvSpPr>
        <p:spPr>
          <a:xfrm>
            <a:off x="4448176" y="1335279"/>
            <a:ext cx="1146716" cy="1147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57" name="Google Shape;57;p14"/>
          <p:cNvSpPr/>
          <p:nvPr>
            <p:ph idx="3" type="pic"/>
          </p:nvPr>
        </p:nvSpPr>
        <p:spPr>
          <a:xfrm>
            <a:off x="5773195" y="1335279"/>
            <a:ext cx="1146716" cy="1147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58" name="Google Shape;58;p14"/>
          <p:cNvSpPr/>
          <p:nvPr>
            <p:ph idx="4" type="pic"/>
          </p:nvPr>
        </p:nvSpPr>
        <p:spPr>
          <a:xfrm>
            <a:off x="7098215" y="1335279"/>
            <a:ext cx="1146716" cy="1147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59" name="Google Shape;59;p14"/>
          <p:cNvSpPr/>
          <p:nvPr>
            <p:ph idx="5" type="pic"/>
          </p:nvPr>
        </p:nvSpPr>
        <p:spPr>
          <a:xfrm>
            <a:off x="4448176" y="2660850"/>
            <a:ext cx="1146716" cy="1147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0" name="Google Shape;60;p14"/>
          <p:cNvSpPr/>
          <p:nvPr>
            <p:ph idx="6" type="pic"/>
          </p:nvPr>
        </p:nvSpPr>
        <p:spPr>
          <a:xfrm>
            <a:off x="5773195" y="2660850"/>
            <a:ext cx="1146716" cy="1147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1" name="Google Shape;61;p14"/>
          <p:cNvSpPr/>
          <p:nvPr>
            <p:ph idx="7" type="pic"/>
          </p:nvPr>
        </p:nvSpPr>
        <p:spPr>
          <a:xfrm>
            <a:off x="7098215" y="2660850"/>
            <a:ext cx="1146716" cy="1147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19113" y="0"/>
            <a:ext cx="8105775" cy="485775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0"/>
            <a:ext cx="2974646" cy="5143500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74" name="Google Shape;74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651467" y="562896"/>
            <a:ext cx="2886076" cy="40177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5100" lIns="68575" spcFirstLastPara="1" rIns="68575" wrap="square" tIns="621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55638" y="2250206"/>
            <a:ext cx="7832724" cy="1304925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80" name="Google Shape;8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>
            <p:ph idx="2" type="pic"/>
          </p:nvPr>
        </p:nvSpPr>
        <p:spPr>
          <a:xfrm>
            <a:off x="2801646" y="1658619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3" name="Google Shape;83;p18"/>
          <p:cNvSpPr/>
          <p:nvPr>
            <p:ph idx="3" type="pic"/>
          </p:nvPr>
        </p:nvSpPr>
        <p:spPr>
          <a:xfrm>
            <a:off x="4697218" y="1658619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4" name="Google Shape;84;p18"/>
          <p:cNvSpPr/>
          <p:nvPr>
            <p:ph idx="4" type="pic"/>
          </p:nvPr>
        </p:nvSpPr>
        <p:spPr>
          <a:xfrm>
            <a:off x="6592790" y="1658619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5" name="Google Shape;85;p18"/>
          <p:cNvSpPr/>
          <p:nvPr>
            <p:ph idx="5" type="pic"/>
          </p:nvPr>
        </p:nvSpPr>
        <p:spPr>
          <a:xfrm>
            <a:off x="906074" y="1658619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5901185" y="535886"/>
            <a:ext cx="2491604" cy="4071727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6064373" y="709124"/>
            <a:ext cx="2165227" cy="2166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>
            <p:ph idx="2" type="pic"/>
          </p:nvPr>
        </p:nvSpPr>
        <p:spPr>
          <a:xfrm>
            <a:off x="2207792" y="1246227"/>
            <a:ext cx="1118441" cy="111907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97" name="Google Shape;97;p20"/>
          <p:cNvSpPr/>
          <p:nvPr>
            <p:ph idx="3" type="pic"/>
          </p:nvPr>
        </p:nvSpPr>
        <p:spPr>
          <a:xfrm>
            <a:off x="5373026" y="1000940"/>
            <a:ext cx="1494500" cy="149535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>
            <p:ph idx="2" type="pic"/>
          </p:nvPr>
        </p:nvSpPr>
        <p:spPr>
          <a:xfrm>
            <a:off x="1252736" y="584956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03" name="Google Shape;103;p21"/>
          <p:cNvSpPr/>
          <p:nvPr>
            <p:ph idx="3" type="pic"/>
          </p:nvPr>
        </p:nvSpPr>
        <p:spPr>
          <a:xfrm>
            <a:off x="5114926" y="584956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04" name="Google Shape;104;p21"/>
          <p:cNvSpPr/>
          <p:nvPr>
            <p:ph idx="4" type="pic"/>
          </p:nvPr>
        </p:nvSpPr>
        <p:spPr>
          <a:xfrm>
            <a:off x="1252736" y="2912787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05" name="Google Shape;105;p21"/>
          <p:cNvSpPr/>
          <p:nvPr>
            <p:ph idx="5" type="pic"/>
          </p:nvPr>
        </p:nvSpPr>
        <p:spPr>
          <a:xfrm>
            <a:off x="5114926" y="2912787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 flipH="1" rot="5400000">
            <a:off x="-1259700" y="1259699"/>
            <a:ext cx="5143502" cy="2624100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1536114" y="561631"/>
            <a:ext cx="1816835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 flipH="1" rot="5400000">
            <a:off x="-1259700" y="1259699"/>
            <a:ext cx="5143502" cy="2624100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7" name="Google Shape;117;p23"/>
          <p:cNvSpPr/>
          <p:nvPr>
            <p:ph idx="2" type="pic"/>
          </p:nvPr>
        </p:nvSpPr>
        <p:spPr>
          <a:xfrm>
            <a:off x="1041193" y="536965"/>
            <a:ext cx="2998403" cy="3999317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 flipH="1" rot="5400000">
            <a:off x="-1259700" y="1259699"/>
            <a:ext cx="5143502" cy="2624100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3" name="Google Shape;123;p24"/>
          <p:cNvSpPr/>
          <p:nvPr>
            <p:ph idx="2" type="pic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360000" y="720000"/>
            <a:ext cx="842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chemeClr val="dk1"/>
                </a:solidFill>
              </a:rPr>
              <a:t>Интеллектуальный анализ работы хранилища данных на основании обработки логов "Ростелеком"</a:t>
            </a:r>
            <a:endParaRPr sz="54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60000" y="4019274"/>
            <a:ext cx="348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команда DA44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5784000" y="42266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1700"/>
              </a:spcBef>
              <a:spcAft>
                <a:spcPts val="800"/>
              </a:spcAft>
              <a:buNone/>
            </a:pPr>
            <a:r>
              <a:rPr b="1" lang="ko" sz="2200">
                <a:solidFill>
                  <a:schemeClr val="dk1"/>
                </a:solidFill>
                <a:highlight>
                  <a:srgbClr val="FFFFFF"/>
                </a:highlight>
              </a:rPr>
              <a:t>Skolkovo Hack 2022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60000" y="4318750"/>
            <a:ext cx="204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25 сентября 2022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283800" y="388200"/>
            <a:ext cx="842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Спасибо за внимание</a:t>
            </a:r>
            <a:endParaRPr b="1" sz="3200">
              <a:solidFill>
                <a:srgbClr val="000334"/>
              </a:solidFill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350" y="1976850"/>
            <a:ext cx="1677801" cy="16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338" y="1976840"/>
            <a:ext cx="1677800" cy="167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675" y="1973150"/>
            <a:ext cx="1677799" cy="16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800" y="1969800"/>
            <a:ext cx="1677799" cy="16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8350" y="1971475"/>
            <a:ext cx="1677800" cy="16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360000" y="1405675"/>
            <a:ext cx="842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Команда DA44</a:t>
            </a:r>
            <a:endParaRPr sz="1800">
              <a:solidFill>
                <a:srgbClr val="000334"/>
              </a:solidFill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360000" y="4361400"/>
            <a:ext cx="842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334"/>
                </a:solidFill>
              </a:rPr>
              <a:t>Github: den-dw, </a:t>
            </a:r>
            <a:r>
              <a:rPr lang="ko" sz="1800">
                <a:solidFill>
                  <a:srgbClr val="000334"/>
                </a:solidFill>
              </a:rPr>
              <a:t>Morjella</a:t>
            </a:r>
            <a:r>
              <a:rPr lang="ko" sz="1800">
                <a:solidFill>
                  <a:srgbClr val="000334"/>
                </a:solidFill>
              </a:rPr>
              <a:t>, Mike-solk, taisiiap, </a:t>
            </a:r>
            <a:r>
              <a:rPr lang="ko" sz="1800">
                <a:solidFill>
                  <a:srgbClr val="000334"/>
                </a:solidFill>
              </a:rPr>
              <a:t>AlexeyK12</a:t>
            </a:r>
            <a:endParaRPr sz="1800">
              <a:solidFill>
                <a:srgbClr val="0003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360000" y="783475"/>
            <a:ext cx="7698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Данные представляют схематичные логи запросов, выгруженные из базы Greenplum 5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436200" y="12093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{BA0E6932-6451-4FC4-9EA8-69EE723FC988}</a:tableStyleId>
              </a:tblPr>
              <a:tblGrid>
                <a:gridCol w="952325"/>
                <a:gridCol w="750775"/>
                <a:gridCol w="3357325"/>
              </a:tblGrid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rn</a:t>
                      </a:r>
                      <a:endParaRPr b="1" sz="13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loguser</a:t>
                      </a:r>
                      <a:endParaRPr b="1" sz="13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q</a:t>
                      </a:r>
                      <a:endParaRPr b="1" sz="13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724484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etl_2048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from tbl_77830,from tbl_77829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884851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etl_1151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from tbl_336309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825173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etl_1151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into tbl_28425,JOIN tbl_28425,from tbl_97328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415920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etl_2048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from tbl_79634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469923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etl_1151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from tbl_19348</a:t>
                      </a:r>
                      <a:endParaRPr sz="1200"/>
                    </a:p>
                  </a:txBody>
                  <a:tcPr marT="0" marB="0" marR="57150" marL="5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7"/>
          <p:cNvSpPr txBox="1"/>
          <p:nvPr/>
        </p:nvSpPr>
        <p:spPr>
          <a:xfrm>
            <a:off x="436200" y="2967025"/>
            <a:ext cx="8424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rn </a:t>
            </a:r>
            <a:r>
              <a:rPr lang="ko"/>
              <a:t>- это порядковый номер строки, он уникальный.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loguser </a:t>
            </a:r>
            <a:r>
              <a:rPr lang="ko"/>
              <a:t>- тип пользователя, выполняющий запрос. Где etl - группа разработчиков, которые </a:t>
            </a:r>
            <a:r>
              <a:rPr lang="ko"/>
              <a:t>з</a:t>
            </a:r>
            <a:r>
              <a:rPr lang="ko"/>
              <a:t>агружают данные с помощью etl процессов, dev - обычные аналитики.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q </a:t>
            </a:r>
            <a:r>
              <a:rPr lang="ko"/>
              <a:t>- запрос query, упрощенный запрос, который пользователь отправлен в базу. Здесь через запятую склеены номера таблиц и оператор.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from, join означают, что данные извлекались,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into - запись данных </a:t>
            </a:r>
            <a:endParaRPr/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83800" y="388200"/>
            <a:ext cx="842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Описание данных</a:t>
            </a:r>
            <a:endParaRPr b="1" sz="3200">
              <a:solidFill>
                <a:srgbClr val="0003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360000" y="1906050"/>
            <a:ext cx="8424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Бесполезный объект</a:t>
            </a:r>
            <a:r>
              <a:rPr lang="ko" sz="1800">
                <a:solidFill>
                  <a:schemeClr val="dk1"/>
                </a:solidFill>
              </a:rPr>
              <a:t> - объект, который продолжает наполняться данными, но никто из разработчиков к ним не обращается,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то есть запрос into присутствует, но при этом нет ни одного селекта от обычного аналитика с именем, которое начинается на dev.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283800" y="372150"/>
            <a:ext cx="842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Задача</a:t>
            </a:r>
            <a:endParaRPr b="1" sz="3200">
              <a:solidFill>
                <a:srgbClr val="000334"/>
              </a:solidFill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360000" y="1060925"/>
            <a:ext cx="84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узнать, какие объекты в базе являются бесполезными.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283800" y="388200"/>
            <a:ext cx="842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Решение нашей команды:</a:t>
            </a:r>
            <a:endParaRPr b="1" sz="3200">
              <a:solidFill>
                <a:srgbClr val="000334"/>
              </a:solidFill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360000" y="1092000"/>
            <a:ext cx="79152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ko" sz="1800">
                <a:solidFill>
                  <a:srgbClr val="24292F"/>
                </a:solidFill>
                <a:highlight>
                  <a:srgbClr val="FFFFFF"/>
                </a:highlight>
              </a:rPr>
              <a:t>проведен исследовательский анализ проблемы в jupiter notebook;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ko" sz="1800">
                <a:solidFill>
                  <a:srgbClr val="24292F"/>
                </a:solidFill>
                <a:highlight>
                  <a:srgbClr val="FFFFFF"/>
                </a:highlight>
              </a:rPr>
              <a:t>разработана метрика "бесполезности": отношение числа записей в таблицу к числу обращений от разработчиков;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ko" sz="1800">
                <a:solidFill>
                  <a:srgbClr val="24292F"/>
                </a:solidFill>
                <a:highlight>
                  <a:srgbClr val="FFFFFF"/>
                </a:highlight>
              </a:rPr>
              <a:t>реализовано веб-приложение Dash, в котором выведены: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○"/>
            </a:pPr>
            <a:r>
              <a:rPr lang="ko" sz="1800">
                <a:solidFill>
                  <a:srgbClr val="24292F"/>
                </a:solidFill>
                <a:highlight>
                  <a:srgbClr val="FFFFFF"/>
                </a:highlight>
              </a:rPr>
              <a:t>топ-10 таблиц по нашей метрике;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○"/>
            </a:pPr>
            <a:r>
              <a:rPr lang="ko" sz="1800">
                <a:solidFill>
                  <a:srgbClr val="24292F"/>
                </a:solidFill>
                <a:highlight>
                  <a:srgbClr val="FFFFFF"/>
                </a:highlight>
              </a:rPr>
              <a:t>топ-10 пользователей по кол-ву запросов в разре типа: etl и dev;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○"/>
            </a:pPr>
            <a:r>
              <a:rPr lang="ko" sz="1800">
                <a:solidFill>
                  <a:srgbClr val="24292F"/>
                </a:solidFill>
                <a:highlight>
                  <a:srgbClr val="FFFFFF"/>
                </a:highlight>
              </a:rPr>
              <a:t>топ-10 пользователей по кол-ву операций в запросе в разрезе типа: etl и dev.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Используемые OpenSource Технологии: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Jupyter notebook, Python, Dash.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321700" y="417050"/>
            <a:ext cx="842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highlight>
                  <a:srgbClr val="FFFFFF"/>
                </a:highlight>
              </a:rPr>
              <a:t>Определение метрики "бесполезности" таблицы</a:t>
            </a:r>
            <a:endParaRPr b="1" sz="3200">
              <a:solidFill>
                <a:srgbClr val="000334"/>
              </a:solidFill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4915800" y="1281275"/>
            <a:ext cx="31182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212121"/>
                </a:solidFill>
              </a:rPr>
              <a:t>ТОП-10 "бесполезных таблиц"</a:t>
            </a:r>
            <a:endParaRPr b="1">
              <a:solidFill>
                <a:srgbClr val="21212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334"/>
              </a:solidFill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626500" y="1736425"/>
            <a:ext cx="2864700" cy="2848500"/>
          </a:xfrm>
          <a:prstGeom prst="rect">
            <a:avLst/>
          </a:prstGeom>
          <a:solidFill>
            <a:srgbClr val="F3F6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626500" y="1882150"/>
            <a:ext cx="286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М</a:t>
            </a:r>
            <a:r>
              <a:rPr lang="ko" sz="1800">
                <a:solidFill>
                  <a:schemeClr val="dk1"/>
                </a:solidFill>
              </a:rPr>
              <a:t>етрика </a:t>
            </a:r>
            <a:r>
              <a:rPr b="1" lang="ko" sz="1800">
                <a:solidFill>
                  <a:schemeClr val="dk1"/>
                </a:solidFill>
              </a:rPr>
              <a:t>useless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определена как отношение количества запросов into к количеству запросов from</a:t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171" name="Google Shape;171;p30"/>
          <p:cNvGraphicFramePr/>
          <p:nvPr/>
        </p:nvGraphicFramePr>
        <p:xfrm>
          <a:off x="4291100" y="173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{BA0E6932-6451-4FC4-9EA8-69EE723FC988}</a:tableStyleId>
              </a:tblPr>
              <a:tblGrid>
                <a:gridCol w="1038125"/>
                <a:gridCol w="1038125"/>
                <a:gridCol w="1038125"/>
                <a:gridCol w="1038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Имя таблицы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Число Froms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Число Intos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useless rate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tbl_27350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1536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1536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tbl_211513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9593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1066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tbl_29029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tbl_29481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tbl_29497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tbl_29495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465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tbl_27483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455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455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tbl_27346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455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455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tbl_29040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453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453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tbl_27761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447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447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16317"/>
          <a:stretch/>
        </p:blipFill>
        <p:spPr>
          <a:xfrm>
            <a:off x="188552" y="1025500"/>
            <a:ext cx="4383445" cy="31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 rotWithShape="1">
          <a:blip r:embed="rId4">
            <a:alphaModFix/>
          </a:blip>
          <a:srcRect b="0" l="0" r="0" t="14368"/>
          <a:stretch/>
        </p:blipFill>
        <p:spPr>
          <a:xfrm>
            <a:off x="4538400" y="996676"/>
            <a:ext cx="4283501" cy="31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321700" y="4127700"/>
            <a:ext cx="842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</a:rPr>
              <a:t>По графикам видно, что н</a:t>
            </a: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</a:rPr>
              <a:t>аибольшее количество запросов создают пользователи: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</a:rPr>
              <a:t>dev_332, dev_359, dev_1586, etl_2048, </a:t>
            </a: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</a:rPr>
              <a:t>etl_1151, etl_528.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245500" y="417050"/>
            <a:ext cx="842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highlight>
                  <a:srgbClr val="FFFFFF"/>
                </a:highlight>
              </a:rPr>
              <a:t>Распределение пользователей по кол-ву запросов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550300" y="932725"/>
            <a:ext cx="31182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rgbClr val="212121"/>
                </a:solidFill>
              </a:rPr>
              <a:t>ТОП-10 dev пользователей</a:t>
            </a:r>
            <a:endParaRPr b="1">
              <a:solidFill>
                <a:srgbClr val="21212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334"/>
              </a:solidFill>
            </a:endParaRPr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4572000" y="932725"/>
            <a:ext cx="31182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rgbClr val="212121"/>
                </a:solidFill>
              </a:rPr>
              <a:t>ТОП-10 etl пользователей</a:t>
            </a:r>
            <a:endParaRPr b="1">
              <a:solidFill>
                <a:srgbClr val="21212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33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16583"/>
          <a:stretch/>
        </p:blipFill>
        <p:spPr>
          <a:xfrm>
            <a:off x="436291" y="1059263"/>
            <a:ext cx="4009893" cy="28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360100" y="3970900"/>
            <a:ext cx="842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</a:rPr>
              <a:t>По графикам видно, что запросы с наибольшим количеством действий создают те же пользователи, только меняются местами  etl_2048 и etl_1151: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</a:rPr>
              <a:t>dev_332, dev_359, dev_1586, etl_1151, etl_2048, etl_528.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21700" y="417050"/>
            <a:ext cx="842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highlight>
                  <a:srgbClr val="FFFFFF"/>
                </a:highlight>
              </a:rPr>
              <a:t>Распределение пользователей по кол-ву действий в запросах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550300" y="932725"/>
            <a:ext cx="31182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rgbClr val="212121"/>
                </a:solidFill>
              </a:rPr>
              <a:t>ТОП-10 dev пользователей</a:t>
            </a:r>
            <a:endParaRPr b="1">
              <a:solidFill>
                <a:srgbClr val="21212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334"/>
              </a:solidFill>
            </a:endParaRPr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4572000" y="932725"/>
            <a:ext cx="31182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rgbClr val="212121"/>
                </a:solidFill>
              </a:rPr>
              <a:t>ТОП-10 etl пользователей</a:t>
            </a:r>
            <a:endParaRPr b="1">
              <a:solidFill>
                <a:srgbClr val="21212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334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0" r="0" t="21247"/>
          <a:stretch/>
        </p:blipFill>
        <p:spPr>
          <a:xfrm>
            <a:off x="4572000" y="1288199"/>
            <a:ext cx="4211999" cy="252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283800" y="360000"/>
            <a:ext cx="842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Рекомендации</a:t>
            </a:r>
            <a:endParaRPr b="1" sz="3200">
              <a:solidFill>
                <a:srgbClr val="000334"/>
              </a:solidFill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360000" y="1292950"/>
            <a:ext cx="80064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По результатам ранжирования по метрике “бесполезности” нужно обратить внимание на таблицы: </a:t>
            </a: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tbl_27350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tbl_211513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tbl_29029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. Они очень часто записываются, но редко запрашиваются.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Также следует изучить действия пользователей 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dev_332, dev_359, dev_1586, etl_2048, etl_1151, etl_528, совершающих наибольшее количество запросов.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257150" y="436200"/>
            <a:ext cx="842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Как использовать</a:t>
            </a:r>
            <a:endParaRPr b="1" sz="3200">
              <a:solidFill>
                <a:srgbClr val="000334"/>
              </a:solidFill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360000" y="720000"/>
            <a:ext cx="8424000" cy="4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Н</a:t>
            </a: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еобходимое ПО: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Python 3.9+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библиотеки Python: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○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dash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○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regex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○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plotly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○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pandas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Путь к csv-файлу с логами необходимо указать в файле config.py. Для запуска веб-приложения необходимо открыть терминал и выполнить команду: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для Windows и Mac: python app.py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для Linux: python3 app.py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ko" sz="1600">
                <a:solidFill>
                  <a:srgbClr val="24292F"/>
                </a:solidFill>
                <a:highlight>
                  <a:srgbClr val="FFFFFF"/>
                </a:highlight>
              </a:rPr>
              <a:t>для запуска на виртуальной машине: необходимо добавить host в конце app.py - app.run_server(debug=True, host='0.0.0.0')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