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8" r:id="rId4"/>
    <p:sldId id="260" r:id="rId5"/>
    <p:sldId id="261" r:id="rId6"/>
    <p:sldId id="262" r:id="rId7"/>
    <p:sldId id="275" r:id="rId8"/>
    <p:sldId id="269" r:id="rId9"/>
    <p:sldId id="263" r:id="rId10"/>
    <p:sldId id="274" r:id="rId11"/>
    <p:sldId id="272" r:id="rId12"/>
    <p:sldId id="277" r:id="rId13"/>
    <p:sldId id="270" r:id="rId14"/>
    <p:sldId id="265" r:id="rId15"/>
    <p:sldId id="266" r:id="rId16"/>
    <p:sldId id="271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28092403471435284"/>
          <c:y val="9.7329681387739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17-4E73-A8B7-E1B89065E9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17-4E73-A8B7-E1B89065E9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17-4E73-A8B7-E1B89065E9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17-4E73-A8B7-E1B89065E9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第一題</c:v>
                </c:pt>
                <c:pt idx="1">
                  <c:v>第二題</c:v>
                </c:pt>
                <c:pt idx="2">
                  <c:v>第三題</c:v>
                </c:pt>
                <c:pt idx="3">
                  <c:v>第四題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0.25</c:v>
                </c:pt>
                <c:pt idx="1">
                  <c:v>0.2</c:v>
                </c:pt>
                <c:pt idx="2">
                  <c:v>0.15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F-4283-9E54-F3E1CD8B4A4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第二次測試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28092403471435284"/>
          <c:y val="9.73296813877393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銷售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F3-41C3-95BF-E31E9B7561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F3-41C3-95BF-E31E9B7561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F3-41C3-95BF-E31E9B7561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F3-41C3-95BF-E31E9B7561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第一題</c:v>
                </c:pt>
                <c:pt idx="1">
                  <c:v>第二題</c:v>
                </c:pt>
                <c:pt idx="2">
                  <c:v>第三題</c:v>
                </c:pt>
                <c:pt idx="3">
                  <c:v>第四題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0.14000000000000001</c:v>
                </c:pt>
                <c:pt idx="1">
                  <c:v>0.48</c:v>
                </c:pt>
                <c:pt idx="2">
                  <c:v>0.15</c:v>
                </c:pt>
                <c:pt idx="3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F3-41C3-95BF-E31E9B7561B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B25A-AA9E-4A05-BE3D-FF0F54559F1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A196D-BEF2-4F49-9A8E-C2C95FCAB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4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25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5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26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69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29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6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7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34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9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0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61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2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397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9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12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89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98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73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5B04F3-EEF7-4533-B6C6-AB561BF34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878" b="11808"/>
          <a:stretch/>
        </p:blipFill>
        <p:spPr>
          <a:xfrm>
            <a:off x="1" y="1"/>
            <a:ext cx="12187209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D54B73-94CA-4308-A97F-AFB93BB03AC7}"/>
              </a:ext>
            </a:extLst>
          </p:cNvPr>
          <p:cNvSpPr/>
          <p:nvPr userDrawn="1"/>
        </p:nvSpPr>
        <p:spPr>
          <a:xfrm>
            <a:off x="286327" y="295564"/>
            <a:ext cx="11591638" cy="6243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90266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27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8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41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2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6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4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2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22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EB3-FBE2-4454-AD93-A52325828602}" type="datetimeFigureOut">
              <a:rPr lang="zh-TW" altLang="en-US" smtClean="0"/>
              <a:t>2018/10/4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932B0-7781-468D-84A9-963611770F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21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3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emf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microsoft.com/office/2007/relationships/hdphoto" Target="../media/hdphoto4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4577EA-0427-4C86-8BE1-25EBBE70E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8" b="11808"/>
          <a:stretch/>
        </p:blipFill>
        <p:spPr>
          <a:xfrm>
            <a:off x="-1679" y="0"/>
            <a:ext cx="12187209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16823D4-60E0-446B-80BF-07C613E99C7B}"/>
              </a:ext>
            </a:extLst>
          </p:cNvPr>
          <p:cNvSpPr/>
          <p:nvPr/>
        </p:nvSpPr>
        <p:spPr>
          <a:xfrm>
            <a:off x="3691658" y="3026060"/>
            <a:ext cx="4800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TW" altLang="en-US" sz="4800" b="1" spc="400" dirty="0"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網路</a:t>
            </a:r>
            <a:r>
              <a:rPr lang="zh-TW" altLang="en-US" sz="4800" b="1" spc="4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微软雅黑" pitchFamily="34" charset="-122"/>
              </a:rPr>
              <a:t>教學平台</a:t>
            </a:r>
            <a:endParaRPr lang="zh-CN" altLang="en-US" sz="4800" b="1" spc="400" dirty="0">
              <a:latin typeface="微軟正黑體" panose="020B0604030504040204" pitchFamily="34" charset="-120"/>
              <a:ea typeface="微軟正黑體" panose="020B0604030504040204" pitchFamily="34" charset="-120"/>
              <a:sym typeface="微软雅黑" pitchFamily="34" charset="-122"/>
            </a:endParaRPr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3128230" y="4153117"/>
            <a:ext cx="5927388" cy="579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</a:t>
            </a:r>
            <a:r>
              <a:rPr lang="en-US" altLang="zh-TW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江傳文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075987" y="4583361"/>
            <a:ext cx="4031873" cy="100322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組長：許百加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組員：廖辰懋 曾柏翰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詹賀淋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874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-504825" y="699214"/>
            <a:ext cx="3141924" cy="28252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84734" y="1757904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競賽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>
          <a:xfrm>
            <a:off x="4474058" y="833751"/>
            <a:ext cx="2760154" cy="449210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8"/>
          <a:stretch/>
        </p:blipFill>
        <p:spPr>
          <a:xfrm>
            <a:off x="7884977" y="833752"/>
            <a:ext cx="2760154" cy="450977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941615" y="5621237"/>
            <a:ext cx="26468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獲勝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贏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代幣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30696" y="5621237"/>
            <a:ext cx="26468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兩人對戰回答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</p:spTree>
    <p:extLst>
      <p:ext uri="{BB962C8B-B14F-4D97-AF65-F5344CB8AC3E}">
        <p14:creationId xmlns:p14="http://schemas.microsoft.com/office/powerpoint/2010/main" val="2592374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-294177" y="348762"/>
            <a:ext cx="3141924" cy="28252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12758" y="1158980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代幣的用途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76785" y="1928421"/>
            <a:ext cx="50099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在平台提出問題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以懸賞方式提出問題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解題者獲得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代幣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200000"/>
              </a:lnSpc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7" b="89520" l="7500" r="73750">
                        <a14:foregroundMark x1="37813" y1="12664" x2="41875" y2="14410"/>
                        <a14:foregroundMark x1="57188" y1="28384" x2="69375" y2="31878"/>
                        <a14:foregroundMark x1="55625" y1="39738" x2="55625" y2="39738"/>
                        <a14:foregroundMark x1="52812" y1="44105" x2="52812" y2="44105"/>
                        <a14:foregroundMark x1="50625" y1="47162" x2="50625" y2="47162"/>
                        <a14:foregroundMark x1="42500" y1="52838" x2="45000" y2="68122"/>
                        <a14:foregroundMark x1="40313" y1="29258" x2="40313" y2="29258"/>
                        <a14:foregroundMark x1="41250" y1="33624" x2="41250" y2="33624"/>
                        <a14:foregroundMark x1="41563" y1="38428" x2="41563" y2="38428"/>
                        <a14:foregroundMark x1="32813" y1="47598" x2="32813" y2="47598"/>
                        <a14:foregroundMark x1="30000" y1="44541" x2="30000" y2="44541"/>
                        <a14:foregroundMark x1="27813" y1="41048" x2="27813" y2="41048"/>
                        <a14:foregroundMark x1="40313" y1="48908" x2="42813" y2="48035"/>
                        <a14:foregroundMark x1="47500" y1="76856" x2="45938" y2="76419"/>
                        <a14:foregroundMark x1="49375" y1="77293" x2="46563" y2="76419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477"/>
          <a:stretch/>
        </p:blipFill>
        <p:spPr>
          <a:xfrm>
            <a:off x="6829863" y="1761395"/>
            <a:ext cx="3786719" cy="35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7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-238780" y="353045"/>
            <a:ext cx="3141924" cy="28252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2182" y="1196826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可增加抽獎轉盤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6271" y="1992404"/>
            <a:ext cx="386836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3275" lvl="1" indent="-3460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有機率獲得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代幣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3275" lvl="1" indent="-3460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老師自行設定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代幣個數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428750" lvl="2" indent="-51435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代幣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機率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3275" lvl="1" indent="-346075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200000"/>
              </a:lnSpc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94" b="89557" l="6154" r="94231">
                        <a14:foregroundMark x1="55769" y1="46835" x2="55769" y2="46835"/>
                        <a14:foregroundMark x1="55000" y1="54114" x2="55000" y2="54114"/>
                        <a14:foregroundMark x1="43462" y1="52532" x2="43462" y2="52532"/>
                        <a14:foregroundMark x1="42308" y1="47152" x2="42308" y2="47152"/>
                        <a14:foregroundMark x1="44615" y1="70253" x2="44615" y2="70253"/>
                        <a14:foregroundMark x1="22308" y1="40506" x2="22308" y2="40506"/>
                        <a14:foregroundMark x1="26923" y1="41456" x2="26923" y2="41456"/>
                        <a14:foregroundMark x1="21923" y1="45570" x2="38846" y2="36709"/>
                        <a14:foregroundMark x1="62692" y1="34810" x2="75769" y2="43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96" y="2106700"/>
            <a:ext cx="33020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2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186050F-2DB5-4855-B68D-6AD61BB3FC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8" b="11808"/>
          <a:stretch/>
        </p:blipFill>
        <p:spPr>
          <a:xfrm>
            <a:off x="1" y="1"/>
            <a:ext cx="12187209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0E79164-05D5-4F4A-8E61-221583D71DF3}"/>
              </a:ext>
            </a:extLst>
          </p:cNvPr>
          <p:cNvSpPr/>
          <p:nvPr/>
        </p:nvSpPr>
        <p:spPr>
          <a:xfrm>
            <a:off x="5373242" y="2138391"/>
            <a:ext cx="144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spc="3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微软雅黑" pitchFamily="34" charset="-122"/>
              </a:rPr>
              <a:t>03</a:t>
            </a:r>
            <a:endParaRPr lang="zh-CN" altLang="en-US" sz="7200" b="1" spc="3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微软雅黑" pitchFamily="34" charset="-122"/>
            </a:endParaRPr>
          </a:p>
        </p:txBody>
      </p:sp>
      <p:sp>
        <p:nvSpPr>
          <p:cNvPr id="7" name="TextBox 71">
            <a:extLst>
              <a:ext uri="{FF2B5EF4-FFF2-40B4-BE49-F238E27FC236}">
                <a16:creationId xmlns:a16="http://schemas.microsoft.com/office/drawing/2014/main" id="{CBEA345C-FD11-4776-85CE-CCD2DC29EDBB}"/>
              </a:ext>
            </a:extLst>
          </p:cNvPr>
          <p:cNvSpPr txBox="1"/>
          <p:nvPr/>
        </p:nvSpPr>
        <p:spPr>
          <a:xfrm>
            <a:off x="2197493" y="3297867"/>
            <a:ext cx="779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7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教師</a:t>
            </a:r>
            <a:r>
              <a:rPr lang="zh-TW" altLang="en-US" dirty="0" smtClean="0"/>
              <a:t>後</a:t>
            </a:r>
            <a:r>
              <a:rPr lang="zh-TW" altLang="en-US" dirty="0"/>
              <a:t>台功能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955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-281771" y="181737"/>
            <a:ext cx="3141924" cy="28252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89191" y="93728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教師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台功能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369125" y="1695815"/>
            <a:ext cx="4856394" cy="4433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SzPct val="115000"/>
              <a:buBlip>
                <a:blip r:embed="rId4"/>
              </a:buBlip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建立課程、章節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SzPct val="115000"/>
              <a:buBlip>
                <a:blip r:embed="rId4"/>
              </a:buBlip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上傳教材、測驗及作業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SzPct val="115000"/>
              <a:buBlip>
                <a:blip r:embed="rId4"/>
              </a:buBlip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上傳影片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sz="3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Youtube</a:t>
            </a:r>
            <a:r>
              <a:rPr lang="en-US" altLang="zh-TW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URL</a:t>
            </a:r>
            <a:r>
              <a:rPr lang="en-US" altLang="zh-TW" sz="32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SzPct val="115000"/>
              <a:buBlip>
                <a:blip r:embed="rId4"/>
              </a:buBlip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課程成員管理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SzPct val="115000"/>
              <a:buBlip>
                <a:blip r:embed="rId4"/>
              </a:buBlip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監控學生學習狀況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SzPct val="115000"/>
              <a:buBlip>
                <a:blip r:embed="rId4"/>
              </a:buBlip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可察看錯誤占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</a:p>
        </p:txBody>
      </p:sp>
      <p:pic>
        <p:nvPicPr>
          <p:cNvPr id="3" name="圖片 2" descr="File:Red check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476">
            <a:off x="5849455" y="5539511"/>
            <a:ext cx="399737" cy="399737"/>
          </a:xfrm>
          <a:prstGeom prst="rect">
            <a:avLst/>
          </a:prstGeom>
        </p:spPr>
      </p:pic>
      <p:pic>
        <p:nvPicPr>
          <p:cNvPr id="6" name="圖片 5" descr="File:Red check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476">
            <a:off x="6185709" y="4780980"/>
            <a:ext cx="399737" cy="399737"/>
          </a:xfrm>
          <a:prstGeom prst="rect">
            <a:avLst/>
          </a:prstGeom>
        </p:spPr>
      </p:pic>
      <p:pic>
        <p:nvPicPr>
          <p:cNvPr id="7" name="圖片 6" descr="File:Red check.svg - Wikimedia Common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5476">
            <a:off x="7093240" y="2577812"/>
            <a:ext cx="399737" cy="39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70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0" y="181737"/>
            <a:ext cx="3141924" cy="28252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72457" y="88648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上傳教材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9" r="1164" b="5767"/>
          <a:stretch/>
        </p:blipFill>
        <p:spPr>
          <a:xfrm>
            <a:off x="1647850" y="1828800"/>
            <a:ext cx="8981181" cy="4079631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2" name="矩形 1"/>
          <p:cNvSpPr/>
          <p:nvPr/>
        </p:nvSpPr>
        <p:spPr>
          <a:xfrm>
            <a:off x="2004646" y="2664069"/>
            <a:ext cx="1837592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26523" y="3185746"/>
            <a:ext cx="5096608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827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0" y="181737"/>
            <a:ext cx="3141924" cy="282526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7850" y="1828800"/>
            <a:ext cx="8981181" cy="4299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51893" y="2708031"/>
            <a:ext cx="8373207" cy="3130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69110" y="85048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學生錯誤占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</a:t>
            </a:r>
          </a:p>
        </p:txBody>
      </p:sp>
      <p:sp>
        <p:nvSpPr>
          <p:cNvPr id="9" name="矩形 8"/>
          <p:cNvSpPr/>
          <p:nvPr/>
        </p:nvSpPr>
        <p:spPr>
          <a:xfrm>
            <a:off x="1647850" y="1840375"/>
            <a:ext cx="8981181" cy="307731"/>
          </a:xfrm>
          <a:prstGeom prst="rect">
            <a:avLst/>
          </a:prstGeom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>
            <a:off x="1749670" y="1916723"/>
            <a:ext cx="2022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749670" y="1989259"/>
            <a:ext cx="2022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749670" y="2069123"/>
            <a:ext cx="202223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666893" y="1872761"/>
            <a:ext cx="1626577" cy="21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047285" y="1872761"/>
            <a:ext cx="246185" cy="2198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 descr="File:Ic search 48px.svg - Wikimedia Commons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685" y="1880912"/>
            <a:ext cx="215423" cy="215423"/>
          </a:xfrm>
          <a:prstGeom prst="rect">
            <a:avLst/>
          </a:prstGeom>
        </p:spPr>
      </p:pic>
      <p:graphicFrame>
        <p:nvGraphicFramePr>
          <p:cNvPr id="25" name="圖表 24"/>
          <p:cNvGraphicFramePr/>
          <p:nvPr>
            <p:extLst>
              <p:ext uri="{D42A27DB-BD31-4B8C-83A1-F6EECF244321}">
                <p14:modId xmlns:p14="http://schemas.microsoft.com/office/powerpoint/2010/main" val="1493740015"/>
              </p:ext>
            </p:extLst>
          </p:nvPr>
        </p:nvGraphicFramePr>
        <p:xfrm>
          <a:off x="2543757" y="2837685"/>
          <a:ext cx="2894480" cy="3001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1850781" y="2299117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後臺</a:t>
            </a:r>
            <a:r>
              <a:rPr lang="en-US" altLang="zh-TW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學生錯誤占比</a:t>
            </a:r>
            <a:endParaRPr lang="zh-TW" altLang="en-US" sz="12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8" name="圖表 27"/>
          <p:cNvGraphicFramePr/>
          <p:nvPr>
            <p:extLst>
              <p:ext uri="{D42A27DB-BD31-4B8C-83A1-F6EECF244321}">
                <p14:modId xmlns:p14="http://schemas.microsoft.com/office/powerpoint/2010/main" val="702801647"/>
              </p:ext>
            </p:extLst>
          </p:nvPr>
        </p:nvGraphicFramePr>
        <p:xfrm>
          <a:off x="6515488" y="2837685"/>
          <a:ext cx="2894480" cy="3001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9" name="圖片 28" descr="Bell PNG Transparent Images | PNG All"/>
          <p:cNvPicPr>
            <a:picLocks noChangeAspect="1"/>
          </p:cNvPicPr>
          <p:nvPr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92" y="1884947"/>
            <a:ext cx="216000" cy="216000"/>
          </a:xfrm>
          <a:prstGeom prst="rect">
            <a:avLst/>
          </a:prstGeom>
        </p:spPr>
      </p:pic>
      <p:sp>
        <p:nvSpPr>
          <p:cNvPr id="30" name="橢圓 29"/>
          <p:cNvSpPr/>
          <p:nvPr/>
        </p:nvSpPr>
        <p:spPr>
          <a:xfrm>
            <a:off x="9753600" y="1868096"/>
            <a:ext cx="228600" cy="2339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9921582" y="1850256"/>
            <a:ext cx="69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</a:rPr>
              <a:t>BaiJiaXu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32" name="等腰三角形 31"/>
          <p:cNvSpPr/>
          <p:nvPr/>
        </p:nvSpPr>
        <p:spPr>
          <a:xfrm flipV="1">
            <a:off x="10525125" y="1970209"/>
            <a:ext cx="72000" cy="7107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721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2">
            <a:extLst>
              <a:ext uri="{FF2B5EF4-FFF2-40B4-BE49-F238E27FC236}">
                <a16:creationId xmlns:a16="http://schemas.microsoft.com/office/drawing/2014/main" id="{006C50A0-DC78-453E-A59C-9DA33810F7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78" b="11808"/>
          <a:stretch/>
        </p:blipFill>
        <p:spPr>
          <a:xfrm>
            <a:off x="0" y="0"/>
            <a:ext cx="12187208" cy="685799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172852" y="3075056"/>
            <a:ext cx="7841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Thank  </a:t>
            </a:r>
            <a:r>
              <a:rPr lang="en-US" altLang="zh-TW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zh-TW" sz="5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or Listening</a:t>
            </a:r>
            <a:endParaRPr lang="zh-TW" alt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99398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8" y="116157"/>
            <a:ext cx="3141924" cy="2825267"/>
          </a:xfrm>
          <a:prstGeom prst="rect">
            <a:avLst/>
          </a:prstGeom>
        </p:spPr>
      </p:pic>
      <p:pic>
        <p:nvPicPr>
          <p:cNvPr id="19" name="图片 1">
            <a:extLst>
              <a:ext uri="{FF2B5EF4-FFF2-40B4-BE49-F238E27FC236}">
                <a16:creationId xmlns:a16="http://schemas.microsoft.com/office/drawing/2014/main" id="{CB9BF304-CBAD-460E-8E3E-425B2E0DAD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-20000" contrast="20000"/>
          </a:blip>
          <a:srcRect l="55269"/>
          <a:stretch/>
        </p:blipFill>
        <p:spPr>
          <a:xfrm>
            <a:off x="8640732" y="1968561"/>
            <a:ext cx="2933269" cy="3598264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94545" y="116157"/>
            <a:ext cx="11179456" cy="5819589"/>
            <a:chOff x="268199" y="45767"/>
            <a:chExt cx="8384592" cy="436469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B9BF304-CBAD-460E-8E3E-425B2E0DA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0815"/>
            <a:stretch/>
          </p:blipFill>
          <p:spPr>
            <a:xfrm>
              <a:off x="3794736" y="1711761"/>
              <a:ext cx="2910863" cy="269869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4B5D032-2261-4CEC-8020-B6AFD8831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8199" y="2217484"/>
              <a:ext cx="3334370" cy="1821423"/>
            </a:xfrm>
            <a:prstGeom prst="rect">
              <a:avLst/>
            </a:prstGeom>
          </p:spPr>
        </p:pic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794900B-DB89-4199-B588-1A1381ACA485}"/>
                </a:ext>
              </a:extLst>
            </p:cNvPr>
            <p:cNvGrpSpPr/>
            <p:nvPr/>
          </p:nvGrpSpPr>
          <p:grpSpPr>
            <a:xfrm>
              <a:off x="6794695" y="2449591"/>
              <a:ext cx="1858096" cy="1822522"/>
              <a:chOff x="7415246" y="2305575"/>
              <a:chExt cx="1858096" cy="1822522"/>
            </a:xfrm>
          </p:grpSpPr>
          <p:cxnSp>
            <p:nvCxnSpPr>
              <p:cNvPr id="42" name="Straight Connector 17">
                <a:extLst>
                  <a:ext uri="{FF2B5EF4-FFF2-40B4-BE49-F238E27FC236}">
                    <a16:creationId xmlns:a16="http://schemas.microsoft.com/office/drawing/2014/main" id="{E910FC49-94C2-43B3-8FEA-4CF48DE9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0445" y="3200438"/>
                <a:ext cx="1008112" cy="0"/>
              </a:xfrm>
              <a:prstGeom prst="line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30EDBC9C-BA63-4265-9677-F22BF29494EA}"/>
                  </a:ext>
                </a:extLst>
              </p:cNvPr>
              <p:cNvSpPr txBox="1"/>
              <p:nvPr/>
            </p:nvSpPr>
            <p:spPr>
              <a:xfrm>
                <a:off x="7415246" y="2305575"/>
                <a:ext cx="1040188" cy="1084910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r>
                  <a:rPr lang="en-US" altLang="zh-CN" sz="11733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03</a:t>
                </a:r>
              </a:p>
            </p:txBody>
          </p:sp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929DEF5C-00B1-4258-82F7-45E8FF32B3C4}"/>
                  </a:ext>
                </a:extLst>
              </p:cNvPr>
              <p:cNvSpPr/>
              <p:nvPr/>
            </p:nvSpPr>
            <p:spPr>
              <a:xfrm>
                <a:off x="7883390" y="3258267"/>
                <a:ext cx="1389952" cy="869830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後台</a:t>
                </a:r>
                <a:r>
                  <a:rPr lang="zh-TW" altLang="en-US" sz="24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功能</a:t>
                </a:r>
                <a:endParaRPr lang="zh-CN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66ACC73-E1BE-40B6-A535-F27FE3AF801C}"/>
                </a:ext>
              </a:extLst>
            </p:cNvPr>
            <p:cNvGrpSpPr/>
            <p:nvPr/>
          </p:nvGrpSpPr>
          <p:grpSpPr>
            <a:xfrm>
              <a:off x="4425312" y="1806498"/>
              <a:ext cx="1606593" cy="1847752"/>
              <a:chOff x="3011622" y="2956246"/>
              <a:chExt cx="1606593" cy="1847752"/>
            </a:xfrm>
          </p:grpSpPr>
          <p:sp>
            <p:nvSpPr>
              <p:cNvPr id="45" name="TextBox 7">
                <a:extLst>
                  <a:ext uri="{FF2B5EF4-FFF2-40B4-BE49-F238E27FC236}">
                    <a16:creationId xmlns:a16="http://schemas.microsoft.com/office/drawing/2014/main" id="{97E5E10B-7341-4292-8F5B-367C8FBDF20B}"/>
                  </a:ext>
                </a:extLst>
              </p:cNvPr>
              <p:cNvSpPr txBox="1"/>
              <p:nvPr/>
            </p:nvSpPr>
            <p:spPr>
              <a:xfrm>
                <a:off x="3011622" y="2956246"/>
                <a:ext cx="1016143" cy="1084910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20000"/>
              </a:bodyPr>
              <a:lstStyle/>
              <a:p>
                <a:r>
                  <a:rPr lang="en-US" altLang="zh-CN" sz="11733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02</a:t>
                </a:r>
              </a:p>
            </p:txBody>
          </p:sp>
          <p:cxnSp>
            <p:nvCxnSpPr>
              <p:cNvPr id="46" name="Straight Connector 17">
                <a:extLst>
                  <a:ext uri="{FF2B5EF4-FFF2-40B4-BE49-F238E27FC236}">
                    <a16:creationId xmlns:a16="http://schemas.microsoft.com/office/drawing/2014/main" id="{C929ECED-EFD0-4B2A-A840-E8B110B848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2421" y="3856631"/>
                <a:ext cx="1008112" cy="0"/>
              </a:xfrm>
              <a:prstGeom prst="line">
                <a:avLst/>
              </a:prstGeom>
              <a:ln w="381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24">
                <a:extLst>
                  <a:ext uri="{FF2B5EF4-FFF2-40B4-BE49-F238E27FC236}">
                    <a16:creationId xmlns:a16="http://schemas.microsoft.com/office/drawing/2014/main" id="{9E55F036-8631-4B3A-8EC0-8B018523F671}"/>
                  </a:ext>
                </a:extLst>
              </p:cNvPr>
              <p:cNvSpPr/>
              <p:nvPr/>
            </p:nvSpPr>
            <p:spPr>
              <a:xfrm>
                <a:off x="3228263" y="3934168"/>
                <a:ext cx="1389952" cy="869830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TW" altLang="en-US" sz="24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線</a:t>
                </a:r>
                <a:r>
                  <a:rPr lang="zh-TW" altLang="en-US" sz="2400" b="1" dirty="0" smtClean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上的</a:t>
                </a:r>
                <a:r>
                  <a:rPr lang="zh-TW" altLang="en-US" sz="24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互動</a:t>
                </a:r>
                <a:endParaRPr lang="zh-CN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1E66E42-CA2D-4C40-829E-E72993C79949}"/>
                </a:ext>
              </a:extLst>
            </p:cNvPr>
            <p:cNvGrpSpPr/>
            <p:nvPr/>
          </p:nvGrpSpPr>
          <p:grpSpPr>
            <a:xfrm>
              <a:off x="1586985" y="2164427"/>
              <a:ext cx="1389952" cy="1927248"/>
              <a:chOff x="1425106" y="2687563"/>
              <a:chExt cx="1389952" cy="1927248"/>
            </a:xfrm>
          </p:grpSpPr>
          <p:sp>
            <p:nvSpPr>
              <p:cNvPr id="49" name="TextBox 5">
                <a:extLst>
                  <a:ext uri="{FF2B5EF4-FFF2-40B4-BE49-F238E27FC236}">
                    <a16:creationId xmlns:a16="http://schemas.microsoft.com/office/drawing/2014/main" id="{AE8E0445-152C-40DA-A01D-419F54326DFE}"/>
                  </a:ext>
                </a:extLst>
              </p:cNvPr>
              <p:cNvSpPr txBox="1"/>
              <p:nvPr/>
            </p:nvSpPr>
            <p:spPr>
              <a:xfrm>
                <a:off x="1589621" y="2687563"/>
                <a:ext cx="913952" cy="1084911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r>
                  <a:rPr lang="en-US" altLang="zh-CN" sz="96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  <a:sym typeface="+mn-lt"/>
                  </a:rPr>
                  <a:t>01</a:t>
                </a:r>
              </a:p>
            </p:txBody>
          </p:sp>
          <p:cxnSp>
            <p:nvCxnSpPr>
              <p:cNvPr id="50" name="Straight Connector 17">
                <a:extLst>
                  <a:ext uri="{FF2B5EF4-FFF2-40B4-BE49-F238E27FC236}">
                    <a16:creationId xmlns:a16="http://schemas.microsoft.com/office/drawing/2014/main" id="{E53E4C8D-86EF-4E61-AB22-B72E99E33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4012" y="3719708"/>
                <a:ext cx="1008112" cy="0"/>
              </a:xfrm>
              <a:prstGeom prst="line">
                <a:avLst/>
              </a:prstGeom>
              <a:ln w="5715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24">
                <a:extLst>
                  <a:ext uri="{FF2B5EF4-FFF2-40B4-BE49-F238E27FC236}">
                    <a16:creationId xmlns:a16="http://schemas.microsoft.com/office/drawing/2014/main" id="{F06E7842-8DB5-4857-9865-CA6433737716}"/>
                  </a:ext>
                </a:extLst>
              </p:cNvPr>
              <p:cNvSpPr/>
              <p:nvPr/>
            </p:nvSpPr>
            <p:spPr>
              <a:xfrm>
                <a:off x="1425106" y="3744981"/>
                <a:ext cx="1389952" cy="869830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TW" altLang="en-US" sz="24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網頁編譯工具</a:t>
                </a:r>
                <a:endParaRPr lang="zh-CN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endParaRPr>
              </a:p>
            </p:txBody>
          </p:sp>
        </p:grpSp>
        <p:sp>
          <p:nvSpPr>
            <p:cNvPr id="33" name="Arrow: Pentagon 2">
              <a:extLst>
                <a:ext uri="{FF2B5EF4-FFF2-40B4-BE49-F238E27FC236}">
                  <a16:creationId xmlns:a16="http://schemas.microsoft.com/office/drawing/2014/main" id="{D61F24ED-08BF-4623-AC2F-EBC1889F338B}"/>
                </a:ext>
              </a:extLst>
            </p:cNvPr>
            <p:cNvSpPr/>
            <p:nvPr/>
          </p:nvSpPr>
          <p:spPr bwMode="auto">
            <a:xfrm>
              <a:off x="722392" y="45767"/>
              <a:ext cx="1689368" cy="1584176"/>
            </a:xfrm>
            <a:prstGeom prst="homePlate">
              <a:avLst>
                <a:gd name="adj" fmla="val 0"/>
              </a:avLst>
            </a:prstGeom>
            <a:noFill/>
            <a:ln w="19050">
              <a:noFill/>
              <a:round/>
              <a:headEnd/>
              <a:tailEnd/>
            </a:ln>
          </p:spPr>
          <p:txBody>
            <a:bodyPr rot="0" spcFirstLastPara="0" vert="horz" wrap="square" lIns="121920" tIns="60960" rIns="121920" bIns="6096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TW" altLang="en-US" sz="4267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目錄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CONTENT</a:t>
              </a:r>
              <a:endParaRPr lang="en-US" altLang="zh-CN" sz="4267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5826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>
            <a:extLst>
              <a:ext uri="{FF2B5EF4-FFF2-40B4-BE49-F238E27FC236}">
                <a16:creationId xmlns:a16="http://schemas.microsoft.com/office/drawing/2014/main" id="{CDAA0DDA-F251-4671-BD45-6EB7F130E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8" b="11808"/>
          <a:stretch/>
        </p:blipFill>
        <p:spPr>
          <a:xfrm>
            <a:off x="0" y="1"/>
            <a:ext cx="12192000" cy="68606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0E79164-05D5-4F4A-8E61-221583D71DF3}"/>
              </a:ext>
            </a:extLst>
          </p:cNvPr>
          <p:cNvSpPr/>
          <p:nvPr/>
        </p:nvSpPr>
        <p:spPr>
          <a:xfrm>
            <a:off x="5375636" y="2230020"/>
            <a:ext cx="144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200" b="1" spc="3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微软雅黑" pitchFamily="34" charset="-122"/>
              </a:rPr>
              <a:t>01</a:t>
            </a:r>
            <a:endParaRPr lang="zh-CN" altLang="en-US" sz="7200" b="1" spc="3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微软雅黑" pitchFamily="34" charset="-122"/>
            </a:endParaRPr>
          </a:p>
        </p:txBody>
      </p:sp>
      <p:sp>
        <p:nvSpPr>
          <p:cNvPr id="3" name="TextBox 71">
            <a:extLst>
              <a:ext uri="{FF2B5EF4-FFF2-40B4-BE49-F238E27FC236}">
                <a16:creationId xmlns:a16="http://schemas.microsoft.com/office/drawing/2014/main" id="{CBEA345C-FD11-4776-85CE-CCD2DC29EDBB}"/>
              </a:ext>
            </a:extLst>
          </p:cNvPr>
          <p:cNvSpPr txBox="1"/>
          <p:nvPr/>
        </p:nvSpPr>
        <p:spPr>
          <a:xfrm>
            <a:off x="2909455" y="3430349"/>
            <a:ext cx="6410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網頁編譯工具</a:t>
            </a:r>
            <a:endParaRPr lang="zh-CN" altLang="en-US" sz="72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15933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0" y="181737"/>
            <a:ext cx="3141924" cy="28252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03548" y="864063"/>
            <a:ext cx="51315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網頁編譯工具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免費版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72457" y="2254274"/>
            <a:ext cx="48654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優點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在線上即可編譯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支援多達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種的語言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145834" y="2273348"/>
            <a:ext cx="56220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無法得知編譯器的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無法存取編譯的顯示結果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0318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0" y="181737"/>
            <a:ext cx="3141924" cy="28252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70962" y="60284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介面操作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6" y="1452130"/>
            <a:ext cx="8385838" cy="5038659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3" name="文字方塊 2"/>
          <p:cNvSpPr txBox="1"/>
          <p:nvPr/>
        </p:nvSpPr>
        <p:spPr>
          <a:xfrm>
            <a:off x="4034519" y="5818944"/>
            <a:ext cx="128272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選擇語言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56359" y="5739814"/>
            <a:ext cx="83227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123485" y="3664829"/>
            <a:ext cx="128272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輸出畫面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224966" y="2864764"/>
            <a:ext cx="128272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撰寫程式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040409" y="5818944"/>
            <a:ext cx="832279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接點 12"/>
          <p:cNvCxnSpPr>
            <a:stCxn id="10" idx="3"/>
          </p:cNvCxnSpPr>
          <p:nvPr/>
        </p:nvCxnSpPr>
        <p:spPr>
          <a:xfrm>
            <a:off x="2507689" y="3049430"/>
            <a:ext cx="1622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2261574" y="5818944"/>
            <a:ext cx="276896" cy="1055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5069181" y="5572760"/>
            <a:ext cx="88973" cy="246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6411294" y="5572760"/>
            <a:ext cx="20896" cy="2461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endCxn id="9" idx="1"/>
          </p:cNvCxnSpPr>
          <p:nvPr/>
        </p:nvCxnSpPr>
        <p:spPr>
          <a:xfrm>
            <a:off x="7936523" y="3664829"/>
            <a:ext cx="1186962" cy="1846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12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0" y="181736"/>
            <a:ext cx="3141924" cy="28252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67757" y="75313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支援語言及錯誤提醒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64" y="1705156"/>
            <a:ext cx="2901397" cy="4730813"/>
          </a:xfrm>
          <a:prstGeom prst="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8" name="圖片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771" y="2883429"/>
            <a:ext cx="5270500" cy="2374265"/>
          </a:xfrm>
          <a:prstGeom prst="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5519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9074" y="242176"/>
            <a:ext cx="2476500" cy="1190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7350" y="47402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24657" t="4854" r="24167" b="35225"/>
          <a:stretch/>
        </p:blipFill>
        <p:spPr>
          <a:xfrm>
            <a:off x="2513274" y="1048557"/>
            <a:ext cx="8283631" cy="5455587"/>
          </a:xfrm>
          <a:prstGeom prst="rect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075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>
            <a:extLst>
              <a:ext uri="{FF2B5EF4-FFF2-40B4-BE49-F238E27FC236}">
                <a16:creationId xmlns:a16="http://schemas.microsoft.com/office/drawing/2014/main" id="{CDAA0DDA-F251-4671-BD45-6EB7F130E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78" b="11808"/>
          <a:stretch/>
        </p:blipFill>
        <p:spPr>
          <a:xfrm>
            <a:off x="0" y="1"/>
            <a:ext cx="12192000" cy="686069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0E79164-05D5-4F4A-8E61-221583D71DF3}"/>
              </a:ext>
            </a:extLst>
          </p:cNvPr>
          <p:cNvSpPr/>
          <p:nvPr/>
        </p:nvSpPr>
        <p:spPr>
          <a:xfrm>
            <a:off x="5375637" y="2332066"/>
            <a:ext cx="1440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spc="3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微软雅黑" pitchFamily="34" charset="-122"/>
              </a:rPr>
              <a:t>02</a:t>
            </a:r>
            <a:endParaRPr lang="zh-CN" altLang="en-US" sz="7200" b="1" spc="300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微软雅黑" pitchFamily="34" charset="-122"/>
            </a:endParaRPr>
          </a:p>
        </p:txBody>
      </p:sp>
      <p:sp>
        <p:nvSpPr>
          <p:cNvPr id="3" name="TextBox 71">
            <a:extLst>
              <a:ext uri="{FF2B5EF4-FFF2-40B4-BE49-F238E27FC236}">
                <a16:creationId xmlns:a16="http://schemas.microsoft.com/office/drawing/2014/main" id="{CBEA345C-FD11-4776-85CE-CCD2DC29EDBB}"/>
              </a:ext>
            </a:extLst>
          </p:cNvPr>
          <p:cNvSpPr txBox="1"/>
          <p:nvPr/>
        </p:nvSpPr>
        <p:spPr>
          <a:xfrm>
            <a:off x="3529578" y="3396052"/>
            <a:ext cx="5132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7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線</a:t>
            </a:r>
            <a:r>
              <a:rPr lang="zh-TW" altLang="en-US" dirty="0"/>
              <a:t>上的</a:t>
            </a:r>
            <a:r>
              <a:rPr lang="zh-TW" altLang="en-US" dirty="0"/>
              <a:t>互動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9363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0" y="181737"/>
            <a:ext cx="3141924" cy="28252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72457" y="8864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虛擬代幣系統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99587" y="1852842"/>
            <a:ext cx="4210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取得虛擬代幣的方法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使用者競賽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</a:t>
            </a:r>
            <a:endParaRPr lang="en-US" altLang="zh-TW" sz="3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7573" l="9796" r="897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37" y="3207029"/>
            <a:ext cx="2896876" cy="24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1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241</Words>
  <Application>Microsoft Office PowerPoint</Application>
  <PresentationFormat>寬螢幕</PresentationFormat>
  <Paragraphs>78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等线</vt:lpstr>
      <vt:lpstr>微软雅黑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 百加</dc:creator>
  <cp:lastModifiedBy>三二零</cp:lastModifiedBy>
  <cp:revision>63</cp:revision>
  <dcterms:created xsi:type="dcterms:W3CDTF">2018-09-30T05:44:50Z</dcterms:created>
  <dcterms:modified xsi:type="dcterms:W3CDTF">2018-10-03T17:33:26Z</dcterms:modified>
</cp:coreProperties>
</file>