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vsdx" ContentType="application/vnd.ms-visio.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44" r:id="rId2"/>
    <p:sldId id="258" r:id="rId3"/>
    <p:sldId id="442" r:id="rId4"/>
    <p:sldId id="261" r:id="rId5"/>
    <p:sldId id="262" r:id="rId6"/>
    <p:sldId id="263" r:id="rId7"/>
    <p:sldId id="440" r:id="rId8"/>
    <p:sldId id="264" r:id="rId9"/>
    <p:sldId id="445" r:id="rId10"/>
    <p:sldId id="265" r:id="rId11"/>
    <p:sldId id="441" r:id="rId12"/>
    <p:sldId id="449" r:id="rId13"/>
    <p:sldId id="295" r:id="rId14"/>
    <p:sldId id="266" r:id="rId15"/>
    <p:sldId id="296" r:id="rId16"/>
    <p:sldId id="267" r:id="rId17"/>
    <p:sldId id="427" r:id="rId18"/>
    <p:sldId id="439" r:id="rId19"/>
    <p:sldId id="292" r:id="rId20"/>
    <p:sldId id="293" r:id="rId21"/>
    <p:sldId id="294"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385723"/>
    <a:srgbClr val="70AD47"/>
    <a:srgbClr val="7F7F7F"/>
    <a:srgbClr val="BF9000"/>
    <a:srgbClr val="FFC000"/>
    <a:srgbClr val="ED7D31"/>
    <a:srgbClr val="2E74B4"/>
    <a:srgbClr val="1F4E79"/>
    <a:srgbClr val="EA6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8" d="100"/>
          <a:sy n="78" d="100"/>
        </p:scale>
        <p:origin x="12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FF0000"/>
            </a:solidFill>
          </c:spPr>
          <c:dPt>
            <c:idx val="0"/>
            <c:bubble3D val="0"/>
            <c:spPr>
              <a:solidFill>
                <a:srgbClr val="ED7D31"/>
              </a:solidFill>
              <a:ln w="19050">
                <a:solidFill>
                  <a:schemeClr val="lt1"/>
                </a:solidFill>
              </a:ln>
              <a:effectLst/>
            </c:spPr>
            <c:extLst>
              <c:ext xmlns:c16="http://schemas.microsoft.com/office/drawing/2014/chart" uri="{C3380CC4-5D6E-409C-BE32-E72D297353CC}">
                <c16:uniqueId val="{00000001-68F1-446C-93D4-924F7AF7B7C7}"/>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68F1-446C-93D4-924F7AF7B7C7}"/>
              </c:ext>
            </c:extLst>
          </c:dPt>
          <c:cat>
            <c:strRef>
              <c:f>Sheet1!$A$2:$A$3</c:f>
              <c:strCache>
                <c:ptCount val="2"/>
                <c:pt idx="0">
                  <c:v>1st Qtr</c:v>
                </c:pt>
                <c:pt idx="1">
                  <c:v>2nd Qtr</c:v>
                </c:pt>
              </c:strCache>
            </c:strRef>
          </c:cat>
          <c:val>
            <c:numRef>
              <c:f>Sheet1!$B$2:$B$3</c:f>
              <c:numCache>
                <c:formatCode>General</c:formatCode>
                <c:ptCount val="2"/>
                <c:pt idx="0">
                  <c:v>200</c:v>
                </c:pt>
                <c:pt idx="1">
                  <c:v>0</c:v>
                </c:pt>
              </c:numCache>
            </c:numRef>
          </c:val>
          <c:extLst>
            <c:ext xmlns:c16="http://schemas.microsoft.com/office/drawing/2014/chart" uri="{C3380CC4-5D6E-409C-BE32-E72D297353CC}">
              <c16:uniqueId val="{00000004-68F1-446C-93D4-924F7AF7B7C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lumMod val="60000"/>
                <a:lumOff val="40000"/>
              </a:schemeClr>
            </a:solidFill>
          </c:spPr>
          <c:dPt>
            <c:idx val="0"/>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EBC8-4E06-828D-A026D76B8665}"/>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EBC8-4E06-828D-A026D76B8665}"/>
              </c:ext>
            </c:extLst>
          </c:dPt>
          <c:cat>
            <c:strRef>
              <c:f>Sheet1!$A$2:$A$3</c:f>
              <c:strCache>
                <c:ptCount val="2"/>
                <c:pt idx="0">
                  <c:v>1st Qtr</c:v>
                </c:pt>
                <c:pt idx="1">
                  <c:v>2nd Qtr</c:v>
                </c:pt>
              </c:strCache>
            </c:strRef>
          </c:cat>
          <c:val>
            <c:numRef>
              <c:f>Sheet1!$B$2:$B$3</c:f>
              <c:numCache>
                <c:formatCode>General</c:formatCode>
                <c:ptCount val="2"/>
                <c:pt idx="0">
                  <c:v>200</c:v>
                </c:pt>
                <c:pt idx="1">
                  <c:v>0</c:v>
                </c:pt>
              </c:numCache>
            </c:numRef>
          </c:val>
          <c:extLst>
            <c:ext xmlns:c16="http://schemas.microsoft.com/office/drawing/2014/chart" uri="{C3380CC4-5D6E-409C-BE32-E72D297353CC}">
              <c16:uniqueId val="{00000004-EBC8-4E06-828D-A026D76B86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0A22A-35D3-4436-B83A-1B4F1230F51D}" type="datetimeFigureOut">
              <a:rPr lang="zh-TW" altLang="en-US" smtClean="0"/>
              <a:t>2019/5/20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A615F-372A-4AC7-AE13-C50C21A9E251}" type="slidenum">
              <a:rPr lang="zh-TW" altLang="en-US" smtClean="0"/>
              <a:t>‹#›</a:t>
            </a:fld>
            <a:endParaRPr lang="zh-TW" altLang="en-US"/>
          </a:p>
        </p:txBody>
      </p:sp>
    </p:spTree>
    <p:extLst>
      <p:ext uri="{BB962C8B-B14F-4D97-AF65-F5344CB8AC3E}">
        <p14:creationId xmlns:p14="http://schemas.microsoft.com/office/powerpoint/2010/main" val="358208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a:t>
            </a:fld>
            <a:endParaRPr lang="zh-CN" altLang="en-US"/>
          </a:p>
        </p:txBody>
      </p:sp>
    </p:spTree>
    <p:extLst>
      <p:ext uri="{BB962C8B-B14F-4D97-AF65-F5344CB8AC3E}">
        <p14:creationId xmlns:p14="http://schemas.microsoft.com/office/powerpoint/2010/main" val="2295365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10</a:t>
            </a:fld>
            <a:endParaRPr lang="zh-CN" altLang="en-US"/>
          </a:p>
        </p:txBody>
      </p:sp>
    </p:spTree>
    <p:extLst>
      <p:ext uri="{BB962C8B-B14F-4D97-AF65-F5344CB8AC3E}">
        <p14:creationId xmlns:p14="http://schemas.microsoft.com/office/powerpoint/2010/main" val="3809759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11</a:t>
            </a:fld>
            <a:endParaRPr lang="zh-CN" altLang="en-US"/>
          </a:p>
        </p:txBody>
      </p:sp>
    </p:spTree>
    <p:extLst>
      <p:ext uri="{BB962C8B-B14F-4D97-AF65-F5344CB8AC3E}">
        <p14:creationId xmlns:p14="http://schemas.microsoft.com/office/powerpoint/2010/main" val="3795929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12</a:t>
            </a:fld>
            <a:endParaRPr lang="zh-CN" altLang="en-US"/>
          </a:p>
        </p:txBody>
      </p:sp>
    </p:spTree>
    <p:extLst>
      <p:ext uri="{BB962C8B-B14F-4D97-AF65-F5344CB8AC3E}">
        <p14:creationId xmlns:p14="http://schemas.microsoft.com/office/powerpoint/2010/main" val="2203116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13</a:t>
            </a:fld>
            <a:endParaRPr lang="zh-CN" altLang="en-US"/>
          </a:p>
        </p:txBody>
      </p:sp>
    </p:spTree>
    <p:extLst>
      <p:ext uri="{BB962C8B-B14F-4D97-AF65-F5344CB8AC3E}">
        <p14:creationId xmlns:p14="http://schemas.microsoft.com/office/powerpoint/2010/main" val="671164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14</a:t>
            </a:fld>
            <a:endParaRPr lang="zh-CN" altLang="en-US"/>
          </a:p>
        </p:txBody>
      </p:sp>
    </p:spTree>
    <p:extLst>
      <p:ext uri="{BB962C8B-B14F-4D97-AF65-F5344CB8AC3E}">
        <p14:creationId xmlns:p14="http://schemas.microsoft.com/office/powerpoint/2010/main" val="293899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15</a:t>
            </a:fld>
            <a:endParaRPr lang="zh-CN" altLang="en-US"/>
          </a:p>
        </p:txBody>
      </p:sp>
    </p:spTree>
    <p:extLst>
      <p:ext uri="{BB962C8B-B14F-4D97-AF65-F5344CB8AC3E}">
        <p14:creationId xmlns:p14="http://schemas.microsoft.com/office/powerpoint/2010/main" val="374938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16</a:t>
            </a:fld>
            <a:endParaRPr lang="zh-CN" altLang="en-US"/>
          </a:p>
        </p:txBody>
      </p:sp>
    </p:spTree>
    <p:extLst>
      <p:ext uri="{BB962C8B-B14F-4D97-AF65-F5344CB8AC3E}">
        <p14:creationId xmlns:p14="http://schemas.microsoft.com/office/powerpoint/2010/main" val="1725646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17</a:t>
            </a:fld>
            <a:endParaRPr lang="zh-CN" altLang="en-US"/>
          </a:p>
        </p:txBody>
      </p:sp>
    </p:spTree>
    <p:extLst>
      <p:ext uri="{BB962C8B-B14F-4D97-AF65-F5344CB8AC3E}">
        <p14:creationId xmlns:p14="http://schemas.microsoft.com/office/powerpoint/2010/main" val="1393826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18</a:t>
            </a:fld>
            <a:endParaRPr lang="zh-CN" altLang="en-US"/>
          </a:p>
        </p:txBody>
      </p:sp>
    </p:spTree>
    <p:extLst>
      <p:ext uri="{BB962C8B-B14F-4D97-AF65-F5344CB8AC3E}">
        <p14:creationId xmlns:p14="http://schemas.microsoft.com/office/powerpoint/2010/main" val="2191519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19</a:t>
            </a:fld>
            <a:endParaRPr lang="zh-CN" altLang="en-US"/>
          </a:p>
        </p:txBody>
      </p:sp>
    </p:spTree>
    <p:extLst>
      <p:ext uri="{BB962C8B-B14F-4D97-AF65-F5344CB8AC3E}">
        <p14:creationId xmlns:p14="http://schemas.microsoft.com/office/powerpoint/2010/main" val="2323035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2</a:t>
            </a:fld>
            <a:endParaRPr lang="zh-CN" altLang="en-US"/>
          </a:p>
        </p:txBody>
      </p:sp>
    </p:spTree>
    <p:extLst>
      <p:ext uri="{BB962C8B-B14F-4D97-AF65-F5344CB8AC3E}">
        <p14:creationId xmlns:p14="http://schemas.microsoft.com/office/powerpoint/2010/main" val="3862985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20</a:t>
            </a:fld>
            <a:endParaRPr lang="zh-CN" altLang="en-US"/>
          </a:p>
        </p:txBody>
      </p:sp>
    </p:spTree>
    <p:extLst>
      <p:ext uri="{BB962C8B-B14F-4D97-AF65-F5344CB8AC3E}">
        <p14:creationId xmlns:p14="http://schemas.microsoft.com/office/powerpoint/2010/main" val="647234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21</a:t>
            </a:fld>
            <a:endParaRPr lang="zh-CN" altLang="en-US"/>
          </a:p>
        </p:txBody>
      </p:sp>
    </p:spTree>
    <p:extLst>
      <p:ext uri="{BB962C8B-B14F-4D97-AF65-F5344CB8AC3E}">
        <p14:creationId xmlns:p14="http://schemas.microsoft.com/office/powerpoint/2010/main" val="65964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3</a:t>
            </a:fld>
            <a:endParaRPr lang="zh-CN" altLang="en-US"/>
          </a:p>
        </p:txBody>
      </p:sp>
    </p:spTree>
    <p:extLst>
      <p:ext uri="{BB962C8B-B14F-4D97-AF65-F5344CB8AC3E}">
        <p14:creationId xmlns:p14="http://schemas.microsoft.com/office/powerpoint/2010/main" val="2131693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4</a:t>
            </a:fld>
            <a:endParaRPr lang="zh-CN" altLang="en-US"/>
          </a:p>
        </p:txBody>
      </p:sp>
    </p:spTree>
    <p:extLst>
      <p:ext uri="{BB962C8B-B14F-4D97-AF65-F5344CB8AC3E}">
        <p14:creationId xmlns:p14="http://schemas.microsoft.com/office/powerpoint/2010/main" val="2337568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5</a:t>
            </a:fld>
            <a:endParaRPr lang="zh-CN" altLang="en-US"/>
          </a:p>
        </p:txBody>
      </p:sp>
    </p:spTree>
    <p:extLst>
      <p:ext uri="{BB962C8B-B14F-4D97-AF65-F5344CB8AC3E}">
        <p14:creationId xmlns:p14="http://schemas.microsoft.com/office/powerpoint/2010/main" val="1841991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6</a:t>
            </a:fld>
            <a:endParaRPr lang="zh-CN" altLang="en-US"/>
          </a:p>
        </p:txBody>
      </p:sp>
    </p:spTree>
    <p:extLst>
      <p:ext uri="{BB962C8B-B14F-4D97-AF65-F5344CB8AC3E}">
        <p14:creationId xmlns:p14="http://schemas.microsoft.com/office/powerpoint/2010/main" val="35264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7</a:t>
            </a:fld>
            <a:endParaRPr lang="zh-CN" altLang="en-US"/>
          </a:p>
        </p:txBody>
      </p:sp>
    </p:spTree>
    <p:extLst>
      <p:ext uri="{BB962C8B-B14F-4D97-AF65-F5344CB8AC3E}">
        <p14:creationId xmlns:p14="http://schemas.microsoft.com/office/powerpoint/2010/main" val="2439356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8</a:t>
            </a:fld>
            <a:endParaRPr lang="zh-CN" altLang="en-US"/>
          </a:p>
        </p:txBody>
      </p:sp>
    </p:spTree>
    <p:extLst>
      <p:ext uri="{BB962C8B-B14F-4D97-AF65-F5344CB8AC3E}">
        <p14:creationId xmlns:p14="http://schemas.microsoft.com/office/powerpoint/2010/main" val="75989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9</a:t>
            </a:fld>
            <a:endParaRPr lang="zh-CN" altLang="en-US"/>
          </a:p>
        </p:txBody>
      </p:sp>
    </p:spTree>
    <p:extLst>
      <p:ext uri="{BB962C8B-B14F-4D97-AF65-F5344CB8AC3E}">
        <p14:creationId xmlns:p14="http://schemas.microsoft.com/office/powerpoint/2010/main" val="1473746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72E2E98D-5962-41A6-83C4-BF3C94183FE4}" type="datetime1">
              <a:rPr lang="zh-TW" altLang="en-US" smtClean="0"/>
              <a:t>2019/5/20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1E9A84-A6CA-4827-8DBC-3F05F469E038}" type="slidenum">
              <a:rPr lang="zh-TW" altLang="en-US" smtClean="0"/>
              <a:t>‹#›</a:t>
            </a:fld>
            <a:endParaRPr lang="zh-TW" altLang="en-US"/>
          </a:p>
        </p:txBody>
      </p:sp>
    </p:spTree>
    <p:extLst>
      <p:ext uri="{BB962C8B-B14F-4D97-AF65-F5344CB8AC3E}">
        <p14:creationId xmlns:p14="http://schemas.microsoft.com/office/powerpoint/2010/main" val="3480291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FD2DE3F5-05A1-491A-998A-0C54302EAF39}" type="datetime1">
              <a:rPr lang="zh-TW" altLang="en-US" smtClean="0"/>
              <a:t>2019/5/20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1E9A84-A6CA-4827-8DBC-3F05F469E038}" type="slidenum">
              <a:rPr lang="zh-TW" altLang="en-US" smtClean="0"/>
              <a:t>‹#›</a:t>
            </a:fld>
            <a:endParaRPr lang="zh-TW" altLang="en-US"/>
          </a:p>
        </p:txBody>
      </p:sp>
    </p:spTree>
    <p:extLst>
      <p:ext uri="{BB962C8B-B14F-4D97-AF65-F5344CB8AC3E}">
        <p14:creationId xmlns:p14="http://schemas.microsoft.com/office/powerpoint/2010/main" val="20607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A75443B-9457-4165-AE21-83A54F0275AB}" type="datetime1">
              <a:rPr lang="zh-TW" altLang="en-US" smtClean="0"/>
              <a:t>2019/5/20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1E9A84-A6CA-4827-8DBC-3F05F469E038}" type="slidenum">
              <a:rPr lang="zh-TW" altLang="en-US" smtClean="0"/>
              <a:t>‹#›</a:t>
            </a:fld>
            <a:endParaRPr lang="zh-TW" altLang="en-US"/>
          </a:p>
        </p:txBody>
      </p:sp>
    </p:spTree>
    <p:extLst>
      <p:ext uri="{BB962C8B-B14F-4D97-AF65-F5344CB8AC3E}">
        <p14:creationId xmlns:p14="http://schemas.microsoft.com/office/powerpoint/2010/main" val="1542194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86626C5-DC85-4EF9-BBE6-A1399CD892D4}" type="datetime1">
              <a:rPr lang="zh-TW" altLang="en-US" smtClean="0"/>
              <a:t>2019/5/20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1E9A84-A6CA-4827-8DBC-3F05F469E038}" type="slidenum">
              <a:rPr lang="zh-TW" altLang="en-US" smtClean="0"/>
              <a:t>‹#›</a:t>
            </a:fld>
            <a:endParaRPr lang="zh-TW" altLang="en-US"/>
          </a:p>
        </p:txBody>
      </p:sp>
    </p:spTree>
    <p:extLst>
      <p:ext uri="{BB962C8B-B14F-4D97-AF65-F5344CB8AC3E}">
        <p14:creationId xmlns:p14="http://schemas.microsoft.com/office/powerpoint/2010/main" val="407407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709D797E-B384-47AD-BFAF-0F0DC8DEB5E7}" type="datetime1">
              <a:rPr lang="zh-TW" altLang="en-US" smtClean="0"/>
              <a:t>2019/5/20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1E9A84-A6CA-4827-8DBC-3F05F469E038}" type="slidenum">
              <a:rPr lang="zh-TW" altLang="en-US" smtClean="0"/>
              <a:t>‹#›</a:t>
            </a:fld>
            <a:endParaRPr lang="zh-TW" altLang="en-US"/>
          </a:p>
        </p:txBody>
      </p:sp>
    </p:spTree>
    <p:extLst>
      <p:ext uri="{BB962C8B-B14F-4D97-AF65-F5344CB8AC3E}">
        <p14:creationId xmlns:p14="http://schemas.microsoft.com/office/powerpoint/2010/main" val="365832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1F6E44D-19F3-4425-810B-AF41EC4D8E89}" type="datetime1">
              <a:rPr lang="zh-TW" altLang="en-US" smtClean="0"/>
              <a:t>2019/5/20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1E9A84-A6CA-4827-8DBC-3F05F469E038}" type="slidenum">
              <a:rPr lang="zh-TW" altLang="en-US" smtClean="0"/>
              <a:t>‹#›</a:t>
            </a:fld>
            <a:endParaRPr lang="zh-TW" altLang="en-US"/>
          </a:p>
        </p:txBody>
      </p:sp>
    </p:spTree>
    <p:extLst>
      <p:ext uri="{BB962C8B-B14F-4D97-AF65-F5344CB8AC3E}">
        <p14:creationId xmlns:p14="http://schemas.microsoft.com/office/powerpoint/2010/main" val="317463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4F3CE0D-0EE7-490C-8AA6-8FB4CB98AB09}" type="datetime1">
              <a:rPr lang="zh-TW" altLang="en-US" smtClean="0"/>
              <a:t>2019/5/20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C1E9A84-A6CA-4827-8DBC-3F05F469E038}" type="slidenum">
              <a:rPr lang="zh-TW" altLang="en-US" smtClean="0"/>
              <a:t>‹#›</a:t>
            </a:fld>
            <a:endParaRPr lang="zh-TW" altLang="en-US"/>
          </a:p>
        </p:txBody>
      </p:sp>
    </p:spTree>
    <p:extLst>
      <p:ext uri="{BB962C8B-B14F-4D97-AF65-F5344CB8AC3E}">
        <p14:creationId xmlns:p14="http://schemas.microsoft.com/office/powerpoint/2010/main" val="400901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A98A69D0-528D-496E-BD8A-4A8A7209DD8F}" type="datetime1">
              <a:rPr lang="zh-TW" altLang="en-US" smtClean="0"/>
              <a:t>2019/5/20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C1E9A84-A6CA-4827-8DBC-3F05F469E038}" type="slidenum">
              <a:rPr lang="zh-TW" altLang="en-US" smtClean="0"/>
              <a:t>‹#›</a:t>
            </a:fld>
            <a:endParaRPr lang="zh-TW" altLang="en-US"/>
          </a:p>
        </p:txBody>
      </p:sp>
    </p:spTree>
    <p:extLst>
      <p:ext uri="{BB962C8B-B14F-4D97-AF65-F5344CB8AC3E}">
        <p14:creationId xmlns:p14="http://schemas.microsoft.com/office/powerpoint/2010/main" val="425126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635F253-5E62-4B32-94BA-E99FD13D3CCC}" type="datetime1">
              <a:rPr lang="zh-TW" altLang="en-US" smtClean="0"/>
              <a:t>2019/5/20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C1E9A84-A6CA-4827-8DBC-3F05F469E038}" type="slidenum">
              <a:rPr lang="zh-TW" altLang="en-US" smtClean="0"/>
              <a:t>‹#›</a:t>
            </a:fld>
            <a:endParaRPr lang="zh-TW" altLang="en-US"/>
          </a:p>
        </p:txBody>
      </p:sp>
    </p:spTree>
    <p:extLst>
      <p:ext uri="{BB962C8B-B14F-4D97-AF65-F5344CB8AC3E}">
        <p14:creationId xmlns:p14="http://schemas.microsoft.com/office/powerpoint/2010/main" val="112571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7B28CCA-2CD7-41A1-826E-3B678FC123A9}" type="datetime1">
              <a:rPr lang="zh-TW" altLang="en-US" smtClean="0"/>
              <a:t>2019/5/20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1E9A84-A6CA-4827-8DBC-3F05F469E038}" type="slidenum">
              <a:rPr lang="zh-TW" altLang="en-US" smtClean="0"/>
              <a:t>‹#›</a:t>
            </a:fld>
            <a:endParaRPr lang="zh-TW" altLang="en-US"/>
          </a:p>
        </p:txBody>
      </p:sp>
    </p:spTree>
    <p:extLst>
      <p:ext uri="{BB962C8B-B14F-4D97-AF65-F5344CB8AC3E}">
        <p14:creationId xmlns:p14="http://schemas.microsoft.com/office/powerpoint/2010/main" val="197510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595CAEEA-140C-4610-B4E9-0A81795C6CAE}" type="datetime1">
              <a:rPr lang="zh-TW" altLang="en-US" smtClean="0"/>
              <a:t>2019/5/20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1E9A84-A6CA-4827-8DBC-3F05F469E038}" type="slidenum">
              <a:rPr lang="zh-TW" altLang="en-US" smtClean="0"/>
              <a:t>‹#›</a:t>
            </a:fld>
            <a:endParaRPr lang="zh-TW" altLang="en-US"/>
          </a:p>
        </p:txBody>
      </p:sp>
    </p:spTree>
    <p:extLst>
      <p:ext uri="{BB962C8B-B14F-4D97-AF65-F5344CB8AC3E}">
        <p14:creationId xmlns:p14="http://schemas.microsoft.com/office/powerpoint/2010/main" val="84812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3109D-E1F7-4107-867A-6674F5148608}" type="datetime1">
              <a:rPr lang="zh-TW" altLang="en-US" smtClean="0"/>
              <a:t>2019/5/20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E9A84-A6CA-4827-8DBC-3F05F469E038}" type="slidenum">
              <a:rPr lang="zh-TW" altLang="en-US" smtClean="0"/>
              <a:t>‹#›</a:t>
            </a:fld>
            <a:endParaRPr lang="zh-TW" altLang="en-US"/>
          </a:p>
        </p:txBody>
      </p:sp>
    </p:spTree>
    <p:extLst>
      <p:ext uri="{BB962C8B-B14F-4D97-AF65-F5344CB8AC3E}">
        <p14:creationId xmlns:p14="http://schemas.microsoft.com/office/powerpoint/2010/main" val="2635717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tmp"/><Relationship Id="rId10" Type="http://schemas.openxmlformats.org/officeDocument/2006/relationships/image" Target="../media/image12.tmp"/><Relationship Id="rId4" Type="http://schemas.openxmlformats.org/officeDocument/2006/relationships/image" Target="../media/image7.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5.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package" Target="../embeddings/Microsoft_Visio___.vsdx"/><Relationship Id="rId5" Type="http://schemas.openxmlformats.org/officeDocument/2006/relationships/image" Target="../media/image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package" Target="../embeddings/Microsoft_Visio___2.vsdx"/><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hyperlink" Target="https://youtu.be/YxkIWsE2qck" TargetMode="External"/><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10657" y="535807"/>
            <a:ext cx="8077200" cy="5989584"/>
          </a:xfrm>
          <a:prstGeom prst="rect">
            <a:avLst/>
          </a:prstGeom>
        </p:spPr>
      </p:pic>
      <p:sp>
        <p:nvSpPr>
          <p:cNvPr id="5" name="文本框 4"/>
          <p:cNvSpPr txBox="1"/>
          <p:nvPr/>
        </p:nvSpPr>
        <p:spPr>
          <a:xfrm>
            <a:off x="4977745" y="2646770"/>
            <a:ext cx="2236510" cy="707886"/>
          </a:xfrm>
          <a:prstGeom prst="rect">
            <a:avLst/>
          </a:prstGeom>
          <a:noFill/>
        </p:spPr>
        <p:txBody>
          <a:bodyPr wrap="none" rtlCol="0">
            <a:spAutoFit/>
            <a:scene3d>
              <a:camera prst="orthographicFront"/>
              <a:lightRig rig="threePt" dir="t"/>
            </a:scene3d>
            <a:sp3d contourW="12700"/>
          </a:bodyPr>
          <a:lstStyle/>
          <a:p>
            <a:r>
              <a:rPr lang="zh-TW" altLang="en-US" sz="4000" b="1" dirty="0">
                <a:latin typeface="Microsoft JhengHei" charset="-120"/>
                <a:ea typeface="Microsoft JhengHei" charset="-120"/>
                <a:cs typeface="Microsoft JhengHei" charset="-120"/>
              </a:rPr>
              <a:t>全速衝線</a:t>
            </a:r>
          </a:p>
        </p:txBody>
      </p:sp>
      <p:sp>
        <p:nvSpPr>
          <p:cNvPr id="6" name="文本框 5"/>
          <p:cNvSpPr txBox="1"/>
          <p:nvPr/>
        </p:nvSpPr>
        <p:spPr>
          <a:xfrm>
            <a:off x="5185702" y="1970471"/>
            <a:ext cx="1826141"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3200" dirty="0">
                <a:solidFill>
                  <a:prstClr val="black">
                    <a:lumMod val="85000"/>
                    <a:lumOff val="15000"/>
                  </a:prstClr>
                </a:solidFill>
                <a:latin typeface="Microsoft JhengHei" charset="-120"/>
                <a:ea typeface="Microsoft JhengHei" charset="-120"/>
                <a:cs typeface="Microsoft JhengHei" charset="-120"/>
              </a:rPr>
              <a:t>專題</a:t>
            </a:r>
            <a:r>
              <a:rPr kumimoji="0" lang="zh-TW" altLang="en-US" sz="3200" b="0" i="0" u="none" strike="noStrike" kern="1200" cap="none" spc="0" normalizeH="0" baseline="0" noProof="0" dirty="0">
                <a:ln>
                  <a:noFill/>
                </a:ln>
                <a:solidFill>
                  <a:prstClr val="black">
                    <a:lumMod val="85000"/>
                    <a:lumOff val="15000"/>
                  </a:prstClr>
                </a:solidFill>
                <a:effectLst/>
                <a:uLnTx/>
                <a:uFillTx/>
                <a:latin typeface="Microsoft JhengHei" charset="-120"/>
                <a:ea typeface="Microsoft JhengHei" charset="-120"/>
                <a:cs typeface="Microsoft JhengHei" charset="-120"/>
              </a:rPr>
              <a:t>報告</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Microsoft JhengHei" charset="-120"/>
              <a:ea typeface="Microsoft JhengHei" charset="-120"/>
              <a:cs typeface="Microsoft JhengHei" charset="-120"/>
            </a:endParaRPr>
          </a:p>
        </p:txBody>
      </p:sp>
      <p:sp>
        <p:nvSpPr>
          <p:cNvPr id="8" name="文本框 7"/>
          <p:cNvSpPr txBox="1"/>
          <p:nvPr/>
        </p:nvSpPr>
        <p:spPr>
          <a:xfrm>
            <a:off x="4409908" y="3446181"/>
            <a:ext cx="3377732" cy="523220"/>
          </a:xfrm>
          <a:prstGeom prst="rect">
            <a:avLst/>
          </a:prstGeom>
          <a:noFill/>
        </p:spPr>
        <p:txBody>
          <a:bodyPr wrap="square" rtlCol="0">
            <a:spAutoFit/>
            <a:scene3d>
              <a:camera prst="orthographicFront"/>
              <a:lightRig rig="threePt" dir="t"/>
            </a:scene3d>
            <a:sp3d contourW="12700"/>
          </a:bodyPr>
          <a:lstStyle/>
          <a:p>
            <a:pPr algn="ctr"/>
            <a:r>
              <a:rPr lang="zh-TW" altLang="en-US" sz="1400" b="1" dirty="0">
                <a:latin typeface="Microsoft JhengHei" charset="-120"/>
                <a:ea typeface="Microsoft JhengHei" charset="-120"/>
                <a:cs typeface="Microsoft JhengHei" charset="-120"/>
              </a:rPr>
              <a:t>基於遊戲式學習為基底所設計的遊戲用於輔助學習程式領域</a:t>
            </a:r>
            <a:endParaRPr lang="zh-TW" altLang="en-US" sz="1400" dirty="0">
              <a:latin typeface="Microsoft JhengHei" charset="-120"/>
              <a:ea typeface="Microsoft JhengHei" charset="-120"/>
              <a:cs typeface="Microsoft JhengHei" charset="-120"/>
            </a:endParaRPr>
          </a:p>
        </p:txBody>
      </p:sp>
      <p:grpSp>
        <p:nvGrpSpPr>
          <p:cNvPr id="12" name="组合 11"/>
          <p:cNvGrpSpPr/>
          <p:nvPr/>
        </p:nvGrpSpPr>
        <p:grpSpPr>
          <a:xfrm>
            <a:off x="3950986" y="4199472"/>
            <a:ext cx="4290028" cy="467023"/>
            <a:chOff x="4067948" y="4559798"/>
            <a:chExt cx="4290028" cy="467023"/>
          </a:xfrm>
        </p:grpSpPr>
        <p:sp>
          <p:nvSpPr>
            <p:cNvPr id="9" name="圆角矩形 8"/>
            <p:cNvSpPr/>
            <p:nvPr/>
          </p:nvSpPr>
          <p:spPr>
            <a:xfrm>
              <a:off x="5024374" y="4559798"/>
              <a:ext cx="2386452" cy="467023"/>
            </a:xfrm>
            <a:prstGeom prst="roundRect">
              <a:avLst>
                <a:gd name="adj" fmla="val 50000"/>
              </a:avLst>
            </a:prstGeom>
            <a:solidFill>
              <a:srgbClr val="E17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JhengHei" charset="-120"/>
                <a:ea typeface="Microsoft JhengHei" charset="-120"/>
                <a:cs typeface="Microsoft JhengHei" charset="-120"/>
              </a:endParaRPr>
            </a:p>
          </p:txBody>
        </p:sp>
        <p:sp>
          <p:nvSpPr>
            <p:cNvPr id="10" name="文本框 9"/>
            <p:cNvSpPr txBox="1"/>
            <p:nvPr/>
          </p:nvSpPr>
          <p:spPr>
            <a:xfrm>
              <a:off x="4067948" y="4631510"/>
              <a:ext cx="4290028" cy="307777"/>
            </a:xfrm>
            <a:prstGeom prst="rect">
              <a:avLst/>
            </a:prstGeom>
            <a:noFill/>
          </p:spPr>
          <p:txBody>
            <a:bodyPr wrap="square" rtlCol="0">
              <a:spAutoFit/>
              <a:scene3d>
                <a:camera prst="orthographicFront"/>
                <a:lightRig rig="threePt" dir="t"/>
              </a:scene3d>
              <a:sp3d contourW="12700"/>
            </a:bodyPr>
            <a:lstStyle/>
            <a:p>
              <a:pPr algn="ctr">
                <a:defRPr/>
              </a:pPr>
              <a:r>
                <a:rPr lang="en-US" altLang="zh-TW" sz="1400" dirty="0">
                  <a:solidFill>
                    <a:schemeClr val="bg1"/>
                  </a:solidFill>
                  <a:latin typeface="Microsoft JhengHei" charset="-120"/>
                  <a:ea typeface="Microsoft JhengHei" charset="-120"/>
                  <a:cs typeface="Microsoft JhengHei" charset="-120"/>
                </a:rPr>
                <a:t>108.05.29</a:t>
              </a:r>
              <a:endParaRPr kumimoji="0" lang="zh-CN" altLang="en-US" sz="1400" b="0" i="0" u="none" strike="noStrike" kern="1200" cap="none" spc="0" normalizeH="0" baseline="0" noProof="0" dirty="0">
                <a:ln>
                  <a:noFill/>
                </a:ln>
                <a:solidFill>
                  <a:schemeClr val="bg1"/>
                </a:solidFill>
                <a:effectLst/>
                <a:uLnTx/>
                <a:uFillTx/>
                <a:latin typeface="Microsoft JhengHei" charset="-120"/>
                <a:ea typeface="Microsoft JhengHei" charset="-120"/>
                <a:cs typeface="Microsoft JhengHei" charset="-120"/>
              </a:endParaRPr>
            </a:p>
          </p:txBody>
        </p:sp>
      </p:grpSp>
      <p:sp>
        <p:nvSpPr>
          <p:cNvPr id="2" name="投影片編號版面配置區 1"/>
          <p:cNvSpPr>
            <a:spLocks noGrp="1"/>
          </p:cNvSpPr>
          <p:nvPr>
            <p:ph type="sldNum" sz="quarter" idx="12"/>
          </p:nvPr>
        </p:nvSpPr>
        <p:spPr/>
        <p:txBody>
          <a:bodyPr/>
          <a:lstStyle/>
          <a:p>
            <a:fld id="{AC1E9A84-A6CA-4827-8DBC-3F05F469E038}" type="slidenum">
              <a:rPr lang="zh-TW" altLang="en-US" smtClean="0"/>
              <a:t>1</a:t>
            </a:fld>
            <a:endParaRPr lang="zh-TW" altLang="en-US"/>
          </a:p>
        </p:txBody>
      </p:sp>
      <p:sp>
        <p:nvSpPr>
          <p:cNvPr id="14" name="文字方塊 13">
            <a:extLst>
              <a:ext uri="{FF2B5EF4-FFF2-40B4-BE49-F238E27FC236}">
                <a16:creationId xmlns:a16="http://schemas.microsoft.com/office/drawing/2014/main" id="{17489608-3BEC-4AB5-B1CB-D2516B5F67C3}"/>
              </a:ext>
            </a:extLst>
          </p:cNvPr>
          <p:cNvSpPr txBox="1"/>
          <p:nvPr/>
        </p:nvSpPr>
        <p:spPr>
          <a:xfrm>
            <a:off x="8845902" y="4872995"/>
            <a:ext cx="4124822" cy="1483355"/>
          </a:xfrm>
          <a:prstGeom prst="rect">
            <a:avLst/>
          </a:prstGeom>
        </p:spPr>
        <p:txBody>
          <a:bodyPr wrap="square" rtlCol="0">
            <a:spAutoFit/>
          </a:bodyPr>
          <a:lstStyle/>
          <a:p>
            <a:pPr>
              <a:lnSpc>
                <a:spcPct val="130000"/>
              </a:lnSpc>
            </a:pPr>
            <a:r>
              <a:rPr lang="zh-TW" altLang="en-US" sz="2400" b="1" dirty="0">
                <a:latin typeface="微軟正黑體" panose="020B0604030504040204" pitchFamily="34" charset="-120"/>
                <a:ea typeface="微軟正黑體" panose="020B0604030504040204" pitchFamily="34" charset="-120"/>
              </a:rPr>
              <a:t>指導教授：江傳文</a:t>
            </a:r>
            <a:endParaRPr lang="en-US" altLang="zh-TW" sz="2400" b="1" dirty="0">
              <a:latin typeface="微軟正黑體" panose="020B0604030504040204" pitchFamily="34" charset="-120"/>
              <a:ea typeface="微軟正黑體" panose="020B0604030504040204" pitchFamily="34" charset="-120"/>
            </a:endParaRPr>
          </a:p>
          <a:p>
            <a:pPr>
              <a:lnSpc>
                <a:spcPct val="130000"/>
              </a:lnSpc>
            </a:pPr>
            <a:r>
              <a:rPr lang="zh-TW" altLang="en-US" sz="2400" b="1" dirty="0">
                <a:latin typeface="微軟正黑體" panose="020B0604030504040204" pitchFamily="34" charset="-120"/>
                <a:ea typeface="微軟正黑體" panose="020B0604030504040204" pitchFamily="34" charset="-120"/>
              </a:rPr>
              <a:t>組員 </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 謝正德、劉晉豪、  </a:t>
            </a:r>
            <a:endParaRPr lang="en-US" altLang="zh-TW" sz="2400" b="1" dirty="0">
              <a:latin typeface="微軟正黑體" panose="020B0604030504040204" pitchFamily="34" charset="-120"/>
              <a:ea typeface="微軟正黑體" panose="020B0604030504040204" pitchFamily="34" charset="-120"/>
            </a:endParaRPr>
          </a:p>
          <a:p>
            <a:pPr>
              <a:lnSpc>
                <a:spcPct val="130000"/>
              </a:lnSpc>
            </a:pPr>
            <a:r>
              <a:rPr lang="zh-TW" altLang="en-US" sz="2400" b="1" dirty="0">
                <a:latin typeface="微軟正黑體" panose="020B0604030504040204" pitchFamily="34" charset="-120"/>
                <a:ea typeface="微軟正黑體" panose="020B0604030504040204" pitchFamily="34" charset="-120"/>
              </a:rPr>
              <a:t>           劉豐銘、林浚誠</a:t>
            </a:r>
            <a:endParaRPr lang="en-US" altLang="zh-TW"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54084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84239" y="354939"/>
            <a:ext cx="3766991" cy="1110101"/>
            <a:chOff x="2976152" y="4708118"/>
            <a:chExt cx="3766991" cy="1110101"/>
          </a:xfrm>
        </p:grpSpPr>
        <p:sp>
          <p:nvSpPr>
            <p:cNvPr id="7" name="文本框 6"/>
            <p:cNvSpPr txBox="1"/>
            <p:nvPr/>
          </p:nvSpPr>
          <p:spPr>
            <a:xfrm>
              <a:off x="2976152" y="5171888"/>
              <a:ext cx="3766991" cy="646331"/>
            </a:xfrm>
            <a:prstGeom prst="rect">
              <a:avLst/>
            </a:prstGeom>
            <a:noFill/>
          </p:spPr>
          <p:txBody>
            <a:bodyPr wrap="square" rtlCol="0">
              <a:spAutoFit/>
              <a:scene3d>
                <a:camera prst="orthographicFront"/>
                <a:lightRig rig="threePt" dir="t"/>
              </a:scene3d>
              <a:sp3d contourW="12700"/>
            </a:bodyPr>
            <a:lstStyle/>
            <a:p>
              <a:r>
                <a:rPr lang="zh-TW" altLang="zh-TW" sz="1200" dirty="0">
                  <a:solidFill>
                    <a:schemeClr val="tx1">
                      <a:lumMod val="65000"/>
                      <a:lumOff val="35000"/>
                    </a:schemeClr>
                  </a:solidFill>
                </a:rPr>
                <a:t>Game learning</a:t>
              </a:r>
            </a:p>
            <a:p>
              <a:endParaRPr lang="zh-TW" altLang="zh-TW" sz="1200" dirty="0">
                <a:solidFill>
                  <a:schemeClr val="tx1">
                    <a:lumMod val="65000"/>
                    <a:lumOff val="35000"/>
                  </a:schemeClr>
                </a:solidFill>
              </a:endParaRPr>
            </a:p>
            <a:p>
              <a:endParaRPr lang="en-US" altLang="zh-CN" sz="1200" dirty="0">
                <a:solidFill>
                  <a:schemeClr val="tx1">
                    <a:lumMod val="65000"/>
                    <a:lumOff val="35000"/>
                  </a:schemeClr>
                </a:solidFill>
                <a:latin typeface="Century Gothic" panose="020B0502020202020204" pitchFamily="34" charset="0"/>
              </a:endParaRPr>
            </a:p>
          </p:txBody>
        </p:sp>
        <p:sp>
          <p:nvSpPr>
            <p:cNvPr id="8" name="文本框 7"/>
            <p:cNvSpPr txBox="1"/>
            <p:nvPr/>
          </p:nvSpPr>
          <p:spPr>
            <a:xfrm>
              <a:off x="2976152" y="4708118"/>
              <a:ext cx="1980029" cy="523220"/>
            </a:xfrm>
            <a:prstGeom prst="rect">
              <a:avLst/>
            </a:prstGeom>
            <a:noFill/>
          </p:spPr>
          <p:txBody>
            <a:bodyPr wrap="none" rtlCol="0">
              <a:spAutoFit/>
              <a:scene3d>
                <a:camera prst="orthographicFront"/>
                <a:lightRig rig="threePt" dir="t"/>
              </a:scene3d>
              <a:sp3d contourW="12700"/>
            </a:bodyPr>
            <a:lstStyle/>
            <a:p>
              <a:r>
                <a:rPr lang="zh-TW" altLang="en-US" sz="2800" b="1" dirty="0">
                  <a:latin typeface="微軟正黑體" panose="020B0604030504040204" pitchFamily="34" charset="-120"/>
                  <a:ea typeface="微軟正黑體" panose="020B0604030504040204" pitchFamily="34" charset="-120"/>
                </a:rPr>
                <a:t>遊戲式學習</a:t>
              </a:r>
              <a:endParaRPr lang="zh-CN" altLang="en-US" sz="2800" b="1" dirty="0">
                <a:latin typeface="微軟正黑體" panose="020B0604030504040204" pitchFamily="34" charset="-120"/>
                <a:ea typeface="微軟正黑體" panose="020B0604030504040204" pitchFamily="34" charset="-120"/>
              </a:endParaRPr>
            </a:p>
          </p:txBody>
        </p:sp>
      </p:grpSp>
      <p:pic>
        <p:nvPicPr>
          <p:cNvPr id="9" name="图片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sp>
        <p:nvSpPr>
          <p:cNvPr id="2" name="投影片編號版面配置區 1"/>
          <p:cNvSpPr>
            <a:spLocks noGrp="1"/>
          </p:cNvSpPr>
          <p:nvPr>
            <p:ph type="sldNum" sz="quarter" idx="12"/>
          </p:nvPr>
        </p:nvSpPr>
        <p:spPr/>
        <p:txBody>
          <a:bodyPr/>
          <a:lstStyle/>
          <a:p>
            <a:fld id="{AC1E9A84-A6CA-4827-8DBC-3F05F469E038}" type="slidenum">
              <a:rPr lang="zh-TW" altLang="en-US" smtClean="0"/>
              <a:t>10</a:t>
            </a:fld>
            <a:endParaRPr lang="zh-TW" altLang="en-US"/>
          </a:p>
        </p:txBody>
      </p:sp>
      <p:sp>
        <p:nvSpPr>
          <p:cNvPr id="13" name="矩形 12">
            <a:extLst>
              <a:ext uri="{FF2B5EF4-FFF2-40B4-BE49-F238E27FC236}">
                <a16:creationId xmlns:a16="http://schemas.microsoft.com/office/drawing/2014/main" id="{096C15BC-1039-4879-89FC-20E133AD84BA}"/>
              </a:ext>
            </a:extLst>
          </p:cNvPr>
          <p:cNvSpPr/>
          <p:nvPr/>
        </p:nvSpPr>
        <p:spPr>
          <a:xfrm>
            <a:off x="1671161" y="1394568"/>
            <a:ext cx="9327039" cy="369332"/>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根據上述所說，本團隊主要將以闖關的方式來遊玩並將以下程式單元納入至遊戲中</a:t>
            </a:r>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p:txBody>
      </p:sp>
      <p:pic>
        <p:nvPicPr>
          <p:cNvPr id="10" name="圖片 9">
            <a:extLst>
              <a:ext uri="{FF2B5EF4-FFF2-40B4-BE49-F238E27FC236}">
                <a16:creationId xmlns:a16="http://schemas.microsoft.com/office/drawing/2014/main" id="{78243AA7-034E-4197-8320-70C28A15B8C0}"/>
              </a:ext>
            </a:extLst>
          </p:cNvPr>
          <p:cNvPicPr>
            <a:picLocks noChangeAspect="1"/>
          </p:cNvPicPr>
          <p:nvPr/>
        </p:nvPicPr>
        <p:blipFill rotWithShape="1">
          <a:blip r:embed="rId4"/>
          <a:srcRect r="15393" b="27734"/>
          <a:stretch/>
        </p:blipFill>
        <p:spPr>
          <a:xfrm>
            <a:off x="838200" y="3223204"/>
            <a:ext cx="10279743" cy="4289753"/>
          </a:xfrm>
          <a:prstGeom prst="rect">
            <a:avLst/>
          </a:prstGeom>
        </p:spPr>
      </p:pic>
      <p:sp>
        <p:nvSpPr>
          <p:cNvPr id="4" name="手繪多邊形: 圖案 3">
            <a:extLst>
              <a:ext uri="{FF2B5EF4-FFF2-40B4-BE49-F238E27FC236}">
                <a16:creationId xmlns:a16="http://schemas.microsoft.com/office/drawing/2014/main" id="{146BDE8B-96E6-46A8-ABD4-48B11E3DD38C}"/>
              </a:ext>
            </a:extLst>
          </p:cNvPr>
          <p:cNvSpPr/>
          <p:nvPr/>
        </p:nvSpPr>
        <p:spPr>
          <a:xfrm>
            <a:off x="2351738" y="1883982"/>
            <a:ext cx="1048307" cy="1204951"/>
          </a:xfrm>
          <a:custGeom>
            <a:avLst/>
            <a:gdLst>
              <a:gd name="connsiteX0" fmla="*/ 0 w 1204951"/>
              <a:gd name="connsiteY0" fmla="*/ 524154 h 1048307"/>
              <a:gd name="connsiteX1" fmla="*/ 262077 w 1204951"/>
              <a:gd name="connsiteY1" fmla="*/ 0 h 1048307"/>
              <a:gd name="connsiteX2" fmla="*/ 942874 w 1204951"/>
              <a:gd name="connsiteY2" fmla="*/ 0 h 1048307"/>
              <a:gd name="connsiteX3" fmla="*/ 1204951 w 1204951"/>
              <a:gd name="connsiteY3" fmla="*/ 524154 h 1048307"/>
              <a:gd name="connsiteX4" fmla="*/ 942874 w 1204951"/>
              <a:gd name="connsiteY4" fmla="*/ 1048307 h 1048307"/>
              <a:gd name="connsiteX5" fmla="*/ 262077 w 1204951"/>
              <a:gd name="connsiteY5" fmla="*/ 1048307 h 1048307"/>
              <a:gd name="connsiteX6" fmla="*/ 0 w 1204951"/>
              <a:gd name="connsiteY6" fmla="*/ 524154 h 104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951" h="1048307">
                <a:moveTo>
                  <a:pt x="602475" y="0"/>
                </a:moveTo>
                <a:lnTo>
                  <a:pt x="1204951" y="228007"/>
                </a:lnTo>
                <a:lnTo>
                  <a:pt x="1204951" y="820300"/>
                </a:lnTo>
                <a:lnTo>
                  <a:pt x="602475" y="1048307"/>
                </a:lnTo>
                <a:lnTo>
                  <a:pt x="0" y="820300"/>
                </a:lnTo>
                <a:lnTo>
                  <a:pt x="0" y="228007"/>
                </a:lnTo>
                <a:lnTo>
                  <a:pt x="602475" y="0"/>
                </a:lnTo>
                <a:close/>
              </a:path>
            </a:pathLst>
          </a:custGeom>
          <a:solidFill>
            <a:srgbClr val="EA6C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24321" tIns="248733" rIns="224321" bIns="248730" numCol="1" spcCol="1270" anchor="ctr" anchorCtr="0">
            <a:noAutofit/>
          </a:bodyPr>
          <a:lstStyle/>
          <a:p>
            <a:pPr marL="0" lvl="0" indent="0" algn="ctr" defTabSz="711200">
              <a:lnSpc>
                <a:spcPct val="90000"/>
              </a:lnSpc>
              <a:spcBef>
                <a:spcPct val="0"/>
              </a:spcBef>
              <a:spcAft>
                <a:spcPct val="35000"/>
              </a:spcAft>
              <a:buNone/>
            </a:pPr>
            <a:r>
              <a:rPr lang="zh-TW" altLang="en-US" sz="1600" b="1" kern="1200" dirty="0">
                <a:latin typeface="微軟正黑體" panose="020B0604030504040204" pitchFamily="34" charset="-120"/>
                <a:ea typeface="微軟正黑體" panose="020B0604030504040204" pitchFamily="34" charset="-120"/>
              </a:rPr>
              <a:t>程式邏輯</a:t>
            </a:r>
          </a:p>
        </p:txBody>
      </p:sp>
      <p:sp>
        <p:nvSpPr>
          <p:cNvPr id="11" name="矩形 10">
            <a:extLst>
              <a:ext uri="{FF2B5EF4-FFF2-40B4-BE49-F238E27FC236}">
                <a16:creationId xmlns:a16="http://schemas.microsoft.com/office/drawing/2014/main" id="{1A872C54-DDE4-4290-9CC4-26D9E19F1DA7}"/>
              </a:ext>
            </a:extLst>
          </p:cNvPr>
          <p:cNvSpPr/>
          <p:nvPr/>
        </p:nvSpPr>
        <p:spPr>
          <a:xfrm>
            <a:off x="5739086" y="1073939"/>
            <a:ext cx="1344726" cy="7229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手繪多邊形: 圖案 11">
            <a:extLst>
              <a:ext uri="{FF2B5EF4-FFF2-40B4-BE49-F238E27FC236}">
                <a16:creationId xmlns:a16="http://schemas.microsoft.com/office/drawing/2014/main" id="{17554752-2F83-482E-90EB-0AA47B75C813}"/>
              </a:ext>
            </a:extLst>
          </p:cNvPr>
          <p:cNvSpPr/>
          <p:nvPr/>
        </p:nvSpPr>
        <p:spPr>
          <a:xfrm>
            <a:off x="2952836" y="2879679"/>
            <a:ext cx="1048307" cy="1204951"/>
          </a:xfrm>
          <a:custGeom>
            <a:avLst/>
            <a:gdLst>
              <a:gd name="connsiteX0" fmla="*/ 0 w 1204951"/>
              <a:gd name="connsiteY0" fmla="*/ 524154 h 1048307"/>
              <a:gd name="connsiteX1" fmla="*/ 262077 w 1204951"/>
              <a:gd name="connsiteY1" fmla="*/ 0 h 1048307"/>
              <a:gd name="connsiteX2" fmla="*/ 942874 w 1204951"/>
              <a:gd name="connsiteY2" fmla="*/ 0 h 1048307"/>
              <a:gd name="connsiteX3" fmla="*/ 1204951 w 1204951"/>
              <a:gd name="connsiteY3" fmla="*/ 524154 h 1048307"/>
              <a:gd name="connsiteX4" fmla="*/ 942874 w 1204951"/>
              <a:gd name="connsiteY4" fmla="*/ 1048307 h 1048307"/>
              <a:gd name="connsiteX5" fmla="*/ 262077 w 1204951"/>
              <a:gd name="connsiteY5" fmla="*/ 1048307 h 1048307"/>
              <a:gd name="connsiteX6" fmla="*/ 0 w 1204951"/>
              <a:gd name="connsiteY6" fmla="*/ 524154 h 104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951" h="1048307">
                <a:moveTo>
                  <a:pt x="602475" y="0"/>
                </a:moveTo>
                <a:lnTo>
                  <a:pt x="1204951" y="228007"/>
                </a:lnTo>
                <a:lnTo>
                  <a:pt x="1204951" y="820300"/>
                </a:lnTo>
                <a:lnTo>
                  <a:pt x="602475" y="1048307"/>
                </a:lnTo>
                <a:lnTo>
                  <a:pt x="0" y="820300"/>
                </a:lnTo>
                <a:lnTo>
                  <a:pt x="0" y="228007"/>
                </a:lnTo>
                <a:lnTo>
                  <a:pt x="602475" y="0"/>
                </a:lnTo>
                <a:close/>
              </a:path>
            </a:pathLst>
          </a:custGeom>
          <a:solidFill>
            <a:srgbClr val="92D050"/>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63361" tIns="187773" rIns="163361" bIns="187770" numCol="1" spcCol="1270" anchor="ctr" anchorCtr="0">
            <a:noAutofit/>
          </a:bodyPr>
          <a:lstStyle/>
          <a:p>
            <a:pPr marL="0" lvl="0" indent="0" algn="ctr" defTabSz="711200">
              <a:lnSpc>
                <a:spcPct val="90000"/>
              </a:lnSpc>
              <a:spcBef>
                <a:spcPct val="0"/>
              </a:spcBef>
              <a:spcAft>
                <a:spcPct val="35000"/>
              </a:spcAft>
              <a:buNone/>
            </a:pPr>
            <a:r>
              <a:rPr lang="zh-TW" altLang="en-US" sz="1600" b="1" kern="1200" dirty="0">
                <a:latin typeface="微軟正黑體" panose="020B0604030504040204" pitchFamily="34" charset="-120"/>
                <a:ea typeface="微軟正黑體" panose="020B0604030504040204" pitchFamily="34" charset="-120"/>
              </a:rPr>
              <a:t>條件式判斷</a:t>
            </a:r>
          </a:p>
        </p:txBody>
      </p:sp>
      <p:sp>
        <p:nvSpPr>
          <p:cNvPr id="14" name="手繪多邊形: 圖案 13">
            <a:extLst>
              <a:ext uri="{FF2B5EF4-FFF2-40B4-BE49-F238E27FC236}">
                <a16:creationId xmlns:a16="http://schemas.microsoft.com/office/drawing/2014/main" id="{2D286E7D-7930-4CC9-89FA-C18051F509E9}"/>
              </a:ext>
            </a:extLst>
          </p:cNvPr>
          <p:cNvSpPr/>
          <p:nvPr/>
        </p:nvSpPr>
        <p:spPr>
          <a:xfrm>
            <a:off x="3519458" y="1877973"/>
            <a:ext cx="1048307" cy="1204951"/>
          </a:xfrm>
          <a:custGeom>
            <a:avLst/>
            <a:gdLst>
              <a:gd name="connsiteX0" fmla="*/ 0 w 1204951"/>
              <a:gd name="connsiteY0" fmla="*/ 524154 h 1048307"/>
              <a:gd name="connsiteX1" fmla="*/ 262077 w 1204951"/>
              <a:gd name="connsiteY1" fmla="*/ 0 h 1048307"/>
              <a:gd name="connsiteX2" fmla="*/ 942874 w 1204951"/>
              <a:gd name="connsiteY2" fmla="*/ 0 h 1048307"/>
              <a:gd name="connsiteX3" fmla="*/ 1204951 w 1204951"/>
              <a:gd name="connsiteY3" fmla="*/ 524154 h 1048307"/>
              <a:gd name="connsiteX4" fmla="*/ 942874 w 1204951"/>
              <a:gd name="connsiteY4" fmla="*/ 1048307 h 1048307"/>
              <a:gd name="connsiteX5" fmla="*/ 262077 w 1204951"/>
              <a:gd name="connsiteY5" fmla="*/ 1048307 h 1048307"/>
              <a:gd name="connsiteX6" fmla="*/ 0 w 1204951"/>
              <a:gd name="connsiteY6" fmla="*/ 524154 h 104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951" h="1048307">
                <a:moveTo>
                  <a:pt x="602475" y="0"/>
                </a:moveTo>
                <a:lnTo>
                  <a:pt x="1204951" y="228007"/>
                </a:lnTo>
                <a:lnTo>
                  <a:pt x="1204951" y="820300"/>
                </a:lnTo>
                <a:lnTo>
                  <a:pt x="602475" y="1048307"/>
                </a:lnTo>
                <a:lnTo>
                  <a:pt x="0" y="820300"/>
                </a:lnTo>
                <a:lnTo>
                  <a:pt x="0" y="228007"/>
                </a:lnTo>
                <a:lnTo>
                  <a:pt x="602475" y="0"/>
                </a:lnTo>
                <a:close/>
              </a:path>
            </a:pathLst>
          </a:custGeom>
          <a:solidFill>
            <a:srgbClr val="C55A11"/>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224321" tIns="248733" rIns="224321" bIns="248730" numCol="1" spcCol="1270" anchor="ctr" anchorCtr="0">
            <a:noAutofit/>
          </a:bodyPr>
          <a:lstStyle/>
          <a:p>
            <a:pPr marL="0" lvl="0" indent="0" algn="ctr" defTabSz="711200">
              <a:lnSpc>
                <a:spcPct val="90000"/>
              </a:lnSpc>
              <a:spcBef>
                <a:spcPct val="0"/>
              </a:spcBef>
              <a:spcAft>
                <a:spcPct val="35000"/>
              </a:spcAft>
              <a:buNone/>
            </a:pPr>
            <a:r>
              <a:rPr lang="zh-TW" altLang="en-US" sz="1600" b="1" kern="1200" dirty="0">
                <a:latin typeface="微軟正黑體" panose="020B0604030504040204" pitchFamily="34" charset="-120"/>
                <a:ea typeface="微軟正黑體" panose="020B0604030504040204" pitchFamily="34" charset="-120"/>
              </a:rPr>
              <a:t>變數宣告</a:t>
            </a:r>
          </a:p>
        </p:txBody>
      </p:sp>
      <p:sp>
        <p:nvSpPr>
          <p:cNvPr id="15" name="矩形 14">
            <a:extLst>
              <a:ext uri="{FF2B5EF4-FFF2-40B4-BE49-F238E27FC236}">
                <a16:creationId xmlns:a16="http://schemas.microsoft.com/office/drawing/2014/main" id="{5EB0DB5A-9A51-404F-AD21-C037AA4F85A4}"/>
              </a:ext>
            </a:extLst>
          </p:cNvPr>
          <p:cNvSpPr/>
          <p:nvPr/>
        </p:nvSpPr>
        <p:spPr>
          <a:xfrm>
            <a:off x="2815635" y="2096702"/>
            <a:ext cx="1301347" cy="7229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手繪多邊形: 圖案 15">
            <a:extLst>
              <a:ext uri="{FF2B5EF4-FFF2-40B4-BE49-F238E27FC236}">
                <a16:creationId xmlns:a16="http://schemas.microsoft.com/office/drawing/2014/main" id="{CFB00FB8-E65E-472F-92A8-8A3D6993B9A1}"/>
              </a:ext>
            </a:extLst>
          </p:cNvPr>
          <p:cNvSpPr/>
          <p:nvPr/>
        </p:nvSpPr>
        <p:spPr>
          <a:xfrm>
            <a:off x="4664883" y="1875713"/>
            <a:ext cx="1048307" cy="1204951"/>
          </a:xfrm>
          <a:custGeom>
            <a:avLst/>
            <a:gdLst>
              <a:gd name="connsiteX0" fmla="*/ 0 w 1204951"/>
              <a:gd name="connsiteY0" fmla="*/ 524154 h 1048307"/>
              <a:gd name="connsiteX1" fmla="*/ 262077 w 1204951"/>
              <a:gd name="connsiteY1" fmla="*/ 0 h 1048307"/>
              <a:gd name="connsiteX2" fmla="*/ 942874 w 1204951"/>
              <a:gd name="connsiteY2" fmla="*/ 0 h 1048307"/>
              <a:gd name="connsiteX3" fmla="*/ 1204951 w 1204951"/>
              <a:gd name="connsiteY3" fmla="*/ 524154 h 1048307"/>
              <a:gd name="connsiteX4" fmla="*/ 942874 w 1204951"/>
              <a:gd name="connsiteY4" fmla="*/ 1048307 h 1048307"/>
              <a:gd name="connsiteX5" fmla="*/ 262077 w 1204951"/>
              <a:gd name="connsiteY5" fmla="*/ 1048307 h 1048307"/>
              <a:gd name="connsiteX6" fmla="*/ 0 w 1204951"/>
              <a:gd name="connsiteY6" fmla="*/ 524154 h 104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951" h="1048307">
                <a:moveTo>
                  <a:pt x="602475" y="0"/>
                </a:moveTo>
                <a:lnTo>
                  <a:pt x="1204951" y="228007"/>
                </a:lnTo>
                <a:lnTo>
                  <a:pt x="1204951" y="820300"/>
                </a:lnTo>
                <a:lnTo>
                  <a:pt x="602475" y="1048307"/>
                </a:lnTo>
                <a:lnTo>
                  <a:pt x="0" y="820300"/>
                </a:lnTo>
                <a:lnTo>
                  <a:pt x="0" y="228007"/>
                </a:lnTo>
                <a:lnTo>
                  <a:pt x="602475" y="0"/>
                </a:lnTo>
                <a:close/>
              </a:path>
            </a:pathLst>
          </a:custGeom>
          <a:solidFill>
            <a:srgbClr val="843C0C"/>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3361" tIns="187773" rIns="163361" bIns="187770" numCol="1" spcCol="1270" anchor="ctr" anchorCtr="0">
            <a:noAutofit/>
          </a:bodyPr>
          <a:lstStyle/>
          <a:p>
            <a:pPr marL="0" lvl="0" indent="0" algn="ctr" defTabSz="711200">
              <a:lnSpc>
                <a:spcPct val="90000"/>
              </a:lnSpc>
              <a:spcBef>
                <a:spcPct val="0"/>
              </a:spcBef>
              <a:spcAft>
                <a:spcPct val="35000"/>
              </a:spcAft>
              <a:buNone/>
            </a:pPr>
            <a:r>
              <a:rPr lang="zh-TW" altLang="en-US" sz="1600" b="1" kern="1200" dirty="0">
                <a:solidFill>
                  <a:schemeClr val="bg1"/>
                </a:solidFill>
                <a:latin typeface="微軟正黑體" panose="020B0604030504040204" pitchFamily="34" charset="-120"/>
                <a:ea typeface="微軟正黑體" panose="020B0604030504040204" pitchFamily="34" charset="-120"/>
              </a:rPr>
              <a:t>輸入與輸出</a:t>
            </a:r>
          </a:p>
        </p:txBody>
      </p:sp>
      <p:sp>
        <p:nvSpPr>
          <p:cNvPr id="17" name="手繪多邊形: 圖案 16">
            <a:extLst>
              <a:ext uri="{FF2B5EF4-FFF2-40B4-BE49-F238E27FC236}">
                <a16:creationId xmlns:a16="http://schemas.microsoft.com/office/drawing/2014/main" id="{A4638529-C75C-43C7-A0D7-FAEF5E16C86E}"/>
              </a:ext>
            </a:extLst>
          </p:cNvPr>
          <p:cNvSpPr/>
          <p:nvPr/>
        </p:nvSpPr>
        <p:spPr>
          <a:xfrm>
            <a:off x="5207390" y="2878474"/>
            <a:ext cx="1048307" cy="1204951"/>
          </a:xfrm>
          <a:custGeom>
            <a:avLst/>
            <a:gdLst>
              <a:gd name="connsiteX0" fmla="*/ 0 w 1204951"/>
              <a:gd name="connsiteY0" fmla="*/ 524154 h 1048307"/>
              <a:gd name="connsiteX1" fmla="*/ 262077 w 1204951"/>
              <a:gd name="connsiteY1" fmla="*/ 0 h 1048307"/>
              <a:gd name="connsiteX2" fmla="*/ 942874 w 1204951"/>
              <a:gd name="connsiteY2" fmla="*/ 0 h 1048307"/>
              <a:gd name="connsiteX3" fmla="*/ 1204951 w 1204951"/>
              <a:gd name="connsiteY3" fmla="*/ 524154 h 1048307"/>
              <a:gd name="connsiteX4" fmla="*/ 942874 w 1204951"/>
              <a:gd name="connsiteY4" fmla="*/ 1048307 h 1048307"/>
              <a:gd name="connsiteX5" fmla="*/ 262077 w 1204951"/>
              <a:gd name="connsiteY5" fmla="*/ 1048307 h 1048307"/>
              <a:gd name="connsiteX6" fmla="*/ 0 w 1204951"/>
              <a:gd name="connsiteY6" fmla="*/ 524154 h 104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951" h="1048307">
                <a:moveTo>
                  <a:pt x="602475" y="0"/>
                </a:moveTo>
                <a:lnTo>
                  <a:pt x="1204951" y="228007"/>
                </a:lnTo>
                <a:lnTo>
                  <a:pt x="1204951" y="820300"/>
                </a:lnTo>
                <a:lnTo>
                  <a:pt x="602475" y="1048307"/>
                </a:lnTo>
                <a:lnTo>
                  <a:pt x="0" y="820300"/>
                </a:lnTo>
                <a:lnTo>
                  <a:pt x="0" y="228007"/>
                </a:lnTo>
                <a:lnTo>
                  <a:pt x="602475" y="0"/>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224321" tIns="248733" rIns="224321" bIns="248730" numCol="1" spcCol="1270" anchor="ctr" anchorCtr="0">
            <a:noAutofit/>
          </a:bodyPr>
          <a:lstStyle/>
          <a:p>
            <a:pPr marL="0" lvl="0" indent="0" algn="ctr" defTabSz="711200">
              <a:lnSpc>
                <a:spcPct val="90000"/>
              </a:lnSpc>
              <a:spcBef>
                <a:spcPct val="0"/>
              </a:spcBef>
              <a:spcAft>
                <a:spcPct val="35000"/>
              </a:spcAft>
              <a:buNone/>
            </a:pPr>
            <a:r>
              <a:rPr lang="zh-TW" altLang="en-US" sz="1600" b="1" kern="1200" dirty="0">
                <a:latin typeface="微軟正黑體" panose="020B0604030504040204" pitchFamily="34" charset="-120"/>
                <a:ea typeface="微軟正黑體" panose="020B0604030504040204" pitchFamily="34" charset="-120"/>
              </a:rPr>
              <a:t>函式運用</a:t>
            </a:r>
          </a:p>
        </p:txBody>
      </p:sp>
      <p:sp>
        <p:nvSpPr>
          <p:cNvPr id="18" name="矩形 17">
            <a:extLst>
              <a:ext uri="{FF2B5EF4-FFF2-40B4-BE49-F238E27FC236}">
                <a16:creationId xmlns:a16="http://schemas.microsoft.com/office/drawing/2014/main" id="{FCD81BBF-DEC3-44A0-849C-30426D4FDF4D}"/>
              </a:ext>
            </a:extLst>
          </p:cNvPr>
          <p:cNvSpPr/>
          <p:nvPr/>
        </p:nvSpPr>
        <p:spPr>
          <a:xfrm>
            <a:off x="5739086" y="3119465"/>
            <a:ext cx="1344726" cy="7229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手繪多邊形: 圖案 19">
            <a:extLst>
              <a:ext uri="{FF2B5EF4-FFF2-40B4-BE49-F238E27FC236}">
                <a16:creationId xmlns:a16="http://schemas.microsoft.com/office/drawing/2014/main" id="{4B4011D1-90CE-43C2-90B9-919E7AC2FC55}"/>
              </a:ext>
            </a:extLst>
          </p:cNvPr>
          <p:cNvSpPr/>
          <p:nvPr/>
        </p:nvSpPr>
        <p:spPr>
          <a:xfrm>
            <a:off x="4641131" y="3875867"/>
            <a:ext cx="1048307" cy="1204951"/>
          </a:xfrm>
          <a:custGeom>
            <a:avLst/>
            <a:gdLst>
              <a:gd name="connsiteX0" fmla="*/ 0 w 1204951"/>
              <a:gd name="connsiteY0" fmla="*/ 524154 h 1048307"/>
              <a:gd name="connsiteX1" fmla="*/ 262077 w 1204951"/>
              <a:gd name="connsiteY1" fmla="*/ 0 h 1048307"/>
              <a:gd name="connsiteX2" fmla="*/ 942874 w 1204951"/>
              <a:gd name="connsiteY2" fmla="*/ 0 h 1048307"/>
              <a:gd name="connsiteX3" fmla="*/ 1204951 w 1204951"/>
              <a:gd name="connsiteY3" fmla="*/ 524154 h 1048307"/>
              <a:gd name="connsiteX4" fmla="*/ 942874 w 1204951"/>
              <a:gd name="connsiteY4" fmla="*/ 1048307 h 1048307"/>
              <a:gd name="connsiteX5" fmla="*/ 262077 w 1204951"/>
              <a:gd name="connsiteY5" fmla="*/ 1048307 h 1048307"/>
              <a:gd name="connsiteX6" fmla="*/ 0 w 1204951"/>
              <a:gd name="connsiteY6" fmla="*/ 524154 h 104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951" h="1048307">
                <a:moveTo>
                  <a:pt x="602475" y="0"/>
                </a:moveTo>
                <a:lnTo>
                  <a:pt x="1204951" y="228007"/>
                </a:lnTo>
                <a:lnTo>
                  <a:pt x="1204951" y="820300"/>
                </a:lnTo>
                <a:lnTo>
                  <a:pt x="602475" y="1048307"/>
                </a:lnTo>
                <a:lnTo>
                  <a:pt x="0" y="820300"/>
                </a:lnTo>
                <a:lnTo>
                  <a:pt x="0" y="228007"/>
                </a:lnTo>
                <a:lnTo>
                  <a:pt x="602475" y="0"/>
                </a:lnTo>
                <a:close/>
              </a:path>
            </a:pathLst>
          </a:custGeom>
          <a:solidFill>
            <a:srgbClr val="2E74B4"/>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24321" tIns="248733" rIns="224321" bIns="248730" numCol="1" spcCol="1270" anchor="ctr" anchorCtr="0">
            <a:noAutofit/>
          </a:bodyPr>
          <a:lstStyle/>
          <a:p>
            <a:pPr marL="0" lvl="0" indent="0" algn="ctr" defTabSz="711200">
              <a:lnSpc>
                <a:spcPct val="90000"/>
              </a:lnSpc>
              <a:spcBef>
                <a:spcPct val="0"/>
              </a:spcBef>
              <a:spcAft>
                <a:spcPct val="35000"/>
              </a:spcAft>
              <a:buNone/>
            </a:pPr>
            <a:r>
              <a:rPr lang="zh-TW" altLang="en-US" sz="1600" b="1" kern="1200" dirty="0">
                <a:latin typeface="微軟正黑體" panose="020B0604030504040204" pitchFamily="34" charset="-120"/>
                <a:ea typeface="微軟正黑體" panose="020B0604030504040204" pitchFamily="34" charset="-120"/>
              </a:rPr>
              <a:t>指標</a:t>
            </a:r>
          </a:p>
        </p:txBody>
      </p:sp>
      <p:sp>
        <p:nvSpPr>
          <p:cNvPr id="21" name="矩形 20">
            <a:extLst>
              <a:ext uri="{FF2B5EF4-FFF2-40B4-BE49-F238E27FC236}">
                <a16:creationId xmlns:a16="http://schemas.microsoft.com/office/drawing/2014/main" id="{1C0B86B4-1211-4213-A2DE-DBBC4AB04FD1}"/>
              </a:ext>
            </a:extLst>
          </p:cNvPr>
          <p:cNvSpPr/>
          <p:nvPr/>
        </p:nvSpPr>
        <p:spPr>
          <a:xfrm>
            <a:off x="2745987" y="4142227"/>
            <a:ext cx="1301347" cy="7229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手繪多邊形: 圖案 22">
            <a:extLst>
              <a:ext uri="{FF2B5EF4-FFF2-40B4-BE49-F238E27FC236}">
                <a16:creationId xmlns:a16="http://schemas.microsoft.com/office/drawing/2014/main" id="{9E112F57-09DE-4DB1-8341-5A01C90452BD}"/>
              </a:ext>
            </a:extLst>
          </p:cNvPr>
          <p:cNvSpPr/>
          <p:nvPr/>
        </p:nvSpPr>
        <p:spPr>
          <a:xfrm>
            <a:off x="5811904" y="3867717"/>
            <a:ext cx="1048307" cy="1204951"/>
          </a:xfrm>
          <a:custGeom>
            <a:avLst/>
            <a:gdLst>
              <a:gd name="connsiteX0" fmla="*/ 0 w 1204951"/>
              <a:gd name="connsiteY0" fmla="*/ 524154 h 1048307"/>
              <a:gd name="connsiteX1" fmla="*/ 262077 w 1204951"/>
              <a:gd name="connsiteY1" fmla="*/ 0 h 1048307"/>
              <a:gd name="connsiteX2" fmla="*/ 942874 w 1204951"/>
              <a:gd name="connsiteY2" fmla="*/ 0 h 1048307"/>
              <a:gd name="connsiteX3" fmla="*/ 1204951 w 1204951"/>
              <a:gd name="connsiteY3" fmla="*/ 524154 h 1048307"/>
              <a:gd name="connsiteX4" fmla="*/ 942874 w 1204951"/>
              <a:gd name="connsiteY4" fmla="*/ 1048307 h 1048307"/>
              <a:gd name="connsiteX5" fmla="*/ 262077 w 1204951"/>
              <a:gd name="connsiteY5" fmla="*/ 1048307 h 1048307"/>
              <a:gd name="connsiteX6" fmla="*/ 0 w 1204951"/>
              <a:gd name="connsiteY6" fmla="*/ 524154 h 104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951" h="1048307">
                <a:moveTo>
                  <a:pt x="602475" y="0"/>
                </a:moveTo>
                <a:lnTo>
                  <a:pt x="1204951" y="228007"/>
                </a:lnTo>
                <a:lnTo>
                  <a:pt x="1204951" y="820300"/>
                </a:lnTo>
                <a:lnTo>
                  <a:pt x="602475" y="1048307"/>
                </a:lnTo>
                <a:lnTo>
                  <a:pt x="0" y="820300"/>
                </a:lnTo>
                <a:lnTo>
                  <a:pt x="0" y="228007"/>
                </a:lnTo>
                <a:lnTo>
                  <a:pt x="602475" y="0"/>
                </a:lnTo>
                <a:close/>
              </a:path>
            </a:pathLst>
          </a:custGeom>
          <a:solidFill>
            <a:schemeClr val="accent1">
              <a:lumMod val="50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224321" tIns="248733" rIns="224321" bIns="248730" numCol="1" spcCol="1270" anchor="ctr" anchorCtr="0">
            <a:noAutofit/>
          </a:bodyPr>
          <a:lstStyle/>
          <a:p>
            <a:pPr marL="0" lvl="0" indent="0" algn="ctr" defTabSz="711200">
              <a:lnSpc>
                <a:spcPct val="90000"/>
              </a:lnSpc>
              <a:spcBef>
                <a:spcPct val="0"/>
              </a:spcBef>
              <a:spcAft>
                <a:spcPct val="35000"/>
              </a:spcAft>
              <a:buNone/>
            </a:pPr>
            <a:r>
              <a:rPr lang="zh-TW" altLang="en-US" sz="1600" b="1" kern="1200" dirty="0">
                <a:latin typeface="微軟正黑體" panose="020B0604030504040204" pitchFamily="34" charset="-120"/>
                <a:ea typeface="微軟正黑體" panose="020B0604030504040204" pitchFamily="34" charset="-120"/>
              </a:rPr>
              <a:t>字串處理</a:t>
            </a:r>
          </a:p>
        </p:txBody>
      </p:sp>
      <p:sp>
        <p:nvSpPr>
          <p:cNvPr id="24" name="矩形 23">
            <a:extLst>
              <a:ext uri="{FF2B5EF4-FFF2-40B4-BE49-F238E27FC236}">
                <a16:creationId xmlns:a16="http://schemas.microsoft.com/office/drawing/2014/main" id="{0FAC89F5-9531-4CF3-BDB4-1F8A4BC9A255}"/>
              </a:ext>
            </a:extLst>
          </p:cNvPr>
          <p:cNvSpPr/>
          <p:nvPr/>
        </p:nvSpPr>
        <p:spPr>
          <a:xfrm>
            <a:off x="5739086" y="5164990"/>
            <a:ext cx="1344726" cy="7229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0" name="手繪多邊形: 圖案 29">
            <a:extLst>
              <a:ext uri="{FF2B5EF4-FFF2-40B4-BE49-F238E27FC236}">
                <a16:creationId xmlns:a16="http://schemas.microsoft.com/office/drawing/2014/main" id="{01DD7435-179D-4C8F-AB1D-5BFA74F20979}"/>
              </a:ext>
            </a:extLst>
          </p:cNvPr>
          <p:cNvSpPr/>
          <p:nvPr/>
        </p:nvSpPr>
        <p:spPr>
          <a:xfrm>
            <a:off x="4088321" y="2869900"/>
            <a:ext cx="1048307" cy="1204951"/>
          </a:xfrm>
          <a:custGeom>
            <a:avLst/>
            <a:gdLst>
              <a:gd name="connsiteX0" fmla="*/ 0 w 1204951"/>
              <a:gd name="connsiteY0" fmla="*/ 524154 h 1048307"/>
              <a:gd name="connsiteX1" fmla="*/ 262077 w 1204951"/>
              <a:gd name="connsiteY1" fmla="*/ 0 h 1048307"/>
              <a:gd name="connsiteX2" fmla="*/ 942874 w 1204951"/>
              <a:gd name="connsiteY2" fmla="*/ 0 h 1048307"/>
              <a:gd name="connsiteX3" fmla="*/ 1204951 w 1204951"/>
              <a:gd name="connsiteY3" fmla="*/ 524154 h 1048307"/>
              <a:gd name="connsiteX4" fmla="*/ 942874 w 1204951"/>
              <a:gd name="connsiteY4" fmla="*/ 1048307 h 1048307"/>
              <a:gd name="connsiteX5" fmla="*/ 262077 w 1204951"/>
              <a:gd name="connsiteY5" fmla="*/ 1048307 h 1048307"/>
              <a:gd name="connsiteX6" fmla="*/ 0 w 1204951"/>
              <a:gd name="connsiteY6" fmla="*/ 524154 h 104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951" h="1048307">
                <a:moveTo>
                  <a:pt x="602475" y="0"/>
                </a:moveTo>
                <a:lnTo>
                  <a:pt x="1204951" y="228007"/>
                </a:lnTo>
                <a:lnTo>
                  <a:pt x="1204951" y="820300"/>
                </a:lnTo>
                <a:lnTo>
                  <a:pt x="602475" y="1048307"/>
                </a:lnTo>
                <a:lnTo>
                  <a:pt x="0" y="820300"/>
                </a:lnTo>
                <a:lnTo>
                  <a:pt x="0" y="228007"/>
                </a:lnTo>
                <a:lnTo>
                  <a:pt x="602475" y="0"/>
                </a:lnTo>
                <a:close/>
              </a:path>
            </a:pathLst>
          </a:custGeom>
          <a:solidFill>
            <a:srgbClr val="70AD47"/>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224321" tIns="248733" rIns="224321" bIns="248730" numCol="1" spcCol="1270" anchor="ctr" anchorCtr="0">
            <a:noAutofit/>
          </a:bodyPr>
          <a:lstStyle/>
          <a:p>
            <a:pPr lvl="0" algn="ctr" defTabSz="711200">
              <a:lnSpc>
                <a:spcPct val="90000"/>
              </a:lnSpc>
              <a:spcBef>
                <a:spcPct val="0"/>
              </a:spcBef>
              <a:spcAft>
                <a:spcPct val="35000"/>
              </a:spcAft>
            </a:pPr>
            <a:r>
              <a:rPr lang="zh-TW" altLang="en-US" sz="1600" b="1" dirty="0">
                <a:latin typeface="微軟正黑體" panose="020B0604030504040204" pitchFamily="34" charset="-120"/>
                <a:ea typeface="微軟正黑體" panose="020B0604030504040204" pitchFamily="34" charset="-120"/>
              </a:rPr>
              <a:t>循序迴圈</a:t>
            </a:r>
          </a:p>
        </p:txBody>
      </p:sp>
      <p:sp>
        <p:nvSpPr>
          <p:cNvPr id="31" name="手繪多邊形: 圖案 30">
            <a:extLst>
              <a:ext uri="{FF2B5EF4-FFF2-40B4-BE49-F238E27FC236}">
                <a16:creationId xmlns:a16="http://schemas.microsoft.com/office/drawing/2014/main" id="{29420720-AE1A-4006-A57B-0453984CDB93}"/>
              </a:ext>
            </a:extLst>
          </p:cNvPr>
          <p:cNvSpPr/>
          <p:nvPr/>
        </p:nvSpPr>
        <p:spPr>
          <a:xfrm>
            <a:off x="6361729" y="2847679"/>
            <a:ext cx="1048307" cy="1204951"/>
          </a:xfrm>
          <a:custGeom>
            <a:avLst/>
            <a:gdLst>
              <a:gd name="connsiteX0" fmla="*/ 0 w 1204951"/>
              <a:gd name="connsiteY0" fmla="*/ 524154 h 1048307"/>
              <a:gd name="connsiteX1" fmla="*/ 262077 w 1204951"/>
              <a:gd name="connsiteY1" fmla="*/ 0 h 1048307"/>
              <a:gd name="connsiteX2" fmla="*/ 942874 w 1204951"/>
              <a:gd name="connsiteY2" fmla="*/ 0 h 1048307"/>
              <a:gd name="connsiteX3" fmla="*/ 1204951 w 1204951"/>
              <a:gd name="connsiteY3" fmla="*/ 524154 h 1048307"/>
              <a:gd name="connsiteX4" fmla="*/ 942874 w 1204951"/>
              <a:gd name="connsiteY4" fmla="*/ 1048307 h 1048307"/>
              <a:gd name="connsiteX5" fmla="*/ 262077 w 1204951"/>
              <a:gd name="connsiteY5" fmla="*/ 1048307 h 1048307"/>
              <a:gd name="connsiteX6" fmla="*/ 0 w 1204951"/>
              <a:gd name="connsiteY6" fmla="*/ 524154 h 104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951" h="1048307">
                <a:moveTo>
                  <a:pt x="602475" y="0"/>
                </a:moveTo>
                <a:lnTo>
                  <a:pt x="1204951" y="228007"/>
                </a:lnTo>
                <a:lnTo>
                  <a:pt x="1204951" y="820300"/>
                </a:lnTo>
                <a:lnTo>
                  <a:pt x="602475" y="1048307"/>
                </a:lnTo>
                <a:lnTo>
                  <a:pt x="0" y="820300"/>
                </a:lnTo>
                <a:lnTo>
                  <a:pt x="0" y="228007"/>
                </a:lnTo>
                <a:lnTo>
                  <a:pt x="602475" y="0"/>
                </a:lnTo>
                <a:close/>
              </a:path>
            </a:pathLst>
          </a:custGeom>
          <a:solidFill>
            <a:srgbClr val="385723"/>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224321" tIns="248733" rIns="224321" bIns="248730" numCol="1" spcCol="1270" anchor="ctr" anchorCtr="0">
            <a:noAutofit/>
          </a:bodyPr>
          <a:lstStyle/>
          <a:p>
            <a:pPr lvl="0" algn="ctr" defTabSz="711200">
              <a:lnSpc>
                <a:spcPct val="90000"/>
              </a:lnSpc>
              <a:spcBef>
                <a:spcPct val="0"/>
              </a:spcBef>
              <a:spcAft>
                <a:spcPct val="35000"/>
              </a:spcAft>
            </a:pPr>
            <a:r>
              <a:rPr lang="zh-TW" altLang="en-US" sz="1600" b="1" dirty="0">
                <a:latin typeface="微軟正黑體" panose="020B0604030504040204" pitchFamily="34" charset="-120"/>
                <a:ea typeface="微軟正黑體" panose="020B0604030504040204" pitchFamily="34" charset="-120"/>
              </a:rPr>
              <a:t>陣列使用</a:t>
            </a:r>
            <a:endParaRPr lang="en-US" altLang="zh-TW" sz="1600" b="1" dirty="0">
              <a:latin typeface="微軟正黑體" panose="020B0604030504040204" pitchFamily="34" charset="-120"/>
              <a:ea typeface="微軟正黑體" panose="020B0604030504040204" pitchFamily="34" charset="-120"/>
            </a:endParaRPr>
          </a:p>
        </p:txBody>
      </p:sp>
      <p:sp>
        <p:nvSpPr>
          <p:cNvPr id="32" name="手繪多邊形: 圖案 31">
            <a:extLst>
              <a:ext uri="{FF2B5EF4-FFF2-40B4-BE49-F238E27FC236}">
                <a16:creationId xmlns:a16="http://schemas.microsoft.com/office/drawing/2014/main" id="{72BCFDE1-7B2B-472C-968B-4CB597EB216A}"/>
              </a:ext>
            </a:extLst>
          </p:cNvPr>
          <p:cNvSpPr/>
          <p:nvPr/>
        </p:nvSpPr>
        <p:spPr>
          <a:xfrm>
            <a:off x="6978369" y="3854022"/>
            <a:ext cx="1048307" cy="1204951"/>
          </a:xfrm>
          <a:custGeom>
            <a:avLst/>
            <a:gdLst>
              <a:gd name="connsiteX0" fmla="*/ 0 w 1204951"/>
              <a:gd name="connsiteY0" fmla="*/ 524154 h 1048307"/>
              <a:gd name="connsiteX1" fmla="*/ 262077 w 1204951"/>
              <a:gd name="connsiteY1" fmla="*/ 0 h 1048307"/>
              <a:gd name="connsiteX2" fmla="*/ 942874 w 1204951"/>
              <a:gd name="connsiteY2" fmla="*/ 0 h 1048307"/>
              <a:gd name="connsiteX3" fmla="*/ 1204951 w 1204951"/>
              <a:gd name="connsiteY3" fmla="*/ 524154 h 1048307"/>
              <a:gd name="connsiteX4" fmla="*/ 942874 w 1204951"/>
              <a:gd name="connsiteY4" fmla="*/ 1048307 h 1048307"/>
              <a:gd name="connsiteX5" fmla="*/ 262077 w 1204951"/>
              <a:gd name="connsiteY5" fmla="*/ 1048307 h 1048307"/>
              <a:gd name="connsiteX6" fmla="*/ 0 w 1204951"/>
              <a:gd name="connsiteY6" fmla="*/ 524154 h 104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951" h="1048307">
                <a:moveTo>
                  <a:pt x="602475" y="0"/>
                </a:moveTo>
                <a:lnTo>
                  <a:pt x="1204951" y="228007"/>
                </a:lnTo>
                <a:lnTo>
                  <a:pt x="1204951" y="820300"/>
                </a:lnTo>
                <a:lnTo>
                  <a:pt x="602475" y="1048307"/>
                </a:lnTo>
                <a:lnTo>
                  <a:pt x="0" y="820300"/>
                </a:lnTo>
                <a:lnTo>
                  <a:pt x="0" y="228007"/>
                </a:lnTo>
                <a:lnTo>
                  <a:pt x="602475" y="0"/>
                </a:lnTo>
                <a:close/>
              </a:path>
            </a:pathLst>
          </a:custGeom>
          <a:solidFill>
            <a:srgbClr val="203864"/>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224321" tIns="248733" rIns="224321" bIns="248730" numCol="1" spcCol="1270" anchor="ctr" anchorCtr="0">
            <a:noAutofit/>
          </a:bodyPr>
          <a:lstStyle/>
          <a:p>
            <a:pPr lvl="0" algn="ctr" defTabSz="711200">
              <a:lnSpc>
                <a:spcPct val="90000"/>
              </a:lnSpc>
              <a:spcBef>
                <a:spcPct val="0"/>
              </a:spcBef>
              <a:spcAft>
                <a:spcPct val="35000"/>
              </a:spcAft>
            </a:pPr>
            <a:r>
              <a:rPr lang="zh-TW" altLang="en-US" sz="1600" b="1" dirty="0">
                <a:latin typeface="微軟正黑體" panose="020B0604030504040204" pitchFamily="34" charset="-120"/>
                <a:ea typeface="微軟正黑體" panose="020B0604030504040204" pitchFamily="34" charset="-120"/>
              </a:rPr>
              <a:t>程式解題</a:t>
            </a:r>
          </a:p>
        </p:txBody>
      </p:sp>
    </p:spTree>
    <p:extLst>
      <p:ext uri="{BB962C8B-B14F-4D97-AF65-F5344CB8AC3E}">
        <p14:creationId xmlns:p14="http://schemas.microsoft.com/office/powerpoint/2010/main" val="23318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84239" y="354939"/>
            <a:ext cx="3766991" cy="1110101"/>
            <a:chOff x="2976152" y="4708118"/>
            <a:chExt cx="3766991" cy="1110101"/>
          </a:xfrm>
        </p:grpSpPr>
        <p:sp>
          <p:nvSpPr>
            <p:cNvPr id="7" name="文本框 6"/>
            <p:cNvSpPr txBox="1"/>
            <p:nvPr/>
          </p:nvSpPr>
          <p:spPr>
            <a:xfrm>
              <a:off x="2976152" y="5171888"/>
              <a:ext cx="3766991" cy="646331"/>
            </a:xfrm>
            <a:prstGeom prst="rect">
              <a:avLst/>
            </a:prstGeom>
            <a:noFill/>
          </p:spPr>
          <p:txBody>
            <a:bodyPr wrap="square" rtlCol="0">
              <a:spAutoFit/>
              <a:scene3d>
                <a:camera prst="orthographicFront"/>
                <a:lightRig rig="threePt" dir="t"/>
              </a:scene3d>
              <a:sp3d contourW="12700"/>
            </a:bodyPr>
            <a:lstStyle/>
            <a:p>
              <a:r>
                <a:rPr lang="zh-TW" altLang="zh-TW" sz="1200" dirty="0">
                  <a:solidFill>
                    <a:schemeClr val="tx1">
                      <a:lumMod val="65000"/>
                      <a:lumOff val="35000"/>
                    </a:schemeClr>
                  </a:solidFill>
                </a:rPr>
                <a:t>Game learning</a:t>
              </a:r>
            </a:p>
            <a:p>
              <a:endParaRPr lang="zh-TW" altLang="zh-TW" sz="1200" dirty="0">
                <a:solidFill>
                  <a:schemeClr val="tx1">
                    <a:lumMod val="65000"/>
                    <a:lumOff val="35000"/>
                  </a:schemeClr>
                </a:solidFill>
              </a:endParaRPr>
            </a:p>
            <a:p>
              <a:endParaRPr lang="en-US" altLang="zh-CN" sz="1200" dirty="0">
                <a:solidFill>
                  <a:schemeClr val="tx1">
                    <a:lumMod val="65000"/>
                    <a:lumOff val="35000"/>
                  </a:schemeClr>
                </a:solidFill>
                <a:latin typeface="Century Gothic" panose="020B0502020202020204" pitchFamily="34" charset="0"/>
              </a:endParaRPr>
            </a:p>
          </p:txBody>
        </p:sp>
        <p:sp>
          <p:nvSpPr>
            <p:cNvPr id="8" name="文本框 7"/>
            <p:cNvSpPr txBox="1"/>
            <p:nvPr/>
          </p:nvSpPr>
          <p:spPr>
            <a:xfrm>
              <a:off x="2976152" y="4708118"/>
              <a:ext cx="1980029" cy="523220"/>
            </a:xfrm>
            <a:prstGeom prst="rect">
              <a:avLst/>
            </a:prstGeom>
            <a:noFill/>
          </p:spPr>
          <p:txBody>
            <a:bodyPr wrap="none" rtlCol="0">
              <a:spAutoFit/>
              <a:scene3d>
                <a:camera prst="orthographicFront"/>
                <a:lightRig rig="threePt" dir="t"/>
              </a:scene3d>
              <a:sp3d contourW="12700"/>
            </a:bodyPr>
            <a:lstStyle/>
            <a:p>
              <a:r>
                <a:rPr lang="zh-TW" altLang="en-US" sz="2800" b="1" dirty="0">
                  <a:latin typeface="微軟正黑體" panose="020B0604030504040204" pitchFamily="34" charset="-120"/>
                  <a:ea typeface="微軟正黑體" panose="020B0604030504040204" pitchFamily="34" charset="-120"/>
                </a:rPr>
                <a:t>遊戲式學習</a:t>
              </a:r>
              <a:endParaRPr lang="zh-CN" altLang="en-US" sz="2800" b="1" dirty="0">
                <a:latin typeface="微軟正黑體" panose="020B0604030504040204" pitchFamily="34" charset="-120"/>
                <a:ea typeface="微軟正黑體" panose="020B0604030504040204" pitchFamily="34" charset="-120"/>
              </a:endParaRPr>
            </a:p>
          </p:txBody>
        </p:sp>
      </p:grpSp>
      <p:pic>
        <p:nvPicPr>
          <p:cNvPr id="9" name="图片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sp>
        <p:nvSpPr>
          <p:cNvPr id="2" name="投影片編號版面配置區 1"/>
          <p:cNvSpPr>
            <a:spLocks noGrp="1"/>
          </p:cNvSpPr>
          <p:nvPr>
            <p:ph type="sldNum" sz="quarter" idx="12"/>
          </p:nvPr>
        </p:nvSpPr>
        <p:spPr/>
        <p:txBody>
          <a:bodyPr/>
          <a:lstStyle/>
          <a:p>
            <a:fld id="{AC1E9A84-A6CA-4827-8DBC-3F05F469E038}" type="slidenum">
              <a:rPr lang="zh-TW" altLang="en-US" smtClean="0"/>
              <a:t>11</a:t>
            </a:fld>
            <a:endParaRPr lang="zh-TW" altLang="en-US"/>
          </a:p>
        </p:txBody>
      </p:sp>
      <p:sp>
        <p:nvSpPr>
          <p:cNvPr id="13" name="矩形 12">
            <a:extLst>
              <a:ext uri="{FF2B5EF4-FFF2-40B4-BE49-F238E27FC236}">
                <a16:creationId xmlns:a16="http://schemas.microsoft.com/office/drawing/2014/main" id="{096C15BC-1039-4879-89FC-20E133AD84BA}"/>
              </a:ext>
            </a:extLst>
          </p:cNvPr>
          <p:cNvSpPr/>
          <p:nvPr/>
        </p:nvSpPr>
        <p:spPr>
          <a:xfrm>
            <a:off x="1696561" y="1394568"/>
            <a:ext cx="9327039" cy="646331"/>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為了避免遊玩門檻過高，本團隊將程式積木的想法也融入了進來</a:t>
            </a:r>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a:p>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p:txBody>
      </p:sp>
      <p:pic>
        <p:nvPicPr>
          <p:cNvPr id="10" name="圖片 9">
            <a:extLst>
              <a:ext uri="{FF2B5EF4-FFF2-40B4-BE49-F238E27FC236}">
                <a16:creationId xmlns:a16="http://schemas.microsoft.com/office/drawing/2014/main" id="{78243AA7-034E-4197-8320-70C28A15B8C0}"/>
              </a:ext>
            </a:extLst>
          </p:cNvPr>
          <p:cNvPicPr>
            <a:picLocks noChangeAspect="1"/>
          </p:cNvPicPr>
          <p:nvPr/>
        </p:nvPicPr>
        <p:blipFill rotWithShape="1">
          <a:blip r:embed="rId4"/>
          <a:srcRect r="15393" b="27734"/>
          <a:stretch/>
        </p:blipFill>
        <p:spPr>
          <a:xfrm>
            <a:off x="838200" y="3223204"/>
            <a:ext cx="10279743" cy="4289753"/>
          </a:xfrm>
          <a:prstGeom prst="rect">
            <a:avLst/>
          </a:prstGeom>
        </p:spPr>
      </p:pic>
      <p:sp>
        <p:nvSpPr>
          <p:cNvPr id="3" name="矩形 2">
            <a:extLst>
              <a:ext uri="{FF2B5EF4-FFF2-40B4-BE49-F238E27FC236}">
                <a16:creationId xmlns:a16="http://schemas.microsoft.com/office/drawing/2014/main" id="{FD848011-787B-4A99-867F-6D888B42C1EA}"/>
              </a:ext>
            </a:extLst>
          </p:cNvPr>
          <p:cNvSpPr/>
          <p:nvPr/>
        </p:nvSpPr>
        <p:spPr>
          <a:xfrm>
            <a:off x="1671161" y="1976453"/>
            <a:ext cx="7641836" cy="923330"/>
          </a:xfrm>
          <a:prstGeom prst="rect">
            <a:avLst/>
          </a:prstGeom>
        </p:spPr>
        <p:txBody>
          <a:bodyPr wrap="none">
            <a:spAutoFit/>
          </a:bodyPr>
          <a:lstStyle/>
          <a:p>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程式積木的起源於</a:t>
            </a:r>
            <a:r>
              <a:rPr lang="en-US" altLang="zh-TW" dirty="0">
                <a:latin typeface="微軟正黑體" panose="020B0604030504040204" pitchFamily="34" charset="-120"/>
                <a:ea typeface="微軟正黑體" panose="020B0604030504040204" pitchFamily="34" charset="-120"/>
                <a:cs typeface="Cordia New" panose="020B0304020202020204" pitchFamily="34" charset="-34"/>
              </a:rPr>
              <a:t>1960</a:t>
            </a:r>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年被提出，其主要就是為了撰寫程式碼時的不方便</a:t>
            </a:r>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a:p>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，其具有三個特徵來解決其問題</a:t>
            </a:r>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a:p>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p:txBody>
      </p:sp>
      <p:sp>
        <p:nvSpPr>
          <p:cNvPr id="11" name="矩形 10">
            <a:extLst>
              <a:ext uri="{FF2B5EF4-FFF2-40B4-BE49-F238E27FC236}">
                <a16:creationId xmlns:a16="http://schemas.microsoft.com/office/drawing/2014/main" id="{7F65ECDB-8497-47B6-B936-883E3EA201C5}"/>
              </a:ext>
            </a:extLst>
          </p:cNvPr>
          <p:cNvSpPr/>
          <p:nvPr/>
        </p:nvSpPr>
        <p:spPr>
          <a:xfrm>
            <a:off x="1696561" y="2772760"/>
            <a:ext cx="7571303" cy="646331"/>
          </a:xfrm>
          <a:prstGeom prst="rect">
            <a:avLst/>
          </a:prstGeom>
        </p:spPr>
        <p:txBody>
          <a:bodyPr wrap="none">
            <a:spAutoFit/>
          </a:bodyPr>
          <a:lstStyle/>
          <a:p>
            <a:pPr marL="342900" indent="-342900">
              <a:buFont typeface="Wingdings" panose="05000000000000000000" pitchFamily="2" charset="2"/>
              <a:buChar char="u"/>
            </a:pPr>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整體性</a:t>
            </a:r>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a:p>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　－</a:t>
            </a:r>
            <a:r>
              <a:rPr lang="zh-TW" altLang="zh-TW" dirty="0">
                <a:latin typeface="微軟正黑體" panose="020B0604030504040204" pitchFamily="34" charset="-120"/>
                <a:ea typeface="微軟正黑體" panose="020B0604030504040204" pitchFamily="34" charset="-120"/>
              </a:rPr>
              <a:t>結構中的各個部分，其實是以一定的規則進行組合而形成一個整體。</a:t>
            </a:r>
            <a:endParaRPr lang="en-US" altLang="zh-TW" dirty="0">
              <a:latin typeface="微軟正黑體" panose="020B0604030504040204" pitchFamily="34" charset="-120"/>
              <a:ea typeface="微軟正黑體" panose="020B0604030504040204" pitchFamily="34" charset="-120"/>
            </a:endParaRPr>
          </a:p>
        </p:txBody>
      </p:sp>
      <p:sp>
        <p:nvSpPr>
          <p:cNvPr id="15" name="矩形 14">
            <a:extLst>
              <a:ext uri="{FF2B5EF4-FFF2-40B4-BE49-F238E27FC236}">
                <a16:creationId xmlns:a16="http://schemas.microsoft.com/office/drawing/2014/main" id="{86739299-0997-4FA8-A863-55DCC78B8E0F}"/>
              </a:ext>
            </a:extLst>
          </p:cNvPr>
          <p:cNvSpPr/>
          <p:nvPr/>
        </p:nvSpPr>
        <p:spPr>
          <a:xfrm>
            <a:off x="1696560" y="3324900"/>
            <a:ext cx="7571303" cy="969496"/>
          </a:xfrm>
          <a:prstGeom prst="rect">
            <a:avLst/>
          </a:prstGeom>
        </p:spPr>
        <p:txBody>
          <a:bodyPr wrap="none">
            <a:spAutoFit/>
          </a:bodyPr>
          <a:lstStyle/>
          <a:p>
            <a:endParaRPr lang="en-US" altLang="zh-TW" sz="1050" dirty="0">
              <a:latin typeface="微軟正黑體" panose="020B0604030504040204" pitchFamily="34" charset="-120"/>
              <a:ea typeface="微軟正黑體" panose="020B0604030504040204" pitchFamily="34" charset="-120"/>
              <a:cs typeface="Cordia New" panose="020B0304020202020204" pitchFamily="34" charset="-34"/>
            </a:endParaRPr>
          </a:p>
          <a:p>
            <a:pPr marL="342900" indent="-342900">
              <a:buFont typeface="Wingdings" panose="05000000000000000000" pitchFamily="2" charset="2"/>
              <a:buChar char="u"/>
            </a:pPr>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轉換性</a:t>
            </a:r>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a:p>
            <a:r>
              <a:rPr lang="zh-TW" altLang="en-US"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a:t>
            </a:r>
            <a:r>
              <a:rPr lang="zh-TW" altLang="zh-TW" dirty="0">
                <a:latin typeface="微軟正黑體" panose="020B0604030504040204" pitchFamily="34" charset="-120"/>
                <a:ea typeface="微軟正黑體" panose="020B0604030504040204" pitchFamily="34" charset="-120"/>
              </a:rPr>
              <a:t>只要依照一定的規則，此整體不會因為順序的更動而改變結構本身。</a:t>
            </a:r>
            <a:endParaRPr lang="en-US" altLang="zh-TW" dirty="0">
              <a:latin typeface="微軟正黑體" panose="020B0604030504040204" pitchFamily="34" charset="-120"/>
              <a:ea typeface="微軟正黑體" panose="020B0604030504040204" pitchFamily="34" charset="-120"/>
            </a:endParaRPr>
          </a:p>
          <a:p>
            <a:endParaRPr lang="en-US" altLang="zh-TW" sz="1050" dirty="0">
              <a:latin typeface="微軟正黑體" panose="020B0604030504040204" pitchFamily="34" charset="-120"/>
              <a:ea typeface="微軟正黑體" panose="020B0604030504040204" pitchFamily="34" charset="-120"/>
            </a:endParaRPr>
          </a:p>
        </p:txBody>
      </p:sp>
      <p:sp>
        <p:nvSpPr>
          <p:cNvPr id="16" name="矩形 15">
            <a:extLst>
              <a:ext uri="{FF2B5EF4-FFF2-40B4-BE49-F238E27FC236}">
                <a16:creationId xmlns:a16="http://schemas.microsoft.com/office/drawing/2014/main" id="{32B77990-919C-4F07-B865-4E6E46A72C06}"/>
              </a:ext>
            </a:extLst>
          </p:cNvPr>
          <p:cNvSpPr/>
          <p:nvPr/>
        </p:nvSpPr>
        <p:spPr>
          <a:xfrm>
            <a:off x="1696561" y="4021593"/>
            <a:ext cx="5262979" cy="807913"/>
          </a:xfrm>
          <a:prstGeom prst="rect">
            <a:avLst/>
          </a:prstGeom>
        </p:spPr>
        <p:txBody>
          <a:bodyPr wrap="none">
            <a:spAutoFit/>
          </a:bodyPr>
          <a:lstStyle/>
          <a:p>
            <a:endParaRPr lang="en-US" altLang="zh-TW" sz="1050" dirty="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u"/>
            </a:pPr>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自律性</a:t>
            </a:r>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a:p>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　－</a:t>
            </a:r>
            <a:r>
              <a:rPr lang="zh-TW" altLang="zh-TW" dirty="0">
                <a:latin typeface="微軟正黑體" panose="020B0604030504040204" pitchFamily="34" charset="-120"/>
                <a:ea typeface="微軟正黑體" panose="020B0604030504040204" pitchFamily="34" charset="-120"/>
              </a:rPr>
              <a:t>組成結構的各個部分可劃分為一個個的整體。</a:t>
            </a:r>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p:txBody>
      </p:sp>
    </p:spTree>
    <p:extLst>
      <p:ext uri="{BB962C8B-B14F-4D97-AF65-F5344CB8AC3E}">
        <p14:creationId xmlns:p14="http://schemas.microsoft.com/office/powerpoint/2010/main" val="4617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400"/>
                                        <p:tgtEl>
                                          <p:spTgt spid="11"/>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400"/>
                                        <p:tgtEl>
                                          <p:spTgt spid="15"/>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84239" y="354939"/>
            <a:ext cx="3766991" cy="1110101"/>
            <a:chOff x="2976152" y="4708118"/>
            <a:chExt cx="3766991" cy="1110101"/>
          </a:xfrm>
        </p:grpSpPr>
        <p:sp>
          <p:nvSpPr>
            <p:cNvPr id="7" name="文本框 6"/>
            <p:cNvSpPr txBox="1"/>
            <p:nvPr/>
          </p:nvSpPr>
          <p:spPr>
            <a:xfrm>
              <a:off x="2976152" y="5171888"/>
              <a:ext cx="3766991" cy="646331"/>
            </a:xfrm>
            <a:prstGeom prst="rect">
              <a:avLst/>
            </a:prstGeom>
            <a:noFill/>
          </p:spPr>
          <p:txBody>
            <a:bodyPr wrap="square" rtlCol="0">
              <a:spAutoFit/>
              <a:scene3d>
                <a:camera prst="orthographicFront"/>
                <a:lightRig rig="threePt" dir="t"/>
              </a:scene3d>
              <a:sp3d contourW="12700"/>
            </a:bodyPr>
            <a:lstStyle/>
            <a:p>
              <a:r>
                <a:rPr lang="zh-TW" altLang="zh-TW" sz="1200" dirty="0">
                  <a:solidFill>
                    <a:schemeClr val="tx1">
                      <a:lumMod val="65000"/>
                      <a:lumOff val="35000"/>
                    </a:schemeClr>
                  </a:solidFill>
                </a:rPr>
                <a:t>Game learning</a:t>
              </a:r>
            </a:p>
            <a:p>
              <a:endParaRPr lang="zh-TW" altLang="zh-TW" sz="1200" dirty="0">
                <a:solidFill>
                  <a:schemeClr val="tx1">
                    <a:lumMod val="65000"/>
                    <a:lumOff val="35000"/>
                  </a:schemeClr>
                </a:solidFill>
              </a:endParaRPr>
            </a:p>
            <a:p>
              <a:endParaRPr lang="en-US" altLang="zh-CN" sz="1200" dirty="0">
                <a:solidFill>
                  <a:schemeClr val="tx1">
                    <a:lumMod val="65000"/>
                    <a:lumOff val="35000"/>
                  </a:schemeClr>
                </a:solidFill>
                <a:latin typeface="Century Gothic" panose="020B0502020202020204" pitchFamily="34" charset="0"/>
              </a:endParaRPr>
            </a:p>
          </p:txBody>
        </p:sp>
        <p:sp>
          <p:nvSpPr>
            <p:cNvPr id="8" name="文本框 7"/>
            <p:cNvSpPr txBox="1"/>
            <p:nvPr/>
          </p:nvSpPr>
          <p:spPr>
            <a:xfrm>
              <a:off x="2976152" y="4708118"/>
              <a:ext cx="1980029" cy="523220"/>
            </a:xfrm>
            <a:prstGeom prst="rect">
              <a:avLst/>
            </a:prstGeom>
            <a:noFill/>
          </p:spPr>
          <p:txBody>
            <a:bodyPr wrap="none" rtlCol="0">
              <a:spAutoFit/>
              <a:scene3d>
                <a:camera prst="orthographicFront"/>
                <a:lightRig rig="threePt" dir="t"/>
              </a:scene3d>
              <a:sp3d contourW="12700"/>
            </a:bodyPr>
            <a:lstStyle/>
            <a:p>
              <a:r>
                <a:rPr lang="zh-TW" altLang="en-US" sz="2800" b="1" dirty="0">
                  <a:latin typeface="微軟正黑體" panose="020B0604030504040204" pitchFamily="34" charset="-120"/>
                  <a:ea typeface="微軟正黑體" panose="020B0604030504040204" pitchFamily="34" charset="-120"/>
                </a:rPr>
                <a:t>遊戲式學習</a:t>
              </a:r>
              <a:endParaRPr lang="zh-CN" altLang="en-US" sz="2800" b="1" dirty="0">
                <a:latin typeface="微軟正黑體" panose="020B0604030504040204" pitchFamily="34" charset="-120"/>
                <a:ea typeface="微軟正黑體" panose="020B0604030504040204" pitchFamily="34" charset="-120"/>
              </a:endParaRPr>
            </a:p>
          </p:txBody>
        </p:sp>
      </p:grpSp>
      <p:pic>
        <p:nvPicPr>
          <p:cNvPr id="9" name="图片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sp>
        <p:nvSpPr>
          <p:cNvPr id="2" name="投影片編號版面配置區 1"/>
          <p:cNvSpPr>
            <a:spLocks noGrp="1"/>
          </p:cNvSpPr>
          <p:nvPr>
            <p:ph type="sldNum" sz="quarter" idx="12"/>
          </p:nvPr>
        </p:nvSpPr>
        <p:spPr/>
        <p:txBody>
          <a:bodyPr/>
          <a:lstStyle/>
          <a:p>
            <a:fld id="{AC1E9A84-A6CA-4827-8DBC-3F05F469E038}" type="slidenum">
              <a:rPr lang="zh-TW" altLang="en-US" smtClean="0"/>
              <a:t>12</a:t>
            </a:fld>
            <a:endParaRPr lang="zh-TW" altLang="en-US"/>
          </a:p>
        </p:txBody>
      </p:sp>
      <p:sp>
        <p:nvSpPr>
          <p:cNvPr id="13" name="矩形 12">
            <a:extLst>
              <a:ext uri="{FF2B5EF4-FFF2-40B4-BE49-F238E27FC236}">
                <a16:creationId xmlns:a16="http://schemas.microsoft.com/office/drawing/2014/main" id="{096C15BC-1039-4879-89FC-20E133AD84BA}"/>
              </a:ext>
            </a:extLst>
          </p:cNvPr>
          <p:cNvSpPr/>
          <p:nvPr/>
        </p:nvSpPr>
        <p:spPr>
          <a:xfrm>
            <a:off x="1671161" y="1394568"/>
            <a:ext cx="9327039" cy="646331"/>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根據上述所說，本團隊自製了一套程式積木，且這套積木額外擁有能直接轉譯成Ｃ語言的功能</a:t>
            </a:r>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p:txBody>
      </p:sp>
      <p:pic>
        <p:nvPicPr>
          <p:cNvPr id="10" name="圖片 9">
            <a:extLst>
              <a:ext uri="{FF2B5EF4-FFF2-40B4-BE49-F238E27FC236}">
                <a16:creationId xmlns:a16="http://schemas.microsoft.com/office/drawing/2014/main" id="{78243AA7-034E-4197-8320-70C28A15B8C0}"/>
              </a:ext>
            </a:extLst>
          </p:cNvPr>
          <p:cNvPicPr>
            <a:picLocks noChangeAspect="1"/>
          </p:cNvPicPr>
          <p:nvPr/>
        </p:nvPicPr>
        <p:blipFill rotWithShape="1">
          <a:blip r:embed="rId4"/>
          <a:srcRect r="15393" b="27734"/>
          <a:stretch/>
        </p:blipFill>
        <p:spPr>
          <a:xfrm>
            <a:off x="838200" y="3223204"/>
            <a:ext cx="10279743" cy="4289753"/>
          </a:xfrm>
          <a:prstGeom prst="rect">
            <a:avLst/>
          </a:prstGeom>
        </p:spPr>
      </p:pic>
      <p:grpSp>
        <p:nvGrpSpPr>
          <p:cNvPr id="5" name="群組 4">
            <a:extLst>
              <a:ext uri="{FF2B5EF4-FFF2-40B4-BE49-F238E27FC236}">
                <a16:creationId xmlns:a16="http://schemas.microsoft.com/office/drawing/2014/main" id="{18DC60AA-C842-4301-8A3E-3988C8AFD0D4}"/>
              </a:ext>
            </a:extLst>
          </p:cNvPr>
          <p:cNvGrpSpPr/>
          <p:nvPr/>
        </p:nvGrpSpPr>
        <p:grpSpPr>
          <a:xfrm>
            <a:off x="2645604" y="4048889"/>
            <a:ext cx="1587141" cy="1098170"/>
            <a:chOff x="2645604" y="4048889"/>
            <a:chExt cx="1587141" cy="1098170"/>
          </a:xfrm>
        </p:grpSpPr>
        <p:pic>
          <p:nvPicPr>
            <p:cNvPr id="34" name="圖片 33">
              <a:extLst>
                <a:ext uri="{FF2B5EF4-FFF2-40B4-BE49-F238E27FC236}">
                  <a16:creationId xmlns:a16="http://schemas.microsoft.com/office/drawing/2014/main" id="{E6D17961-60B7-4F51-92B7-1925BF26716C}"/>
                </a:ext>
              </a:extLst>
            </p:cNvPr>
            <p:cNvPicPr>
              <a:picLocks noChangeAspect="1"/>
            </p:cNvPicPr>
            <p:nvPr/>
          </p:nvPicPr>
          <p:blipFill rotWithShape="1">
            <a:blip r:embed="rId5">
              <a:extLst>
                <a:ext uri="{28A0092B-C50C-407E-A947-70E740481C1C}">
                  <a14:useLocalDpi xmlns:a14="http://schemas.microsoft.com/office/drawing/2010/main" val="0"/>
                </a:ext>
              </a:extLst>
            </a:blip>
            <a:srcRect t="69793" b="5651"/>
            <a:stretch/>
          </p:blipFill>
          <p:spPr>
            <a:xfrm>
              <a:off x="2688028" y="4803986"/>
              <a:ext cx="1544717" cy="343073"/>
            </a:xfrm>
            <a:prstGeom prst="rect">
              <a:avLst/>
            </a:prstGeom>
          </p:spPr>
        </p:pic>
        <p:pic>
          <p:nvPicPr>
            <p:cNvPr id="35" name="圖片 34">
              <a:extLst>
                <a:ext uri="{FF2B5EF4-FFF2-40B4-BE49-F238E27FC236}">
                  <a16:creationId xmlns:a16="http://schemas.microsoft.com/office/drawing/2014/main" id="{ECBABC22-05B7-44A3-BEFC-956FAB37CAEE}"/>
                </a:ext>
              </a:extLst>
            </p:cNvPr>
            <p:cNvPicPr>
              <a:picLocks noChangeAspect="1"/>
            </p:cNvPicPr>
            <p:nvPr/>
          </p:nvPicPr>
          <p:blipFill rotWithShape="1">
            <a:blip r:embed="rId5">
              <a:extLst>
                <a:ext uri="{28A0092B-C50C-407E-A947-70E740481C1C}">
                  <a14:useLocalDpi xmlns:a14="http://schemas.microsoft.com/office/drawing/2010/main" val="0"/>
                </a:ext>
              </a:extLst>
            </a:blip>
            <a:srcRect l="-622" t="4017" r="622" b="52138"/>
            <a:stretch/>
          </p:blipFill>
          <p:spPr>
            <a:xfrm>
              <a:off x="2645604" y="4048889"/>
              <a:ext cx="1544717" cy="612564"/>
            </a:xfrm>
            <a:prstGeom prst="rect">
              <a:avLst/>
            </a:prstGeom>
          </p:spPr>
        </p:pic>
      </p:grpSp>
      <p:pic>
        <p:nvPicPr>
          <p:cNvPr id="30" name="圖片 29">
            <a:extLst>
              <a:ext uri="{FF2B5EF4-FFF2-40B4-BE49-F238E27FC236}">
                <a16:creationId xmlns:a16="http://schemas.microsoft.com/office/drawing/2014/main" id="{FC538274-77DC-414E-A6FD-90655666913F}"/>
              </a:ext>
            </a:extLst>
          </p:cNvPr>
          <p:cNvPicPr>
            <a:picLocks noChangeAspect="1"/>
          </p:cNvPicPr>
          <p:nvPr/>
        </p:nvPicPr>
        <p:blipFill rotWithShape="1">
          <a:blip r:embed="rId6">
            <a:extLst>
              <a:ext uri="{28A0092B-C50C-407E-A947-70E740481C1C}">
                <a14:useLocalDpi xmlns:a14="http://schemas.microsoft.com/office/drawing/2010/main" val="0"/>
              </a:ext>
            </a:extLst>
          </a:blip>
          <a:srcRect t="3842" b="11494"/>
          <a:stretch/>
        </p:blipFill>
        <p:spPr>
          <a:xfrm>
            <a:off x="6195085" y="2090776"/>
            <a:ext cx="2597485" cy="724726"/>
          </a:xfrm>
          <a:prstGeom prst="rect">
            <a:avLst/>
          </a:prstGeom>
        </p:spPr>
      </p:pic>
      <p:pic>
        <p:nvPicPr>
          <p:cNvPr id="43" name="圖片 42">
            <a:extLst>
              <a:ext uri="{FF2B5EF4-FFF2-40B4-BE49-F238E27FC236}">
                <a16:creationId xmlns:a16="http://schemas.microsoft.com/office/drawing/2014/main" id="{CAC4104A-85C0-4986-92CA-C62C17464698}"/>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946" b="93514" l="9016" r="88525">
                        <a14:foregroundMark x1="12295" y1="6486" x2="46721" y2="11351"/>
                        <a14:foregroundMark x1="46721" y1="11351" x2="63934" y2="10270"/>
                        <a14:foregroundMark x1="83607" y1="23784" x2="85246" y2="76216"/>
                        <a14:foregroundMark x1="17213" y1="86486" x2="50820" y2="93514"/>
                        <a14:foregroundMark x1="50820" y1="93514" x2="59016" y2="93514"/>
                      </a14:backgroundRemoval>
                    </a14:imgEffect>
                  </a14:imgLayer>
                </a14:imgProps>
              </a:ext>
              <a:ext uri="{28A0092B-C50C-407E-A947-70E740481C1C}">
                <a14:useLocalDpi xmlns:a14="http://schemas.microsoft.com/office/drawing/2010/main" val="0"/>
              </a:ext>
            </a:extLst>
          </a:blip>
          <a:stretch>
            <a:fillRect/>
          </a:stretch>
        </p:blipFill>
        <p:spPr>
          <a:xfrm>
            <a:off x="7529484" y="2982240"/>
            <a:ext cx="1420428" cy="2153928"/>
          </a:xfrm>
          <a:prstGeom prst="rect">
            <a:avLst/>
          </a:prstGeom>
        </p:spPr>
      </p:pic>
      <p:pic>
        <p:nvPicPr>
          <p:cNvPr id="44" name="圖片 43">
            <a:extLst>
              <a:ext uri="{FF2B5EF4-FFF2-40B4-BE49-F238E27FC236}">
                <a16:creationId xmlns:a16="http://schemas.microsoft.com/office/drawing/2014/main" id="{37AA3F16-0874-4CBE-A3E8-1C97D6E16948}"/>
              </a:ext>
            </a:extLst>
          </p:cNvPr>
          <p:cNvPicPr>
            <a:picLocks noChangeAspect="1"/>
          </p:cNvPicPr>
          <p:nvPr/>
        </p:nvPicPr>
        <p:blipFill rotWithShape="1">
          <a:blip r:embed="rId9">
            <a:extLst>
              <a:ext uri="{28A0092B-C50C-407E-A947-70E740481C1C}">
                <a14:useLocalDpi xmlns:a14="http://schemas.microsoft.com/office/drawing/2010/main" val="0"/>
              </a:ext>
            </a:extLst>
          </a:blip>
          <a:srcRect l="8679" r="55060" b="60352"/>
          <a:stretch/>
        </p:blipFill>
        <p:spPr>
          <a:xfrm>
            <a:off x="6116444" y="2908118"/>
            <a:ext cx="1512377" cy="2238942"/>
          </a:xfrm>
          <a:prstGeom prst="rect">
            <a:avLst/>
          </a:prstGeom>
        </p:spPr>
      </p:pic>
      <p:pic>
        <p:nvPicPr>
          <p:cNvPr id="33" name="圖片 32">
            <a:extLst>
              <a:ext uri="{FF2B5EF4-FFF2-40B4-BE49-F238E27FC236}">
                <a16:creationId xmlns:a16="http://schemas.microsoft.com/office/drawing/2014/main" id="{C1FFA180-2F9A-400A-A621-BB19010F75C6}"/>
              </a:ext>
            </a:extLst>
          </p:cNvPr>
          <p:cNvPicPr>
            <a:picLocks noChangeAspect="1"/>
          </p:cNvPicPr>
          <p:nvPr/>
        </p:nvPicPr>
        <p:blipFill rotWithShape="1">
          <a:blip r:embed="rId10">
            <a:extLst>
              <a:ext uri="{28A0092B-C50C-407E-A947-70E740481C1C}">
                <a14:useLocalDpi xmlns:a14="http://schemas.microsoft.com/office/drawing/2010/main" val="0"/>
              </a:ext>
            </a:extLst>
          </a:blip>
          <a:srcRect l="4758" t="9920" b="11269"/>
          <a:stretch/>
        </p:blipFill>
        <p:spPr>
          <a:xfrm>
            <a:off x="2697252" y="2127018"/>
            <a:ext cx="1660982" cy="658397"/>
          </a:xfrm>
          <a:prstGeom prst="rect">
            <a:avLst/>
          </a:prstGeom>
        </p:spPr>
      </p:pic>
      <p:grpSp>
        <p:nvGrpSpPr>
          <p:cNvPr id="46" name="群組 45">
            <a:extLst>
              <a:ext uri="{FF2B5EF4-FFF2-40B4-BE49-F238E27FC236}">
                <a16:creationId xmlns:a16="http://schemas.microsoft.com/office/drawing/2014/main" id="{DE63085B-5A9A-4E88-A879-70929EFA3E65}"/>
              </a:ext>
            </a:extLst>
          </p:cNvPr>
          <p:cNvGrpSpPr/>
          <p:nvPr/>
        </p:nvGrpSpPr>
        <p:grpSpPr>
          <a:xfrm>
            <a:off x="4404829" y="3687040"/>
            <a:ext cx="1691171" cy="1570760"/>
            <a:chOff x="4404829" y="3687040"/>
            <a:chExt cx="1691171" cy="1570760"/>
          </a:xfrm>
        </p:grpSpPr>
        <p:pic>
          <p:nvPicPr>
            <p:cNvPr id="27" name="圖片 26">
              <a:extLst>
                <a:ext uri="{FF2B5EF4-FFF2-40B4-BE49-F238E27FC236}">
                  <a16:creationId xmlns:a16="http://schemas.microsoft.com/office/drawing/2014/main" id="{E3923837-A8A3-43DF-9692-40EEE4EB9ACE}"/>
                </a:ext>
              </a:extLst>
            </p:cNvPr>
            <p:cNvPicPr>
              <a:picLocks noChangeAspect="1"/>
            </p:cNvPicPr>
            <p:nvPr/>
          </p:nvPicPr>
          <p:blipFill rotWithShape="1">
            <a:blip r:embed="rId9">
              <a:extLst>
                <a:ext uri="{28A0092B-C50C-407E-A947-70E740481C1C}">
                  <a14:useLocalDpi xmlns:a14="http://schemas.microsoft.com/office/drawing/2010/main" val="0"/>
                </a:ext>
              </a:extLst>
            </a:blip>
            <a:srcRect l="50208" t="71895" r="9243" b="19496"/>
            <a:stretch/>
          </p:blipFill>
          <p:spPr>
            <a:xfrm>
              <a:off x="4404829" y="4771641"/>
              <a:ext cx="1691171" cy="486159"/>
            </a:xfrm>
            <a:prstGeom prst="rect">
              <a:avLst/>
            </a:prstGeom>
          </p:spPr>
        </p:pic>
        <p:pic>
          <p:nvPicPr>
            <p:cNvPr id="36" name="圖片 35">
              <a:extLst>
                <a:ext uri="{FF2B5EF4-FFF2-40B4-BE49-F238E27FC236}">
                  <a16:creationId xmlns:a16="http://schemas.microsoft.com/office/drawing/2014/main" id="{0171DD02-101C-42F9-BA24-2F549BF70158}"/>
                </a:ext>
              </a:extLst>
            </p:cNvPr>
            <p:cNvPicPr>
              <a:picLocks noChangeAspect="1"/>
            </p:cNvPicPr>
            <p:nvPr/>
          </p:nvPicPr>
          <p:blipFill rotWithShape="1">
            <a:blip r:embed="rId9">
              <a:extLst>
                <a:ext uri="{28A0092B-C50C-407E-A947-70E740481C1C}">
                  <a14:useLocalDpi xmlns:a14="http://schemas.microsoft.com/office/drawing/2010/main" val="0"/>
                </a:ext>
              </a:extLst>
            </a:blip>
            <a:srcRect l="50208" t="61018" r="13530" b="32792"/>
            <a:stretch/>
          </p:blipFill>
          <p:spPr>
            <a:xfrm>
              <a:off x="4404829" y="4211960"/>
              <a:ext cx="1512376" cy="349567"/>
            </a:xfrm>
            <a:prstGeom prst="rect">
              <a:avLst/>
            </a:prstGeom>
          </p:spPr>
        </p:pic>
        <p:pic>
          <p:nvPicPr>
            <p:cNvPr id="37" name="圖片 36">
              <a:extLst>
                <a:ext uri="{FF2B5EF4-FFF2-40B4-BE49-F238E27FC236}">
                  <a16:creationId xmlns:a16="http://schemas.microsoft.com/office/drawing/2014/main" id="{942DA710-7379-4293-A1CC-67D243A9FB70}"/>
                </a:ext>
              </a:extLst>
            </p:cNvPr>
            <p:cNvPicPr>
              <a:picLocks noChangeAspect="1"/>
            </p:cNvPicPr>
            <p:nvPr/>
          </p:nvPicPr>
          <p:blipFill rotWithShape="1">
            <a:blip r:embed="rId9">
              <a:extLst>
                <a:ext uri="{28A0092B-C50C-407E-A947-70E740481C1C}">
                  <a14:useLocalDpi xmlns:a14="http://schemas.microsoft.com/office/drawing/2010/main" val="0"/>
                </a:ext>
              </a:extLst>
            </a:blip>
            <a:srcRect l="51861" t="48147" r="11101" b="44378"/>
            <a:stretch/>
          </p:blipFill>
          <p:spPr>
            <a:xfrm>
              <a:off x="4473774" y="3687040"/>
              <a:ext cx="1544717" cy="422116"/>
            </a:xfrm>
            <a:prstGeom prst="rect">
              <a:avLst/>
            </a:prstGeom>
          </p:spPr>
        </p:pic>
      </p:grpSp>
      <p:grpSp>
        <p:nvGrpSpPr>
          <p:cNvPr id="16" name="群組 15">
            <a:extLst>
              <a:ext uri="{FF2B5EF4-FFF2-40B4-BE49-F238E27FC236}">
                <a16:creationId xmlns:a16="http://schemas.microsoft.com/office/drawing/2014/main" id="{96858F21-9078-4525-9227-112B0BFD91FB}"/>
              </a:ext>
            </a:extLst>
          </p:cNvPr>
          <p:cNvGrpSpPr/>
          <p:nvPr/>
        </p:nvGrpSpPr>
        <p:grpSpPr>
          <a:xfrm>
            <a:off x="4404829" y="1981449"/>
            <a:ext cx="1474675" cy="1498780"/>
            <a:chOff x="4404829" y="1981449"/>
            <a:chExt cx="1474675" cy="1498780"/>
          </a:xfrm>
        </p:grpSpPr>
        <p:pic>
          <p:nvPicPr>
            <p:cNvPr id="28" name="圖片 27">
              <a:extLst>
                <a:ext uri="{FF2B5EF4-FFF2-40B4-BE49-F238E27FC236}">
                  <a16:creationId xmlns:a16="http://schemas.microsoft.com/office/drawing/2014/main" id="{A5A51324-7034-4F56-B1B5-96FED77FF17C}"/>
                </a:ext>
              </a:extLst>
            </p:cNvPr>
            <p:cNvPicPr>
              <a:picLocks noChangeAspect="1"/>
            </p:cNvPicPr>
            <p:nvPr/>
          </p:nvPicPr>
          <p:blipFill rotWithShape="1">
            <a:blip r:embed="rId11">
              <a:extLst>
                <a:ext uri="{28A0092B-C50C-407E-A947-70E740481C1C}">
                  <a14:useLocalDpi xmlns:a14="http://schemas.microsoft.com/office/drawing/2010/main" val="0"/>
                </a:ext>
              </a:extLst>
            </a:blip>
            <a:srcRect t="61440" r="6433" b="9675"/>
            <a:stretch/>
          </p:blipFill>
          <p:spPr>
            <a:xfrm>
              <a:off x="4404829" y="3130662"/>
              <a:ext cx="1408519" cy="349567"/>
            </a:xfrm>
            <a:prstGeom prst="rect">
              <a:avLst/>
            </a:prstGeom>
          </p:spPr>
        </p:pic>
        <p:pic>
          <p:nvPicPr>
            <p:cNvPr id="38" name="圖片 37">
              <a:extLst>
                <a:ext uri="{FF2B5EF4-FFF2-40B4-BE49-F238E27FC236}">
                  <a16:creationId xmlns:a16="http://schemas.microsoft.com/office/drawing/2014/main" id="{24931D91-D5DD-4473-9DE6-E8D500FBEAE7}"/>
                </a:ext>
              </a:extLst>
            </p:cNvPr>
            <p:cNvPicPr>
              <a:picLocks noChangeAspect="1"/>
            </p:cNvPicPr>
            <p:nvPr/>
          </p:nvPicPr>
          <p:blipFill rotWithShape="1">
            <a:blip r:embed="rId9">
              <a:extLst>
                <a:ext uri="{28A0092B-C50C-407E-A947-70E740481C1C}">
                  <a14:useLocalDpi xmlns:a14="http://schemas.microsoft.com/office/drawing/2010/main" val="0"/>
                </a:ext>
              </a:extLst>
            </a:blip>
            <a:srcRect l="57872" t="85259" r="10364" b="4941"/>
            <a:stretch/>
          </p:blipFill>
          <p:spPr>
            <a:xfrm>
              <a:off x="4492819" y="1981449"/>
              <a:ext cx="1386685" cy="579270"/>
            </a:xfrm>
            <a:prstGeom prst="rect">
              <a:avLst/>
            </a:prstGeom>
          </p:spPr>
        </p:pic>
        <p:pic>
          <p:nvPicPr>
            <p:cNvPr id="39" name="圖片 38">
              <a:extLst>
                <a:ext uri="{FF2B5EF4-FFF2-40B4-BE49-F238E27FC236}">
                  <a16:creationId xmlns:a16="http://schemas.microsoft.com/office/drawing/2014/main" id="{FB1E0727-31DE-4B7C-8204-09952B2ECF6F}"/>
                </a:ext>
              </a:extLst>
            </p:cNvPr>
            <p:cNvPicPr>
              <a:picLocks noChangeAspect="1"/>
            </p:cNvPicPr>
            <p:nvPr/>
          </p:nvPicPr>
          <p:blipFill rotWithShape="1">
            <a:blip r:embed="rId11">
              <a:extLst>
                <a:ext uri="{28A0092B-C50C-407E-A947-70E740481C1C}">
                  <a14:useLocalDpi xmlns:a14="http://schemas.microsoft.com/office/drawing/2010/main" val="0"/>
                </a:ext>
              </a:extLst>
            </a:blip>
            <a:srcRect r="6433" b="60420"/>
            <a:stretch/>
          </p:blipFill>
          <p:spPr>
            <a:xfrm>
              <a:off x="4412324" y="2555038"/>
              <a:ext cx="1408519" cy="478995"/>
            </a:xfrm>
            <a:prstGeom prst="rect">
              <a:avLst/>
            </a:prstGeom>
          </p:spPr>
        </p:pic>
      </p:grpSp>
      <p:grpSp>
        <p:nvGrpSpPr>
          <p:cNvPr id="3" name="群組 2">
            <a:extLst>
              <a:ext uri="{FF2B5EF4-FFF2-40B4-BE49-F238E27FC236}">
                <a16:creationId xmlns:a16="http://schemas.microsoft.com/office/drawing/2014/main" id="{4AAB8A7F-3CC4-40BF-81E8-0CE7723A4B84}"/>
              </a:ext>
            </a:extLst>
          </p:cNvPr>
          <p:cNvGrpSpPr/>
          <p:nvPr/>
        </p:nvGrpSpPr>
        <p:grpSpPr>
          <a:xfrm>
            <a:off x="2516939" y="2894428"/>
            <a:ext cx="1885182" cy="912616"/>
            <a:chOff x="2516939" y="2894428"/>
            <a:chExt cx="1885182" cy="912616"/>
          </a:xfrm>
        </p:grpSpPr>
        <p:pic>
          <p:nvPicPr>
            <p:cNvPr id="31" name="圖片 30">
              <a:extLst>
                <a:ext uri="{FF2B5EF4-FFF2-40B4-BE49-F238E27FC236}">
                  <a16:creationId xmlns:a16="http://schemas.microsoft.com/office/drawing/2014/main" id="{6CCDE226-E019-4DC3-8E69-663AEEF5DA66}"/>
                </a:ext>
              </a:extLst>
            </p:cNvPr>
            <p:cNvPicPr>
              <a:picLocks noChangeAspect="1"/>
            </p:cNvPicPr>
            <p:nvPr/>
          </p:nvPicPr>
          <p:blipFill rotWithShape="1">
            <a:blip r:embed="rId12">
              <a:extLst>
                <a:ext uri="{28A0092B-C50C-407E-A947-70E740481C1C}">
                  <a14:useLocalDpi xmlns:a14="http://schemas.microsoft.com/office/drawing/2010/main" val="0"/>
                </a:ext>
              </a:extLst>
            </a:blip>
            <a:srcRect b="80559"/>
            <a:stretch/>
          </p:blipFill>
          <p:spPr>
            <a:xfrm>
              <a:off x="2516939" y="2894428"/>
              <a:ext cx="1046490" cy="422117"/>
            </a:xfrm>
            <a:prstGeom prst="rect">
              <a:avLst/>
            </a:prstGeom>
          </p:spPr>
        </p:pic>
        <p:pic>
          <p:nvPicPr>
            <p:cNvPr id="40" name="圖片 39">
              <a:extLst>
                <a:ext uri="{FF2B5EF4-FFF2-40B4-BE49-F238E27FC236}">
                  <a16:creationId xmlns:a16="http://schemas.microsoft.com/office/drawing/2014/main" id="{AB5A42AC-F7B8-4F49-B0FC-D0677387FD62}"/>
                </a:ext>
              </a:extLst>
            </p:cNvPr>
            <p:cNvPicPr>
              <a:picLocks noChangeAspect="1"/>
            </p:cNvPicPr>
            <p:nvPr/>
          </p:nvPicPr>
          <p:blipFill rotWithShape="1">
            <a:blip r:embed="rId12">
              <a:extLst>
                <a:ext uri="{28A0092B-C50C-407E-A947-70E740481C1C}">
                  <a14:useLocalDpi xmlns:a14="http://schemas.microsoft.com/office/drawing/2010/main" val="0"/>
                </a:ext>
              </a:extLst>
            </a:blip>
            <a:srcRect l="14498" t="28437" b="56159"/>
            <a:stretch/>
          </p:blipFill>
          <p:spPr>
            <a:xfrm>
              <a:off x="3507346" y="3414750"/>
              <a:ext cx="894775" cy="334459"/>
            </a:xfrm>
            <a:prstGeom prst="rect">
              <a:avLst/>
            </a:prstGeom>
          </p:spPr>
        </p:pic>
        <p:pic>
          <p:nvPicPr>
            <p:cNvPr id="41" name="圖片 40">
              <a:extLst>
                <a:ext uri="{FF2B5EF4-FFF2-40B4-BE49-F238E27FC236}">
                  <a16:creationId xmlns:a16="http://schemas.microsoft.com/office/drawing/2014/main" id="{AE08A671-9119-45F9-A9F2-64D4DA4815EE}"/>
                </a:ext>
              </a:extLst>
            </p:cNvPr>
            <p:cNvPicPr>
              <a:picLocks noChangeAspect="1"/>
            </p:cNvPicPr>
            <p:nvPr/>
          </p:nvPicPr>
          <p:blipFill rotWithShape="1">
            <a:blip r:embed="rId12">
              <a:extLst>
                <a:ext uri="{28A0092B-C50C-407E-A947-70E740481C1C}">
                  <a14:useLocalDpi xmlns:a14="http://schemas.microsoft.com/office/drawing/2010/main" val="0"/>
                </a:ext>
              </a:extLst>
            </a:blip>
            <a:srcRect l="13206" t="50374" r="12993" b="28181"/>
            <a:stretch/>
          </p:blipFill>
          <p:spPr>
            <a:xfrm>
              <a:off x="2683354" y="3341423"/>
              <a:ext cx="772316" cy="465621"/>
            </a:xfrm>
            <a:prstGeom prst="rect">
              <a:avLst/>
            </a:prstGeom>
          </p:spPr>
        </p:pic>
        <p:pic>
          <p:nvPicPr>
            <p:cNvPr id="42" name="圖片 41">
              <a:extLst>
                <a:ext uri="{FF2B5EF4-FFF2-40B4-BE49-F238E27FC236}">
                  <a16:creationId xmlns:a16="http://schemas.microsoft.com/office/drawing/2014/main" id="{2C6A32E2-C084-4F2F-B5AE-B8716AAEE878}"/>
                </a:ext>
              </a:extLst>
            </p:cNvPr>
            <p:cNvPicPr>
              <a:picLocks noChangeAspect="1"/>
            </p:cNvPicPr>
            <p:nvPr/>
          </p:nvPicPr>
          <p:blipFill rotWithShape="1">
            <a:blip r:embed="rId12">
              <a:extLst>
                <a:ext uri="{28A0092B-C50C-407E-A947-70E740481C1C}">
                  <a14:useLocalDpi xmlns:a14="http://schemas.microsoft.com/office/drawing/2010/main" val="0"/>
                </a:ext>
              </a:extLst>
            </a:blip>
            <a:srcRect l="13129" t="77575" r="38245" b="3879"/>
            <a:stretch/>
          </p:blipFill>
          <p:spPr>
            <a:xfrm>
              <a:off x="3497489" y="2921941"/>
              <a:ext cx="508859" cy="402673"/>
            </a:xfrm>
            <a:prstGeom prst="rect">
              <a:avLst/>
            </a:prstGeom>
          </p:spPr>
        </p:pic>
      </p:grpSp>
    </p:spTree>
    <p:extLst>
      <p:ext uri="{BB962C8B-B14F-4D97-AF65-F5344CB8AC3E}">
        <p14:creationId xmlns:p14="http://schemas.microsoft.com/office/powerpoint/2010/main" val="419750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400"/>
                                        <p:tgtEl>
                                          <p:spTgt spid="33"/>
                                        </p:tgtEl>
                                      </p:cBhvr>
                                    </p:animEffect>
                                  </p:childTnLst>
                                </p:cTn>
                              </p:par>
                            </p:childTnLst>
                          </p:cTn>
                        </p:par>
                        <p:par>
                          <p:cTn id="8" fill="hold">
                            <p:stCondLst>
                              <p:cond delay="4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400"/>
                                        <p:tgtEl>
                                          <p:spTgt spid="3"/>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400"/>
                                        <p:tgtEl>
                                          <p:spTgt spid="5"/>
                                        </p:tgtEl>
                                      </p:cBhvr>
                                    </p:animEffect>
                                  </p:childTnLst>
                                </p:cTn>
                              </p:par>
                            </p:childTnLst>
                          </p:cTn>
                        </p:par>
                        <p:par>
                          <p:cTn id="16" fill="hold">
                            <p:stCondLst>
                              <p:cond delay="12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400"/>
                                        <p:tgtEl>
                                          <p:spTgt spid="16"/>
                                        </p:tgtEl>
                                      </p:cBhvr>
                                    </p:animEffect>
                                  </p:childTnLst>
                                </p:cTn>
                              </p:par>
                            </p:childTnLst>
                          </p:cTn>
                        </p:par>
                        <p:par>
                          <p:cTn id="20" fill="hold">
                            <p:stCondLst>
                              <p:cond delay="1600"/>
                            </p:stCondLst>
                            <p:childTnLst>
                              <p:par>
                                <p:cTn id="21" presetID="10" presetClass="entr" presetSubtype="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400"/>
                                        <p:tgtEl>
                                          <p:spTgt spid="46"/>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400"/>
                                        <p:tgtEl>
                                          <p:spTgt spid="30"/>
                                        </p:tgtEl>
                                      </p:cBhvr>
                                    </p:animEffect>
                                  </p:childTnLst>
                                </p:cTn>
                              </p:par>
                            </p:childTnLst>
                          </p:cTn>
                        </p:par>
                        <p:par>
                          <p:cTn id="28" fill="hold">
                            <p:stCondLst>
                              <p:cond delay="2400"/>
                            </p:stCondLst>
                            <p:childTnLst>
                              <p:par>
                                <p:cTn id="29" presetID="10" presetClass="entr" presetSubtype="0"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400"/>
                                        <p:tgtEl>
                                          <p:spTgt spid="44"/>
                                        </p:tgtEl>
                                      </p:cBhvr>
                                    </p:animEffect>
                                  </p:childTnLst>
                                </p:cTn>
                              </p:par>
                            </p:childTnLst>
                          </p:cTn>
                        </p:par>
                        <p:par>
                          <p:cTn id="32" fill="hold">
                            <p:stCondLst>
                              <p:cond delay="2800"/>
                            </p:stCondLst>
                            <p:childTnLst>
                              <p:par>
                                <p:cTn id="33" presetID="10" presetClass="entr" presetSubtype="0"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4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775337" y="4419096"/>
            <a:ext cx="2646878"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1">
                    <a:lumMod val="85000"/>
                    <a:lumOff val="15000"/>
                  </a:schemeClr>
                </a:solidFill>
                <a:latin typeface="微軟正黑體" panose="020B0604030504040204" pitchFamily="34" charset="-120"/>
                <a:ea typeface="微軟正黑體" panose="020B0604030504040204" pitchFamily="34" charset="-120"/>
              </a:rPr>
              <a:t>系統功能說明</a:t>
            </a:r>
            <a:endParaRPr lang="zh-CN" altLang="en-US" sz="32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790519" y="985318"/>
            <a:ext cx="4117476" cy="3053282"/>
            <a:chOff x="3790519" y="985318"/>
            <a:chExt cx="4117476" cy="3053282"/>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90519" y="985318"/>
              <a:ext cx="4117476" cy="3053282"/>
            </a:xfrm>
            <a:prstGeom prst="rect">
              <a:avLst/>
            </a:prstGeom>
          </p:spPr>
        </p:pic>
        <p:sp>
          <p:nvSpPr>
            <p:cNvPr id="21" name="文本框 20"/>
            <p:cNvSpPr txBox="1"/>
            <p:nvPr/>
          </p:nvSpPr>
          <p:spPr>
            <a:xfrm>
              <a:off x="5479581" y="1849671"/>
              <a:ext cx="950901" cy="923330"/>
            </a:xfrm>
            <a:prstGeom prst="rect">
              <a:avLst/>
            </a:prstGeom>
            <a:noFill/>
          </p:spPr>
          <p:txBody>
            <a:bodyPr wrap="none" rtlCol="0">
              <a:spAutoFit/>
              <a:scene3d>
                <a:camera prst="orthographicFront"/>
                <a:lightRig rig="threePt" dir="t"/>
              </a:scene3d>
              <a:sp3d contourW="12700"/>
            </a:bodyPr>
            <a:lstStyle/>
            <a:p>
              <a:pPr algn="ctr"/>
              <a:r>
                <a:rPr lang="en-US" altLang="zh-CN" sz="5400" dirty="0">
                  <a:solidFill>
                    <a:schemeClr val="tx1">
                      <a:lumMod val="85000"/>
                      <a:lumOff val="15000"/>
                    </a:schemeClr>
                  </a:solidFill>
                  <a:latin typeface="Century Gothic" panose="020B0502020202020204" pitchFamily="34" charset="0"/>
                </a:rPr>
                <a:t>0</a:t>
              </a:r>
              <a:r>
                <a:rPr lang="en-US" altLang="zh-TW" sz="5400" dirty="0">
                  <a:solidFill>
                    <a:schemeClr val="tx1">
                      <a:lumMod val="85000"/>
                      <a:lumOff val="15000"/>
                    </a:schemeClr>
                  </a:solidFill>
                  <a:latin typeface="Century Gothic" panose="020B0502020202020204" pitchFamily="34" charset="0"/>
                </a:rPr>
                <a:t>3</a:t>
              </a:r>
              <a:endParaRPr lang="zh-CN" altLang="en-US" sz="5400" dirty="0">
                <a:solidFill>
                  <a:schemeClr val="tx1">
                    <a:lumMod val="85000"/>
                    <a:lumOff val="15000"/>
                  </a:schemeClr>
                </a:solidFill>
                <a:latin typeface="Century Gothic" panose="020B0502020202020204" pitchFamily="34" charset="0"/>
              </a:endParaRPr>
            </a:p>
          </p:txBody>
        </p:sp>
      </p:grpSp>
      <p:sp>
        <p:nvSpPr>
          <p:cNvPr id="3" name="投影片編號版面配置區 2"/>
          <p:cNvSpPr>
            <a:spLocks noGrp="1"/>
          </p:cNvSpPr>
          <p:nvPr>
            <p:ph type="sldNum" sz="quarter" idx="12"/>
          </p:nvPr>
        </p:nvSpPr>
        <p:spPr/>
        <p:txBody>
          <a:bodyPr/>
          <a:lstStyle/>
          <a:p>
            <a:fld id="{AC1E9A84-A6CA-4827-8DBC-3F05F469E038}" type="slidenum">
              <a:rPr lang="zh-TW" altLang="en-US" smtClean="0"/>
              <a:t>13</a:t>
            </a:fld>
            <a:endParaRPr lang="zh-TW" altLang="en-US"/>
          </a:p>
        </p:txBody>
      </p:sp>
    </p:spTree>
    <p:extLst>
      <p:ext uri="{BB962C8B-B14F-4D97-AF65-F5344CB8AC3E}">
        <p14:creationId xmlns:p14="http://schemas.microsoft.com/office/powerpoint/2010/main" val="229981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圖片 19">
            <a:extLst>
              <a:ext uri="{FF2B5EF4-FFF2-40B4-BE49-F238E27FC236}">
                <a16:creationId xmlns:a16="http://schemas.microsoft.com/office/drawing/2014/main" id="{77E7658C-2E87-467D-9030-A6367173B3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986" y="5175250"/>
            <a:ext cx="1019175" cy="1181100"/>
          </a:xfrm>
          <a:prstGeom prst="rect">
            <a:avLst/>
          </a:prstGeom>
        </p:spPr>
      </p:pic>
      <p:pic>
        <p:nvPicPr>
          <p:cNvPr id="9" name="图片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sp>
        <p:nvSpPr>
          <p:cNvPr id="2" name="投影片編號版面配置區 1"/>
          <p:cNvSpPr>
            <a:spLocks noGrp="1"/>
          </p:cNvSpPr>
          <p:nvPr>
            <p:ph type="sldNum" sz="quarter" idx="12"/>
          </p:nvPr>
        </p:nvSpPr>
        <p:spPr/>
        <p:txBody>
          <a:bodyPr/>
          <a:lstStyle/>
          <a:p>
            <a:fld id="{AC1E9A84-A6CA-4827-8DBC-3F05F469E038}" type="slidenum">
              <a:rPr lang="zh-TW" altLang="en-US" smtClean="0"/>
              <a:t>14</a:t>
            </a:fld>
            <a:endParaRPr lang="zh-TW" altLang="en-US"/>
          </a:p>
        </p:txBody>
      </p:sp>
      <p:grpSp>
        <p:nvGrpSpPr>
          <p:cNvPr id="10" name="组合 5">
            <a:extLst>
              <a:ext uri="{FF2B5EF4-FFF2-40B4-BE49-F238E27FC236}">
                <a16:creationId xmlns:a16="http://schemas.microsoft.com/office/drawing/2014/main" id="{D4042E39-9CFB-4FF2-835E-61717D4D1F1D}"/>
              </a:ext>
            </a:extLst>
          </p:cNvPr>
          <p:cNvGrpSpPr/>
          <p:nvPr/>
        </p:nvGrpSpPr>
        <p:grpSpPr>
          <a:xfrm>
            <a:off x="1784239" y="354939"/>
            <a:ext cx="3766991" cy="925435"/>
            <a:chOff x="2976152" y="4708118"/>
            <a:chExt cx="3766991" cy="925435"/>
          </a:xfrm>
        </p:grpSpPr>
        <p:sp>
          <p:nvSpPr>
            <p:cNvPr id="11" name="文本框 6">
              <a:extLst>
                <a:ext uri="{FF2B5EF4-FFF2-40B4-BE49-F238E27FC236}">
                  <a16:creationId xmlns:a16="http://schemas.microsoft.com/office/drawing/2014/main" id="{5366D053-AECF-4B7B-A4B1-27122BEB94CF}"/>
                </a:ext>
              </a:extLst>
            </p:cNvPr>
            <p:cNvSpPr txBox="1"/>
            <p:nvPr/>
          </p:nvSpPr>
          <p:spPr>
            <a:xfrm>
              <a:off x="2976152" y="5171888"/>
              <a:ext cx="3766991" cy="461665"/>
            </a:xfrm>
            <a:prstGeom prst="rect">
              <a:avLst/>
            </a:prstGeom>
            <a:noFill/>
          </p:spPr>
          <p:txBody>
            <a:bodyPr wrap="square" rtlCol="0">
              <a:spAutoFit/>
              <a:scene3d>
                <a:camera prst="orthographicFront"/>
                <a:lightRig rig="threePt" dir="t"/>
              </a:scene3d>
              <a:sp3d contourW="12700"/>
            </a:bodyPr>
            <a:lstStyle/>
            <a:p>
              <a:r>
                <a:rPr lang="zh-TW" altLang="zh-TW" sz="1200" dirty="0">
                  <a:solidFill>
                    <a:schemeClr val="tx1">
                      <a:lumMod val="65000"/>
                      <a:lumOff val="35000"/>
                    </a:schemeClr>
                  </a:solidFill>
                </a:rPr>
                <a:t>System </a:t>
              </a:r>
              <a:r>
                <a:rPr lang="en-US" altLang="zh-TW" sz="1200" dirty="0">
                  <a:solidFill>
                    <a:schemeClr val="tx1">
                      <a:lumMod val="65000"/>
                      <a:lumOff val="35000"/>
                    </a:schemeClr>
                  </a:solidFill>
                </a:rPr>
                <a:t>A</a:t>
              </a:r>
              <a:r>
                <a:rPr lang="zh-TW" altLang="zh-TW" sz="1200" dirty="0">
                  <a:solidFill>
                    <a:schemeClr val="tx1">
                      <a:lumMod val="65000"/>
                      <a:lumOff val="35000"/>
                    </a:schemeClr>
                  </a:solidFill>
                </a:rPr>
                <a:t>rchitecture</a:t>
              </a:r>
            </a:p>
            <a:p>
              <a:endParaRPr lang="en-US" altLang="zh-CN" sz="1200" dirty="0">
                <a:solidFill>
                  <a:schemeClr val="tx1">
                    <a:lumMod val="65000"/>
                    <a:lumOff val="35000"/>
                  </a:schemeClr>
                </a:solidFill>
                <a:latin typeface="Century Gothic" panose="020B0502020202020204" pitchFamily="34" charset="0"/>
              </a:endParaRPr>
            </a:p>
          </p:txBody>
        </p:sp>
        <p:sp>
          <p:nvSpPr>
            <p:cNvPr id="12" name="文本框 7">
              <a:extLst>
                <a:ext uri="{FF2B5EF4-FFF2-40B4-BE49-F238E27FC236}">
                  <a16:creationId xmlns:a16="http://schemas.microsoft.com/office/drawing/2014/main" id="{17734B6E-2323-4E3D-B1D5-0DEC82EEB16B}"/>
                </a:ext>
              </a:extLst>
            </p:cNvPr>
            <p:cNvSpPr txBox="1"/>
            <p:nvPr/>
          </p:nvSpPr>
          <p:spPr>
            <a:xfrm>
              <a:off x="2976152" y="4708118"/>
              <a:ext cx="1620957" cy="523220"/>
            </a:xfrm>
            <a:prstGeom prst="rect">
              <a:avLst/>
            </a:prstGeom>
            <a:noFill/>
          </p:spPr>
          <p:txBody>
            <a:bodyPr wrap="none" rtlCol="0">
              <a:spAutoFit/>
              <a:scene3d>
                <a:camera prst="orthographicFront"/>
                <a:lightRig rig="threePt" dir="t"/>
              </a:scene3d>
              <a:sp3d contourW="12700"/>
            </a:bodyPr>
            <a:lstStyle/>
            <a:p>
              <a:r>
                <a:rPr lang="zh-TW" altLang="en-US" sz="2800" b="1" dirty="0">
                  <a:latin typeface="微軟正黑體" panose="020B0604030504040204" pitchFamily="34" charset="-120"/>
                  <a:ea typeface="微軟正黑體" panose="020B0604030504040204" pitchFamily="34" charset="-120"/>
                </a:rPr>
                <a:t>系統架構</a:t>
              </a:r>
              <a:endParaRPr lang="zh-CN" altLang="en-US" sz="2800" b="1" dirty="0">
                <a:latin typeface="微軟正黑體" panose="020B0604030504040204" pitchFamily="34" charset="-120"/>
                <a:ea typeface="微軟正黑體" panose="020B0604030504040204" pitchFamily="34" charset="-120"/>
              </a:endParaRPr>
            </a:p>
          </p:txBody>
        </p:sp>
      </p:grpSp>
      <p:sp>
        <p:nvSpPr>
          <p:cNvPr id="19" name="語音泡泡: 圓角矩形 18">
            <a:extLst>
              <a:ext uri="{FF2B5EF4-FFF2-40B4-BE49-F238E27FC236}">
                <a16:creationId xmlns:a16="http://schemas.microsoft.com/office/drawing/2014/main" id="{AF9D4502-19AF-4855-863F-F2A26641FC36}"/>
              </a:ext>
            </a:extLst>
          </p:cNvPr>
          <p:cNvSpPr/>
          <p:nvPr/>
        </p:nvSpPr>
        <p:spPr>
          <a:xfrm>
            <a:off x="2009553" y="1085392"/>
            <a:ext cx="8398208" cy="5453520"/>
          </a:xfrm>
          <a:prstGeom prst="wedgeRoundRectCallout">
            <a:avLst>
              <a:gd name="adj1" fmla="val -55405"/>
              <a:gd name="adj2" fmla="val 33051"/>
              <a:gd name="adj3" fmla="val 16667"/>
            </a:avLst>
          </a:prstGeom>
          <a:solidFill>
            <a:schemeClr val="bg1">
              <a:lumMod val="9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 name="物件 2">
            <a:extLst>
              <a:ext uri="{FF2B5EF4-FFF2-40B4-BE49-F238E27FC236}">
                <a16:creationId xmlns:a16="http://schemas.microsoft.com/office/drawing/2014/main" id="{933A9C90-97F2-4CA6-930F-98E3CE59DC3B}"/>
              </a:ext>
            </a:extLst>
          </p:cNvPr>
          <p:cNvGraphicFramePr>
            <a:graphicFrameLocks noChangeAspect="1"/>
          </p:cNvGraphicFramePr>
          <p:nvPr>
            <p:extLst>
              <p:ext uri="{D42A27DB-BD31-4B8C-83A1-F6EECF244321}">
                <p14:modId xmlns:p14="http://schemas.microsoft.com/office/powerpoint/2010/main" val="384100495"/>
              </p:ext>
            </p:extLst>
          </p:nvPr>
        </p:nvGraphicFramePr>
        <p:xfrm>
          <a:off x="2410788" y="1552685"/>
          <a:ext cx="7369175" cy="4486275"/>
        </p:xfrm>
        <a:graphic>
          <a:graphicData uri="http://schemas.openxmlformats.org/presentationml/2006/ole">
            <mc:AlternateContent xmlns:mc="http://schemas.openxmlformats.org/markup-compatibility/2006">
              <mc:Choice xmlns:v="urn:schemas-microsoft-com:vml" Requires="v">
                <p:oleObj spid="_x0000_s3171" name="Visio" r:id="rId6" imgW="8562975" imgH="5210294" progId="Visio.Drawing.15">
                  <p:embed/>
                </p:oleObj>
              </mc:Choice>
              <mc:Fallback>
                <p:oleObj name="Visio" r:id="rId6" imgW="8562975" imgH="5210294" progId="Visio.Drawing.15">
                  <p:embed/>
                  <p:pic>
                    <p:nvPicPr>
                      <p:cNvPr id="0" name="Object 2"/>
                      <p:cNvPicPr>
                        <a:picLocks noChangeAspect="1" noChangeArrowheads="1"/>
                      </p:cNvPicPr>
                      <p:nvPr/>
                    </p:nvPicPr>
                    <p:blipFill>
                      <a:blip r:embed="rId7"/>
                      <a:srcRect/>
                      <a:stretch>
                        <a:fillRect/>
                      </a:stretch>
                    </p:blipFill>
                    <p:spPr bwMode="auto">
                      <a:xfrm>
                        <a:off x="2410788" y="1552685"/>
                        <a:ext cx="7369175" cy="4486275"/>
                      </a:xfrm>
                      <a:prstGeom prst="rect">
                        <a:avLst/>
                      </a:prstGeom>
                      <a:noFill/>
                    </p:spPr>
                  </p:pic>
                </p:oleObj>
              </mc:Fallback>
            </mc:AlternateContent>
          </a:graphicData>
        </a:graphic>
      </p:graphicFrame>
    </p:spTree>
    <p:extLst>
      <p:ext uri="{BB962C8B-B14F-4D97-AF65-F5344CB8AC3E}">
        <p14:creationId xmlns:p14="http://schemas.microsoft.com/office/powerpoint/2010/main" val="348718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00"/>
                                        <p:tgtEl>
                                          <p:spTgt spid="19"/>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語音泡泡: 圓角矩形 10">
            <a:extLst>
              <a:ext uri="{FF2B5EF4-FFF2-40B4-BE49-F238E27FC236}">
                <a16:creationId xmlns:a16="http://schemas.microsoft.com/office/drawing/2014/main" id="{A6B90D66-F249-40C7-A308-8A3E081D68D4}"/>
              </a:ext>
            </a:extLst>
          </p:cNvPr>
          <p:cNvSpPr/>
          <p:nvPr/>
        </p:nvSpPr>
        <p:spPr>
          <a:xfrm>
            <a:off x="2009553" y="1085392"/>
            <a:ext cx="8398208" cy="5453520"/>
          </a:xfrm>
          <a:prstGeom prst="wedgeRoundRectCallout">
            <a:avLst>
              <a:gd name="adj1" fmla="val -55405"/>
              <a:gd name="adj2" fmla="val 33051"/>
              <a:gd name="adj3" fmla="val 16667"/>
            </a:avLst>
          </a:prstGeom>
          <a:solidFill>
            <a:schemeClr val="bg1">
              <a:lumMod val="9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组合 5"/>
          <p:cNvGrpSpPr/>
          <p:nvPr/>
        </p:nvGrpSpPr>
        <p:grpSpPr>
          <a:xfrm>
            <a:off x="1784239" y="354939"/>
            <a:ext cx="3766991" cy="925435"/>
            <a:chOff x="2976152" y="4708118"/>
            <a:chExt cx="3766991" cy="925435"/>
          </a:xfrm>
        </p:grpSpPr>
        <p:sp>
          <p:nvSpPr>
            <p:cNvPr id="7" name="文本框 6"/>
            <p:cNvSpPr txBox="1"/>
            <p:nvPr/>
          </p:nvSpPr>
          <p:spPr>
            <a:xfrm>
              <a:off x="2976152" y="5171888"/>
              <a:ext cx="3766991" cy="461665"/>
            </a:xfrm>
            <a:prstGeom prst="rect">
              <a:avLst/>
            </a:prstGeom>
            <a:noFill/>
          </p:spPr>
          <p:txBody>
            <a:bodyPr wrap="square" rtlCol="0">
              <a:spAutoFit/>
              <a:scene3d>
                <a:camera prst="orthographicFront"/>
                <a:lightRig rig="threePt" dir="t"/>
              </a:scene3d>
              <a:sp3d contourW="12700"/>
            </a:bodyPr>
            <a:lstStyle/>
            <a:p>
              <a:r>
                <a:rPr lang="zh-TW" altLang="zh-TW" sz="1200" dirty="0">
                  <a:solidFill>
                    <a:schemeClr val="tx1">
                      <a:lumMod val="65000"/>
                      <a:lumOff val="35000"/>
                    </a:schemeClr>
                  </a:solidFill>
                </a:rPr>
                <a:t>System </a:t>
              </a:r>
              <a:r>
                <a:rPr lang="en-US" altLang="zh-TW" sz="1200" dirty="0">
                  <a:solidFill>
                    <a:schemeClr val="tx1">
                      <a:lumMod val="65000"/>
                      <a:lumOff val="35000"/>
                    </a:schemeClr>
                  </a:solidFill>
                </a:rPr>
                <a:t>F</a:t>
              </a:r>
              <a:r>
                <a:rPr lang="zh-TW" altLang="zh-TW" sz="1200" dirty="0">
                  <a:solidFill>
                    <a:schemeClr val="tx1">
                      <a:lumMod val="65000"/>
                      <a:lumOff val="35000"/>
                    </a:schemeClr>
                  </a:solidFill>
                </a:rPr>
                <a:t>unction </a:t>
              </a:r>
              <a:r>
                <a:rPr lang="en-US" altLang="zh-TW" sz="1200" dirty="0">
                  <a:solidFill>
                    <a:schemeClr val="tx1">
                      <a:lumMod val="65000"/>
                      <a:lumOff val="35000"/>
                    </a:schemeClr>
                  </a:solidFill>
                </a:rPr>
                <a:t>A</a:t>
              </a:r>
              <a:r>
                <a:rPr lang="zh-TW" altLang="zh-TW" sz="1200" dirty="0">
                  <a:solidFill>
                    <a:schemeClr val="tx1">
                      <a:lumMod val="65000"/>
                      <a:lumOff val="35000"/>
                    </a:schemeClr>
                  </a:solidFill>
                </a:rPr>
                <a:t>rchitecture</a:t>
              </a:r>
            </a:p>
            <a:p>
              <a:endParaRPr lang="en-US" altLang="zh-CN" sz="1200" dirty="0">
                <a:solidFill>
                  <a:schemeClr val="tx1">
                    <a:lumMod val="65000"/>
                    <a:lumOff val="35000"/>
                  </a:schemeClr>
                </a:solidFill>
                <a:latin typeface="Century Gothic" panose="020B0502020202020204" pitchFamily="34" charset="0"/>
              </a:endParaRPr>
            </a:p>
          </p:txBody>
        </p:sp>
        <p:sp>
          <p:nvSpPr>
            <p:cNvPr id="8" name="文本框 7"/>
            <p:cNvSpPr txBox="1"/>
            <p:nvPr/>
          </p:nvSpPr>
          <p:spPr>
            <a:xfrm>
              <a:off x="2976152" y="4708118"/>
              <a:ext cx="2339102" cy="523220"/>
            </a:xfrm>
            <a:prstGeom prst="rect">
              <a:avLst/>
            </a:prstGeom>
            <a:noFill/>
          </p:spPr>
          <p:txBody>
            <a:bodyPr wrap="none" rtlCol="0">
              <a:spAutoFit/>
              <a:scene3d>
                <a:camera prst="orthographicFront"/>
                <a:lightRig rig="threePt" dir="t"/>
              </a:scene3d>
              <a:sp3d contourW="12700"/>
            </a:bodyPr>
            <a:lstStyle/>
            <a:p>
              <a:r>
                <a:rPr lang="zh-TW" altLang="en-US" sz="2800" b="1" dirty="0">
                  <a:latin typeface="微軟正黑體" panose="020B0604030504040204" pitchFamily="34" charset="-120"/>
                  <a:ea typeface="微軟正黑體" panose="020B0604030504040204" pitchFamily="34" charset="-120"/>
                </a:rPr>
                <a:t>系統功能架構</a:t>
              </a:r>
              <a:endParaRPr lang="zh-CN" altLang="en-US" sz="2800" b="1" dirty="0">
                <a:latin typeface="微軟正黑體" panose="020B0604030504040204" pitchFamily="34" charset="-120"/>
                <a:ea typeface="微軟正黑體" panose="020B0604030504040204" pitchFamily="34" charset="-120"/>
              </a:endParaRPr>
            </a:p>
          </p:txBody>
        </p:sp>
      </p:grpSp>
      <p:pic>
        <p:nvPicPr>
          <p:cNvPr id="9" name="图片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sp>
        <p:nvSpPr>
          <p:cNvPr id="2" name="投影片編號版面配置區 1"/>
          <p:cNvSpPr>
            <a:spLocks noGrp="1"/>
          </p:cNvSpPr>
          <p:nvPr>
            <p:ph type="sldNum" sz="quarter" idx="12"/>
          </p:nvPr>
        </p:nvSpPr>
        <p:spPr/>
        <p:txBody>
          <a:bodyPr/>
          <a:lstStyle/>
          <a:p>
            <a:fld id="{AC1E9A84-A6CA-4827-8DBC-3F05F469E038}" type="slidenum">
              <a:rPr lang="zh-TW" altLang="en-US" smtClean="0"/>
              <a:t>15</a:t>
            </a:fld>
            <a:endParaRPr lang="zh-TW" altLang="en-US"/>
          </a:p>
        </p:txBody>
      </p:sp>
      <p:graphicFrame>
        <p:nvGraphicFramePr>
          <p:cNvPr id="10" name="物件 9">
            <a:extLst>
              <a:ext uri="{FF2B5EF4-FFF2-40B4-BE49-F238E27FC236}">
                <a16:creationId xmlns:a16="http://schemas.microsoft.com/office/drawing/2014/main" id="{E9C74E11-5663-42BC-B1AF-FF713FDBCFC6}"/>
              </a:ext>
            </a:extLst>
          </p:cNvPr>
          <p:cNvGraphicFramePr>
            <a:graphicFrameLocks noChangeAspect="1"/>
          </p:cNvGraphicFramePr>
          <p:nvPr>
            <p:extLst>
              <p:ext uri="{D42A27DB-BD31-4B8C-83A1-F6EECF244321}">
                <p14:modId xmlns:p14="http://schemas.microsoft.com/office/powerpoint/2010/main" val="975332995"/>
              </p:ext>
            </p:extLst>
          </p:nvPr>
        </p:nvGraphicFramePr>
        <p:xfrm>
          <a:off x="2635660" y="1144842"/>
          <a:ext cx="7205182" cy="5410390"/>
        </p:xfrm>
        <a:graphic>
          <a:graphicData uri="http://schemas.openxmlformats.org/presentationml/2006/ole">
            <mc:AlternateContent xmlns:mc="http://schemas.openxmlformats.org/markup-compatibility/2006">
              <mc:Choice xmlns:v="urn:schemas-microsoft-com:vml" Requires="v">
                <p:oleObj spid="_x0000_s2172" name="Visio" r:id="rId5" imgW="8671489" imgH="6507323" progId="Visio.Drawing.15">
                  <p:embed/>
                </p:oleObj>
              </mc:Choice>
              <mc:Fallback>
                <p:oleObj name="Visio" r:id="rId5" imgW="8671489" imgH="6507323" progId="Visio.Drawing.15">
                  <p:embed/>
                  <p:pic>
                    <p:nvPicPr>
                      <p:cNvPr id="10" name="物件 9">
                        <a:extLst>
                          <a:ext uri="{FF2B5EF4-FFF2-40B4-BE49-F238E27FC236}">
                            <a16:creationId xmlns:a16="http://schemas.microsoft.com/office/drawing/2014/main" id="{E9C74E11-5663-42BC-B1AF-FF713FDBCF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5660" y="1144842"/>
                        <a:ext cx="7205182" cy="5410390"/>
                      </a:xfrm>
                      <a:prstGeom prst="rect">
                        <a:avLst/>
                      </a:prstGeom>
                      <a:noFill/>
                    </p:spPr>
                  </p:pic>
                </p:oleObj>
              </mc:Fallback>
            </mc:AlternateContent>
          </a:graphicData>
        </a:graphic>
      </p:graphicFrame>
      <p:pic>
        <p:nvPicPr>
          <p:cNvPr id="4" name="圖片 3">
            <a:extLst>
              <a:ext uri="{FF2B5EF4-FFF2-40B4-BE49-F238E27FC236}">
                <a16:creationId xmlns:a16="http://schemas.microsoft.com/office/drawing/2014/main" id="{68BB1651-6DF9-41CC-B24B-120A1B34B8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986" y="5175250"/>
            <a:ext cx="1019175" cy="1181100"/>
          </a:xfrm>
          <a:prstGeom prst="rect">
            <a:avLst/>
          </a:prstGeom>
        </p:spPr>
      </p:pic>
    </p:spTree>
    <p:extLst>
      <p:ext uri="{BB962C8B-B14F-4D97-AF65-F5344CB8AC3E}">
        <p14:creationId xmlns:p14="http://schemas.microsoft.com/office/powerpoint/2010/main" val="384929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5185706" y="4419096"/>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1">
                    <a:lumMod val="85000"/>
                    <a:lumOff val="15000"/>
                  </a:schemeClr>
                </a:solidFill>
                <a:latin typeface="微軟正黑體" panose="020B0604030504040204" pitchFamily="34" charset="-120"/>
                <a:ea typeface="微軟正黑體" panose="020B0604030504040204" pitchFamily="34" charset="-120"/>
              </a:rPr>
              <a:t>實作成果</a:t>
            </a:r>
            <a:endParaRPr lang="zh-CN" altLang="en-US" sz="32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790519" y="985318"/>
            <a:ext cx="4117476" cy="3053282"/>
            <a:chOff x="3790519" y="985318"/>
            <a:chExt cx="4117476" cy="3053282"/>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90519" y="985318"/>
              <a:ext cx="4117476" cy="3053282"/>
            </a:xfrm>
            <a:prstGeom prst="rect">
              <a:avLst/>
            </a:prstGeom>
          </p:spPr>
        </p:pic>
        <p:sp>
          <p:nvSpPr>
            <p:cNvPr id="21" name="文本框 20"/>
            <p:cNvSpPr txBox="1"/>
            <p:nvPr/>
          </p:nvSpPr>
          <p:spPr>
            <a:xfrm>
              <a:off x="5479581" y="1849671"/>
              <a:ext cx="950901" cy="923330"/>
            </a:xfrm>
            <a:prstGeom prst="rect">
              <a:avLst/>
            </a:prstGeom>
            <a:noFill/>
          </p:spPr>
          <p:txBody>
            <a:bodyPr wrap="none" rtlCol="0">
              <a:spAutoFit/>
              <a:scene3d>
                <a:camera prst="orthographicFront"/>
                <a:lightRig rig="threePt" dir="t"/>
              </a:scene3d>
              <a:sp3d contourW="12700"/>
            </a:bodyPr>
            <a:lstStyle/>
            <a:p>
              <a:pPr algn="ctr"/>
              <a:r>
                <a:rPr lang="en-US" altLang="zh-CN" sz="5400" dirty="0">
                  <a:solidFill>
                    <a:schemeClr val="tx1">
                      <a:lumMod val="85000"/>
                      <a:lumOff val="15000"/>
                    </a:schemeClr>
                  </a:solidFill>
                  <a:latin typeface="Century Gothic" panose="020B0502020202020204" pitchFamily="34" charset="0"/>
                </a:rPr>
                <a:t>04</a:t>
              </a:r>
              <a:endParaRPr lang="zh-CN" altLang="en-US" sz="5400" dirty="0">
                <a:solidFill>
                  <a:schemeClr val="tx1">
                    <a:lumMod val="85000"/>
                    <a:lumOff val="15000"/>
                  </a:schemeClr>
                </a:solidFill>
                <a:latin typeface="Century Gothic" panose="020B0502020202020204" pitchFamily="34" charset="0"/>
              </a:endParaRPr>
            </a:p>
          </p:txBody>
        </p:sp>
      </p:grpSp>
      <p:sp>
        <p:nvSpPr>
          <p:cNvPr id="3" name="投影片編號版面配置區 2"/>
          <p:cNvSpPr>
            <a:spLocks noGrp="1"/>
          </p:cNvSpPr>
          <p:nvPr>
            <p:ph type="sldNum" sz="quarter" idx="12"/>
          </p:nvPr>
        </p:nvSpPr>
        <p:spPr/>
        <p:txBody>
          <a:bodyPr/>
          <a:lstStyle/>
          <a:p>
            <a:fld id="{AC1E9A84-A6CA-4827-8DBC-3F05F469E038}" type="slidenum">
              <a:rPr lang="zh-TW" altLang="en-US" smtClean="0"/>
              <a:t>16</a:t>
            </a:fld>
            <a:endParaRPr lang="zh-TW" altLang="en-US"/>
          </a:p>
        </p:txBody>
      </p:sp>
    </p:spTree>
    <p:extLst>
      <p:ext uri="{BB962C8B-B14F-4D97-AF65-F5344CB8AC3E}">
        <p14:creationId xmlns:p14="http://schemas.microsoft.com/office/powerpoint/2010/main" val="109939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84239" y="354939"/>
            <a:ext cx="3766991" cy="1110101"/>
            <a:chOff x="2976152" y="4708118"/>
            <a:chExt cx="3766991" cy="1110101"/>
          </a:xfrm>
        </p:grpSpPr>
        <p:sp>
          <p:nvSpPr>
            <p:cNvPr id="7" name="文本框 6"/>
            <p:cNvSpPr txBox="1"/>
            <p:nvPr/>
          </p:nvSpPr>
          <p:spPr>
            <a:xfrm>
              <a:off x="2976152" y="5171888"/>
              <a:ext cx="3766991" cy="646331"/>
            </a:xfrm>
            <a:prstGeom prst="rect">
              <a:avLst/>
            </a:prstGeom>
            <a:noFill/>
          </p:spPr>
          <p:txBody>
            <a:bodyPr wrap="square" rtlCol="0">
              <a:spAutoFit/>
              <a:scene3d>
                <a:camera prst="orthographicFront"/>
                <a:lightRig rig="threePt" dir="t"/>
              </a:scene3d>
              <a:sp3d contourW="12700"/>
            </a:bodyPr>
            <a:lstStyle/>
            <a:p>
              <a:r>
                <a:rPr lang="zh-TW" altLang="zh-TW" sz="1200" dirty="0">
                  <a:solidFill>
                    <a:schemeClr val="tx1">
                      <a:lumMod val="65000"/>
                      <a:lumOff val="35000"/>
                    </a:schemeClr>
                  </a:solidFill>
                </a:rPr>
                <a:t>Game learning</a:t>
              </a:r>
            </a:p>
            <a:p>
              <a:endParaRPr lang="zh-TW" altLang="zh-TW" sz="1200" dirty="0">
                <a:solidFill>
                  <a:schemeClr val="tx1">
                    <a:lumMod val="65000"/>
                    <a:lumOff val="35000"/>
                  </a:schemeClr>
                </a:solidFill>
              </a:endParaRPr>
            </a:p>
            <a:p>
              <a:endParaRPr lang="en-US" altLang="zh-CN" sz="1200" dirty="0">
                <a:solidFill>
                  <a:schemeClr val="tx1">
                    <a:lumMod val="65000"/>
                    <a:lumOff val="35000"/>
                  </a:schemeClr>
                </a:solidFill>
                <a:latin typeface="Century Gothic" panose="020B0502020202020204" pitchFamily="34" charset="0"/>
              </a:endParaRPr>
            </a:p>
          </p:txBody>
        </p:sp>
        <p:sp>
          <p:nvSpPr>
            <p:cNvPr id="8" name="文本框 7"/>
            <p:cNvSpPr txBox="1"/>
            <p:nvPr/>
          </p:nvSpPr>
          <p:spPr>
            <a:xfrm>
              <a:off x="2976152" y="4708118"/>
              <a:ext cx="1980029" cy="523220"/>
            </a:xfrm>
            <a:prstGeom prst="rect">
              <a:avLst/>
            </a:prstGeom>
            <a:noFill/>
          </p:spPr>
          <p:txBody>
            <a:bodyPr wrap="none" rtlCol="0">
              <a:spAutoFit/>
              <a:scene3d>
                <a:camera prst="orthographicFront"/>
                <a:lightRig rig="threePt" dir="t"/>
              </a:scene3d>
              <a:sp3d contourW="12700"/>
            </a:bodyPr>
            <a:lstStyle/>
            <a:p>
              <a:r>
                <a:rPr lang="zh-TW" altLang="en-US" sz="2800" b="1" dirty="0">
                  <a:latin typeface="微軟正黑體" panose="020B0604030504040204" pitchFamily="34" charset="-120"/>
                  <a:ea typeface="微軟正黑體" panose="020B0604030504040204" pitchFamily="34" charset="-120"/>
                </a:rPr>
                <a:t>遊戲式學習</a:t>
              </a:r>
              <a:endParaRPr lang="zh-CN" altLang="en-US" sz="2800" b="1" dirty="0">
                <a:latin typeface="微軟正黑體" panose="020B0604030504040204" pitchFamily="34" charset="-120"/>
                <a:ea typeface="微軟正黑體" panose="020B0604030504040204" pitchFamily="34" charset="-120"/>
              </a:endParaRPr>
            </a:p>
          </p:txBody>
        </p:sp>
      </p:grpSp>
      <p:pic>
        <p:nvPicPr>
          <p:cNvPr id="9" name="图片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sp>
        <p:nvSpPr>
          <p:cNvPr id="2" name="投影片編號版面配置區 1"/>
          <p:cNvSpPr>
            <a:spLocks noGrp="1"/>
          </p:cNvSpPr>
          <p:nvPr>
            <p:ph type="sldNum" sz="quarter" idx="12"/>
          </p:nvPr>
        </p:nvSpPr>
        <p:spPr/>
        <p:txBody>
          <a:bodyPr/>
          <a:lstStyle/>
          <a:p>
            <a:fld id="{AC1E9A84-A6CA-4827-8DBC-3F05F469E038}" type="slidenum">
              <a:rPr lang="zh-TW" altLang="en-US" smtClean="0"/>
              <a:t>17</a:t>
            </a:fld>
            <a:endParaRPr lang="zh-TW" altLang="en-US"/>
          </a:p>
        </p:txBody>
      </p:sp>
      <p:sp>
        <p:nvSpPr>
          <p:cNvPr id="12" name="文字方塊 11">
            <a:extLst>
              <a:ext uri="{FF2B5EF4-FFF2-40B4-BE49-F238E27FC236}">
                <a16:creationId xmlns:a16="http://schemas.microsoft.com/office/drawing/2014/main" id="{2D45B81F-B213-4959-8372-1D49E50A567A}"/>
              </a:ext>
            </a:extLst>
          </p:cNvPr>
          <p:cNvSpPr txBox="1"/>
          <p:nvPr/>
        </p:nvSpPr>
        <p:spPr>
          <a:xfrm>
            <a:off x="1472047" y="1341929"/>
            <a:ext cx="9247905" cy="3693319"/>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遊戲背景：</a:t>
            </a:r>
            <a:endParaRPr lang="en-US" altLang="zh-TW" b="1" dirty="0">
              <a:latin typeface="微軟正黑體" panose="020B0604030504040204" pitchFamily="34" charset="-120"/>
              <a:ea typeface="微軟正黑體" panose="020B0604030504040204" pitchFamily="34" charset="-120"/>
            </a:endParaRPr>
          </a:p>
          <a:p>
            <a:r>
              <a:rPr lang="zh-TW" altLang="en-US" b="1" dirty="0">
                <a:solidFill>
                  <a:schemeClr val="accent6">
                    <a:lumMod val="50000"/>
                  </a:schemeClr>
                </a:solidFill>
                <a:latin typeface="微軟正黑體" panose="020B0604030504040204" pitchFamily="34" charset="-120"/>
                <a:ea typeface="微軟正黑體" panose="020B0604030504040204" pitchFamily="34" charset="-120"/>
              </a:rPr>
              <a:t>　　</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在這世界，人們逐漸忘記怎麼駕駛交通工具抵達終點了，請透過兩種方式「指令積木</a:t>
            </a:r>
            <a:r>
              <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rPr>
              <a:t>」</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或「程式撰寫</a:t>
            </a:r>
            <a:r>
              <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rPr>
              <a:t>」</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來幫助人們「控制路線、解開謎題、攻擊敵人、替換交通工具</a:t>
            </a:r>
            <a:r>
              <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rPr>
              <a:t>」</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來突破難關抵達終點。</a:t>
            </a:r>
            <a:endPar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endParaRPr>
          </a:p>
          <a:p>
            <a:endParaRPr lang="en-US" altLang="zh-TW" b="1" dirty="0">
              <a:solidFill>
                <a:schemeClr val="accent6">
                  <a:lumMod val="50000"/>
                </a:schemeClr>
              </a:solidFill>
              <a:latin typeface="微軟正黑體" panose="020B0604030504040204" pitchFamily="34" charset="-120"/>
              <a:ea typeface="微軟正黑體" panose="020B0604030504040204" pitchFamily="34" charset="-120"/>
            </a:endParaRPr>
          </a:p>
          <a:p>
            <a:r>
              <a:rPr lang="zh-TW" altLang="en-US" b="1" dirty="0">
                <a:latin typeface="微軟正黑體" panose="020B0604030504040204" pitchFamily="34" charset="-120"/>
                <a:ea typeface="微軟正黑體" panose="020B0604030504040204" pitchFamily="34" charset="-120"/>
              </a:rPr>
              <a:t>基本遊玩方式：</a:t>
            </a:r>
            <a:endParaRPr lang="en-US" altLang="zh-TW" b="1" dirty="0">
              <a:latin typeface="微軟正黑體" panose="020B0604030504040204" pitchFamily="34" charset="-120"/>
              <a:ea typeface="微軟正黑體" panose="020B0604030504040204" pitchFamily="34" charset="-120"/>
            </a:endParaRPr>
          </a:p>
          <a:p>
            <a:r>
              <a:rPr lang="zh-TW" altLang="en-US" b="1" dirty="0">
                <a:solidFill>
                  <a:schemeClr val="accent6">
                    <a:lumMod val="50000"/>
                  </a:schemeClr>
                </a:solidFill>
                <a:latin typeface="微軟正黑體" panose="020B0604030504040204" pitchFamily="34" charset="-120"/>
                <a:ea typeface="微軟正黑體" panose="020B0604030504040204" pitchFamily="34" charset="-120"/>
              </a:rPr>
              <a:t>　　</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我們將會設計</a:t>
            </a:r>
            <a:r>
              <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rPr>
              <a:t>1-50</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關的關卡地圖讓玩家透過「關卡說明</a:t>
            </a:r>
            <a:r>
              <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rPr>
              <a:t>」</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以及「玩家的指令內容</a:t>
            </a:r>
            <a:r>
              <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rPr>
              <a:t>」</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來讓玩家能在遊玩的過程中能了解程式的「循序執行、迴圈運作、 陣列運用、函式呼叫、 指標運用</a:t>
            </a:r>
            <a:r>
              <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rPr>
              <a:t>」</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a:t>
            </a:r>
            <a:endPar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endParaRPr>
          </a:p>
          <a:p>
            <a:endParaRPr lang="en-US" altLang="zh-TW" b="1" dirty="0">
              <a:solidFill>
                <a:schemeClr val="accent6">
                  <a:lumMod val="50000"/>
                </a:schemeClr>
              </a:solidFill>
              <a:latin typeface="微軟正黑體" panose="020B0604030504040204" pitchFamily="34" charset="-120"/>
              <a:ea typeface="微軟正黑體" panose="020B0604030504040204" pitchFamily="34" charset="-120"/>
            </a:endParaRPr>
          </a:p>
          <a:p>
            <a:r>
              <a:rPr lang="zh-TW" altLang="en-US" b="1" dirty="0">
                <a:latin typeface="微軟正黑體" panose="020B0604030504040204" pitchFamily="34" charset="-120"/>
                <a:ea typeface="微軟正黑體" panose="020B0604030504040204" pitchFamily="34" charset="-120"/>
              </a:rPr>
              <a:t>進階遊玩方式：</a:t>
            </a:r>
            <a:endParaRPr lang="en-US" altLang="zh-TW" b="1" dirty="0">
              <a:latin typeface="微軟正黑體" panose="020B0604030504040204" pitchFamily="34" charset="-120"/>
              <a:ea typeface="微軟正黑體" panose="020B0604030504040204" pitchFamily="34" charset="-120"/>
            </a:endParaRPr>
          </a:p>
          <a:p>
            <a:r>
              <a:rPr lang="zh-TW" altLang="en-US" b="1" dirty="0">
                <a:latin typeface="微軟正黑體" panose="020B0604030504040204" pitchFamily="34" charset="-120"/>
                <a:ea typeface="微軟正黑體" panose="020B0604030504040204" pitchFamily="34" charset="-120"/>
              </a:rPr>
              <a:t>　　</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玩家將能透過自己破關的進度來去遊玩其他玩家所創作的地圖，且也能透過破關的進度來創造屬於自己的地圖供別人遊玩。</a:t>
            </a:r>
            <a:endPar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pic>
        <p:nvPicPr>
          <p:cNvPr id="19" name="圖片 18">
            <a:extLst>
              <a:ext uri="{FF2B5EF4-FFF2-40B4-BE49-F238E27FC236}">
                <a16:creationId xmlns:a16="http://schemas.microsoft.com/office/drawing/2014/main" id="{5C5FDF10-C0F4-48A4-A5D4-6A56F179F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399" y="5600208"/>
            <a:ext cx="971550" cy="971550"/>
          </a:xfrm>
          <a:prstGeom prst="rect">
            <a:avLst/>
          </a:prstGeom>
        </p:spPr>
      </p:pic>
      <p:pic>
        <p:nvPicPr>
          <p:cNvPr id="21" name="圖片 20">
            <a:extLst>
              <a:ext uri="{FF2B5EF4-FFF2-40B4-BE49-F238E27FC236}">
                <a16:creationId xmlns:a16="http://schemas.microsoft.com/office/drawing/2014/main" id="{10F2BF29-3950-41B1-8344-006DDB73A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4514" y="5655109"/>
            <a:ext cx="952500" cy="952500"/>
          </a:xfrm>
          <a:prstGeom prst="rect">
            <a:avLst/>
          </a:prstGeom>
        </p:spPr>
      </p:pic>
      <p:pic>
        <p:nvPicPr>
          <p:cNvPr id="23" name="圖片 22">
            <a:extLst>
              <a:ext uri="{FF2B5EF4-FFF2-40B4-BE49-F238E27FC236}">
                <a16:creationId xmlns:a16="http://schemas.microsoft.com/office/drawing/2014/main" id="{73EE5A6A-3BEA-40F3-9711-F43A12EED4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0212" y="5557660"/>
            <a:ext cx="1100655" cy="1100655"/>
          </a:xfrm>
          <a:prstGeom prst="rect">
            <a:avLst/>
          </a:prstGeom>
        </p:spPr>
      </p:pic>
      <p:pic>
        <p:nvPicPr>
          <p:cNvPr id="25" name="圖片 24">
            <a:extLst>
              <a:ext uri="{FF2B5EF4-FFF2-40B4-BE49-F238E27FC236}">
                <a16:creationId xmlns:a16="http://schemas.microsoft.com/office/drawing/2014/main" id="{DBDB4F86-6999-4411-A647-A6433514A9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9761" y="5622213"/>
            <a:ext cx="971550" cy="971550"/>
          </a:xfrm>
          <a:prstGeom prst="rect">
            <a:avLst/>
          </a:prstGeom>
        </p:spPr>
      </p:pic>
      <p:pic>
        <p:nvPicPr>
          <p:cNvPr id="27" name="圖片 26">
            <a:extLst>
              <a:ext uri="{FF2B5EF4-FFF2-40B4-BE49-F238E27FC236}">
                <a16:creationId xmlns:a16="http://schemas.microsoft.com/office/drawing/2014/main" id="{518831C7-6076-453F-93C9-F68A93277D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2323" y="5604457"/>
            <a:ext cx="962025" cy="990600"/>
          </a:xfrm>
          <a:prstGeom prst="rect">
            <a:avLst/>
          </a:prstGeom>
        </p:spPr>
      </p:pic>
      <p:pic>
        <p:nvPicPr>
          <p:cNvPr id="31" name="圖片 30">
            <a:extLst>
              <a:ext uri="{FF2B5EF4-FFF2-40B4-BE49-F238E27FC236}">
                <a16:creationId xmlns:a16="http://schemas.microsoft.com/office/drawing/2014/main" id="{FE84EFC8-BF0A-435E-8C92-885B212CC2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88733" y="5567715"/>
            <a:ext cx="962025" cy="962025"/>
          </a:xfrm>
          <a:prstGeom prst="rect">
            <a:avLst/>
          </a:prstGeom>
        </p:spPr>
      </p:pic>
      <p:pic>
        <p:nvPicPr>
          <p:cNvPr id="33" name="圖片 32">
            <a:extLst>
              <a:ext uri="{FF2B5EF4-FFF2-40B4-BE49-F238E27FC236}">
                <a16:creationId xmlns:a16="http://schemas.microsoft.com/office/drawing/2014/main" id="{BBE809EA-06B2-43E1-832A-99FC6DBC48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26709" y="5649664"/>
            <a:ext cx="962025" cy="962025"/>
          </a:xfrm>
          <a:prstGeom prst="rect">
            <a:avLst/>
          </a:prstGeom>
        </p:spPr>
      </p:pic>
      <p:pic>
        <p:nvPicPr>
          <p:cNvPr id="37" name="圖片 36">
            <a:extLst>
              <a:ext uri="{FF2B5EF4-FFF2-40B4-BE49-F238E27FC236}">
                <a16:creationId xmlns:a16="http://schemas.microsoft.com/office/drawing/2014/main" id="{55B9C3BE-2E27-4650-8149-86086021D1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97241" y="5567715"/>
            <a:ext cx="962025" cy="962025"/>
          </a:xfrm>
          <a:prstGeom prst="rect">
            <a:avLst/>
          </a:prstGeom>
        </p:spPr>
      </p:pic>
    </p:spTree>
    <p:extLst>
      <p:ext uri="{BB962C8B-B14F-4D97-AF65-F5344CB8AC3E}">
        <p14:creationId xmlns:p14="http://schemas.microsoft.com/office/powerpoint/2010/main" val="370639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
                                        <p:tgtEl>
                                          <p:spTgt spid="19"/>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00"/>
                                        <p:tgtEl>
                                          <p:spTgt spid="25"/>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200"/>
                                        <p:tgtEl>
                                          <p:spTgt spid="27"/>
                                        </p:tgtEl>
                                      </p:cBhvr>
                                    </p:animEffect>
                                  </p:childTnLst>
                                </p:cTn>
                              </p:par>
                            </p:childTnLst>
                          </p:cTn>
                        </p:par>
                        <p:par>
                          <p:cTn id="16" fill="hold">
                            <p:stCondLst>
                              <p:cond delay="600"/>
                            </p:stCondLst>
                            <p:childTnLst>
                              <p:par>
                                <p:cTn id="17" presetID="10" presetClass="entr" presetSubtype="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200"/>
                                        <p:tgtEl>
                                          <p:spTgt spid="33"/>
                                        </p:tgtEl>
                                      </p:cBhvr>
                                    </p:animEffect>
                                  </p:childTnLst>
                                </p:cTn>
                              </p:par>
                            </p:childTnLst>
                          </p:cTn>
                        </p:par>
                        <p:par>
                          <p:cTn id="20" fill="hold">
                            <p:stCondLst>
                              <p:cond delay="800"/>
                            </p:stCondLst>
                            <p:childTnLst>
                              <p:par>
                                <p:cTn id="21" presetID="10" presetClass="entr" presetSubtype="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200"/>
                                        <p:tgtEl>
                                          <p:spTgt spid="31"/>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00"/>
                                        <p:tgtEl>
                                          <p:spTgt spid="21"/>
                                        </p:tgtEl>
                                      </p:cBhvr>
                                    </p:animEffect>
                                  </p:childTnLst>
                                </p:cTn>
                              </p:par>
                            </p:childTnLst>
                          </p:cTn>
                        </p:par>
                        <p:par>
                          <p:cTn id="28" fill="hold">
                            <p:stCondLst>
                              <p:cond delay="1200"/>
                            </p:stCondLst>
                            <p:childTnLst>
                              <p:par>
                                <p:cTn id="29" presetID="10"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200"/>
                                        <p:tgtEl>
                                          <p:spTgt spid="23"/>
                                        </p:tgtEl>
                                      </p:cBhvr>
                                    </p:animEffect>
                                  </p:childTnLst>
                                </p:cTn>
                              </p:par>
                            </p:childTnLst>
                          </p:cTn>
                        </p:par>
                        <p:par>
                          <p:cTn id="32" fill="hold">
                            <p:stCondLst>
                              <p:cond delay="1400"/>
                            </p:stCondLst>
                            <p:childTnLst>
                              <p:par>
                                <p:cTn id="33" presetID="10" presetClass="entr" presetSubtype="0"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200"/>
                                        <p:tgtEl>
                                          <p:spTgt spid="37"/>
                                        </p:tgtEl>
                                      </p:cBhvr>
                                    </p:animEffect>
                                  </p:childTnLst>
                                </p:cTn>
                              </p:par>
                            </p:childTnLst>
                          </p:cTn>
                        </p:par>
                        <p:par>
                          <p:cTn id="36" fill="hold">
                            <p:stCondLst>
                              <p:cond delay="1600"/>
                            </p:stCondLst>
                            <p:childTnLst>
                              <p:par>
                                <p:cTn id="37" presetID="1" presetClass="exit" presetSubtype="0" fill="hold" nodeType="afterEffect">
                                  <p:stCondLst>
                                    <p:cond delay="500"/>
                                  </p:stCondLst>
                                  <p:childTnLst>
                                    <p:set>
                                      <p:cBhvr>
                                        <p:cTn id="38" dur="1" fill="hold">
                                          <p:stCondLst>
                                            <p:cond delay="0"/>
                                          </p:stCondLst>
                                        </p:cTn>
                                        <p:tgtEl>
                                          <p:spTgt spid="19"/>
                                        </p:tgtEl>
                                        <p:attrNameLst>
                                          <p:attrName>style.visibility</p:attrName>
                                        </p:attrNameLst>
                                      </p:cBhvr>
                                      <p:to>
                                        <p:strVal val="hidden"/>
                                      </p:to>
                                    </p:set>
                                  </p:childTnLst>
                                </p:cTn>
                              </p:par>
                            </p:childTnLst>
                          </p:cTn>
                        </p:par>
                        <p:par>
                          <p:cTn id="39" fill="hold">
                            <p:stCondLst>
                              <p:cond delay="2100"/>
                            </p:stCondLst>
                            <p:childTnLst>
                              <p:par>
                                <p:cTn id="40" presetID="1" presetClass="exit" presetSubtype="0" fill="hold" nodeType="afterEffect">
                                  <p:stCondLst>
                                    <p:cond delay="0"/>
                                  </p:stCondLst>
                                  <p:childTnLst>
                                    <p:set>
                                      <p:cBhvr>
                                        <p:cTn id="41" dur="1" fill="hold">
                                          <p:stCondLst>
                                            <p:cond delay="0"/>
                                          </p:stCondLst>
                                        </p:cTn>
                                        <p:tgtEl>
                                          <p:spTgt spid="21"/>
                                        </p:tgtEl>
                                        <p:attrNameLst>
                                          <p:attrName>style.visibility</p:attrName>
                                        </p:attrNameLst>
                                      </p:cBhvr>
                                      <p:to>
                                        <p:strVal val="hidden"/>
                                      </p:to>
                                    </p:set>
                                  </p:childTnLst>
                                </p:cTn>
                              </p:par>
                            </p:childTnLst>
                          </p:cTn>
                        </p:par>
                        <p:par>
                          <p:cTn id="42" fill="hold">
                            <p:stCondLst>
                              <p:cond delay="2100"/>
                            </p:stCondLst>
                            <p:childTnLst>
                              <p:par>
                                <p:cTn id="43" presetID="1" presetClass="exit" presetSubtype="0" fill="hold" nodeType="afterEffect">
                                  <p:stCondLst>
                                    <p:cond delay="0"/>
                                  </p:stCondLst>
                                  <p:childTnLst>
                                    <p:set>
                                      <p:cBhvr>
                                        <p:cTn id="44" dur="1" fill="hold">
                                          <p:stCondLst>
                                            <p:cond delay="0"/>
                                          </p:stCondLst>
                                        </p:cTn>
                                        <p:tgtEl>
                                          <p:spTgt spid="23"/>
                                        </p:tgtEl>
                                        <p:attrNameLst>
                                          <p:attrName>style.visibility</p:attrName>
                                        </p:attrNameLst>
                                      </p:cBhvr>
                                      <p:to>
                                        <p:strVal val="hidden"/>
                                      </p:to>
                                    </p:set>
                                  </p:childTnLst>
                                </p:cTn>
                              </p:par>
                            </p:childTnLst>
                          </p:cTn>
                        </p:par>
                        <p:par>
                          <p:cTn id="45" fill="hold">
                            <p:stCondLst>
                              <p:cond delay="2100"/>
                            </p:stCondLst>
                            <p:childTnLst>
                              <p:par>
                                <p:cTn id="46" presetID="1" presetClass="exit" presetSubtype="0" fill="hold" nodeType="afterEffect">
                                  <p:stCondLst>
                                    <p:cond delay="0"/>
                                  </p:stCondLst>
                                  <p:childTnLst>
                                    <p:set>
                                      <p:cBhvr>
                                        <p:cTn id="47" dur="1" fill="hold">
                                          <p:stCondLst>
                                            <p:cond delay="0"/>
                                          </p:stCondLst>
                                        </p:cTn>
                                        <p:tgtEl>
                                          <p:spTgt spid="25"/>
                                        </p:tgtEl>
                                        <p:attrNameLst>
                                          <p:attrName>style.visibility</p:attrName>
                                        </p:attrNameLst>
                                      </p:cBhvr>
                                      <p:to>
                                        <p:strVal val="hidden"/>
                                      </p:to>
                                    </p:set>
                                  </p:childTnLst>
                                </p:cTn>
                              </p:par>
                            </p:childTnLst>
                          </p:cTn>
                        </p:par>
                        <p:par>
                          <p:cTn id="48" fill="hold">
                            <p:stCondLst>
                              <p:cond delay="2100"/>
                            </p:stCondLst>
                            <p:childTnLst>
                              <p:par>
                                <p:cTn id="49" presetID="1" presetClass="exit" presetSubtype="0" fill="hold" nodeType="afterEffect">
                                  <p:stCondLst>
                                    <p:cond delay="0"/>
                                  </p:stCondLst>
                                  <p:childTnLst>
                                    <p:set>
                                      <p:cBhvr>
                                        <p:cTn id="50" dur="1" fill="hold">
                                          <p:stCondLst>
                                            <p:cond delay="0"/>
                                          </p:stCondLst>
                                        </p:cTn>
                                        <p:tgtEl>
                                          <p:spTgt spid="27"/>
                                        </p:tgtEl>
                                        <p:attrNameLst>
                                          <p:attrName>style.visibility</p:attrName>
                                        </p:attrNameLst>
                                      </p:cBhvr>
                                      <p:to>
                                        <p:strVal val="hidden"/>
                                      </p:to>
                                    </p:set>
                                  </p:childTnLst>
                                </p:cTn>
                              </p:par>
                            </p:childTnLst>
                          </p:cTn>
                        </p:par>
                        <p:par>
                          <p:cTn id="51" fill="hold">
                            <p:stCondLst>
                              <p:cond delay="2100"/>
                            </p:stCondLst>
                            <p:childTnLst>
                              <p:par>
                                <p:cTn id="52" presetID="1" presetClass="exit" presetSubtype="0" fill="hold" nodeType="afterEffect">
                                  <p:stCondLst>
                                    <p:cond delay="0"/>
                                  </p:stCondLst>
                                  <p:childTnLst>
                                    <p:set>
                                      <p:cBhvr>
                                        <p:cTn id="53" dur="1" fill="hold">
                                          <p:stCondLst>
                                            <p:cond delay="0"/>
                                          </p:stCondLst>
                                        </p:cTn>
                                        <p:tgtEl>
                                          <p:spTgt spid="31"/>
                                        </p:tgtEl>
                                        <p:attrNameLst>
                                          <p:attrName>style.visibility</p:attrName>
                                        </p:attrNameLst>
                                      </p:cBhvr>
                                      <p:to>
                                        <p:strVal val="hidden"/>
                                      </p:to>
                                    </p:set>
                                  </p:childTnLst>
                                </p:cTn>
                              </p:par>
                            </p:childTnLst>
                          </p:cTn>
                        </p:par>
                        <p:par>
                          <p:cTn id="54" fill="hold">
                            <p:stCondLst>
                              <p:cond delay="2100"/>
                            </p:stCondLst>
                            <p:childTnLst>
                              <p:par>
                                <p:cTn id="55" presetID="1" presetClass="exit" presetSubtype="0" fill="hold" nodeType="afterEffect">
                                  <p:stCondLst>
                                    <p:cond delay="0"/>
                                  </p:stCondLst>
                                  <p:childTnLst>
                                    <p:set>
                                      <p:cBhvr>
                                        <p:cTn id="56" dur="1" fill="hold">
                                          <p:stCondLst>
                                            <p:cond delay="0"/>
                                          </p:stCondLst>
                                        </p:cTn>
                                        <p:tgtEl>
                                          <p:spTgt spid="33"/>
                                        </p:tgtEl>
                                        <p:attrNameLst>
                                          <p:attrName>style.visibility</p:attrName>
                                        </p:attrNameLst>
                                      </p:cBhvr>
                                      <p:to>
                                        <p:strVal val="hidden"/>
                                      </p:to>
                                    </p:set>
                                  </p:childTnLst>
                                </p:cTn>
                              </p:par>
                            </p:childTnLst>
                          </p:cTn>
                        </p:par>
                        <p:par>
                          <p:cTn id="57" fill="hold">
                            <p:stCondLst>
                              <p:cond delay="2100"/>
                            </p:stCondLst>
                            <p:childTnLst>
                              <p:par>
                                <p:cTn id="58" presetID="1" presetClass="exit" presetSubtype="0" fill="hold" nodeType="afterEffect">
                                  <p:stCondLst>
                                    <p:cond delay="0"/>
                                  </p:stCondLst>
                                  <p:childTnLst>
                                    <p:set>
                                      <p:cBhvr>
                                        <p:cTn id="59" dur="1" fill="hold">
                                          <p:stCondLst>
                                            <p:cond delay="0"/>
                                          </p:stCondLst>
                                        </p:cTn>
                                        <p:tgtEl>
                                          <p:spTgt spid="37"/>
                                        </p:tgtEl>
                                        <p:attrNameLst>
                                          <p:attrName>style.visibility</p:attrName>
                                        </p:attrNameLst>
                                      </p:cBhvr>
                                      <p:to>
                                        <p:strVal val="hidden"/>
                                      </p:to>
                                    </p:set>
                                  </p:childTnLst>
                                </p:cTn>
                              </p:par>
                            </p:childTnLst>
                          </p:cTn>
                        </p:par>
                        <p:par>
                          <p:cTn id="60" fill="hold">
                            <p:stCondLst>
                              <p:cond delay="2100"/>
                            </p:stCondLst>
                            <p:childTnLst>
                              <p:par>
                                <p:cTn id="61" presetID="10" presetClass="entr" presetSubtype="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200"/>
                                        <p:tgtEl>
                                          <p:spTgt spid="37"/>
                                        </p:tgtEl>
                                      </p:cBhvr>
                                    </p:animEffect>
                                  </p:childTnLst>
                                </p:cTn>
                              </p:par>
                            </p:childTnLst>
                          </p:cTn>
                        </p:par>
                        <p:par>
                          <p:cTn id="64" fill="hold">
                            <p:stCondLst>
                              <p:cond delay="2300"/>
                            </p:stCondLst>
                            <p:childTnLst>
                              <p:par>
                                <p:cTn id="65" presetID="10" presetClass="entr" presetSubtype="0"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200"/>
                                        <p:tgtEl>
                                          <p:spTgt spid="23"/>
                                        </p:tgtEl>
                                      </p:cBhvr>
                                    </p:animEffect>
                                  </p:childTnLst>
                                </p:cTn>
                              </p:par>
                            </p:childTnLst>
                          </p:cTn>
                        </p:par>
                        <p:par>
                          <p:cTn id="68" fill="hold">
                            <p:stCondLst>
                              <p:cond delay="2500"/>
                            </p:stCondLst>
                            <p:childTnLst>
                              <p:par>
                                <p:cTn id="69" presetID="10" presetClass="entr" presetSubtype="0"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200"/>
                                        <p:tgtEl>
                                          <p:spTgt spid="21"/>
                                        </p:tgtEl>
                                      </p:cBhvr>
                                    </p:animEffect>
                                  </p:childTnLst>
                                </p:cTn>
                              </p:par>
                            </p:childTnLst>
                          </p:cTn>
                        </p:par>
                        <p:par>
                          <p:cTn id="72" fill="hold">
                            <p:stCondLst>
                              <p:cond delay="2700"/>
                            </p:stCondLst>
                            <p:childTnLst>
                              <p:par>
                                <p:cTn id="73" presetID="10" presetClass="entr" presetSubtype="0" fill="hold"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200"/>
                                        <p:tgtEl>
                                          <p:spTgt spid="31"/>
                                        </p:tgtEl>
                                      </p:cBhvr>
                                    </p:animEffect>
                                  </p:childTnLst>
                                </p:cTn>
                              </p:par>
                            </p:childTnLst>
                          </p:cTn>
                        </p:par>
                        <p:par>
                          <p:cTn id="76" fill="hold">
                            <p:stCondLst>
                              <p:cond delay="2900"/>
                            </p:stCondLst>
                            <p:childTnLst>
                              <p:par>
                                <p:cTn id="77" presetID="10" presetClass="entr" presetSubtype="0" fill="hold"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200"/>
                                        <p:tgtEl>
                                          <p:spTgt spid="33"/>
                                        </p:tgtEl>
                                      </p:cBhvr>
                                    </p:animEffect>
                                  </p:childTnLst>
                                </p:cTn>
                              </p:par>
                            </p:childTnLst>
                          </p:cTn>
                        </p:par>
                        <p:par>
                          <p:cTn id="80" fill="hold">
                            <p:stCondLst>
                              <p:cond delay="3100"/>
                            </p:stCondLst>
                            <p:childTnLst>
                              <p:par>
                                <p:cTn id="81" presetID="10" presetClass="entr" presetSubtype="0"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200"/>
                                        <p:tgtEl>
                                          <p:spTgt spid="27"/>
                                        </p:tgtEl>
                                      </p:cBhvr>
                                    </p:animEffect>
                                  </p:childTnLst>
                                </p:cTn>
                              </p:par>
                            </p:childTnLst>
                          </p:cTn>
                        </p:par>
                        <p:par>
                          <p:cTn id="84" fill="hold">
                            <p:stCondLst>
                              <p:cond delay="3300"/>
                            </p:stCondLst>
                            <p:childTnLst>
                              <p:par>
                                <p:cTn id="85" presetID="10" presetClass="entr" presetSubtype="0" fill="hold" nodeType="after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200"/>
                                        <p:tgtEl>
                                          <p:spTgt spid="25"/>
                                        </p:tgtEl>
                                      </p:cBhvr>
                                    </p:animEffect>
                                  </p:childTnLst>
                                </p:cTn>
                              </p:par>
                            </p:childTnLst>
                          </p:cTn>
                        </p:par>
                        <p:par>
                          <p:cTn id="88" fill="hold">
                            <p:stCondLst>
                              <p:cond delay="3500"/>
                            </p:stCondLst>
                            <p:childTnLst>
                              <p:par>
                                <p:cTn id="89" presetID="10" presetClass="entr" presetSubtype="0" fill="hold"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200"/>
                                        <p:tgtEl>
                                          <p:spTgt spid="19"/>
                                        </p:tgtEl>
                                      </p:cBhvr>
                                    </p:animEffect>
                                  </p:childTnLst>
                                </p:cTn>
                              </p:par>
                            </p:childTnLst>
                          </p:cTn>
                        </p:par>
                        <p:par>
                          <p:cTn id="92" fill="hold">
                            <p:stCondLst>
                              <p:cond delay="3700"/>
                            </p:stCondLst>
                            <p:childTnLst>
                              <p:par>
                                <p:cTn id="93" presetID="1" presetClass="exit" presetSubtype="0" fill="hold" nodeType="afterEffect">
                                  <p:stCondLst>
                                    <p:cond delay="500"/>
                                  </p:stCondLst>
                                  <p:childTnLst>
                                    <p:set>
                                      <p:cBhvr>
                                        <p:cTn id="94" dur="1" fill="hold">
                                          <p:stCondLst>
                                            <p:cond delay="0"/>
                                          </p:stCondLst>
                                        </p:cTn>
                                        <p:tgtEl>
                                          <p:spTgt spid="19"/>
                                        </p:tgtEl>
                                        <p:attrNameLst>
                                          <p:attrName>style.visibility</p:attrName>
                                        </p:attrNameLst>
                                      </p:cBhvr>
                                      <p:to>
                                        <p:strVal val="hidden"/>
                                      </p:to>
                                    </p:set>
                                  </p:childTnLst>
                                </p:cTn>
                              </p:par>
                            </p:childTnLst>
                          </p:cTn>
                        </p:par>
                        <p:par>
                          <p:cTn id="95" fill="hold">
                            <p:stCondLst>
                              <p:cond delay="4200"/>
                            </p:stCondLst>
                            <p:childTnLst>
                              <p:par>
                                <p:cTn id="96" presetID="1" presetClass="exit" presetSubtype="0" fill="hold" nodeType="afterEffect">
                                  <p:stCondLst>
                                    <p:cond delay="0"/>
                                  </p:stCondLst>
                                  <p:childTnLst>
                                    <p:set>
                                      <p:cBhvr>
                                        <p:cTn id="97" dur="1" fill="hold">
                                          <p:stCondLst>
                                            <p:cond delay="0"/>
                                          </p:stCondLst>
                                        </p:cTn>
                                        <p:tgtEl>
                                          <p:spTgt spid="25"/>
                                        </p:tgtEl>
                                        <p:attrNameLst>
                                          <p:attrName>style.visibility</p:attrName>
                                        </p:attrNameLst>
                                      </p:cBhvr>
                                      <p:to>
                                        <p:strVal val="hidden"/>
                                      </p:to>
                                    </p:set>
                                  </p:childTnLst>
                                </p:cTn>
                              </p:par>
                            </p:childTnLst>
                          </p:cTn>
                        </p:par>
                        <p:par>
                          <p:cTn id="98" fill="hold">
                            <p:stCondLst>
                              <p:cond delay="4200"/>
                            </p:stCondLst>
                            <p:childTnLst>
                              <p:par>
                                <p:cTn id="99" presetID="1" presetClass="exit" presetSubtype="0" fill="hold" nodeType="afterEffect">
                                  <p:stCondLst>
                                    <p:cond delay="0"/>
                                  </p:stCondLst>
                                  <p:childTnLst>
                                    <p:set>
                                      <p:cBhvr>
                                        <p:cTn id="100" dur="1" fill="hold">
                                          <p:stCondLst>
                                            <p:cond delay="0"/>
                                          </p:stCondLst>
                                        </p:cTn>
                                        <p:tgtEl>
                                          <p:spTgt spid="27"/>
                                        </p:tgtEl>
                                        <p:attrNameLst>
                                          <p:attrName>style.visibility</p:attrName>
                                        </p:attrNameLst>
                                      </p:cBhvr>
                                      <p:to>
                                        <p:strVal val="hidden"/>
                                      </p:to>
                                    </p:set>
                                  </p:childTnLst>
                                </p:cTn>
                              </p:par>
                            </p:childTnLst>
                          </p:cTn>
                        </p:par>
                        <p:par>
                          <p:cTn id="101" fill="hold">
                            <p:stCondLst>
                              <p:cond delay="4200"/>
                            </p:stCondLst>
                            <p:childTnLst>
                              <p:par>
                                <p:cTn id="102" presetID="1" presetClass="exit" presetSubtype="0" fill="hold" nodeType="afterEffect">
                                  <p:stCondLst>
                                    <p:cond delay="0"/>
                                  </p:stCondLst>
                                  <p:childTnLst>
                                    <p:set>
                                      <p:cBhvr>
                                        <p:cTn id="103" dur="1" fill="hold">
                                          <p:stCondLst>
                                            <p:cond delay="0"/>
                                          </p:stCondLst>
                                        </p:cTn>
                                        <p:tgtEl>
                                          <p:spTgt spid="33"/>
                                        </p:tgtEl>
                                        <p:attrNameLst>
                                          <p:attrName>style.visibility</p:attrName>
                                        </p:attrNameLst>
                                      </p:cBhvr>
                                      <p:to>
                                        <p:strVal val="hidden"/>
                                      </p:to>
                                    </p:set>
                                  </p:childTnLst>
                                </p:cTn>
                              </p:par>
                            </p:childTnLst>
                          </p:cTn>
                        </p:par>
                        <p:par>
                          <p:cTn id="104" fill="hold">
                            <p:stCondLst>
                              <p:cond delay="4200"/>
                            </p:stCondLst>
                            <p:childTnLst>
                              <p:par>
                                <p:cTn id="105" presetID="1" presetClass="exit" presetSubtype="0" fill="hold" nodeType="afterEffect">
                                  <p:stCondLst>
                                    <p:cond delay="0"/>
                                  </p:stCondLst>
                                  <p:childTnLst>
                                    <p:set>
                                      <p:cBhvr>
                                        <p:cTn id="106" dur="1" fill="hold">
                                          <p:stCondLst>
                                            <p:cond delay="0"/>
                                          </p:stCondLst>
                                        </p:cTn>
                                        <p:tgtEl>
                                          <p:spTgt spid="31"/>
                                        </p:tgtEl>
                                        <p:attrNameLst>
                                          <p:attrName>style.visibility</p:attrName>
                                        </p:attrNameLst>
                                      </p:cBhvr>
                                      <p:to>
                                        <p:strVal val="hidden"/>
                                      </p:to>
                                    </p:set>
                                  </p:childTnLst>
                                </p:cTn>
                              </p:par>
                            </p:childTnLst>
                          </p:cTn>
                        </p:par>
                        <p:par>
                          <p:cTn id="107" fill="hold">
                            <p:stCondLst>
                              <p:cond delay="4200"/>
                            </p:stCondLst>
                            <p:childTnLst>
                              <p:par>
                                <p:cTn id="108" presetID="1" presetClass="exit" presetSubtype="0" fill="hold" nodeType="afterEffect">
                                  <p:stCondLst>
                                    <p:cond delay="0"/>
                                  </p:stCondLst>
                                  <p:childTnLst>
                                    <p:set>
                                      <p:cBhvr>
                                        <p:cTn id="109" dur="1" fill="hold">
                                          <p:stCondLst>
                                            <p:cond delay="0"/>
                                          </p:stCondLst>
                                        </p:cTn>
                                        <p:tgtEl>
                                          <p:spTgt spid="21"/>
                                        </p:tgtEl>
                                        <p:attrNameLst>
                                          <p:attrName>style.visibility</p:attrName>
                                        </p:attrNameLst>
                                      </p:cBhvr>
                                      <p:to>
                                        <p:strVal val="hidden"/>
                                      </p:to>
                                    </p:set>
                                  </p:childTnLst>
                                </p:cTn>
                              </p:par>
                            </p:childTnLst>
                          </p:cTn>
                        </p:par>
                        <p:par>
                          <p:cTn id="110" fill="hold">
                            <p:stCondLst>
                              <p:cond delay="4200"/>
                            </p:stCondLst>
                            <p:childTnLst>
                              <p:par>
                                <p:cTn id="111" presetID="1" presetClass="exit" presetSubtype="0" fill="hold" nodeType="afterEffect">
                                  <p:stCondLst>
                                    <p:cond delay="0"/>
                                  </p:stCondLst>
                                  <p:childTnLst>
                                    <p:set>
                                      <p:cBhvr>
                                        <p:cTn id="112" dur="1" fill="hold">
                                          <p:stCondLst>
                                            <p:cond delay="0"/>
                                          </p:stCondLst>
                                        </p:cTn>
                                        <p:tgtEl>
                                          <p:spTgt spid="23"/>
                                        </p:tgtEl>
                                        <p:attrNameLst>
                                          <p:attrName>style.visibility</p:attrName>
                                        </p:attrNameLst>
                                      </p:cBhvr>
                                      <p:to>
                                        <p:strVal val="hidden"/>
                                      </p:to>
                                    </p:set>
                                  </p:childTnLst>
                                </p:cTn>
                              </p:par>
                            </p:childTnLst>
                          </p:cTn>
                        </p:par>
                        <p:par>
                          <p:cTn id="113" fill="hold">
                            <p:stCondLst>
                              <p:cond delay="4200"/>
                            </p:stCondLst>
                            <p:childTnLst>
                              <p:par>
                                <p:cTn id="114" presetID="1" presetClass="exit" presetSubtype="0" fill="hold" nodeType="afterEffect">
                                  <p:stCondLst>
                                    <p:cond delay="0"/>
                                  </p:stCondLst>
                                  <p:childTnLst>
                                    <p:set>
                                      <p:cBhvr>
                                        <p:cTn id="115" dur="1" fill="hold">
                                          <p:stCondLst>
                                            <p:cond delay="0"/>
                                          </p:stCondLst>
                                        </p:cTn>
                                        <p:tgtEl>
                                          <p:spTgt spid="37"/>
                                        </p:tgtEl>
                                        <p:attrNameLst>
                                          <p:attrName>style.visibility</p:attrName>
                                        </p:attrNameLst>
                                      </p:cBhvr>
                                      <p:to>
                                        <p:strVal val="hidden"/>
                                      </p:to>
                                    </p:set>
                                  </p:childTnLst>
                                </p:cTn>
                              </p:par>
                            </p:childTnLst>
                          </p:cTn>
                        </p:par>
                        <p:par>
                          <p:cTn id="116" fill="hold">
                            <p:stCondLst>
                              <p:cond delay="4200"/>
                            </p:stCondLst>
                            <p:childTnLst>
                              <p:par>
                                <p:cTn id="117" presetID="10" presetClass="entr" presetSubtype="0" fill="hold" nodeType="afterEffect">
                                  <p:stCondLst>
                                    <p:cond delay="0"/>
                                  </p:stCondLst>
                                  <p:childTnLst>
                                    <p:set>
                                      <p:cBhvr>
                                        <p:cTn id="118" dur="1" fill="hold">
                                          <p:stCondLst>
                                            <p:cond delay="0"/>
                                          </p:stCondLst>
                                        </p:cTn>
                                        <p:tgtEl>
                                          <p:spTgt spid="19"/>
                                        </p:tgtEl>
                                        <p:attrNameLst>
                                          <p:attrName>style.visibility</p:attrName>
                                        </p:attrNameLst>
                                      </p:cBhvr>
                                      <p:to>
                                        <p:strVal val="visible"/>
                                      </p:to>
                                    </p:set>
                                    <p:animEffect transition="in" filter="fade">
                                      <p:cBhvr>
                                        <p:cTn id="119" dur="200"/>
                                        <p:tgtEl>
                                          <p:spTgt spid="19"/>
                                        </p:tgtEl>
                                      </p:cBhvr>
                                    </p:animEffect>
                                  </p:childTnLst>
                                </p:cTn>
                              </p:par>
                            </p:childTnLst>
                          </p:cTn>
                        </p:par>
                        <p:par>
                          <p:cTn id="120" fill="hold">
                            <p:stCondLst>
                              <p:cond delay="4400"/>
                            </p:stCondLst>
                            <p:childTnLst>
                              <p:par>
                                <p:cTn id="121" presetID="10" presetClass="entr" presetSubtype="0" fill="hold" nodeType="after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fade">
                                      <p:cBhvr>
                                        <p:cTn id="123" dur="200"/>
                                        <p:tgtEl>
                                          <p:spTgt spid="25"/>
                                        </p:tgtEl>
                                      </p:cBhvr>
                                    </p:animEffect>
                                  </p:childTnLst>
                                </p:cTn>
                              </p:par>
                            </p:childTnLst>
                          </p:cTn>
                        </p:par>
                        <p:par>
                          <p:cTn id="124" fill="hold">
                            <p:stCondLst>
                              <p:cond delay="4600"/>
                            </p:stCondLst>
                            <p:childTnLst>
                              <p:par>
                                <p:cTn id="125" presetID="10" presetClass="entr" presetSubtype="0" fill="hold" nodeType="after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200"/>
                                        <p:tgtEl>
                                          <p:spTgt spid="27"/>
                                        </p:tgtEl>
                                      </p:cBhvr>
                                    </p:animEffect>
                                  </p:childTnLst>
                                </p:cTn>
                              </p:par>
                            </p:childTnLst>
                          </p:cTn>
                        </p:par>
                        <p:par>
                          <p:cTn id="128" fill="hold">
                            <p:stCondLst>
                              <p:cond delay="4800"/>
                            </p:stCondLst>
                            <p:childTnLst>
                              <p:par>
                                <p:cTn id="129" presetID="10" presetClass="entr" presetSubtype="0" fill="hold" nodeType="after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fade">
                                      <p:cBhvr>
                                        <p:cTn id="131" dur="200"/>
                                        <p:tgtEl>
                                          <p:spTgt spid="33"/>
                                        </p:tgtEl>
                                      </p:cBhvr>
                                    </p:animEffect>
                                  </p:childTnLst>
                                </p:cTn>
                              </p:par>
                            </p:childTnLst>
                          </p:cTn>
                        </p:par>
                        <p:par>
                          <p:cTn id="132" fill="hold">
                            <p:stCondLst>
                              <p:cond delay="5000"/>
                            </p:stCondLst>
                            <p:childTnLst>
                              <p:par>
                                <p:cTn id="133" presetID="10" presetClass="entr" presetSubtype="0" fill="hold" nodeType="after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fade">
                                      <p:cBhvr>
                                        <p:cTn id="135" dur="200"/>
                                        <p:tgtEl>
                                          <p:spTgt spid="31"/>
                                        </p:tgtEl>
                                      </p:cBhvr>
                                    </p:animEffect>
                                  </p:childTnLst>
                                </p:cTn>
                              </p:par>
                            </p:childTnLst>
                          </p:cTn>
                        </p:par>
                        <p:par>
                          <p:cTn id="136" fill="hold">
                            <p:stCondLst>
                              <p:cond delay="5200"/>
                            </p:stCondLst>
                            <p:childTnLst>
                              <p:par>
                                <p:cTn id="137" presetID="10" presetClass="entr" presetSubtype="0" fill="hold" nodeType="afterEffect">
                                  <p:stCondLst>
                                    <p:cond delay="0"/>
                                  </p:stCondLst>
                                  <p:childTnLst>
                                    <p:set>
                                      <p:cBhvr>
                                        <p:cTn id="138" dur="1" fill="hold">
                                          <p:stCondLst>
                                            <p:cond delay="0"/>
                                          </p:stCondLst>
                                        </p:cTn>
                                        <p:tgtEl>
                                          <p:spTgt spid="21"/>
                                        </p:tgtEl>
                                        <p:attrNameLst>
                                          <p:attrName>style.visibility</p:attrName>
                                        </p:attrNameLst>
                                      </p:cBhvr>
                                      <p:to>
                                        <p:strVal val="visible"/>
                                      </p:to>
                                    </p:set>
                                    <p:animEffect transition="in" filter="fade">
                                      <p:cBhvr>
                                        <p:cTn id="139" dur="200"/>
                                        <p:tgtEl>
                                          <p:spTgt spid="21"/>
                                        </p:tgtEl>
                                      </p:cBhvr>
                                    </p:animEffect>
                                  </p:childTnLst>
                                </p:cTn>
                              </p:par>
                            </p:childTnLst>
                          </p:cTn>
                        </p:par>
                        <p:par>
                          <p:cTn id="140" fill="hold">
                            <p:stCondLst>
                              <p:cond delay="5400"/>
                            </p:stCondLst>
                            <p:childTnLst>
                              <p:par>
                                <p:cTn id="141" presetID="10" presetClass="entr" presetSubtype="0" fill="hold" nodeType="afterEffect">
                                  <p:stCondLst>
                                    <p:cond delay="0"/>
                                  </p:stCondLst>
                                  <p:childTnLst>
                                    <p:set>
                                      <p:cBhvr>
                                        <p:cTn id="142" dur="1" fill="hold">
                                          <p:stCondLst>
                                            <p:cond delay="0"/>
                                          </p:stCondLst>
                                        </p:cTn>
                                        <p:tgtEl>
                                          <p:spTgt spid="23"/>
                                        </p:tgtEl>
                                        <p:attrNameLst>
                                          <p:attrName>style.visibility</p:attrName>
                                        </p:attrNameLst>
                                      </p:cBhvr>
                                      <p:to>
                                        <p:strVal val="visible"/>
                                      </p:to>
                                    </p:set>
                                    <p:animEffect transition="in" filter="fade">
                                      <p:cBhvr>
                                        <p:cTn id="143" dur="200"/>
                                        <p:tgtEl>
                                          <p:spTgt spid="23"/>
                                        </p:tgtEl>
                                      </p:cBhvr>
                                    </p:animEffect>
                                  </p:childTnLst>
                                </p:cTn>
                              </p:par>
                            </p:childTnLst>
                          </p:cTn>
                        </p:par>
                        <p:par>
                          <p:cTn id="144" fill="hold">
                            <p:stCondLst>
                              <p:cond delay="5600"/>
                            </p:stCondLst>
                            <p:childTnLst>
                              <p:par>
                                <p:cTn id="145" presetID="10" presetClass="entr" presetSubtype="0" fill="hold" nodeType="afterEffect">
                                  <p:stCondLst>
                                    <p:cond delay="0"/>
                                  </p:stCondLst>
                                  <p:childTnLst>
                                    <p:set>
                                      <p:cBhvr>
                                        <p:cTn id="146" dur="1" fill="hold">
                                          <p:stCondLst>
                                            <p:cond delay="0"/>
                                          </p:stCondLst>
                                        </p:cTn>
                                        <p:tgtEl>
                                          <p:spTgt spid="37"/>
                                        </p:tgtEl>
                                        <p:attrNameLst>
                                          <p:attrName>style.visibility</p:attrName>
                                        </p:attrNameLst>
                                      </p:cBhvr>
                                      <p:to>
                                        <p:strVal val="visible"/>
                                      </p:to>
                                    </p:set>
                                    <p:animEffect transition="in" filter="fade">
                                      <p:cBhvr>
                                        <p:cTn id="147" dur="2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84239" y="354939"/>
            <a:ext cx="3766991" cy="1110101"/>
            <a:chOff x="2976152" y="4708118"/>
            <a:chExt cx="3766991" cy="1110101"/>
          </a:xfrm>
        </p:grpSpPr>
        <p:sp>
          <p:nvSpPr>
            <p:cNvPr id="7" name="文本框 6"/>
            <p:cNvSpPr txBox="1"/>
            <p:nvPr/>
          </p:nvSpPr>
          <p:spPr>
            <a:xfrm>
              <a:off x="2976152" y="5171888"/>
              <a:ext cx="3766991" cy="646331"/>
            </a:xfrm>
            <a:prstGeom prst="rect">
              <a:avLst/>
            </a:prstGeom>
            <a:noFill/>
          </p:spPr>
          <p:txBody>
            <a:bodyPr wrap="square" rtlCol="0">
              <a:spAutoFit/>
              <a:scene3d>
                <a:camera prst="orthographicFront"/>
                <a:lightRig rig="threePt" dir="t"/>
              </a:scene3d>
              <a:sp3d contourW="12700"/>
            </a:bodyPr>
            <a:lstStyle/>
            <a:p>
              <a:r>
                <a:rPr lang="zh-TW" altLang="zh-TW" sz="1200" dirty="0">
                  <a:solidFill>
                    <a:schemeClr val="tx1">
                      <a:lumMod val="65000"/>
                      <a:lumOff val="35000"/>
                    </a:schemeClr>
                  </a:solidFill>
                </a:rPr>
                <a:t>Game learning</a:t>
              </a:r>
            </a:p>
            <a:p>
              <a:endParaRPr lang="zh-TW" altLang="zh-TW" sz="1200" dirty="0">
                <a:solidFill>
                  <a:schemeClr val="tx1">
                    <a:lumMod val="65000"/>
                    <a:lumOff val="35000"/>
                  </a:schemeClr>
                </a:solidFill>
              </a:endParaRPr>
            </a:p>
            <a:p>
              <a:endParaRPr lang="en-US" altLang="zh-CN" sz="1200" dirty="0">
                <a:solidFill>
                  <a:schemeClr val="tx1">
                    <a:lumMod val="65000"/>
                    <a:lumOff val="35000"/>
                  </a:schemeClr>
                </a:solidFill>
                <a:latin typeface="Century Gothic" panose="020B0502020202020204" pitchFamily="34" charset="0"/>
              </a:endParaRPr>
            </a:p>
          </p:txBody>
        </p:sp>
        <p:sp>
          <p:nvSpPr>
            <p:cNvPr id="8" name="文本框 7"/>
            <p:cNvSpPr txBox="1"/>
            <p:nvPr/>
          </p:nvSpPr>
          <p:spPr>
            <a:xfrm>
              <a:off x="2976152" y="4708118"/>
              <a:ext cx="1980029" cy="523220"/>
            </a:xfrm>
            <a:prstGeom prst="rect">
              <a:avLst/>
            </a:prstGeom>
            <a:noFill/>
          </p:spPr>
          <p:txBody>
            <a:bodyPr wrap="none" rtlCol="0">
              <a:spAutoFit/>
              <a:scene3d>
                <a:camera prst="orthographicFront"/>
                <a:lightRig rig="threePt" dir="t"/>
              </a:scene3d>
              <a:sp3d contourW="12700"/>
            </a:bodyPr>
            <a:lstStyle/>
            <a:p>
              <a:r>
                <a:rPr lang="zh-TW" altLang="en-US" sz="2800" b="1" dirty="0">
                  <a:latin typeface="微軟正黑體" panose="020B0604030504040204" pitchFamily="34" charset="-120"/>
                  <a:ea typeface="微軟正黑體" panose="020B0604030504040204" pitchFamily="34" charset="-120"/>
                </a:rPr>
                <a:t>遊戲式學習</a:t>
              </a:r>
              <a:endParaRPr lang="zh-CN" altLang="en-US" sz="2800" b="1" dirty="0">
                <a:latin typeface="微軟正黑體" panose="020B0604030504040204" pitchFamily="34" charset="-120"/>
                <a:ea typeface="微軟正黑體" panose="020B0604030504040204" pitchFamily="34" charset="-120"/>
              </a:endParaRPr>
            </a:p>
          </p:txBody>
        </p:sp>
      </p:grpSp>
      <p:pic>
        <p:nvPicPr>
          <p:cNvPr id="9" name="图片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sp>
        <p:nvSpPr>
          <p:cNvPr id="2" name="投影片編號版面配置區 1"/>
          <p:cNvSpPr>
            <a:spLocks noGrp="1"/>
          </p:cNvSpPr>
          <p:nvPr>
            <p:ph type="sldNum" sz="quarter" idx="12"/>
          </p:nvPr>
        </p:nvSpPr>
        <p:spPr/>
        <p:txBody>
          <a:bodyPr/>
          <a:lstStyle/>
          <a:p>
            <a:fld id="{AC1E9A84-A6CA-4827-8DBC-3F05F469E038}" type="slidenum">
              <a:rPr lang="zh-TW" altLang="en-US" smtClean="0"/>
              <a:t>18</a:t>
            </a:fld>
            <a:endParaRPr lang="zh-TW" altLang="en-US"/>
          </a:p>
        </p:txBody>
      </p:sp>
      <p:sp>
        <p:nvSpPr>
          <p:cNvPr id="28" name="文字方塊 27">
            <a:extLst>
              <a:ext uri="{FF2B5EF4-FFF2-40B4-BE49-F238E27FC236}">
                <a16:creationId xmlns:a16="http://schemas.microsoft.com/office/drawing/2014/main" id="{7F10AD30-C746-45F1-B879-517041A9C8E1}"/>
              </a:ext>
            </a:extLst>
          </p:cNvPr>
          <p:cNvSpPr txBox="1"/>
          <p:nvPr/>
        </p:nvSpPr>
        <p:spPr>
          <a:xfrm>
            <a:off x="1472046" y="2598003"/>
            <a:ext cx="9247905" cy="830997"/>
          </a:xfrm>
          <a:prstGeom prst="rect">
            <a:avLst/>
          </a:prstGeom>
          <a:noFill/>
        </p:spPr>
        <p:txBody>
          <a:bodyPr wrap="square" rtlCol="0">
            <a:spAutoFit/>
          </a:bodyPr>
          <a:lstStyle/>
          <a:p>
            <a:pPr algn="ctr"/>
            <a:r>
              <a:rPr lang="zh-TW" altLang="en-US" sz="2400" b="1" dirty="0">
                <a:latin typeface="微軟正黑體" panose="020B0604030504040204" pitchFamily="34" charset="-120"/>
                <a:ea typeface="微軟正黑體" panose="020B0604030504040204" pitchFamily="34" charset="-120"/>
              </a:rPr>
              <a:t>遊戲的詳細介紹於底下連結裡</a:t>
            </a:r>
            <a:endParaRPr lang="en-US" altLang="zh-TW" sz="2400" b="1" dirty="0">
              <a:latin typeface="微軟正黑體" panose="020B0604030504040204" pitchFamily="34" charset="-120"/>
              <a:ea typeface="微軟正黑體" panose="020B0604030504040204" pitchFamily="34" charset="-120"/>
            </a:endParaRPr>
          </a:p>
          <a:p>
            <a:pPr algn="ctr"/>
            <a:r>
              <a:rPr lang="en-US" altLang="zh-TW" sz="2400" b="1" dirty="0">
                <a:solidFill>
                  <a:srgbClr val="0070C0"/>
                </a:solidFill>
                <a:latin typeface="微軟正黑體" panose="020B0604030504040204" pitchFamily="34" charset="-120"/>
                <a:ea typeface="微軟正黑體" panose="020B0604030504040204" pitchFamily="34" charset="-120"/>
                <a:hlinkClick r:id="rId4">
                  <a:extLst>
                    <a:ext uri="{A12FA001-AC4F-418D-AE19-62706E023703}">
                      <ahyp:hlinkClr xmlns:ahyp="http://schemas.microsoft.com/office/drawing/2018/hyperlinkcolor" val="tx"/>
                    </a:ext>
                  </a:extLst>
                </a:hlinkClick>
              </a:rPr>
              <a:t>https://youtu.be/YxkIWsE2qck</a:t>
            </a:r>
            <a:endParaRPr lang="en-US" altLang="zh-TW" sz="2400" b="1" dirty="0">
              <a:solidFill>
                <a:srgbClr val="0070C0"/>
              </a:solidFill>
              <a:latin typeface="微軟正黑體" panose="020B0604030504040204" pitchFamily="34" charset="-120"/>
              <a:ea typeface="微軟正黑體" panose="020B0604030504040204" pitchFamily="34" charset="-120"/>
            </a:endParaRPr>
          </a:p>
        </p:txBody>
      </p:sp>
      <p:pic>
        <p:nvPicPr>
          <p:cNvPr id="73" name="圖片 72">
            <a:extLst>
              <a:ext uri="{FF2B5EF4-FFF2-40B4-BE49-F238E27FC236}">
                <a16:creationId xmlns:a16="http://schemas.microsoft.com/office/drawing/2014/main" id="{C405ABCD-C5E5-4E7E-A782-90C9CB6EBD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6969" y="5600208"/>
            <a:ext cx="971550" cy="971550"/>
          </a:xfrm>
          <a:prstGeom prst="rect">
            <a:avLst/>
          </a:prstGeom>
        </p:spPr>
      </p:pic>
      <p:pic>
        <p:nvPicPr>
          <p:cNvPr id="74" name="圖片 73">
            <a:extLst>
              <a:ext uri="{FF2B5EF4-FFF2-40B4-BE49-F238E27FC236}">
                <a16:creationId xmlns:a16="http://schemas.microsoft.com/office/drawing/2014/main" id="{B78E5855-60C5-4BC0-85B2-9FAF24B693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4514" y="4913700"/>
            <a:ext cx="952500" cy="952500"/>
          </a:xfrm>
          <a:prstGeom prst="rect">
            <a:avLst/>
          </a:prstGeom>
        </p:spPr>
      </p:pic>
      <p:pic>
        <p:nvPicPr>
          <p:cNvPr id="75" name="圖片 74">
            <a:extLst>
              <a:ext uri="{FF2B5EF4-FFF2-40B4-BE49-F238E27FC236}">
                <a16:creationId xmlns:a16="http://schemas.microsoft.com/office/drawing/2014/main" id="{77152681-1584-4F4E-8B6B-27485F58F3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0212" y="4816255"/>
            <a:ext cx="1100655" cy="1100655"/>
          </a:xfrm>
          <a:prstGeom prst="rect">
            <a:avLst/>
          </a:prstGeom>
        </p:spPr>
      </p:pic>
      <p:pic>
        <p:nvPicPr>
          <p:cNvPr id="76" name="圖片 75">
            <a:extLst>
              <a:ext uri="{FF2B5EF4-FFF2-40B4-BE49-F238E27FC236}">
                <a16:creationId xmlns:a16="http://schemas.microsoft.com/office/drawing/2014/main" id="{FC783906-1C2A-4615-A43A-049E9E2F48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19761" y="5103225"/>
            <a:ext cx="971550" cy="971550"/>
          </a:xfrm>
          <a:prstGeom prst="rect">
            <a:avLst/>
          </a:prstGeom>
        </p:spPr>
      </p:pic>
      <p:pic>
        <p:nvPicPr>
          <p:cNvPr id="77" name="圖片 76">
            <a:extLst>
              <a:ext uri="{FF2B5EF4-FFF2-40B4-BE49-F238E27FC236}">
                <a16:creationId xmlns:a16="http://schemas.microsoft.com/office/drawing/2014/main" id="{8D1BD6DB-9AD8-4021-A77D-95481192EB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2323" y="4912474"/>
            <a:ext cx="962025" cy="990600"/>
          </a:xfrm>
          <a:prstGeom prst="rect">
            <a:avLst/>
          </a:prstGeom>
        </p:spPr>
      </p:pic>
      <p:pic>
        <p:nvPicPr>
          <p:cNvPr id="78" name="圖片 77">
            <a:extLst>
              <a:ext uri="{FF2B5EF4-FFF2-40B4-BE49-F238E27FC236}">
                <a16:creationId xmlns:a16="http://schemas.microsoft.com/office/drawing/2014/main" id="{98652190-CEDB-4D83-94FB-A9CE1FBA01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23513" y="5580072"/>
            <a:ext cx="962025" cy="962025"/>
          </a:xfrm>
          <a:prstGeom prst="rect">
            <a:avLst/>
          </a:prstGeom>
        </p:spPr>
      </p:pic>
      <p:pic>
        <p:nvPicPr>
          <p:cNvPr id="79" name="圖片 78">
            <a:extLst>
              <a:ext uri="{FF2B5EF4-FFF2-40B4-BE49-F238E27FC236}">
                <a16:creationId xmlns:a16="http://schemas.microsoft.com/office/drawing/2014/main" id="{73B26879-665F-4EA1-95F3-A802BB42BF5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453206">
            <a:off x="5186201" y="5328386"/>
            <a:ext cx="962025" cy="962025"/>
          </a:xfrm>
          <a:prstGeom prst="rect">
            <a:avLst/>
          </a:prstGeom>
        </p:spPr>
      </p:pic>
      <p:pic>
        <p:nvPicPr>
          <p:cNvPr id="80" name="圖片 79">
            <a:extLst>
              <a:ext uri="{FF2B5EF4-FFF2-40B4-BE49-F238E27FC236}">
                <a16:creationId xmlns:a16="http://schemas.microsoft.com/office/drawing/2014/main" id="{D6B64356-712A-43FA-87A4-8C65966CD0B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697241" y="5567715"/>
            <a:ext cx="962025" cy="962025"/>
          </a:xfrm>
          <a:prstGeom prst="rect">
            <a:avLst/>
          </a:prstGeom>
        </p:spPr>
      </p:pic>
    </p:spTree>
    <p:extLst>
      <p:ext uri="{BB962C8B-B14F-4D97-AF65-F5344CB8AC3E}">
        <p14:creationId xmlns:p14="http://schemas.microsoft.com/office/powerpoint/2010/main" val="97846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200"/>
                                        <p:tgtEl>
                                          <p:spTgt spid="73"/>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200"/>
                                        <p:tgtEl>
                                          <p:spTgt spid="76"/>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200"/>
                                        <p:tgtEl>
                                          <p:spTgt spid="77"/>
                                        </p:tgtEl>
                                      </p:cBhvr>
                                    </p:animEffect>
                                  </p:childTnLst>
                                </p:cTn>
                              </p:par>
                            </p:childTnLst>
                          </p:cTn>
                        </p:par>
                        <p:par>
                          <p:cTn id="16" fill="hold">
                            <p:stCondLst>
                              <p:cond delay="600"/>
                            </p:stCondLst>
                            <p:childTnLst>
                              <p:par>
                                <p:cTn id="17" presetID="10" presetClass="entr" presetSubtype="0" fill="hold"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200"/>
                                        <p:tgtEl>
                                          <p:spTgt spid="79"/>
                                        </p:tgtEl>
                                      </p:cBhvr>
                                    </p:animEffect>
                                  </p:childTnLst>
                                </p:cTn>
                              </p:par>
                            </p:childTnLst>
                          </p:cTn>
                        </p:par>
                        <p:par>
                          <p:cTn id="20" fill="hold">
                            <p:stCondLst>
                              <p:cond delay="800"/>
                            </p:stCondLst>
                            <p:childTnLst>
                              <p:par>
                                <p:cTn id="21" presetID="10" presetClass="entr" presetSubtype="0"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fade">
                                      <p:cBhvr>
                                        <p:cTn id="23" dur="200"/>
                                        <p:tgtEl>
                                          <p:spTgt spid="7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200"/>
                                        <p:tgtEl>
                                          <p:spTgt spid="74"/>
                                        </p:tgtEl>
                                      </p:cBhvr>
                                    </p:animEffect>
                                  </p:childTnLst>
                                </p:cTn>
                              </p:par>
                            </p:childTnLst>
                          </p:cTn>
                        </p:par>
                        <p:par>
                          <p:cTn id="28" fill="hold">
                            <p:stCondLst>
                              <p:cond delay="1200"/>
                            </p:stCondLst>
                            <p:childTnLst>
                              <p:par>
                                <p:cTn id="29" presetID="10" presetClass="entr" presetSubtype="0" fill="hold" nodeType="after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200"/>
                                        <p:tgtEl>
                                          <p:spTgt spid="75"/>
                                        </p:tgtEl>
                                      </p:cBhvr>
                                    </p:animEffect>
                                  </p:childTnLst>
                                </p:cTn>
                              </p:par>
                            </p:childTnLst>
                          </p:cTn>
                        </p:par>
                        <p:par>
                          <p:cTn id="32" fill="hold">
                            <p:stCondLst>
                              <p:cond delay="1400"/>
                            </p:stCondLst>
                            <p:childTnLst>
                              <p:par>
                                <p:cTn id="33" presetID="10" presetClass="entr" presetSubtype="0"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200"/>
                                        <p:tgtEl>
                                          <p:spTgt spid="80"/>
                                        </p:tgtEl>
                                      </p:cBhvr>
                                    </p:animEffect>
                                  </p:childTnLst>
                                </p:cTn>
                              </p:par>
                            </p:childTnLst>
                          </p:cTn>
                        </p:par>
                        <p:par>
                          <p:cTn id="36" fill="hold">
                            <p:stCondLst>
                              <p:cond delay="1600"/>
                            </p:stCondLst>
                            <p:childTnLst>
                              <p:par>
                                <p:cTn id="37" presetID="1" presetClass="exit" presetSubtype="0" fill="hold" nodeType="afterEffect">
                                  <p:stCondLst>
                                    <p:cond delay="500"/>
                                  </p:stCondLst>
                                  <p:childTnLst>
                                    <p:set>
                                      <p:cBhvr>
                                        <p:cTn id="38" dur="1" fill="hold">
                                          <p:stCondLst>
                                            <p:cond delay="0"/>
                                          </p:stCondLst>
                                        </p:cTn>
                                        <p:tgtEl>
                                          <p:spTgt spid="73"/>
                                        </p:tgtEl>
                                        <p:attrNameLst>
                                          <p:attrName>style.visibility</p:attrName>
                                        </p:attrNameLst>
                                      </p:cBhvr>
                                      <p:to>
                                        <p:strVal val="hidden"/>
                                      </p:to>
                                    </p:set>
                                  </p:childTnLst>
                                </p:cTn>
                              </p:par>
                            </p:childTnLst>
                          </p:cTn>
                        </p:par>
                        <p:par>
                          <p:cTn id="39" fill="hold">
                            <p:stCondLst>
                              <p:cond delay="2100"/>
                            </p:stCondLst>
                            <p:childTnLst>
                              <p:par>
                                <p:cTn id="40" presetID="1" presetClass="exit" presetSubtype="0" fill="hold" nodeType="afterEffect">
                                  <p:stCondLst>
                                    <p:cond delay="0"/>
                                  </p:stCondLst>
                                  <p:childTnLst>
                                    <p:set>
                                      <p:cBhvr>
                                        <p:cTn id="41" dur="1" fill="hold">
                                          <p:stCondLst>
                                            <p:cond delay="0"/>
                                          </p:stCondLst>
                                        </p:cTn>
                                        <p:tgtEl>
                                          <p:spTgt spid="74"/>
                                        </p:tgtEl>
                                        <p:attrNameLst>
                                          <p:attrName>style.visibility</p:attrName>
                                        </p:attrNameLst>
                                      </p:cBhvr>
                                      <p:to>
                                        <p:strVal val="hidden"/>
                                      </p:to>
                                    </p:set>
                                  </p:childTnLst>
                                </p:cTn>
                              </p:par>
                            </p:childTnLst>
                          </p:cTn>
                        </p:par>
                        <p:par>
                          <p:cTn id="42" fill="hold">
                            <p:stCondLst>
                              <p:cond delay="2100"/>
                            </p:stCondLst>
                            <p:childTnLst>
                              <p:par>
                                <p:cTn id="43" presetID="1" presetClass="exit" presetSubtype="0" fill="hold"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par>
                          <p:cTn id="45" fill="hold">
                            <p:stCondLst>
                              <p:cond delay="2100"/>
                            </p:stCondLst>
                            <p:childTnLst>
                              <p:par>
                                <p:cTn id="46" presetID="1" presetClass="exit" presetSubtype="0" fill="hold" nodeType="afterEffect">
                                  <p:stCondLst>
                                    <p:cond delay="0"/>
                                  </p:stCondLst>
                                  <p:childTnLst>
                                    <p:set>
                                      <p:cBhvr>
                                        <p:cTn id="47" dur="1" fill="hold">
                                          <p:stCondLst>
                                            <p:cond delay="0"/>
                                          </p:stCondLst>
                                        </p:cTn>
                                        <p:tgtEl>
                                          <p:spTgt spid="76"/>
                                        </p:tgtEl>
                                        <p:attrNameLst>
                                          <p:attrName>style.visibility</p:attrName>
                                        </p:attrNameLst>
                                      </p:cBhvr>
                                      <p:to>
                                        <p:strVal val="hidden"/>
                                      </p:to>
                                    </p:set>
                                  </p:childTnLst>
                                </p:cTn>
                              </p:par>
                            </p:childTnLst>
                          </p:cTn>
                        </p:par>
                        <p:par>
                          <p:cTn id="48" fill="hold">
                            <p:stCondLst>
                              <p:cond delay="2100"/>
                            </p:stCondLst>
                            <p:childTnLst>
                              <p:par>
                                <p:cTn id="49" presetID="1" presetClass="exit" presetSubtype="0" fill="hold" nodeType="afterEffect">
                                  <p:stCondLst>
                                    <p:cond delay="0"/>
                                  </p:stCondLst>
                                  <p:childTnLst>
                                    <p:set>
                                      <p:cBhvr>
                                        <p:cTn id="50" dur="1" fill="hold">
                                          <p:stCondLst>
                                            <p:cond delay="0"/>
                                          </p:stCondLst>
                                        </p:cTn>
                                        <p:tgtEl>
                                          <p:spTgt spid="77"/>
                                        </p:tgtEl>
                                        <p:attrNameLst>
                                          <p:attrName>style.visibility</p:attrName>
                                        </p:attrNameLst>
                                      </p:cBhvr>
                                      <p:to>
                                        <p:strVal val="hidden"/>
                                      </p:to>
                                    </p:set>
                                  </p:childTnLst>
                                </p:cTn>
                              </p:par>
                            </p:childTnLst>
                          </p:cTn>
                        </p:par>
                        <p:par>
                          <p:cTn id="51" fill="hold">
                            <p:stCondLst>
                              <p:cond delay="2100"/>
                            </p:stCondLst>
                            <p:childTnLst>
                              <p:par>
                                <p:cTn id="52" presetID="1" presetClass="exit" presetSubtype="0" fill="hold" nodeType="afterEffect">
                                  <p:stCondLst>
                                    <p:cond delay="0"/>
                                  </p:stCondLst>
                                  <p:childTnLst>
                                    <p:set>
                                      <p:cBhvr>
                                        <p:cTn id="53" dur="1" fill="hold">
                                          <p:stCondLst>
                                            <p:cond delay="0"/>
                                          </p:stCondLst>
                                        </p:cTn>
                                        <p:tgtEl>
                                          <p:spTgt spid="78"/>
                                        </p:tgtEl>
                                        <p:attrNameLst>
                                          <p:attrName>style.visibility</p:attrName>
                                        </p:attrNameLst>
                                      </p:cBhvr>
                                      <p:to>
                                        <p:strVal val="hidden"/>
                                      </p:to>
                                    </p:set>
                                  </p:childTnLst>
                                </p:cTn>
                              </p:par>
                            </p:childTnLst>
                          </p:cTn>
                        </p:par>
                        <p:par>
                          <p:cTn id="54" fill="hold">
                            <p:stCondLst>
                              <p:cond delay="2100"/>
                            </p:stCondLst>
                            <p:childTnLst>
                              <p:par>
                                <p:cTn id="55" presetID="1" presetClass="exit" presetSubtype="0" fill="hold" nodeType="afterEffect">
                                  <p:stCondLst>
                                    <p:cond delay="0"/>
                                  </p:stCondLst>
                                  <p:childTnLst>
                                    <p:set>
                                      <p:cBhvr>
                                        <p:cTn id="56" dur="1" fill="hold">
                                          <p:stCondLst>
                                            <p:cond delay="0"/>
                                          </p:stCondLst>
                                        </p:cTn>
                                        <p:tgtEl>
                                          <p:spTgt spid="79"/>
                                        </p:tgtEl>
                                        <p:attrNameLst>
                                          <p:attrName>style.visibility</p:attrName>
                                        </p:attrNameLst>
                                      </p:cBhvr>
                                      <p:to>
                                        <p:strVal val="hidden"/>
                                      </p:to>
                                    </p:set>
                                  </p:childTnLst>
                                </p:cTn>
                              </p:par>
                            </p:childTnLst>
                          </p:cTn>
                        </p:par>
                        <p:par>
                          <p:cTn id="57" fill="hold">
                            <p:stCondLst>
                              <p:cond delay="2100"/>
                            </p:stCondLst>
                            <p:childTnLst>
                              <p:par>
                                <p:cTn id="58" presetID="1" presetClass="exit" presetSubtype="0" fill="hold" nodeType="afterEffect">
                                  <p:stCondLst>
                                    <p:cond delay="0"/>
                                  </p:stCondLst>
                                  <p:childTnLst>
                                    <p:set>
                                      <p:cBhvr>
                                        <p:cTn id="59" dur="1" fill="hold">
                                          <p:stCondLst>
                                            <p:cond delay="0"/>
                                          </p:stCondLst>
                                        </p:cTn>
                                        <p:tgtEl>
                                          <p:spTgt spid="80"/>
                                        </p:tgtEl>
                                        <p:attrNameLst>
                                          <p:attrName>style.visibility</p:attrName>
                                        </p:attrNameLst>
                                      </p:cBhvr>
                                      <p:to>
                                        <p:strVal val="hidden"/>
                                      </p:to>
                                    </p:set>
                                  </p:childTnLst>
                                </p:cTn>
                              </p:par>
                            </p:childTnLst>
                          </p:cTn>
                        </p:par>
                        <p:par>
                          <p:cTn id="60" fill="hold">
                            <p:stCondLst>
                              <p:cond delay="2100"/>
                            </p:stCondLst>
                            <p:childTnLst>
                              <p:par>
                                <p:cTn id="61" presetID="10" presetClass="entr" presetSubtype="0" fill="hold" nodeType="after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200"/>
                                        <p:tgtEl>
                                          <p:spTgt spid="80"/>
                                        </p:tgtEl>
                                      </p:cBhvr>
                                    </p:animEffect>
                                  </p:childTnLst>
                                </p:cTn>
                              </p:par>
                            </p:childTnLst>
                          </p:cTn>
                        </p:par>
                        <p:par>
                          <p:cTn id="64" fill="hold">
                            <p:stCondLst>
                              <p:cond delay="2300"/>
                            </p:stCondLst>
                            <p:childTnLst>
                              <p:par>
                                <p:cTn id="65" presetID="10" presetClass="entr" presetSubtype="0" fill="hold" nodeType="after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fade">
                                      <p:cBhvr>
                                        <p:cTn id="67" dur="200"/>
                                        <p:tgtEl>
                                          <p:spTgt spid="75"/>
                                        </p:tgtEl>
                                      </p:cBhvr>
                                    </p:animEffect>
                                  </p:childTnLst>
                                </p:cTn>
                              </p:par>
                            </p:childTnLst>
                          </p:cTn>
                        </p:par>
                        <p:par>
                          <p:cTn id="68" fill="hold">
                            <p:stCondLst>
                              <p:cond delay="2500"/>
                            </p:stCondLst>
                            <p:childTnLst>
                              <p:par>
                                <p:cTn id="69" presetID="10" presetClass="entr" presetSubtype="0" fill="hold" nodeType="after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200"/>
                                        <p:tgtEl>
                                          <p:spTgt spid="74"/>
                                        </p:tgtEl>
                                      </p:cBhvr>
                                    </p:animEffect>
                                  </p:childTnLst>
                                </p:cTn>
                              </p:par>
                            </p:childTnLst>
                          </p:cTn>
                        </p:par>
                        <p:par>
                          <p:cTn id="72" fill="hold">
                            <p:stCondLst>
                              <p:cond delay="2700"/>
                            </p:stCondLst>
                            <p:childTnLst>
                              <p:par>
                                <p:cTn id="73" presetID="10" presetClass="entr" presetSubtype="0" fill="hold" nodeType="after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fade">
                                      <p:cBhvr>
                                        <p:cTn id="75" dur="200"/>
                                        <p:tgtEl>
                                          <p:spTgt spid="78"/>
                                        </p:tgtEl>
                                      </p:cBhvr>
                                    </p:animEffect>
                                  </p:childTnLst>
                                </p:cTn>
                              </p:par>
                            </p:childTnLst>
                          </p:cTn>
                        </p:par>
                        <p:par>
                          <p:cTn id="76" fill="hold">
                            <p:stCondLst>
                              <p:cond delay="2900"/>
                            </p:stCondLst>
                            <p:childTnLst>
                              <p:par>
                                <p:cTn id="77" presetID="10" presetClass="entr" presetSubtype="0" fill="hold" nodeType="afterEffect">
                                  <p:stCondLst>
                                    <p:cond delay="0"/>
                                  </p:stCondLst>
                                  <p:childTnLst>
                                    <p:set>
                                      <p:cBhvr>
                                        <p:cTn id="78" dur="1" fill="hold">
                                          <p:stCondLst>
                                            <p:cond delay="0"/>
                                          </p:stCondLst>
                                        </p:cTn>
                                        <p:tgtEl>
                                          <p:spTgt spid="79"/>
                                        </p:tgtEl>
                                        <p:attrNameLst>
                                          <p:attrName>style.visibility</p:attrName>
                                        </p:attrNameLst>
                                      </p:cBhvr>
                                      <p:to>
                                        <p:strVal val="visible"/>
                                      </p:to>
                                    </p:set>
                                    <p:animEffect transition="in" filter="fade">
                                      <p:cBhvr>
                                        <p:cTn id="79" dur="200"/>
                                        <p:tgtEl>
                                          <p:spTgt spid="79"/>
                                        </p:tgtEl>
                                      </p:cBhvr>
                                    </p:animEffect>
                                  </p:childTnLst>
                                </p:cTn>
                              </p:par>
                            </p:childTnLst>
                          </p:cTn>
                        </p:par>
                        <p:par>
                          <p:cTn id="80" fill="hold">
                            <p:stCondLst>
                              <p:cond delay="3100"/>
                            </p:stCondLst>
                            <p:childTnLst>
                              <p:par>
                                <p:cTn id="81" presetID="10" presetClass="entr" presetSubtype="0" fill="hold" nodeType="afterEffect">
                                  <p:stCondLst>
                                    <p:cond delay="0"/>
                                  </p:stCondLst>
                                  <p:childTnLst>
                                    <p:set>
                                      <p:cBhvr>
                                        <p:cTn id="82" dur="1" fill="hold">
                                          <p:stCondLst>
                                            <p:cond delay="0"/>
                                          </p:stCondLst>
                                        </p:cTn>
                                        <p:tgtEl>
                                          <p:spTgt spid="77"/>
                                        </p:tgtEl>
                                        <p:attrNameLst>
                                          <p:attrName>style.visibility</p:attrName>
                                        </p:attrNameLst>
                                      </p:cBhvr>
                                      <p:to>
                                        <p:strVal val="visible"/>
                                      </p:to>
                                    </p:set>
                                    <p:animEffect transition="in" filter="fade">
                                      <p:cBhvr>
                                        <p:cTn id="83" dur="200"/>
                                        <p:tgtEl>
                                          <p:spTgt spid="77"/>
                                        </p:tgtEl>
                                      </p:cBhvr>
                                    </p:animEffect>
                                  </p:childTnLst>
                                </p:cTn>
                              </p:par>
                            </p:childTnLst>
                          </p:cTn>
                        </p:par>
                        <p:par>
                          <p:cTn id="84" fill="hold">
                            <p:stCondLst>
                              <p:cond delay="3300"/>
                            </p:stCondLst>
                            <p:childTnLst>
                              <p:par>
                                <p:cTn id="85" presetID="10" presetClass="entr" presetSubtype="0" fill="hold" nodeType="after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fade">
                                      <p:cBhvr>
                                        <p:cTn id="87" dur="200"/>
                                        <p:tgtEl>
                                          <p:spTgt spid="76"/>
                                        </p:tgtEl>
                                      </p:cBhvr>
                                    </p:animEffect>
                                  </p:childTnLst>
                                </p:cTn>
                              </p:par>
                            </p:childTnLst>
                          </p:cTn>
                        </p:par>
                        <p:par>
                          <p:cTn id="88" fill="hold">
                            <p:stCondLst>
                              <p:cond delay="3500"/>
                            </p:stCondLst>
                            <p:childTnLst>
                              <p:par>
                                <p:cTn id="89" presetID="10" presetClass="entr" presetSubtype="0" fill="hold" nodeType="after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200"/>
                                        <p:tgtEl>
                                          <p:spTgt spid="73"/>
                                        </p:tgtEl>
                                      </p:cBhvr>
                                    </p:animEffect>
                                  </p:childTnLst>
                                </p:cTn>
                              </p:par>
                            </p:childTnLst>
                          </p:cTn>
                        </p:par>
                        <p:par>
                          <p:cTn id="92" fill="hold">
                            <p:stCondLst>
                              <p:cond delay="3700"/>
                            </p:stCondLst>
                            <p:childTnLst>
                              <p:par>
                                <p:cTn id="93" presetID="1" presetClass="exit" presetSubtype="0" fill="hold" nodeType="afterEffect">
                                  <p:stCondLst>
                                    <p:cond delay="500"/>
                                  </p:stCondLst>
                                  <p:childTnLst>
                                    <p:set>
                                      <p:cBhvr>
                                        <p:cTn id="94" dur="1" fill="hold">
                                          <p:stCondLst>
                                            <p:cond delay="0"/>
                                          </p:stCondLst>
                                        </p:cTn>
                                        <p:tgtEl>
                                          <p:spTgt spid="73"/>
                                        </p:tgtEl>
                                        <p:attrNameLst>
                                          <p:attrName>style.visibility</p:attrName>
                                        </p:attrNameLst>
                                      </p:cBhvr>
                                      <p:to>
                                        <p:strVal val="hidden"/>
                                      </p:to>
                                    </p:set>
                                  </p:childTnLst>
                                </p:cTn>
                              </p:par>
                            </p:childTnLst>
                          </p:cTn>
                        </p:par>
                        <p:par>
                          <p:cTn id="95" fill="hold">
                            <p:stCondLst>
                              <p:cond delay="4200"/>
                            </p:stCondLst>
                            <p:childTnLst>
                              <p:par>
                                <p:cTn id="96" presetID="1" presetClass="exit" presetSubtype="0" fill="hold" nodeType="afterEffect">
                                  <p:stCondLst>
                                    <p:cond delay="0"/>
                                  </p:stCondLst>
                                  <p:childTnLst>
                                    <p:set>
                                      <p:cBhvr>
                                        <p:cTn id="97" dur="1" fill="hold">
                                          <p:stCondLst>
                                            <p:cond delay="0"/>
                                          </p:stCondLst>
                                        </p:cTn>
                                        <p:tgtEl>
                                          <p:spTgt spid="76"/>
                                        </p:tgtEl>
                                        <p:attrNameLst>
                                          <p:attrName>style.visibility</p:attrName>
                                        </p:attrNameLst>
                                      </p:cBhvr>
                                      <p:to>
                                        <p:strVal val="hidden"/>
                                      </p:to>
                                    </p:set>
                                  </p:childTnLst>
                                </p:cTn>
                              </p:par>
                            </p:childTnLst>
                          </p:cTn>
                        </p:par>
                        <p:par>
                          <p:cTn id="98" fill="hold">
                            <p:stCondLst>
                              <p:cond delay="4200"/>
                            </p:stCondLst>
                            <p:childTnLst>
                              <p:par>
                                <p:cTn id="99" presetID="1" presetClass="exit" presetSubtype="0" fill="hold" nodeType="afterEffect">
                                  <p:stCondLst>
                                    <p:cond delay="0"/>
                                  </p:stCondLst>
                                  <p:childTnLst>
                                    <p:set>
                                      <p:cBhvr>
                                        <p:cTn id="100" dur="1" fill="hold">
                                          <p:stCondLst>
                                            <p:cond delay="0"/>
                                          </p:stCondLst>
                                        </p:cTn>
                                        <p:tgtEl>
                                          <p:spTgt spid="77"/>
                                        </p:tgtEl>
                                        <p:attrNameLst>
                                          <p:attrName>style.visibility</p:attrName>
                                        </p:attrNameLst>
                                      </p:cBhvr>
                                      <p:to>
                                        <p:strVal val="hidden"/>
                                      </p:to>
                                    </p:set>
                                  </p:childTnLst>
                                </p:cTn>
                              </p:par>
                            </p:childTnLst>
                          </p:cTn>
                        </p:par>
                        <p:par>
                          <p:cTn id="101" fill="hold">
                            <p:stCondLst>
                              <p:cond delay="4200"/>
                            </p:stCondLst>
                            <p:childTnLst>
                              <p:par>
                                <p:cTn id="102" presetID="1" presetClass="exit" presetSubtype="0" fill="hold" nodeType="afterEffect">
                                  <p:stCondLst>
                                    <p:cond delay="0"/>
                                  </p:stCondLst>
                                  <p:childTnLst>
                                    <p:set>
                                      <p:cBhvr>
                                        <p:cTn id="103" dur="1" fill="hold">
                                          <p:stCondLst>
                                            <p:cond delay="0"/>
                                          </p:stCondLst>
                                        </p:cTn>
                                        <p:tgtEl>
                                          <p:spTgt spid="79"/>
                                        </p:tgtEl>
                                        <p:attrNameLst>
                                          <p:attrName>style.visibility</p:attrName>
                                        </p:attrNameLst>
                                      </p:cBhvr>
                                      <p:to>
                                        <p:strVal val="hidden"/>
                                      </p:to>
                                    </p:set>
                                  </p:childTnLst>
                                </p:cTn>
                              </p:par>
                            </p:childTnLst>
                          </p:cTn>
                        </p:par>
                        <p:par>
                          <p:cTn id="104" fill="hold">
                            <p:stCondLst>
                              <p:cond delay="4200"/>
                            </p:stCondLst>
                            <p:childTnLst>
                              <p:par>
                                <p:cTn id="105" presetID="1" presetClass="exit" presetSubtype="0" fill="hold" nodeType="afterEffect">
                                  <p:stCondLst>
                                    <p:cond delay="0"/>
                                  </p:stCondLst>
                                  <p:childTnLst>
                                    <p:set>
                                      <p:cBhvr>
                                        <p:cTn id="106" dur="1" fill="hold">
                                          <p:stCondLst>
                                            <p:cond delay="0"/>
                                          </p:stCondLst>
                                        </p:cTn>
                                        <p:tgtEl>
                                          <p:spTgt spid="78"/>
                                        </p:tgtEl>
                                        <p:attrNameLst>
                                          <p:attrName>style.visibility</p:attrName>
                                        </p:attrNameLst>
                                      </p:cBhvr>
                                      <p:to>
                                        <p:strVal val="hidden"/>
                                      </p:to>
                                    </p:set>
                                  </p:childTnLst>
                                </p:cTn>
                              </p:par>
                            </p:childTnLst>
                          </p:cTn>
                        </p:par>
                        <p:par>
                          <p:cTn id="107" fill="hold">
                            <p:stCondLst>
                              <p:cond delay="4200"/>
                            </p:stCondLst>
                            <p:childTnLst>
                              <p:par>
                                <p:cTn id="108" presetID="1" presetClass="exit" presetSubtype="0" fill="hold" nodeType="afterEffect">
                                  <p:stCondLst>
                                    <p:cond delay="0"/>
                                  </p:stCondLst>
                                  <p:childTnLst>
                                    <p:set>
                                      <p:cBhvr>
                                        <p:cTn id="109" dur="1" fill="hold">
                                          <p:stCondLst>
                                            <p:cond delay="0"/>
                                          </p:stCondLst>
                                        </p:cTn>
                                        <p:tgtEl>
                                          <p:spTgt spid="74"/>
                                        </p:tgtEl>
                                        <p:attrNameLst>
                                          <p:attrName>style.visibility</p:attrName>
                                        </p:attrNameLst>
                                      </p:cBhvr>
                                      <p:to>
                                        <p:strVal val="hidden"/>
                                      </p:to>
                                    </p:set>
                                  </p:childTnLst>
                                </p:cTn>
                              </p:par>
                            </p:childTnLst>
                          </p:cTn>
                        </p:par>
                        <p:par>
                          <p:cTn id="110" fill="hold">
                            <p:stCondLst>
                              <p:cond delay="4200"/>
                            </p:stCondLst>
                            <p:childTnLst>
                              <p:par>
                                <p:cTn id="111" presetID="1" presetClass="exit" presetSubtype="0" fill="hold" nodeType="afterEffect">
                                  <p:stCondLst>
                                    <p:cond delay="0"/>
                                  </p:stCondLst>
                                  <p:childTnLst>
                                    <p:set>
                                      <p:cBhvr>
                                        <p:cTn id="112" dur="1" fill="hold">
                                          <p:stCondLst>
                                            <p:cond delay="0"/>
                                          </p:stCondLst>
                                        </p:cTn>
                                        <p:tgtEl>
                                          <p:spTgt spid="75"/>
                                        </p:tgtEl>
                                        <p:attrNameLst>
                                          <p:attrName>style.visibility</p:attrName>
                                        </p:attrNameLst>
                                      </p:cBhvr>
                                      <p:to>
                                        <p:strVal val="hidden"/>
                                      </p:to>
                                    </p:set>
                                  </p:childTnLst>
                                </p:cTn>
                              </p:par>
                            </p:childTnLst>
                          </p:cTn>
                        </p:par>
                        <p:par>
                          <p:cTn id="113" fill="hold">
                            <p:stCondLst>
                              <p:cond delay="4200"/>
                            </p:stCondLst>
                            <p:childTnLst>
                              <p:par>
                                <p:cTn id="114" presetID="1" presetClass="exit" presetSubtype="0" fill="hold" nodeType="afterEffect">
                                  <p:stCondLst>
                                    <p:cond delay="0"/>
                                  </p:stCondLst>
                                  <p:childTnLst>
                                    <p:set>
                                      <p:cBhvr>
                                        <p:cTn id="115" dur="1" fill="hold">
                                          <p:stCondLst>
                                            <p:cond delay="0"/>
                                          </p:stCondLst>
                                        </p:cTn>
                                        <p:tgtEl>
                                          <p:spTgt spid="80"/>
                                        </p:tgtEl>
                                        <p:attrNameLst>
                                          <p:attrName>style.visibility</p:attrName>
                                        </p:attrNameLst>
                                      </p:cBhvr>
                                      <p:to>
                                        <p:strVal val="hidden"/>
                                      </p:to>
                                    </p:set>
                                  </p:childTnLst>
                                </p:cTn>
                              </p:par>
                            </p:childTnLst>
                          </p:cTn>
                        </p:par>
                        <p:par>
                          <p:cTn id="116" fill="hold">
                            <p:stCondLst>
                              <p:cond delay="4200"/>
                            </p:stCondLst>
                            <p:childTnLst>
                              <p:par>
                                <p:cTn id="117" presetID="10" presetClass="entr" presetSubtype="0" fill="hold" nodeType="afterEffect">
                                  <p:stCondLst>
                                    <p:cond delay="0"/>
                                  </p:stCondLst>
                                  <p:childTnLst>
                                    <p:set>
                                      <p:cBhvr>
                                        <p:cTn id="118" dur="1" fill="hold">
                                          <p:stCondLst>
                                            <p:cond delay="0"/>
                                          </p:stCondLst>
                                        </p:cTn>
                                        <p:tgtEl>
                                          <p:spTgt spid="73"/>
                                        </p:tgtEl>
                                        <p:attrNameLst>
                                          <p:attrName>style.visibility</p:attrName>
                                        </p:attrNameLst>
                                      </p:cBhvr>
                                      <p:to>
                                        <p:strVal val="visible"/>
                                      </p:to>
                                    </p:set>
                                    <p:animEffect transition="in" filter="fade">
                                      <p:cBhvr>
                                        <p:cTn id="119" dur="200"/>
                                        <p:tgtEl>
                                          <p:spTgt spid="73"/>
                                        </p:tgtEl>
                                      </p:cBhvr>
                                    </p:animEffect>
                                  </p:childTnLst>
                                </p:cTn>
                              </p:par>
                            </p:childTnLst>
                          </p:cTn>
                        </p:par>
                        <p:par>
                          <p:cTn id="120" fill="hold">
                            <p:stCondLst>
                              <p:cond delay="4400"/>
                            </p:stCondLst>
                            <p:childTnLst>
                              <p:par>
                                <p:cTn id="121" presetID="10" presetClass="entr" presetSubtype="0" fill="hold" nodeType="after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fade">
                                      <p:cBhvr>
                                        <p:cTn id="123" dur="200"/>
                                        <p:tgtEl>
                                          <p:spTgt spid="76"/>
                                        </p:tgtEl>
                                      </p:cBhvr>
                                    </p:animEffect>
                                  </p:childTnLst>
                                </p:cTn>
                              </p:par>
                            </p:childTnLst>
                          </p:cTn>
                        </p:par>
                        <p:par>
                          <p:cTn id="124" fill="hold">
                            <p:stCondLst>
                              <p:cond delay="4600"/>
                            </p:stCondLst>
                            <p:childTnLst>
                              <p:par>
                                <p:cTn id="125" presetID="10" presetClass="entr" presetSubtype="0" fill="hold" nodeType="after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fade">
                                      <p:cBhvr>
                                        <p:cTn id="127" dur="200"/>
                                        <p:tgtEl>
                                          <p:spTgt spid="77"/>
                                        </p:tgtEl>
                                      </p:cBhvr>
                                    </p:animEffect>
                                  </p:childTnLst>
                                </p:cTn>
                              </p:par>
                            </p:childTnLst>
                          </p:cTn>
                        </p:par>
                        <p:par>
                          <p:cTn id="128" fill="hold">
                            <p:stCondLst>
                              <p:cond delay="4800"/>
                            </p:stCondLst>
                            <p:childTnLst>
                              <p:par>
                                <p:cTn id="129" presetID="10" presetClass="entr" presetSubtype="0" fill="hold" nodeType="afterEffect">
                                  <p:stCondLst>
                                    <p:cond delay="0"/>
                                  </p:stCondLst>
                                  <p:childTnLst>
                                    <p:set>
                                      <p:cBhvr>
                                        <p:cTn id="130" dur="1" fill="hold">
                                          <p:stCondLst>
                                            <p:cond delay="0"/>
                                          </p:stCondLst>
                                        </p:cTn>
                                        <p:tgtEl>
                                          <p:spTgt spid="79"/>
                                        </p:tgtEl>
                                        <p:attrNameLst>
                                          <p:attrName>style.visibility</p:attrName>
                                        </p:attrNameLst>
                                      </p:cBhvr>
                                      <p:to>
                                        <p:strVal val="visible"/>
                                      </p:to>
                                    </p:set>
                                    <p:animEffect transition="in" filter="fade">
                                      <p:cBhvr>
                                        <p:cTn id="131" dur="200"/>
                                        <p:tgtEl>
                                          <p:spTgt spid="79"/>
                                        </p:tgtEl>
                                      </p:cBhvr>
                                    </p:animEffect>
                                  </p:childTnLst>
                                </p:cTn>
                              </p:par>
                            </p:childTnLst>
                          </p:cTn>
                        </p:par>
                        <p:par>
                          <p:cTn id="132" fill="hold">
                            <p:stCondLst>
                              <p:cond delay="5000"/>
                            </p:stCondLst>
                            <p:childTnLst>
                              <p:par>
                                <p:cTn id="133" presetID="10" presetClass="entr" presetSubtype="0" fill="hold"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fade">
                                      <p:cBhvr>
                                        <p:cTn id="135" dur="200"/>
                                        <p:tgtEl>
                                          <p:spTgt spid="78"/>
                                        </p:tgtEl>
                                      </p:cBhvr>
                                    </p:animEffect>
                                  </p:childTnLst>
                                </p:cTn>
                              </p:par>
                            </p:childTnLst>
                          </p:cTn>
                        </p:par>
                        <p:par>
                          <p:cTn id="136" fill="hold">
                            <p:stCondLst>
                              <p:cond delay="5200"/>
                            </p:stCondLst>
                            <p:childTnLst>
                              <p:par>
                                <p:cTn id="137" presetID="10" presetClass="entr" presetSubtype="0" fill="hold" nodeType="after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fade">
                                      <p:cBhvr>
                                        <p:cTn id="139" dur="200"/>
                                        <p:tgtEl>
                                          <p:spTgt spid="74"/>
                                        </p:tgtEl>
                                      </p:cBhvr>
                                    </p:animEffect>
                                  </p:childTnLst>
                                </p:cTn>
                              </p:par>
                            </p:childTnLst>
                          </p:cTn>
                        </p:par>
                        <p:par>
                          <p:cTn id="140" fill="hold">
                            <p:stCondLst>
                              <p:cond delay="5400"/>
                            </p:stCondLst>
                            <p:childTnLst>
                              <p:par>
                                <p:cTn id="141" presetID="10" presetClass="entr" presetSubtype="0" fill="hold" nodeType="afterEffect">
                                  <p:stCondLst>
                                    <p:cond delay="0"/>
                                  </p:stCondLst>
                                  <p:childTnLst>
                                    <p:set>
                                      <p:cBhvr>
                                        <p:cTn id="142" dur="1" fill="hold">
                                          <p:stCondLst>
                                            <p:cond delay="0"/>
                                          </p:stCondLst>
                                        </p:cTn>
                                        <p:tgtEl>
                                          <p:spTgt spid="75"/>
                                        </p:tgtEl>
                                        <p:attrNameLst>
                                          <p:attrName>style.visibility</p:attrName>
                                        </p:attrNameLst>
                                      </p:cBhvr>
                                      <p:to>
                                        <p:strVal val="visible"/>
                                      </p:to>
                                    </p:set>
                                    <p:animEffect transition="in" filter="fade">
                                      <p:cBhvr>
                                        <p:cTn id="143" dur="200"/>
                                        <p:tgtEl>
                                          <p:spTgt spid="75"/>
                                        </p:tgtEl>
                                      </p:cBhvr>
                                    </p:animEffect>
                                  </p:childTnLst>
                                </p:cTn>
                              </p:par>
                            </p:childTnLst>
                          </p:cTn>
                        </p:par>
                        <p:par>
                          <p:cTn id="144" fill="hold">
                            <p:stCondLst>
                              <p:cond delay="5600"/>
                            </p:stCondLst>
                            <p:childTnLst>
                              <p:par>
                                <p:cTn id="145" presetID="10" presetClass="entr" presetSubtype="0" fill="hold" nodeType="afterEffect">
                                  <p:stCondLst>
                                    <p:cond delay="0"/>
                                  </p:stCondLst>
                                  <p:childTnLst>
                                    <p:set>
                                      <p:cBhvr>
                                        <p:cTn id="146" dur="1" fill="hold">
                                          <p:stCondLst>
                                            <p:cond delay="0"/>
                                          </p:stCondLst>
                                        </p:cTn>
                                        <p:tgtEl>
                                          <p:spTgt spid="80"/>
                                        </p:tgtEl>
                                        <p:attrNameLst>
                                          <p:attrName>style.visibility</p:attrName>
                                        </p:attrNameLst>
                                      </p:cBhvr>
                                      <p:to>
                                        <p:strVal val="visible"/>
                                      </p:to>
                                    </p:set>
                                    <p:animEffect transition="in" filter="fade">
                                      <p:cBhvr>
                                        <p:cTn id="147" dur="2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5596073" y="4419096"/>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1">
                    <a:lumMod val="85000"/>
                    <a:lumOff val="15000"/>
                  </a:schemeClr>
                </a:solidFill>
                <a:latin typeface="微軟正黑體" panose="020B0604030504040204" pitchFamily="34" charset="-120"/>
                <a:ea typeface="微軟正黑體" panose="020B0604030504040204" pitchFamily="34" charset="-120"/>
              </a:rPr>
              <a:t>結論</a:t>
            </a:r>
            <a:endParaRPr lang="zh-CN" altLang="en-US" sz="32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790519" y="985318"/>
            <a:ext cx="4117476" cy="3053282"/>
            <a:chOff x="3790519" y="985318"/>
            <a:chExt cx="4117476" cy="3053282"/>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90519" y="985318"/>
              <a:ext cx="4117476" cy="3053282"/>
            </a:xfrm>
            <a:prstGeom prst="rect">
              <a:avLst/>
            </a:prstGeom>
          </p:spPr>
        </p:pic>
        <p:sp>
          <p:nvSpPr>
            <p:cNvPr id="21" name="文本框 20"/>
            <p:cNvSpPr txBox="1"/>
            <p:nvPr/>
          </p:nvSpPr>
          <p:spPr>
            <a:xfrm>
              <a:off x="5479580" y="1849671"/>
              <a:ext cx="950901" cy="923330"/>
            </a:xfrm>
            <a:prstGeom prst="rect">
              <a:avLst/>
            </a:prstGeom>
            <a:noFill/>
          </p:spPr>
          <p:txBody>
            <a:bodyPr wrap="none" rtlCol="0">
              <a:spAutoFit/>
              <a:scene3d>
                <a:camera prst="orthographicFront"/>
                <a:lightRig rig="threePt" dir="t"/>
              </a:scene3d>
              <a:sp3d contourW="12700"/>
            </a:bodyPr>
            <a:lstStyle/>
            <a:p>
              <a:pPr algn="ctr"/>
              <a:r>
                <a:rPr lang="en-US" altLang="zh-CN" sz="5400" dirty="0">
                  <a:solidFill>
                    <a:schemeClr val="tx1">
                      <a:lumMod val="85000"/>
                      <a:lumOff val="15000"/>
                    </a:schemeClr>
                  </a:solidFill>
                  <a:latin typeface="Century Gothic" panose="020B0502020202020204" pitchFamily="34" charset="0"/>
                </a:rPr>
                <a:t>0</a:t>
              </a:r>
              <a:r>
                <a:rPr lang="en-US" altLang="zh-TW" sz="5400" dirty="0">
                  <a:solidFill>
                    <a:schemeClr val="tx1">
                      <a:lumMod val="85000"/>
                      <a:lumOff val="15000"/>
                    </a:schemeClr>
                  </a:solidFill>
                  <a:latin typeface="Century Gothic" panose="020B0502020202020204" pitchFamily="34" charset="0"/>
                </a:rPr>
                <a:t>5</a:t>
              </a:r>
              <a:endParaRPr lang="zh-CN" altLang="en-US" sz="5400" dirty="0">
                <a:solidFill>
                  <a:schemeClr val="tx1">
                    <a:lumMod val="85000"/>
                    <a:lumOff val="15000"/>
                  </a:schemeClr>
                </a:solidFill>
                <a:latin typeface="Century Gothic" panose="020B0502020202020204" pitchFamily="34" charset="0"/>
              </a:endParaRPr>
            </a:p>
          </p:txBody>
        </p:sp>
      </p:grpSp>
      <p:sp>
        <p:nvSpPr>
          <p:cNvPr id="3" name="投影片編號版面配置區 2"/>
          <p:cNvSpPr>
            <a:spLocks noGrp="1"/>
          </p:cNvSpPr>
          <p:nvPr>
            <p:ph type="sldNum" sz="quarter" idx="12"/>
          </p:nvPr>
        </p:nvSpPr>
        <p:spPr/>
        <p:txBody>
          <a:bodyPr/>
          <a:lstStyle/>
          <a:p>
            <a:fld id="{AC1E9A84-A6CA-4827-8DBC-3F05F469E038}" type="slidenum">
              <a:rPr lang="zh-TW" altLang="en-US" smtClean="0"/>
              <a:t>19</a:t>
            </a:fld>
            <a:endParaRPr lang="zh-TW" altLang="en-US"/>
          </a:p>
        </p:txBody>
      </p:sp>
    </p:spTree>
    <p:extLst>
      <p:ext uri="{BB962C8B-B14F-4D97-AF65-F5344CB8AC3E}">
        <p14:creationId xmlns:p14="http://schemas.microsoft.com/office/powerpoint/2010/main" val="307065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448858" y="6497465"/>
            <a:ext cx="1294285" cy="0"/>
            <a:chOff x="5451631" y="5125866"/>
            <a:chExt cx="1294285" cy="0"/>
          </a:xfrm>
        </p:grpSpPr>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33953" y="1476634"/>
            <a:ext cx="5030814" cy="3730560"/>
          </a:xfrm>
          <a:prstGeom prst="rect">
            <a:avLst/>
          </a:prstGeom>
        </p:spPr>
      </p:pic>
      <p:sp>
        <p:nvSpPr>
          <p:cNvPr id="21" name="文本框 20"/>
          <p:cNvSpPr txBox="1"/>
          <p:nvPr/>
        </p:nvSpPr>
        <p:spPr>
          <a:xfrm>
            <a:off x="2916634" y="3000312"/>
            <a:ext cx="192392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85000"/>
                    <a:lumOff val="15000"/>
                  </a:schemeClr>
                </a:solidFill>
                <a:latin typeface="Century Gothic" panose="020B0502020202020204" pitchFamily="34" charset="0"/>
              </a:rPr>
              <a:t>contents</a:t>
            </a:r>
            <a:endParaRPr lang="zh-CN" altLang="en-US" sz="3200" dirty="0">
              <a:solidFill>
                <a:schemeClr val="tx1">
                  <a:lumMod val="85000"/>
                  <a:lumOff val="15000"/>
                </a:schemeClr>
              </a:solidFill>
              <a:latin typeface="Century Gothic" panose="020B0502020202020204" pitchFamily="34" charset="0"/>
            </a:endParaRPr>
          </a:p>
        </p:txBody>
      </p:sp>
      <p:sp>
        <p:nvSpPr>
          <p:cNvPr id="15" name="文本框 14"/>
          <p:cNvSpPr txBox="1"/>
          <p:nvPr/>
        </p:nvSpPr>
        <p:spPr>
          <a:xfrm>
            <a:off x="3324600" y="2469857"/>
            <a:ext cx="1107996" cy="646331"/>
          </a:xfrm>
          <a:prstGeom prst="rect">
            <a:avLst/>
          </a:prstGeom>
          <a:noFill/>
        </p:spPr>
        <p:txBody>
          <a:bodyPr wrap="none" rtlCol="0">
            <a:spAutoFit/>
            <a:scene3d>
              <a:camera prst="orthographicFront"/>
              <a:lightRig rig="threePt" dir="t"/>
            </a:scene3d>
            <a:sp3d contourW="12700"/>
          </a:bodyPr>
          <a:lstStyle/>
          <a:p>
            <a:pPr algn="ctr"/>
            <a:r>
              <a:rPr lang="zh-TW" altLang="en-US" sz="3600" b="1" dirty="0">
                <a:solidFill>
                  <a:schemeClr val="tx1">
                    <a:lumMod val="85000"/>
                    <a:lumOff val="15000"/>
                  </a:schemeClr>
                </a:solidFill>
                <a:latin typeface="微軟正黑體" panose="020B0604030504040204" pitchFamily="34" charset="-120"/>
                <a:ea typeface="微軟正黑體" panose="020B0604030504040204" pitchFamily="34" charset="-120"/>
              </a:rPr>
              <a:t>目錄</a:t>
            </a:r>
            <a:endParaRPr lang="zh-CN" altLang="en-US" sz="36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nvGrpSpPr>
          <p:cNvPr id="46" name="群組 45"/>
          <p:cNvGrpSpPr/>
          <p:nvPr/>
        </p:nvGrpSpPr>
        <p:grpSpPr>
          <a:xfrm>
            <a:off x="7197625" y="4534401"/>
            <a:ext cx="1515354" cy="461665"/>
            <a:chOff x="7197626" y="4534401"/>
            <a:chExt cx="1515354" cy="461665"/>
          </a:xfrm>
        </p:grpSpPr>
        <p:sp>
          <p:nvSpPr>
            <p:cNvPr id="34" name="文本框 13"/>
            <p:cNvSpPr txBox="1"/>
            <p:nvPr/>
          </p:nvSpPr>
          <p:spPr>
            <a:xfrm>
              <a:off x="7555194" y="4534401"/>
              <a:ext cx="800219" cy="461665"/>
            </a:xfrm>
            <a:prstGeom prst="rect">
              <a:avLst/>
            </a:prstGeom>
            <a:noFill/>
          </p:spPr>
          <p:txBody>
            <a:bodyPr wrap="none" rtlCol="0">
              <a:spAutoFit/>
              <a:scene3d>
                <a:camera prst="orthographicFront"/>
                <a:lightRig rig="threePt" dir="t"/>
              </a:scene3d>
              <a:sp3d contourW="12700"/>
            </a:bodyPr>
            <a:lstStyle/>
            <a:p>
              <a:pPr algn="ctr"/>
              <a:r>
                <a:rPr lang="zh-TW" altLang="en-US" sz="2400" b="1" dirty="0">
                  <a:solidFill>
                    <a:schemeClr val="tx1">
                      <a:lumMod val="85000"/>
                      <a:lumOff val="15000"/>
                    </a:schemeClr>
                  </a:solidFill>
                  <a:latin typeface="微軟正黑體" panose="020B0604030504040204" pitchFamily="34" charset="-120"/>
                  <a:ea typeface="微軟正黑體" panose="020B0604030504040204" pitchFamily="34" charset="-120"/>
                </a:rPr>
                <a:t>結論</a:t>
              </a:r>
              <a:endParaRPr lang="zh-CN" altLang="en-US" sz="2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40" name="直線接點 39"/>
            <p:cNvCxnSpPr/>
            <p:nvPr/>
          </p:nvCxnSpPr>
          <p:spPr bwMode="auto">
            <a:xfrm flipV="1">
              <a:off x="7197626" y="4937120"/>
              <a:ext cx="1515354" cy="7699"/>
            </a:xfrm>
            <a:prstGeom prst="line">
              <a:avLst/>
            </a:prstGeom>
            <a:solidFill>
              <a:schemeClr val="accent1"/>
            </a:solidFill>
            <a:ln w="12700" cap="flat" cmpd="sng" algn="ctr">
              <a:solidFill>
                <a:schemeClr val="tx1">
                  <a:lumMod val="50000"/>
                  <a:lumOff val="50000"/>
                </a:schemeClr>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群組 10"/>
          <p:cNvGrpSpPr/>
          <p:nvPr/>
        </p:nvGrpSpPr>
        <p:grpSpPr>
          <a:xfrm>
            <a:off x="7197625" y="2199191"/>
            <a:ext cx="1515354" cy="461665"/>
            <a:chOff x="7197626" y="2109991"/>
            <a:chExt cx="1515354" cy="461665"/>
          </a:xfrm>
        </p:grpSpPr>
        <p:sp>
          <p:nvSpPr>
            <p:cNvPr id="31" name="文本框 13"/>
            <p:cNvSpPr txBox="1"/>
            <p:nvPr/>
          </p:nvSpPr>
          <p:spPr>
            <a:xfrm>
              <a:off x="7247417" y="2109991"/>
              <a:ext cx="1415772" cy="461665"/>
            </a:xfrm>
            <a:prstGeom prst="rect">
              <a:avLst/>
            </a:prstGeom>
            <a:noFill/>
          </p:spPr>
          <p:txBody>
            <a:bodyPr wrap="none" rtlCol="0">
              <a:spAutoFit/>
              <a:scene3d>
                <a:camera prst="orthographicFront"/>
                <a:lightRig rig="threePt" dir="t"/>
              </a:scene3d>
              <a:sp3d contourW="12700"/>
            </a:bodyPr>
            <a:lstStyle/>
            <a:p>
              <a:pPr algn="ctr"/>
              <a:r>
                <a:rPr lang="zh-TW" altLang="en-US" sz="2400" b="1" dirty="0">
                  <a:solidFill>
                    <a:schemeClr val="tx1">
                      <a:lumMod val="85000"/>
                      <a:lumOff val="15000"/>
                    </a:schemeClr>
                  </a:solidFill>
                  <a:latin typeface="微軟正黑體" panose="020B0604030504040204" pitchFamily="34" charset="-120"/>
                  <a:ea typeface="微軟正黑體" panose="020B0604030504040204" pitchFamily="34" charset="-120"/>
                </a:rPr>
                <a:t>相關技術</a:t>
              </a:r>
              <a:endParaRPr lang="zh-CN" altLang="en-US" sz="2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41" name="直線接點 40"/>
            <p:cNvCxnSpPr/>
            <p:nvPr/>
          </p:nvCxnSpPr>
          <p:spPr bwMode="auto">
            <a:xfrm flipV="1">
              <a:off x="7197626" y="2519106"/>
              <a:ext cx="1515354" cy="7699"/>
            </a:xfrm>
            <a:prstGeom prst="line">
              <a:avLst/>
            </a:prstGeom>
            <a:solidFill>
              <a:schemeClr val="accent1"/>
            </a:solidFill>
            <a:ln w="12700" cap="flat" cmpd="sng" algn="ctr">
              <a:solidFill>
                <a:schemeClr val="tx1">
                  <a:lumMod val="50000"/>
                  <a:lumOff val="50000"/>
                </a:schemeClr>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 name="群組 11"/>
          <p:cNvGrpSpPr/>
          <p:nvPr/>
        </p:nvGrpSpPr>
        <p:grpSpPr>
          <a:xfrm>
            <a:off x="6851785" y="2977594"/>
            <a:ext cx="2207035" cy="461665"/>
            <a:chOff x="6851785" y="2857692"/>
            <a:chExt cx="2207035" cy="461665"/>
          </a:xfrm>
        </p:grpSpPr>
        <p:sp>
          <p:nvSpPr>
            <p:cNvPr id="32" name="文本框 13"/>
            <p:cNvSpPr txBox="1"/>
            <p:nvPr/>
          </p:nvSpPr>
          <p:spPr>
            <a:xfrm>
              <a:off x="6851785" y="2857692"/>
              <a:ext cx="2207035" cy="461665"/>
            </a:xfrm>
            <a:prstGeom prst="rect">
              <a:avLst/>
            </a:prstGeom>
            <a:noFill/>
          </p:spPr>
          <p:txBody>
            <a:bodyPr wrap="square" rtlCol="0">
              <a:spAutoFit/>
              <a:scene3d>
                <a:camera prst="orthographicFront"/>
                <a:lightRig rig="threePt" dir="t"/>
              </a:scene3d>
              <a:sp3d contourW="12700"/>
            </a:bodyPr>
            <a:lstStyle/>
            <a:p>
              <a:pPr algn="ctr"/>
              <a:r>
                <a:rPr lang="zh-TW" altLang="en-US" sz="2400" b="1" dirty="0">
                  <a:solidFill>
                    <a:schemeClr val="tx1">
                      <a:lumMod val="85000"/>
                      <a:lumOff val="15000"/>
                    </a:schemeClr>
                  </a:solidFill>
                  <a:latin typeface="微軟正黑體" panose="020B0604030504040204" pitchFamily="34" charset="-120"/>
                  <a:ea typeface="微軟正黑體" panose="020B0604030504040204" pitchFamily="34" charset="-120"/>
                </a:rPr>
                <a:t>系統功能說明</a:t>
              </a:r>
              <a:endParaRPr lang="zh-CN" altLang="en-US" sz="2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42" name="直線接點 41"/>
            <p:cNvCxnSpPr/>
            <p:nvPr/>
          </p:nvCxnSpPr>
          <p:spPr bwMode="auto">
            <a:xfrm flipV="1">
              <a:off x="6946900" y="3315436"/>
              <a:ext cx="2026979" cy="3921"/>
            </a:xfrm>
            <a:prstGeom prst="line">
              <a:avLst/>
            </a:prstGeom>
            <a:solidFill>
              <a:schemeClr val="accent1"/>
            </a:solidFill>
            <a:ln w="12700" cap="flat" cmpd="sng" algn="ctr">
              <a:solidFill>
                <a:schemeClr val="tx1">
                  <a:lumMod val="50000"/>
                  <a:lumOff val="50000"/>
                </a:schemeClr>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群組 9"/>
          <p:cNvGrpSpPr/>
          <p:nvPr/>
        </p:nvGrpSpPr>
        <p:grpSpPr>
          <a:xfrm>
            <a:off x="7197625" y="1420788"/>
            <a:ext cx="1515354" cy="461665"/>
            <a:chOff x="7197626" y="1420788"/>
            <a:chExt cx="1515354" cy="461665"/>
          </a:xfrm>
        </p:grpSpPr>
        <p:sp>
          <p:nvSpPr>
            <p:cNvPr id="14" name="文本框 13"/>
            <p:cNvSpPr txBox="1"/>
            <p:nvPr/>
          </p:nvSpPr>
          <p:spPr>
            <a:xfrm>
              <a:off x="7555194" y="1420788"/>
              <a:ext cx="800219" cy="461665"/>
            </a:xfrm>
            <a:prstGeom prst="rect">
              <a:avLst/>
            </a:prstGeom>
            <a:noFill/>
          </p:spPr>
          <p:txBody>
            <a:bodyPr wrap="none" rtlCol="0">
              <a:spAutoFit/>
              <a:scene3d>
                <a:camera prst="orthographicFront"/>
                <a:lightRig rig="threePt" dir="t"/>
              </a:scene3d>
              <a:sp3d contourW="12700"/>
            </a:bodyPr>
            <a:lstStyle/>
            <a:p>
              <a:r>
                <a:rPr lang="zh-TW" altLang="en-US" sz="2400" b="1" dirty="0">
                  <a:solidFill>
                    <a:schemeClr val="tx1">
                      <a:lumMod val="85000"/>
                      <a:lumOff val="15000"/>
                    </a:schemeClr>
                  </a:solidFill>
                  <a:latin typeface="Microsoft JhengHei" charset="-120"/>
                  <a:ea typeface="Microsoft JhengHei" charset="-120"/>
                  <a:cs typeface="Microsoft JhengHei" charset="-120"/>
                </a:rPr>
                <a:t>緒論</a:t>
              </a:r>
              <a:endParaRPr lang="zh-CN" altLang="en-US" sz="2400" b="1" dirty="0">
                <a:solidFill>
                  <a:schemeClr val="tx1">
                    <a:lumMod val="85000"/>
                    <a:lumOff val="15000"/>
                  </a:schemeClr>
                </a:solidFill>
                <a:latin typeface="Microsoft JhengHei" charset="-120"/>
                <a:ea typeface="Microsoft JhengHei" charset="-120"/>
                <a:cs typeface="Microsoft JhengHei" charset="-120"/>
              </a:endParaRPr>
            </a:p>
          </p:txBody>
        </p:sp>
        <p:cxnSp>
          <p:nvCxnSpPr>
            <p:cNvPr id="43" name="直線接點 42"/>
            <p:cNvCxnSpPr/>
            <p:nvPr/>
          </p:nvCxnSpPr>
          <p:spPr bwMode="auto">
            <a:xfrm flipV="1">
              <a:off x="7197626" y="1842659"/>
              <a:ext cx="1515354" cy="7699"/>
            </a:xfrm>
            <a:prstGeom prst="line">
              <a:avLst/>
            </a:prstGeom>
            <a:solidFill>
              <a:schemeClr val="accent1"/>
            </a:solidFill>
            <a:ln w="12700" cap="flat" cmpd="sng" algn="ctr">
              <a:solidFill>
                <a:schemeClr val="tx1">
                  <a:lumMod val="50000"/>
                  <a:lumOff val="50000"/>
                </a:schemeClr>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投影片編號版面配置區 3"/>
          <p:cNvSpPr>
            <a:spLocks noGrp="1"/>
          </p:cNvSpPr>
          <p:nvPr>
            <p:ph type="sldNum" sz="quarter" idx="12"/>
          </p:nvPr>
        </p:nvSpPr>
        <p:spPr/>
        <p:txBody>
          <a:bodyPr/>
          <a:lstStyle/>
          <a:p>
            <a:fld id="{AC1E9A84-A6CA-4827-8DBC-3F05F469E038}" type="slidenum">
              <a:rPr lang="zh-TW" altLang="en-US" smtClean="0"/>
              <a:t>2</a:t>
            </a:fld>
            <a:endParaRPr lang="zh-TW" altLang="en-US"/>
          </a:p>
        </p:txBody>
      </p:sp>
      <p:grpSp>
        <p:nvGrpSpPr>
          <p:cNvPr id="6" name="群組 5">
            <a:extLst>
              <a:ext uri="{FF2B5EF4-FFF2-40B4-BE49-F238E27FC236}">
                <a16:creationId xmlns:a16="http://schemas.microsoft.com/office/drawing/2014/main" id="{2719FE67-14A8-41DC-9888-EC38C5369000}"/>
              </a:ext>
            </a:extLst>
          </p:cNvPr>
          <p:cNvGrpSpPr/>
          <p:nvPr/>
        </p:nvGrpSpPr>
        <p:grpSpPr>
          <a:xfrm>
            <a:off x="7197626" y="3755997"/>
            <a:ext cx="1515354" cy="461665"/>
            <a:chOff x="7197626" y="3755997"/>
            <a:chExt cx="1515354" cy="461665"/>
          </a:xfrm>
        </p:grpSpPr>
        <p:sp>
          <p:nvSpPr>
            <p:cNvPr id="33" name="文本框 13"/>
            <p:cNvSpPr txBox="1"/>
            <p:nvPr/>
          </p:nvSpPr>
          <p:spPr>
            <a:xfrm>
              <a:off x="7247416" y="3755997"/>
              <a:ext cx="1415772" cy="461665"/>
            </a:xfrm>
            <a:prstGeom prst="rect">
              <a:avLst/>
            </a:prstGeom>
            <a:noFill/>
          </p:spPr>
          <p:txBody>
            <a:bodyPr wrap="none" rtlCol="0">
              <a:spAutoFit/>
              <a:scene3d>
                <a:camera prst="orthographicFront"/>
                <a:lightRig rig="threePt" dir="t"/>
              </a:scene3d>
              <a:sp3d contourW="12700"/>
            </a:bodyPr>
            <a:lstStyle/>
            <a:p>
              <a:pPr algn="ctr"/>
              <a:r>
                <a:rPr lang="zh-TW" altLang="en-US" sz="2400" b="1" dirty="0">
                  <a:solidFill>
                    <a:schemeClr val="tx1">
                      <a:lumMod val="85000"/>
                      <a:lumOff val="15000"/>
                    </a:schemeClr>
                  </a:solidFill>
                  <a:latin typeface="微軟正黑體" panose="020B0604030504040204" pitchFamily="34" charset="-120"/>
                  <a:ea typeface="微軟正黑體" panose="020B0604030504040204" pitchFamily="34" charset="-120"/>
                </a:rPr>
                <a:t>實作成果</a:t>
              </a:r>
              <a:endParaRPr lang="zh-CN" altLang="en-US" sz="2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27" name="直線接點 26">
              <a:extLst>
                <a:ext uri="{FF2B5EF4-FFF2-40B4-BE49-F238E27FC236}">
                  <a16:creationId xmlns:a16="http://schemas.microsoft.com/office/drawing/2014/main" id="{D5FCBAB2-7C8D-4E83-B7DF-F37772BEF0ED}"/>
                </a:ext>
              </a:extLst>
            </p:cNvPr>
            <p:cNvCxnSpPr/>
            <p:nvPr/>
          </p:nvCxnSpPr>
          <p:spPr bwMode="auto">
            <a:xfrm flipV="1">
              <a:off x="7197626" y="4163124"/>
              <a:ext cx="1515354" cy="7699"/>
            </a:xfrm>
            <a:prstGeom prst="line">
              <a:avLst/>
            </a:prstGeom>
            <a:solidFill>
              <a:schemeClr val="accent1"/>
            </a:solidFill>
            <a:ln w="12700" cap="flat" cmpd="sng" algn="ctr">
              <a:solidFill>
                <a:schemeClr val="tx1">
                  <a:lumMod val="50000"/>
                  <a:lumOff val="50000"/>
                </a:schemeClr>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0879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50"/>
                                        <p:tgtEl>
                                          <p:spTgt spid="12"/>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2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784239" y="354939"/>
            <a:ext cx="3766991" cy="717686"/>
            <a:chOff x="2976152" y="4708118"/>
            <a:chExt cx="3766991" cy="717686"/>
          </a:xfrm>
        </p:grpSpPr>
        <p:sp>
          <p:nvSpPr>
            <p:cNvPr id="46" name="文本框 45"/>
            <p:cNvSpPr txBox="1"/>
            <p:nvPr/>
          </p:nvSpPr>
          <p:spPr>
            <a:xfrm>
              <a:off x="2976152" y="5171888"/>
              <a:ext cx="3766991" cy="253916"/>
            </a:xfrm>
            <a:prstGeom prst="rect">
              <a:avLst/>
            </a:prstGeom>
            <a:noFill/>
          </p:spPr>
          <p:txBody>
            <a:bodyPr wrap="square" rtlCol="0">
              <a:spAutoFit/>
              <a:scene3d>
                <a:camera prst="orthographicFront"/>
                <a:lightRig rig="threePt" dir="t"/>
              </a:scene3d>
              <a:sp3d contourW="12700"/>
            </a:bodyPr>
            <a:lstStyle/>
            <a:p>
              <a:r>
                <a:rPr lang="en-US" altLang="zh-TW" sz="1050" dirty="0"/>
                <a:t>CONCLUSION</a:t>
              </a:r>
              <a:endParaRPr lang="en-US" altLang="zh-CN" sz="1050" dirty="0">
                <a:solidFill>
                  <a:schemeClr val="tx1">
                    <a:lumMod val="65000"/>
                    <a:lumOff val="35000"/>
                  </a:schemeClr>
                </a:solidFill>
                <a:latin typeface="Century Gothic" panose="020B0502020202020204" pitchFamily="34" charset="0"/>
              </a:endParaRPr>
            </a:p>
          </p:txBody>
        </p:sp>
        <p:sp>
          <p:nvSpPr>
            <p:cNvPr id="47" name="文本框 46"/>
            <p:cNvSpPr txBox="1"/>
            <p:nvPr/>
          </p:nvSpPr>
          <p:spPr>
            <a:xfrm>
              <a:off x="2976152" y="4708118"/>
              <a:ext cx="902811"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tx1">
                      <a:lumMod val="85000"/>
                      <a:lumOff val="15000"/>
                    </a:schemeClr>
                  </a:solidFill>
                  <a:latin typeface="微軟正黑體" panose="020B0604030504040204" pitchFamily="34" charset="-120"/>
                  <a:ea typeface="微軟正黑體" panose="020B0604030504040204" pitchFamily="34" charset="-120"/>
                </a:rPr>
                <a:t>結論</a:t>
              </a:r>
              <a:endParaRPr lang="zh-CN" altLang="en-US" sz="28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pic>
        <p:nvPicPr>
          <p:cNvPr id="48" name="图片 4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sp>
        <p:nvSpPr>
          <p:cNvPr id="50" name="矩形 49"/>
          <p:cNvSpPr/>
          <p:nvPr/>
        </p:nvSpPr>
        <p:spPr>
          <a:xfrm>
            <a:off x="1109433" y="3333874"/>
            <a:ext cx="9973133" cy="2985433"/>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sz="2000" b="1" dirty="0">
                <a:latin typeface="微軟正黑體" panose="020B0604030504040204" pitchFamily="34" charset="-120"/>
                <a:ea typeface="微軟正黑體" panose="020B0604030504040204" pitchFamily="34" charset="-120"/>
              </a:rPr>
              <a:t>成效部分</a:t>
            </a:r>
            <a:endParaRPr lang="en-US" altLang="zh-TW" sz="2000" b="1" dirty="0">
              <a:latin typeface="微軟正黑體" panose="020B0604030504040204" pitchFamily="34" charset="-120"/>
              <a:ea typeface="微軟正黑體" panose="020B0604030504040204" pitchFamily="34" charset="-120"/>
            </a:endParaRPr>
          </a:p>
          <a:p>
            <a:pPr algn="just">
              <a:lnSpc>
                <a:spcPct val="120000"/>
              </a:lnSpc>
            </a:pPr>
            <a:r>
              <a:rPr lang="zh-TW" altLang="en-US" sz="1600" b="1" dirty="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zh-TW" sz="1600" b="1" dirty="0">
                <a:solidFill>
                  <a:schemeClr val="tx1">
                    <a:lumMod val="85000"/>
                    <a:lumOff val="15000"/>
                  </a:schemeClr>
                </a:solidFill>
                <a:latin typeface="微軟正黑體" panose="020B0604030504040204" pitchFamily="34" charset="-120"/>
                <a:ea typeface="微軟正黑體" panose="020B0604030504040204" pitchFamily="34" charset="-120"/>
              </a:rPr>
              <a:t>基於遊戲式學習的原理與</a:t>
            </a:r>
            <a:r>
              <a:rPr lang="en-US" altLang="zh-TW" sz="1600" b="1" dirty="0" err="1">
                <a:solidFill>
                  <a:schemeClr val="tx1">
                    <a:lumMod val="85000"/>
                    <a:lumOff val="15000"/>
                  </a:schemeClr>
                </a:solidFill>
                <a:latin typeface="微軟正黑體" panose="020B0604030504040204" pitchFamily="34" charset="-120"/>
                <a:ea typeface="微軟正黑體" panose="020B0604030504040204" pitchFamily="34" charset="-120"/>
              </a:rPr>
              <a:t>Blockly</a:t>
            </a:r>
            <a:r>
              <a:rPr lang="zh-TW" altLang="zh-TW" sz="1600" b="1" dirty="0">
                <a:solidFill>
                  <a:schemeClr val="tx1">
                    <a:lumMod val="85000"/>
                    <a:lumOff val="15000"/>
                  </a:schemeClr>
                </a:solidFill>
                <a:latin typeface="微軟正黑體" panose="020B0604030504040204" pitchFamily="34" charset="-120"/>
                <a:ea typeface="微軟正黑體" panose="020B0604030504040204" pitchFamily="34" charset="-120"/>
              </a:rPr>
              <a:t>程式積木技術，此一平臺具有多項特色，包括了用圖形化的程式積木以減緩使用者的枯燥感；以及將程式的執行結果，用遊戲的動畫來呈現讓使用者提升學習的樂趣；藉著平台所設計的關卡讓使用者可以依照自己的學習進程或相關課程的教學進度來遊玩遊戲</a:t>
            </a:r>
            <a:r>
              <a:rPr lang="zh-TW" altLang="en-US" sz="1600" b="1" dirty="0">
                <a:solidFill>
                  <a:schemeClr val="tx1">
                    <a:lumMod val="85000"/>
                    <a:lumOff val="15000"/>
                  </a:schemeClr>
                </a:solidFill>
                <a:latin typeface="微軟正黑體" panose="020B0604030504040204" pitchFamily="34" charset="-120"/>
                <a:ea typeface="微軟正黑體" panose="020B0604030504040204" pitchFamily="34" charset="-120"/>
              </a:rPr>
              <a:t>達到雙倍的學習效果，</a:t>
            </a:r>
            <a:r>
              <a:rPr lang="zh-TW" altLang="zh-TW" sz="1600" b="1" dirty="0">
                <a:solidFill>
                  <a:schemeClr val="tx1">
                    <a:lumMod val="85000"/>
                    <a:lumOff val="15000"/>
                  </a:schemeClr>
                </a:solidFill>
                <a:latin typeface="微軟正黑體" panose="020B0604030504040204" pitchFamily="34" charset="-120"/>
                <a:ea typeface="微軟正黑體" panose="020B0604030504040204" pitchFamily="34" charset="-120"/>
              </a:rPr>
              <a:t>經驗證後，已能達到改善使用者學習程式時因無法得到實際的回饋而對學習失去興趣的目的，使其提高學習程式的熱情。</a:t>
            </a:r>
            <a:endParaRPr lang="en-US" altLang="zh-TW" sz="1600" b="1" dirty="0">
              <a:solidFill>
                <a:schemeClr val="tx1">
                  <a:lumMod val="85000"/>
                  <a:lumOff val="15000"/>
                </a:schemeClr>
              </a:solidFill>
              <a:latin typeface="微軟正黑體" panose="020B0604030504040204" pitchFamily="34" charset="-120"/>
              <a:ea typeface="微軟正黑體" panose="020B0604030504040204" pitchFamily="34" charset="-120"/>
            </a:endParaRPr>
          </a:p>
          <a:p>
            <a:pPr algn="just">
              <a:lnSpc>
                <a:spcPct val="120000"/>
              </a:lnSpc>
            </a:pPr>
            <a:endParaRPr lang="en-US" altLang="zh-TW" sz="1600" b="1" dirty="0">
              <a:latin typeface="微軟正黑體" panose="020B0604030504040204" pitchFamily="34" charset="-120"/>
              <a:ea typeface="微軟正黑體" panose="020B0604030504040204" pitchFamily="34" charset="-120"/>
            </a:endParaRPr>
          </a:p>
          <a:p>
            <a:r>
              <a:rPr lang="zh-TW" altLang="en-US" sz="2000" b="1" dirty="0">
                <a:latin typeface="微軟正黑體" panose="020B0604030504040204" pitchFamily="34" charset="-120"/>
                <a:ea typeface="微軟正黑體" panose="020B0604030504040204" pitchFamily="34" charset="-120"/>
              </a:rPr>
              <a:t>未來展望</a:t>
            </a:r>
            <a:endParaRPr lang="en-US" altLang="zh-TW" sz="2000" b="1" dirty="0">
              <a:latin typeface="微軟正黑體" panose="020B0604030504040204" pitchFamily="34" charset="-120"/>
              <a:ea typeface="微軟正黑體" panose="020B0604030504040204" pitchFamily="34" charset="-120"/>
            </a:endParaRPr>
          </a:p>
          <a:p>
            <a:r>
              <a:rPr lang="zh-TW" altLang="en-US" sz="1600" b="1" dirty="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zh-TW" sz="1600" b="1" dirty="0">
                <a:solidFill>
                  <a:schemeClr val="tx1">
                    <a:lumMod val="85000"/>
                    <a:lumOff val="15000"/>
                  </a:schemeClr>
                </a:solidFill>
                <a:latin typeface="微軟正黑體" panose="020B0604030504040204" pitchFamily="34" charset="-120"/>
                <a:ea typeface="微軟正黑體" panose="020B0604030504040204" pitchFamily="34" charset="-120"/>
              </a:rPr>
              <a:t>在教學程式語言的種類方面，例如：</a:t>
            </a:r>
            <a:r>
              <a:rPr lang="en-US" altLang="zh-TW" sz="1600" b="1" dirty="0">
                <a:solidFill>
                  <a:schemeClr val="tx1">
                    <a:lumMod val="85000"/>
                    <a:lumOff val="15000"/>
                  </a:schemeClr>
                </a:solidFill>
                <a:latin typeface="微軟正黑體" panose="020B0604030504040204" pitchFamily="34" charset="-120"/>
                <a:ea typeface="微軟正黑體" panose="020B0604030504040204" pitchFamily="34" charset="-120"/>
              </a:rPr>
              <a:t>python</a:t>
            </a:r>
            <a:r>
              <a:rPr lang="zh-TW" altLang="zh-TW" sz="1600" b="1" dirty="0">
                <a:solidFill>
                  <a:schemeClr val="tx1">
                    <a:lumMod val="85000"/>
                    <a:lumOff val="15000"/>
                  </a:schemeClr>
                </a:solidFill>
                <a:latin typeface="微軟正黑體" panose="020B0604030504040204" pitchFamily="34" charset="-120"/>
                <a:ea typeface="微軟正黑體" panose="020B0604030504040204" pitchFamily="34" charset="-120"/>
              </a:rPr>
              <a:t>、</a:t>
            </a:r>
            <a:r>
              <a:rPr lang="en-US" altLang="zh-TW" sz="1600" b="1" dirty="0">
                <a:solidFill>
                  <a:schemeClr val="tx1">
                    <a:lumMod val="85000"/>
                    <a:lumOff val="15000"/>
                  </a:schemeClr>
                </a:solidFill>
                <a:latin typeface="微軟正黑體" panose="020B0604030504040204" pitchFamily="34" charset="-120"/>
                <a:ea typeface="微軟正黑體" panose="020B0604030504040204" pitchFamily="34" charset="-120"/>
              </a:rPr>
              <a:t>Java...</a:t>
            </a:r>
            <a:r>
              <a:rPr lang="zh-TW" altLang="zh-TW" sz="1600" b="1" dirty="0">
                <a:solidFill>
                  <a:schemeClr val="tx1">
                    <a:lumMod val="85000"/>
                    <a:lumOff val="15000"/>
                  </a:schemeClr>
                </a:solidFill>
                <a:latin typeface="微軟正黑體" panose="020B0604030504040204" pitchFamily="34" charset="-120"/>
                <a:ea typeface="微軟正黑體" panose="020B0604030504040204" pitchFamily="34" charset="-120"/>
              </a:rPr>
              <a:t>等，此一平臺仍有需要加強之處，</a:t>
            </a:r>
            <a:r>
              <a:rPr lang="zh-TW" altLang="en-US" sz="1600" b="1" dirty="0">
                <a:solidFill>
                  <a:schemeClr val="tx1">
                    <a:lumMod val="85000"/>
                    <a:lumOff val="15000"/>
                  </a:schemeClr>
                </a:solidFill>
                <a:latin typeface="微軟正黑體" panose="020B0604030504040204" pitchFamily="34" charset="-120"/>
                <a:ea typeface="微軟正黑體" panose="020B0604030504040204" pitchFamily="34" charset="-120"/>
              </a:rPr>
              <a:t>以及</a:t>
            </a:r>
            <a:r>
              <a:rPr lang="zh-TW" altLang="zh-TW" sz="1600" b="1" dirty="0">
                <a:solidFill>
                  <a:schemeClr val="tx1">
                    <a:lumMod val="85000"/>
                    <a:lumOff val="15000"/>
                  </a:schemeClr>
                </a:solidFill>
                <a:latin typeface="微軟正黑體" panose="020B0604030504040204" pitchFamily="34" charset="-120"/>
                <a:ea typeface="微軟正黑體" panose="020B0604030504040204" pitchFamily="34" charset="-120"/>
              </a:rPr>
              <a:t>未來我們將新增</a:t>
            </a:r>
            <a:r>
              <a:rPr lang="zh-TW" altLang="en-US" sz="1600" b="1" dirty="0">
                <a:solidFill>
                  <a:schemeClr val="tx1">
                    <a:lumMod val="85000"/>
                    <a:lumOff val="15000"/>
                  </a:schemeClr>
                </a:solidFill>
                <a:latin typeface="微軟正黑體" panose="020B0604030504040204" pitchFamily="34" charset="-120"/>
                <a:ea typeface="微軟正黑體" panose="020B0604030504040204" pitchFamily="34" charset="-120"/>
              </a:rPr>
              <a:t>程式</a:t>
            </a:r>
            <a:r>
              <a:rPr lang="zh-TW" altLang="zh-TW" sz="1600" b="1" dirty="0">
                <a:solidFill>
                  <a:schemeClr val="tx1">
                    <a:lumMod val="85000"/>
                    <a:lumOff val="15000"/>
                  </a:schemeClr>
                </a:solidFill>
                <a:latin typeface="微軟正黑體" panose="020B0604030504040204" pitchFamily="34" charset="-120"/>
                <a:ea typeface="微軟正黑體" panose="020B0604030504040204" pitchFamily="34" charset="-120"/>
              </a:rPr>
              <a:t>比對功能，將使用者所撰寫的程式與正確解答進行比對，使得平台能夠指出使用者所撰寫的程式有哪裡可以進行改善以及新增此平臺所能對應的</a:t>
            </a:r>
            <a:r>
              <a:rPr lang="zh-TW" altLang="en-US" sz="1600" b="1" dirty="0">
                <a:solidFill>
                  <a:schemeClr val="tx1">
                    <a:lumMod val="85000"/>
                    <a:lumOff val="15000"/>
                  </a:schemeClr>
                </a:solidFill>
                <a:latin typeface="微軟正黑體" panose="020B0604030504040204" pitchFamily="34" charset="-120"/>
                <a:ea typeface="微軟正黑體" panose="020B0604030504040204" pitchFamily="34" charset="-120"/>
              </a:rPr>
              <a:t>正解</a:t>
            </a:r>
            <a:r>
              <a:rPr lang="zh-TW" altLang="zh-TW" sz="1600" b="1" dirty="0">
                <a:solidFill>
                  <a:schemeClr val="tx1">
                    <a:lumMod val="85000"/>
                    <a:lumOff val="15000"/>
                  </a:schemeClr>
                </a:solidFill>
                <a:latin typeface="微軟正黑體" panose="020B0604030504040204" pitchFamily="34" charset="-120"/>
                <a:ea typeface="微軟正黑體" panose="020B0604030504040204" pitchFamily="34" charset="-120"/>
              </a:rPr>
              <a:t>，讓使用者可以</a:t>
            </a:r>
            <a:r>
              <a:rPr lang="zh-TW" altLang="en-US" sz="1600" b="1" dirty="0">
                <a:solidFill>
                  <a:schemeClr val="tx1">
                    <a:lumMod val="85000"/>
                    <a:lumOff val="15000"/>
                  </a:schemeClr>
                </a:solidFill>
                <a:latin typeface="微軟正黑體" panose="020B0604030504040204" pitchFamily="34" charset="-120"/>
                <a:ea typeface="微軟正黑體" panose="020B0604030504040204" pitchFamily="34" charset="-120"/>
              </a:rPr>
              <a:t>有更好的學習環境和學習成效</a:t>
            </a:r>
            <a:r>
              <a:rPr lang="zh-TW" altLang="zh-TW" sz="1600" b="1" dirty="0">
                <a:solidFill>
                  <a:schemeClr val="tx1">
                    <a:lumMod val="85000"/>
                    <a:lumOff val="15000"/>
                  </a:schemeClr>
                </a:solidFill>
                <a:latin typeface="微軟正黑體" panose="020B0604030504040204" pitchFamily="34" charset="-120"/>
                <a:ea typeface="微軟正黑體" panose="020B0604030504040204" pitchFamily="34" charset="-120"/>
              </a:rPr>
              <a:t>。</a:t>
            </a:r>
            <a:endParaRPr lang="zh-CN" altLang="en-US" sz="16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sp>
        <p:nvSpPr>
          <p:cNvPr id="14" name="投影片編號版面配置區 13"/>
          <p:cNvSpPr>
            <a:spLocks noGrp="1"/>
          </p:cNvSpPr>
          <p:nvPr>
            <p:ph type="sldNum" sz="quarter" idx="12"/>
          </p:nvPr>
        </p:nvSpPr>
        <p:spPr/>
        <p:txBody>
          <a:bodyPr/>
          <a:lstStyle/>
          <a:p>
            <a:fld id="{AC1E9A84-A6CA-4827-8DBC-3F05F469E038}" type="slidenum">
              <a:rPr lang="zh-TW" altLang="en-US" smtClean="0"/>
              <a:t>20</a:t>
            </a:fld>
            <a:endParaRPr lang="zh-TW" altLang="en-US"/>
          </a:p>
        </p:txBody>
      </p:sp>
      <p:grpSp>
        <p:nvGrpSpPr>
          <p:cNvPr id="41" name="群組 40"/>
          <p:cNvGrpSpPr/>
          <p:nvPr/>
        </p:nvGrpSpPr>
        <p:grpSpPr>
          <a:xfrm>
            <a:off x="2871809" y="1018231"/>
            <a:ext cx="6448382" cy="2225024"/>
            <a:chOff x="2871809" y="1978351"/>
            <a:chExt cx="6448382" cy="2225024"/>
          </a:xfrm>
        </p:grpSpPr>
        <p:grpSp>
          <p:nvGrpSpPr>
            <p:cNvPr id="42" name="组合 52"/>
            <p:cNvGrpSpPr/>
            <p:nvPr/>
          </p:nvGrpSpPr>
          <p:grpSpPr>
            <a:xfrm>
              <a:off x="4804687" y="2294038"/>
              <a:ext cx="1354015" cy="1354012"/>
              <a:chOff x="4804687" y="2294038"/>
              <a:chExt cx="1354015" cy="1354012"/>
            </a:xfrm>
          </p:grpSpPr>
          <p:sp>
            <p:nvSpPr>
              <p:cNvPr id="64" name="ïṧḷïḓê-任意多边形: 形状 4">
                <a:extLst>
                  <a:ext uri="{FF2B5EF4-FFF2-40B4-BE49-F238E27FC236}">
                    <a16:creationId xmlns:a16="http://schemas.microsoft.com/office/drawing/2014/main" id="{86A49E6A-6B1A-47FB-9631-DCE52C050E4F}"/>
                  </a:ext>
                </a:extLst>
              </p:cNvPr>
              <p:cNvSpPr/>
              <p:nvPr/>
            </p:nvSpPr>
            <p:spPr>
              <a:xfrm>
                <a:off x="4804687" y="2294038"/>
                <a:ext cx="1354015" cy="1354012"/>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ysClr val="windowText" lastClr="000000">
                  <a:lumMod val="40000"/>
                  <a:lumOff val="60000"/>
                </a:sysClr>
              </a:solidFill>
              <a:ln w="12700" cap="flat" cmpd="sng" algn="ctr">
                <a:noFill/>
                <a:prstDash val="solid"/>
                <a:miter lim="800000"/>
              </a:ln>
              <a:effectLst/>
            </p:spPr>
            <p:txBody>
              <a:bodyPr lIns="0" tIns="0" rIns="0" bIns="0" anchor="ctr">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65" name="ïṧḷïḓê-Oval 5">
                <a:extLst>
                  <a:ext uri="{FF2B5EF4-FFF2-40B4-BE49-F238E27FC236}">
                    <a16:creationId xmlns:a16="http://schemas.microsoft.com/office/drawing/2014/main" id="{6908010F-8E5D-45DA-8274-EB48CB6B3B2E}"/>
                  </a:ext>
                </a:extLst>
              </p:cNvPr>
              <p:cNvSpPr/>
              <p:nvPr/>
            </p:nvSpPr>
            <p:spPr>
              <a:xfrm>
                <a:off x="5061660" y="2551010"/>
                <a:ext cx="840068" cy="840068"/>
              </a:xfrm>
              <a:prstGeom prst="ellipse">
                <a:avLst/>
              </a:prstGeom>
              <a:solidFill>
                <a:sysClr val="window" lastClr="FFFFFF"/>
              </a:solidFill>
              <a:ln w="57150" cap="flat" cmpd="sng" algn="ctr">
                <a:solidFill>
                  <a:sysClr val="window" lastClr="FFFFFF"/>
                </a:solidFill>
                <a:prstDash val="solid"/>
                <a:miter lim="800000"/>
              </a:ln>
              <a:effectLst/>
            </p:spPr>
            <p:txBody>
              <a:bodyPr wrap="none" lIns="0" tIns="0" rIns="0" bIns="0" anchor="ctr" anchorCtr="1">
                <a:normAutofit/>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black"/>
                  </a:solidFill>
                  <a:effectLst/>
                  <a:uLnTx/>
                  <a:uFillTx/>
                  <a:latin typeface="Arial"/>
                  <a:ea typeface="微软雅黑"/>
                  <a:cs typeface="+mn-cs"/>
                </a:endParaRPr>
              </a:p>
            </p:txBody>
          </p:sp>
        </p:grpSp>
        <p:grpSp>
          <p:nvGrpSpPr>
            <p:cNvPr id="43" name="组合 54"/>
            <p:cNvGrpSpPr/>
            <p:nvPr/>
          </p:nvGrpSpPr>
          <p:grpSpPr>
            <a:xfrm>
              <a:off x="7966176" y="2311291"/>
              <a:ext cx="1354015" cy="1354012"/>
              <a:chOff x="7966176" y="2311291"/>
              <a:chExt cx="1354015" cy="1354012"/>
            </a:xfrm>
          </p:grpSpPr>
          <p:sp>
            <p:nvSpPr>
              <p:cNvPr id="62" name="ïṧḷïḓê-任意多边形: 形状 10">
                <a:extLst>
                  <a:ext uri="{FF2B5EF4-FFF2-40B4-BE49-F238E27FC236}">
                    <a16:creationId xmlns:a16="http://schemas.microsoft.com/office/drawing/2014/main" id="{7F6911B1-DDB8-44F4-B77D-5F96FD427A1E}"/>
                  </a:ext>
                </a:extLst>
              </p:cNvPr>
              <p:cNvSpPr/>
              <p:nvPr/>
            </p:nvSpPr>
            <p:spPr>
              <a:xfrm>
                <a:off x="7966176" y="2311291"/>
                <a:ext cx="1354015" cy="1354012"/>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ysClr val="windowText" lastClr="000000">
                  <a:lumMod val="40000"/>
                  <a:lumOff val="60000"/>
                </a:sysClr>
              </a:solidFill>
              <a:ln w="12700" cap="flat" cmpd="sng" algn="ctr">
                <a:noFill/>
                <a:prstDash val="solid"/>
                <a:miter lim="800000"/>
              </a:ln>
              <a:effectLst/>
            </p:spPr>
            <p:txBody>
              <a:bodyPr spcFirstLastPara="0" vert="horz" wrap="none" lIns="0" tIns="0" rIns="0" bIns="0" anchor="ctr" anchorCtr="1">
                <a:normAutofit/>
                <a:scene3d>
                  <a:camera prst="orthographicFront"/>
                  <a:lightRig rig="threePt" dir="t"/>
                </a:scene3d>
                <a:sp3d contourW="12700"/>
              </a:bodyPr>
              <a:lstStyle/>
              <a:p>
                <a:pPr marL="0" marR="0" lvl="0" indent="0" algn="ctr" defTabSz="1777956" eaLnBrk="1" fontAlgn="auto" latinLnBrk="0" hangingPunct="1">
                  <a:lnSpc>
                    <a:spcPct val="120000"/>
                  </a:lnSpc>
                  <a:spcBef>
                    <a:spcPct val="0"/>
                  </a:spcBef>
                  <a:spcAft>
                    <a:spcPct val="0"/>
                  </a:spcAft>
                  <a:buClrTx/>
                  <a:buSzTx/>
                  <a:buFontTx/>
                  <a:buNone/>
                  <a:tabLst/>
                  <a:defRPr/>
                </a:pPr>
                <a:r>
                  <a:rPr kumimoji="0" lang="zh-CN" altLang="en-US" sz="1400" b="0" i="0" u="none" strike="noStrike" kern="0" cap="none" spc="0" normalizeH="0" baseline="0" noProof="0">
                    <a:ln>
                      <a:noFill/>
                    </a:ln>
                    <a:solidFill>
                      <a:prstClr val="black"/>
                    </a:solidFill>
                    <a:effectLst/>
                    <a:uLnTx/>
                    <a:uFillTx/>
                    <a:latin typeface="Arial"/>
                    <a:ea typeface="微软雅黑"/>
                    <a:cs typeface="+mn-cs"/>
                  </a:rPr>
                  <a:t>关键词</a:t>
                </a:r>
              </a:p>
            </p:txBody>
          </p:sp>
          <p:sp>
            <p:nvSpPr>
              <p:cNvPr id="63" name="ïṧḷïḓê-Oval 9">
                <a:extLst>
                  <a:ext uri="{FF2B5EF4-FFF2-40B4-BE49-F238E27FC236}">
                    <a16:creationId xmlns:a16="http://schemas.microsoft.com/office/drawing/2014/main" id="{551677DA-F3B4-49DE-9269-24DF7B72F6B3}"/>
                  </a:ext>
                </a:extLst>
              </p:cNvPr>
              <p:cNvSpPr/>
              <p:nvPr/>
            </p:nvSpPr>
            <p:spPr>
              <a:xfrm>
                <a:off x="8223149" y="2568263"/>
                <a:ext cx="840068" cy="840068"/>
              </a:xfrm>
              <a:prstGeom prst="ellipse">
                <a:avLst/>
              </a:prstGeom>
              <a:solidFill>
                <a:sysClr val="window" lastClr="FFFFFF"/>
              </a:solidFill>
              <a:ln w="57150" cap="flat" cmpd="sng" algn="ctr">
                <a:solidFill>
                  <a:sysClr val="window" lastClr="FFFFFF"/>
                </a:solidFill>
                <a:prstDash val="solid"/>
                <a:miter lim="800000"/>
              </a:ln>
              <a:effectLst/>
            </p:spPr>
            <p:txBody>
              <a:bodyPr wrap="none" lIns="0" tIns="0" rIns="0" bIns="0" anchor="ctr" anchorCtr="1">
                <a:normAutofit/>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black"/>
                  </a:solidFill>
                  <a:effectLst/>
                  <a:uLnTx/>
                  <a:uFillTx/>
                  <a:latin typeface="Arial"/>
                  <a:ea typeface="微软雅黑"/>
                  <a:cs typeface="+mn-cs"/>
                </a:endParaRPr>
              </a:p>
            </p:txBody>
          </p:sp>
        </p:grpSp>
        <p:sp>
          <p:nvSpPr>
            <p:cNvPr id="44" name="ïṧḷïḓê-Arc 10">
              <a:extLst>
                <a:ext uri="{FF2B5EF4-FFF2-40B4-BE49-F238E27FC236}">
                  <a16:creationId xmlns:a16="http://schemas.microsoft.com/office/drawing/2014/main" id="{44E5993D-5D73-4FD4-A349-C8FF2435103B}"/>
                </a:ext>
              </a:extLst>
            </p:cNvPr>
            <p:cNvSpPr/>
            <p:nvPr/>
          </p:nvSpPr>
          <p:spPr>
            <a:xfrm rot="19051047">
              <a:off x="4025027" y="1978352"/>
              <a:ext cx="1432729" cy="1432729"/>
            </a:xfrm>
            <a:prstGeom prst="arc">
              <a:avLst/>
            </a:prstGeom>
            <a:noFill/>
            <a:ln w="28575" cap="flat" cmpd="sng" algn="ctr">
              <a:solidFill>
                <a:sysClr val="window" lastClr="FFFFFF">
                  <a:lumMod val="85000"/>
                </a:sysClr>
              </a:solidFill>
              <a:prstDash val="sysDash"/>
              <a:miter lim="800000"/>
              <a:tailEnd type="stealth" w="lg" len="lg"/>
            </a:ln>
            <a:effectLst/>
          </p:spPr>
          <p:txBody>
            <a:bodyPr lIns="0" tIns="0" rIns="0" bIns="0" anchor="ctr">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cs typeface="+mn-cs"/>
              </a:endParaRPr>
            </a:p>
          </p:txBody>
        </p:sp>
        <p:sp>
          <p:nvSpPr>
            <p:cNvPr id="49" name="ïṧḷïḓê-Arc 11">
              <a:extLst>
                <a:ext uri="{FF2B5EF4-FFF2-40B4-BE49-F238E27FC236}">
                  <a16:creationId xmlns:a16="http://schemas.microsoft.com/office/drawing/2014/main" id="{DF22B553-B3CA-406B-879A-95E6E5A1215C}"/>
                </a:ext>
              </a:extLst>
            </p:cNvPr>
            <p:cNvSpPr/>
            <p:nvPr/>
          </p:nvSpPr>
          <p:spPr>
            <a:xfrm rot="19051047">
              <a:off x="7128908" y="1978351"/>
              <a:ext cx="1432729" cy="1432729"/>
            </a:xfrm>
            <a:prstGeom prst="arc">
              <a:avLst/>
            </a:prstGeom>
            <a:noFill/>
            <a:ln w="28575" cap="flat" cmpd="sng" algn="ctr">
              <a:solidFill>
                <a:sysClr val="window" lastClr="FFFFFF">
                  <a:lumMod val="85000"/>
                </a:sysClr>
              </a:solidFill>
              <a:prstDash val="sysDash"/>
              <a:miter lim="800000"/>
              <a:tailEnd type="stealth" w="lg" len="lg"/>
            </a:ln>
            <a:effectLst/>
          </p:spPr>
          <p:txBody>
            <a:bodyPr lIns="0" tIns="0" rIns="0" bIns="0" anchor="ctr">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cs typeface="+mn-cs"/>
              </a:endParaRPr>
            </a:p>
          </p:txBody>
        </p:sp>
        <p:sp>
          <p:nvSpPr>
            <p:cNvPr id="51" name="is1ide-Arc 12">
              <a:extLst>
                <a:ext uri="{FF2B5EF4-FFF2-40B4-BE49-F238E27FC236}">
                  <a16:creationId xmlns:a16="http://schemas.microsoft.com/office/drawing/2014/main" id="{295A8F55-099A-4647-9F32-718FA08CA05D}"/>
                </a:ext>
              </a:extLst>
            </p:cNvPr>
            <p:cNvSpPr/>
            <p:nvPr/>
          </p:nvSpPr>
          <p:spPr>
            <a:xfrm rot="2548953" flipV="1">
              <a:off x="5285748" y="2652823"/>
              <a:ext cx="1432729" cy="1432729"/>
            </a:xfrm>
            <a:prstGeom prst="arc">
              <a:avLst/>
            </a:prstGeom>
            <a:noFill/>
            <a:ln w="28575" cap="flat" cmpd="sng" algn="ctr">
              <a:solidFill>
                <a:sysClr val="window" lastClr="FFFFFF">
                  <a:lumMod val="85000"/>
                </a:sysClr>
              </a:solidFill>
              <a:prstDash val="sysDash"/>
              <a:miter lim="800000"/>
              <a:tailEnd type="stealth" w="lg" len="lg"/>
            </a:ln>
            <a:effectLst/>
          </p:spPr>
          <p:txBody>
            <a:bodyPr lIns="0" tIns="0" rIns="0" bIns="0" anchor="ctr">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cs typeface="+mn-cs"/>
              </a:endParaRPr>
            </a:p>
          </p:txBody>
        </p:sp>
        <p:grpSp>
          <p:nvGrpSpPr>
            <p:cNvPr id="56" name="组合 51"/>
            <p:cNvGrpSpPr/>
            <p:nvPr/>
          </p:nvGrpSpPr>
          <p:grpSpPr>
            <a:xfrm>
              <a:off x="2871809" y="2252236"/>
              <a:ext cx="1951143" cy="1951139"/>
              <a:chOff x="2871809" y="2252236"/>
              <a:chExt cx="1951143" cy="1951139"/>
            </a:xfrm>
          </p:grpSpPr>
          <p:sp>
            <p:nvSpPr>
              <p:cNvPr id="60" name="ïṧḷïḓê-任意多边形: 形状 2">
                <a:extLst>
                  <a:ext uri="{FF2B5EF4-FFF2-40B4-BE49-F238E27FC236}">
                    <a16:creationId xmlns:a16="http://schemas.microsoft.com/office/drawing/2014/main" id="{B7EA278B-2D6F-4202-89AC-28C9D71241FD}"/>
                  </a:ext>
                </a:extLst>
              </p:cNvPr>
              <p:cNvSpPr/>
              <p:nvPr/>
            </p:nvSpPr>
            <p:spPr>
              <a:xfrm>
                <a:off x="2871809" y="2252236"/>
                <a:ext cx="1951143" cy="1951139"/>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rgbClr val="ED4857"/>
              </a:solidFill>
              <a:ln w="12700" cap="flat" cmpd="sng" algn="ctr">
                <a:noFill/>
                <a:prstDash val="solid"/>
                <a:miter lim="800000"/>
              </a:ln>
              <a:effectLst/>
            </p:spPr>
            <p:txBody>
              <a:bodyPr lIns="0" tIns="0" rIns="0" bIns="0" anchor="ctr">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61" name="ïṧḷïḓê-Oval 3">
                <a:extLst>
                  <a:ext uri="{FF2B5EF4-FFF2-40B4-BE49-F238E27FC236}">
                    <a16:creationId xmlns:a16="http://schemas.microsoft.com/office/drawing/2014/main" id="{36AF8AB7-F6B7-430D-A380-29D73DB8853E}"/>
                  </a:ext>
                </a:extLst>
              </p:cNvPr>
              <p:cNvSpPr/>
              <p:nvPr/>
            </p:nvSpPr>
            <p:spPr>
              <a:xfrm>
                <a:off x="3242109" y="2622534"/>
                <a:ext cx="1210543" cy="1210542"/>
              </a:xfrm>
              <a:prstGeom prst="ellipse">
                <a:avLst/>
              </a:prstGeom>
              <a:solidFill>
                <a:srgbClr val="ED4857"/>
              </a:solidFill>
              <a:ln w="76200" cap="flat" cmpd="sng" algn="ctr">
                <a:solidFill>
                  <a:sysClr val="window" lastClr="FFFFFF"/>
                </a:solidFill>
                <a:prstDash val="solid"/>
                <a:miter lim="800000"/>
              </a:ln>
              <a:effectLst/>
            </p:spPr>
            <p:txBody>
              <a:bodyPr lIns="0" tIns="0" rIns="0" bIns="0" anchor="ctr">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grpSp>
        <p:grpSp>
          <p:nvGrpSpPr>
            <p:cNvPr id="57" name="组合 53"/>
            <p:cNvGrpSpPr/>
            <p:nvPr/>
          </p:nvGrpSpPr>
          <p:grpSpPr>
            <a:xfrm>
              <a:off x="6092077" y="2252236"/>
              <a:ext cx="1951143" cy="1951139"/>
              <a:chOff x="6092077" y="2252236"/>
              <a:chExt cx="1951143" cy="1951139"/>
            </a:xfrm>
          </p:grpSpPr>
          <p:sp>
            <p:nvSpPr>
              <p:cNvPr id="58" name="ïṧḷïḓê-任意多边形: 形状 7">
                <a:extLst>
                  <a:ext uri="{FF2B5EF4-FFF2-40B4-BE49-F238E27FC236}">
                    <a16:creationId xmlns:a16="http://schemas.microsoft.com/office/drawing/2014/main" id="{4DB22554-44D5-465A-AA70-E88B03498F67}"/>
                  </a:ext>
                </a:extLst>
              </p:cNvPr>
              <p:cNvSpPr/>
              <p:nvPr/>
            </p:nvSpPr>
            <p:spPr>
              <a:xfrm>
                <a:off x="6092077" y="2252236"/>
                <a:ext cx="1951143" cy="1951139"/>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rgbClr val="F68C2D"/>
              </a:solidFill>
              <a:ln w="12700" cap="flat" cmpd="sng" algn="ctr">
                <a:noFill/>
                <a:prstDash val="solid"/>
                <a:miter lim="800000"/>
              </a:ln>
              <a:effectLst/>
            </p:spPr>
            <p:txBody>
              <a:bodyPr lIns="0" tIns="0" rIns="0" bIns="0" anchor="ctr">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59" name="ïṧḷïḓê-Oval 7">
                <a:extLst>
                  <a:ext uri="{FF2B5EF4-FFF2-40B4-BE49-F238E27FC236}">
                    <a16:creationId xmlns:a16="http://schemas.microsoft.com/office/drawing/2014/main" id="{36463783-8109-4AD4-964A-7B6255CE15B6}"/>
                  </a:ext>
                </a:extLst>
              </p:cNvPr>
              <p:cNvSpPr/>
              <p:nvPr/>
            </p:nvSpPr>
            <p:spPr>
              <a:xfrm>
                <a:off x="6462377" y="2622534"/>
                <a:ext cx="1210543" cy="1210542"/>
              </a:xfrm>
              <a:prstGeom prst="ellipse">
                <a:avLst/>
              </a:prstGeom>
              <a:solidFill>
                <a:srgbClr val="F68C2D"/>
              </a:solidFill>
              <a:ln w="76200" cap="flat" cmpd="sng" algn="ctr">
                <a:solidFill>
                  <a:sysClr val="window" lastClr="FFFFFF"/>
                </a:solidFill>
                <a:prstDash val="solid"/>
                <a:miter lim="800000"/>
              </a:ln>
              <a:effectLst/>
            </p:spPr>
            <p:txBody>
              <a:bodyPr lIns="0" tIns="0" rIns="0" bIns="0" anchor="ctr">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grpSp>
      </p:grpSp>
    </p:spTree>
    <p:custDataLst>
      <p:tags r:id="rId1"/>
    </p:custDataLst>
    <p:extLst>
      <p:ext uri="{BB962C8B-B14F-4D97-AF65-F5344CB8AC3E}">
        <p14:creationId xmlns:p14="http://schemas.microsoft.com/office/powerpoint/2010/main" val="3087066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10657" y="535807"/>
            <a:ext cx="8077200" cy="5989584"/>
          </a:xfrm>
          <a:prstGeom prst="rect">
            <a:avLst/>
          </a:prstGeom>
        </p:spPr>
      </p:pic>
      <p:sp>
        <p:nvSpPr>
          <p:cNvPr id="5" name="文本框 4"/>
          <p:cNvSpPr txBox="1"/>
          <p:nvPr/>
        </p:nvSpPr>
        <p:spPr>
          <a:xfrm>
            <a:off x="4980521" y="2560442"/>
            <a:ext cx="2236510" cy="707886"/>
          </a:xfrm>
          <a:prstGeom prst="rect">
            <a:avLst/>
          </a:prstGeom>
          <a:noFill/>
        </p:spPr>
        <p:txBody>
          <a:bodyPr wrap="none" rtlCol="0">
            <a:spAutoFit/>
            <a:scene3d>
              <a:camera prst="orthographicFront"/>
              <a:lightRig rig="threePt" dir="t"/>
            </a:scene3d>
            <a:sp3d contourW="12700"/>
          </a:bodyPr>
          <a:lstStyle/>
          <a:p>
            <a:pPr lvl="0" algn="ctr"/>
            <a:r>
              <a:rPr lang="zh-TW" altLang="en-US" sz="4000" b="1" dirty="0">
                <a:solidFill>
                  <a:prstClr val="black">
                    <a:lumMod val="85000"/>
                    <a:lumOff val="15000"/>
                  </a:prstClr>
                </a:solidFill>
                <a:latin typeface="微軟正黑體" panose="020B0604030504040204" pitchFamily="34" charset="-120"/>
                <a:ea typeface="微軟正黑體" panose="020B0604030504040204" pitchFamily="34" charset="-120"/>
              </a:rPr>
              <a:t>謝謝觀看</a:t>
            </a:r>
            <a:endParaRPr lang="zh-CN" altLang="en-US" sz="4000" b="1" dirty="0">
              <a:solidFill>
                <a:prstClr val="black">
                  <a:lumMod val="85000"/>
                  <a:lumOff val="15000"/>
                </a:prstClr>
              </a:solidFill>
              <a:latin typeface="微軟正黑體" panose="020B0604030504040204" pitchFamily="34" charset="-120"/>
              <a:ea typeface="微軟正黑體" panose="020B0604030504040204" pitchFamily="34" charset="-120"/>
            </a:endParaRPr>
          </a:p>
        </p:txBody>
      </p:sp>
      <p:grpSp>
        <p:nvGrpSpPr>
          <p:cNvPr id="12" name="组合 11"/>
          <p:cNvGrpSpPr/>
          <p:nvPr/>
        </p:nvGrpSpPr>
        <p:grpSpPr>
          <a:xfrm>
            <a:off x="5146040" y="4146297"/>
            <a:ext cx="1899920" cy="424759"/>
            <a:chOff x="5518150" y="4118363"/>
            <a:chExt cx="1155700" cy="258376"/>
          </a:xfrm>
        </p:grpSpPr>
        <p:sp>
          <p:nvSpPr>
            <p:cNvPr id="9" name="圆角矩形 8"/>
            <p:cNvSpPr/>
            <p:nvPr/>
          </p:nvSpPr>
          <p:spPr>
            <a:xfrm>
              <a:off x="5518150" y="4118363"/>
              <a:ext cx="1155700" cy="258376"/>
            </a:xfrm>
            <a:prstGeom prst="roundRect">
              <a:avLst>
                <a:gd name="adj" fmla="val 50000"/>
              </a:avLst>
            </a:prstGeom>
            <a:solidFill>
              <a:srgbClr val="E17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p:cNvSpPr txBox="1"/>
            <p:nvPr/>
          </p:nvSpPr>
          <p:spPr>
            <a:xfrm>
              <a:off x="5606894" y="4152078"/>
              <a:ext cx="978209" cy="22466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rPr>
                <a:t>BY</a:t>
              </a:r>
              <a:r>
                <a:rPr kumimoji="0" lang="zh-CN" altLang="en-US"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rPr>
                <a:t>：</a:t>
              </a:r>
              <a:r>
                <a:rPr lang="zh-TW" altLang="en-US" noProof="0" dirty="0">
                  <a:solidFill>
                    <a:prstClr val="white"/>
                  </a:solidFill>
                  <a:latin typeface="微軟正黑體" panose="020B0604030504040204" pitchFamily="34" charset="-120"/>
                  <a:ea typeface="微軟正黑體" panose="020B0604030504040204" pitchFamily="34" charset="-120"/>
                </a:rPr>
                <a:t>全速衝線</a:t>
              </a:r>
              <a:endParaRPr kumimoji="0" lang="zh-CN" altLang="en-US"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endParaRPr>
            </a:p>
          </p:txBody>
        </p:sp>
      </p:grpSp>
      <p:sp>
        <p:nvSpPr>
          <p:cNvPr id="2" name="投影片編號版面配置區 1"/>
          <p:cNvSpPr>
            <a:spLocks noGrp="1"/>
          </p:cNvSpPr>
          <p:nvPr>
            <p:ph type="sldNum" sz="quarter" idx="12"/>
          </p:nvPr>
        </p:nvSpPr>
        <p:spPr/>
        <p:txBody>
          <a:bodyPr/>
          <a:lstStyle/>
          <a:p>
            <a:fld id="{AC1E9A84-A6CA-4827-8DBC-3F05F469E038}" type="slidenum">
              <a:rPr lang="zh-TW" altLang="en-US" smtClean="0"/>
              <a:t>21</a:t>
            </a:fld>
            <a:endParaRPr lang="zh-TW" altLang="en-US"/>
          </a:p>
        </p:txBody>
      </p:sp>
    </p:spTree>
    <p:extLst>
      <p:ext uri="{BB962C8B-B14F-4D97-AF65-F5344CB8AC3E}">
        <p14:creationId xmlns:p14="http://schemas.microsoft.com/office/powerpoint/2010/main" val="422159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9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5596074" y="4419096"/>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1">
                    <a:lumMod val="85000"/>
                    <a:lumOff val="15000"/>
                  </a:schemeClr>
                </a:solidFill>
                <a:latin typeface="微軟正黑體" panose="020B0604030504040204" pitchFamily="34" charset="-120"/>
                <a:ea typeface="微軟正黑體" panose="020B0604030504040204" pitchFamily="34" charset="-120"/>
              </a:rPr>
              <a:t>緒論</a:t>
            </a:r>
            <a:endParaRPr lang="zh-CN" altLang="en-US" sz="32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790519" y="985318"/>
            <a:ext cx="4117476" cy="3053282"/>
            <a:chOff x="3790519" y="985318"/>
            <a:chExt cx="4117476" cy="3053282"/>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90519" y="985318"/>
              <a:ext cx="4117476" cy="3053282"/>
            </a:xfrm>
            <a:prstGeom prst="rect">
              <a:avLst/>
            </a:prstGeom>
          </p:spPr>
        </p:pic>
        <p:sp>
          <p:nvSpPr>
            <p:cNvPr id="21" name="文本框 20"/>
            <p:cNvSpPr txBox="1"/>
            <p:nvPr/>
          </p:nvSpPr>
          <p:spPr>
            <a:xfrm>
              <a:off x="5479581" y="1849671"/>
              <a:ext cx="950901" cy="923330"/>
            </a:xfrm>
            <a:prstGeom prst="rect">
              <a:avLst/>
            </a:prstGeom>
            <a:noFill/>
          </p:spPr>
          <p:txBody>
            <a:bodyPr wrap="none" rtlCol="0">
              <a:spAutoFit/>
              <a:scene3d>
                <a:camera prst="orthographicFront"/>
                <a:lightRig rig="threePt" dir="t"/>
              </a:scene3d>
              <a:sp3d contourW="12700"/>
            </a:bodyPr>
            <a:lstStyle/>
            <a:p>
              <a:pPr algn="ctr"/>
              <a:r>
                <a:rPr lang="en-US" altLang="zh-CN" sz="5400" dirty="0">
                  <a:solidFill>
                    <a:schemeClr val="tx1">
                      <a:lumMod val="85000"/>
                      <a:lumOff val="15000"/>
                    </a:schemeClr>
                  </a:solidFill>
                  <a:latin typeface="Century Gothic" panose="020B0502020202020204" pitchFamily="34" charset="0"/>
                </a:rPr>
                <a:t>01</a:t>
              </a:r>
              <a:endParaRPr lang="zh-CN" altLang="en-US" sz="5400" dirty="0">
                <a:solidFill>
                  <a:schemeClr val="tx1">
                    <a:lumMod val="85000"/>
                    <a:lumOff val="15000"/>
                  </a:schemeClr>
                </a:solidFill>
                <a:latin typeface="Century Gothic" panose="020B0502020202020204" pitchFamily="34" charset="0"/>
              </a:endParaRPr>
            </a:p>
          </p:txBody>
        </p:sp>
      </p:grpSp>
      <p:sp>
        <p:nvSpPr>
          <p:cNvPr id="3" name="投影片編號版面配置區 2"/>
          <p:cNvSpPr>
            <a:spLocks noGrp="1"/>
          </p:cNvSpPr>
          <p:nvPr>
            <p:ph type="sldNum" sz="quarter" idx="12"/>
          </p:nvPr>
        </p:nvSpPr>
        <p:spPr/>
        <p:txBody>
          <a:bodyPr/>
          <a:lstStyle/>
          <a:p>
            <a:fld id="{AC1E9A84-A6CA-4827-8DBC-3F05F469E038}" type="slidenum">
              <a:rPr lang="zh-TW" altLang="en-US" smtClean="0"/>
              <a:t>3</a:t>
            </a:fld>
            <a:endParaRPr lang="zh-TW" altLang="en-US"/>
          </a:p>
        </p:txBody>
      </p:sp>
    </p:spTree>
    <p:extLst>
      <p:ext uri="{BB962C8B-B14F-4D97-AF65-F5344CB8AC3E}">
        <p14:creationId xmlns:p14="http://schemas.microsoft.com/office/powerpoint/2010/main" val="27541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1784239" y="354939"/>
            <a:ext cx="3766991" cy="740769"/>
            <a:chOff x="2976152" y="4708118"/>
            <a:chExt cx="3766991" cy="740769"/>
          </a:xfrm>
        </p:grpSpPr>
        <p:sp>
          <p:nvSpPr>
            <p:cNvPr id="42" name="文本框 41"/>
            <p:cNvSpPr txBox="1"/>
            <p:nvPr/>
          </p:nvSpPr>
          <p:spPr>
            <a:xfrm>
              <a:off x="2976152" y="5171888"/>
              <a:ext cx="3766991" cy="276999"/>
            </a:xfrm>
            <a:prstGeom prst="rect">
              <a:avLst/>
            </a:prstGeom>
            <a:noFill/>
          </p:spPr>
          <p:txBody>
            <a:bodyPr wrap="square" rtlCol="0">
              <a:spAutoFit/>
              <a:scene3d>
                <a:camera prst="orthographicFront"/>
                <a:lightRig rig="threePt" dir="t"/>
              </a:scene3d>
              <a:sp3d contourW="12700"/>
            </a:bodyPr>
            <a:lstStyle/>
            <a:p>
              <a:r>
                <a:rPr lang="en-US" altLang="zh-TW" sz="1200" dirty="0">
                  <a:solidFill>
                    <a:schemeClr val="tx1">
                      <a:lumMod val="50000"/>
                      <a:lumOff val="50000"/>
                    </a:schemeClr>
                  </a:solidFill>
                </a:rPr>
                <a:t>Introduction</a:t>
              </a:r>
              <a:endParaRPr lang="en-US" altLang="zh-CN" sz="1200" dirty="0">
                <a:solidFill>
                  <a:schemeClr val="tx1">
                    <a:lumMod val="50000"/>
                    <a:lumOff val="50000"/>
                  </a:schemeClr>
                </a:solidFill>
              </a:endParaRPr>
            </a:p>
          </p:txBody>
        </p:sp>
        <p:sp>
          <p:nvSpPr>
            <p:cNvPr id="43" name="文本框 42"/>
            <p:cNvSpPr txBox="1"/>
            <p:nvPr/>
          </p:nvSpPr>
          <p:spPr>
            <a:xfrm>
              <a:off x="2976152" y="4708118"/>
              <a:ext cx="902811"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tx1">
                      <a:lumMod val="85000"/>
                      <a:lumOff val="15000"/>
                    </a:schemeClr>
                  </a:solidFill>
                  <a:latin typeface="微軟正黑體" panose="020B0604030504040204" pitchFamily="34" charset="-120"/>
                  <a:ea typeface="微軟正黑體" panose="020B0604030504040204" pitchFamily="34" charset="-120"/>
                </a:rPr>
                <a:t>簡介</a:t>
              </a:r>
              <a:endParaRPr lang="zh-CN" altLang="en-US" sz="28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pic>
        <p:nvPicPr>
          <p:cNvPr id="44" name="图片 4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61" name="组合 52"/>
          <p:cNvGrpSpPr/>
          <p:nvPr/>
        </p:nvGrpSpPr>
        <p:grpSpPr>
          <a:xfrm>
            <a:off x="1050537" y="3656931"/>
            <a:ext cx="5271676" cy="2241950"/>
            <a:chOff x="874713" y="1114425"/>
            <a:chExt cx="2838076" cy="2241950"/>
          </a:xfrm>
        </p:grpSpPr>
        <p:sp>
          <p:nvSpPr>
            <p:cNvPr id="62" name="矩形 61"/>
            <p:cNvSpPr/>
            <p:nvPr/>
          </p:nvSpPr>
          <p:spPr>
            <a:xfrm>
              <a:off x="874713" y="1602049"/>
              <a:ext cx="2838076" cy="1754326"/>
            </a:xfrm>
            <a:prstGeom prst="rect">
              <a:avLst/>
            </a:prstGeom>
          </p:spPr>
          <p:txBody>
            <a:bodyPr wrap="square">
              <a:spAutoFit/>
              <a:scene3d>
                <a:camera prst="orthographicFront"/>
                <a:lightRig rig="threePt" dir="t"/>
              </a:scene3d>
              <a:sp3d contourW="12700"/>
            </a:bodyPr>
            <a:lstStyle/>
            <a:p>
              <a:r>
                <a:rPr lang="zh-TW" altLang="en-US" dirty="0">
                  <a:solidFill>
                    <a:schemeClr val="tx1">
                      <a:lumMod val="50000"/>
                      <a:lumOff val="50000"/>
                    </a:schemeClr>
                  </a:solidFill>
                  <a:latin typeface="微軟正黑體" panose="020B0604030504040204" pitchFamily="34" charset="-120"/>
                  <a:ea typeface="微軟正黑體" panose="020B0604030504040204" pitchFamily="34" charset="-120"/>
                </a:rPr>
                <a:t>        </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程式是為了控制軟硬體而開發出來的，故在學習程式的路途上</a:t>
              </a:r>
              <a:r>
                <a:rPr lang="zh-TW" altLang="en-US" u="sng" dirty="0">
                  <a:solidFill>
                    <a:schemeClr val="tx1">
                      <a:lumMod val="85000"/>
                      <a:lumOff val="15000"/>
                    </a:schemeClr>
                  </a:solidFill>
                  <a:latin typeface="微軟正黑體" panose="020B0604030504040204" pitchFamily="34" charset="-120"/>
                  <a:ea typeface="微軟正黑體" panose="020B0604030504040204" pitchFamily="34" charset="-120"/>
                </a:rPr>
                <a:t>時常會遭遇到既抽象又難以理解的程式</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，此時就需要良好的邏輯觀念以及多元的思考才去面對無數的困難</a:t>
              </a:r>
              <a:r>
                <a:rPr lang="zh-TW" altLang="zh-TW" dirty="0">
                  <a:solidFill>
                    <a:schemeClr val="tx1">
                      <a:lumMod val="65000"/>
                      <a:lumOff val="35000"/>
                    </a:schemeClr>
                  </a:solidFill>
                  <a:latin typeface="微軟正黑體" panose="020B0604030504040204" pitchFamily="34" charset="-120"/>
                  <a:ea typeface="微軟正黑體" panose="020B0604030504040204" pitchFamily="34" charset="-120"/>
                </a:rPr>
                <a:t>。</a:t>
              </a:r>
              <a:endPar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endParaRPr>
            </a:p>
            <a:p>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        </a:t>
              </a:r>
              <a:r>
                <a:rPr lang="zh-TW" altLang="en-US" u="sng" dirty="0">
                  <a:solidFill>
                    <a:schemeClr val="tx1">
                      <a:lumMod val="85000"/>
                      <a:lumOff val="15000"/>
                    </a:schemeClr>
                  </a:solidFill>
                  <a:latin typeface="微軟正黑體" panose="020B0604030504040204" pitchFamily="34" charset="-120"/>
                  <a:ea typeface="微軟正黑體" panose="020B0604030504040204" pitchFamily="34" charset="-120"/>
                </a:rPr>
                <a:t>換句話說，要解決上述問題只利用一般課堂所教的方式解決的成效並不顯著</a:t>
              </a:r>
              <a:r>
                <a:rPr lang="zh-TW" altLang="zh-TW" u="sng" dirty="0">
                  <a:solidFill>
                    <a:schemeClr val="tx1">
                      <a:lumMod val="85000"/>
                      <a:lumOff val="15000"/>
                    </a:schemeClr>
                  </a:solidFill>
                  <a:latin typeface="微軟正黑體" panose="020B0604030504040204" pitchFamily="34" charset="-120"/>
                  <a:ea typeface="微軟正黑體" panose="020B0604030504040204" pitchFamily="34" charset="-120"/>
                </a:rPr>
                <a:t>。</a:t>
              </a:r>
              <a:endParaRPr lang="en-US" altLang="zh-TW" u="sng"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sp>
          <p:nvSpPr>
            <p:cNvPr id="63" name="矩形 62"/>
            <p:cNvSpPr/>
            <p:nvPr/>
          </p:nvSpPr>
          <p:spPr>
            <a:xfrm>
              <a:off x="874713" y="1114425"/>
              <a:ext cx="2084387" cy="400110"/>
            </a:xfrm>
            <a:prstGeom prst="rect">
              <a:avLst/>
            </a:prstGeom>
          </p:spPr>
          <p:txBody>
            <a:bodyPr wrap="square">
              <a:spAutoFit/>
              <a:scene3d>
                <a:camera prst="orthographicFront"/>
                <a:lightRig rig="threePt" dir="t"/>
              </a:scene3d>
              <a:sp3d contourW="12700"/>
            </a:bodyPr>
            <a:lstStyle/>
            <a:p>
              <a:r>
                <a:rPr lang="zh-TW" altLang="en-US" sz="2000" b="1" dirty="0">
                  <a:latin typeface="微軟正黑體" panose="020B0604030504040204" pitchFamily="34" charset="-120"/>
                  <a:ea typeface="微軟正黑體" panose="020B0604030504040204" pitchFamily="34" charset="-120"/>
                </a:rPr>
                <a:t>程式的概念往往抽象又難以理解</a:t>
              </a:r>
            </a:p>
          </p:txBody>
        </p:sp>
      </p:grpSp>
      <p:sp>
        <p:nvSpPr>
          <p:cNvPr id="2" name="投影片編號版面配置區 1"/>
          <p:cNvSpPr>
            <a:spLocks noGrp="1"/>
          </p:cNvSpPr>
          <p:nvPr>
            <p:ph type="sldNum" sz="quarter" idx="12"/>
          </p:nvPr>
        </p:nvSpPr>
        <p:spPr/>
        <p:txBody>
          <a:bodyPr/>
          <a:lstStyle/>
          <a:p>
            <a:fld id="{AC1E9A84-A6CA-4827-8DBC-3F05F469E038}" type="slidenum">
              <a:rPr lang="zh-TW" altLang="en-US" smtClean="0"/>
              <a:t>4</a:t>
            </a:fld>
            <a:endParaRPr lang="zh-TW" altLang="en-US"/>
          </a:p>
        </p:txBody>
      </p:sp>
      <p:pic>
        <p:nvPicPr>
          <p:cNvPr id="6" name="圖片 5">
            <a:extLst>
              <a:ext uri="{FF2B5EF4-FFF2-40B4-BE49-F238E27FC236}">
                <a16:creationId xmlns:a16="http://schemas.microsoft.com/office/drawing/2014/main" id="{1F739122-90F7-44FF-8CF3-8BD20FA335DE}"/>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996223" y="1390023"/>
            <a:ext cx="4630843" cy="4533815"/>
          </a:xfrm>
          <a:prstGeom prst="rect">
            <a:avLst/>
          </a:prstGeom>
        </p:spPr>
      </p:pic>
      <p:grpSp>
        <p:nvGrpSpPr>
          <p:cNvPr id="18" name="组合 52">
            <a:extLst>
              <a:ext uri="{FF2B5EF4-FFF2-40B4-BE49-F238E27FC236}">
                <a16:creationId xmlns:a16="http://schemas.microsoft.com/office/drawing/2014/main" id="{17C2D50E-C077-4209-A6F3-E5F8C9C5EBB6}"/>
              </a:ext>
            </a:extLst>
          </p:cNvPr>
          <p:cNvGrpSpPr/>
          <p:nvPr/>
        </p:nvGrpSpPr>
        <p:grpSpPr>
          <a:xfrm>
            <a:off x="1043399" y="1477833"/>
            <a:ext cx="5278814" cy="1691338"/>
            <a:chOff x="874713" y="1114425"/>
            <a:chExt cx="2841919" cy="1691338"/>
          </a:xfrm>
        </p:grpSpPr>
        <p:sp>
          <p:nvSpPr>
            <p:cNvPr id="19" name="矩形 18">
              <a:extLst>
                <a:ext uri="{FF2B5EF4-FFF2-40B4-BE49-F238E27FC236}">
                  <a16:creationId xmlns:a16="http://schemas.microsoft.com/office/drawing/2014/main" id="{3B8379C0-31C4-42D8-A127-A90393A70851}"/>
                </a:ext>
              </a:extLst>
            </p:cNvPr>
            <p:cNvSpPr/>
            <p:nvPr/>
          </p:nvSpPr>
          <p:spPr>
            <a:xfrm>
              <a:off x="874713" y="1605434"/>
              <a:ext cx="2841919" cy="1200329"/>
            </a:xfrm>
            <a:prstGeom prst="rect">
              <a:avLst/>
            </a:prstGeom>
          </p:spPr>
          <p:txBody>
            <a:bodyPr wrap="square">
              <a:spAutoFit/>
              <a:scene3d>
                <a:camera prst="orthographicFront"/>
                <a:lightRig rig="threePt" dir="t"/>
              </a:scene3d>
              <a:sp3d contourW="12700"/>
            </a:bodyPr>
            <a:lstStyle/>
            <a:p>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       在</a:t>
              </a:r>
              <a:r>
                <a:rPr lang="zh-TW" altLang="zh-TW" dirty="0">
                  <a:solidFill>
                    <a:schemeClr val="tx1">
                      <a:lumMod val="65000"/>
                      <a:lumOff val="35000"/>
                    </a:schemeClr>
                  </a:solidFill>
                  <a:latin typeface="微軟正黑體" panose="020B0604030504040204" pitchFamily="34" charset="-120"/>
                  <a:ea typeface="微軟正黑體" panose="020B0604030504040204" pitchFamily="34" charset="-120"/>
                </a:rPr>
                <a:t>資訊科技已加在</a:t>
              </a:r>
              <a:r>
                <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rPr>
                <a:t>12</a:t>
              </a:r>
              <a:r>
                <a:rPr lang="zh-TW" altLang="zh-TW" dirty="0">
                  <a:solidFill>
                    <a:schemeClr val="tx1">
                      <a:lumMod val="65000"/>
                      <a:lumOff val="35000"/>
                    </a:schemeClr>
                  </a:solidFill>
                  <a:latin typeface="微軟正黑體" panose="020B0604030504040204" pitchFamily="34" charset="-120"/>
                  <a:ea typeface="微軟正黑體" panose="020B0604030504040204" pitchFamily="34" charset="-120"/>
                </a:rPr>
                <a:t>年國教的課綱</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的年代下</a:t>
              </a:r>
              <a:r>
                <a:rPr lang="zh-TW" altLang="zh-TW" dirty="0">
                  <a:solidFill>
                    <a:schemeClr val="tx1">
                      <a:lumMod val="65000"/>
                      <a:lumOff val="35000"/>
                    </a:schemeClr>
                  </a:solidFill>
                  <a:latin typeface="微軟正黑體" panose="020B0604030504040204" pitchFamily="34" charset="-120"/>
                  <a:ea typeface="微軟正黑體" panose="020B0604030504040204" pitchFamily="34" charset="-120"/>
                </a:rPr>
                <a:t>，</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首要</a:t>
              </a:r>
              <a:r>
                <a:rPr lang="zh-TW" altLang="zh-TW" dirty="0">
                  <a:solidFill>
                    <a:schemeClr val="tx1">
                      <a:lumMod val="65000"/>
                      <a:lumOff val="35000"/>
                    </a:schemeClr>
                  </a:solidFill>
                  <a:latin typeface="微軟正黑體" panose="020B0604030504040204" pitchFamily="34" charset="-120"/>
                  <a:ea typeface="微軟正黑體" panose="020B0604030504040204" pitchFamily="34" charset="-120"/>
                </a:rPr>
                <a:t>面對的就是要學習程式，</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在</a:t>
              </a:r>
              <a:r>
                <a:rPr lang="zh-TW" altLang="zh-TW" dirty="0">
                  <a:solidFill>
                    <a:schemeClr val="tx1">
                      <a:lumMod val="65000"/>
                      <a:lumOff val="35000"/>
                    </a:schemeClr>
                  </a:solidFill>
                  <a:latin typeface="微軟正黑體" panose="020B0604030504040204" pitchFamily="34" charset="-120"/>
                  <a:ea typeface="微軟正黑體" panose="020B0604030504040204" pitchFamily="34" charset="-120"/>
                </a:rPr>
                <a:t>學習程式</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的</a:t>
              </a:r>
              <a:r>
                <a:rPr lang="zh-TW" altLang="zh-TW" dirty="0">
                  <a:solidFill>
                    <a:schemeClr val="tx1">
                      <a:lumMod val="65000"/>
                      <a:lumOff val="35000"/>
                    </a:schemeClr>
                  </a:solidFill>
                  <a:latin typeface="微軟正黑體" panose="020B0604030504040204" pitchFamily="34" charset="-120"/>
                  <a:ea typeface="微軟正黑體" panose="020B0604030504040204" pitchFamily="34" charset="-120"/>
                </a:rPr>
                <a:t>初期往往</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會因為不知所學的能有何作為而變得</a:t>
              </a:r>
              <a:r>
                <a:rPr lang="zh-TW" altLang="zh-TW" dirty="0">
                  <a:solidFill>
                    <a:schemeClr val="tx1">
                      <a:lumMod val="65000"/>
                      <a:lumOff val="35000"/>
                    </a:schemeClr>
                  </a:solidFill>
                  <a:latin typeface="微軟正黑體" panose="020B0604030504040204" pitchFamily="34" charset="-120"/>
                  <a:ea typeface="微軟正黑體" panose="020B0604030504040204" pitchFamily="34" charset="-120"/>
                </a:rPr>
                <a:t>迷惘</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導致覺得學習程式是</a:t>
              </a:r>
              <a:r>
                <a:rPr lang="zh-TW" altLang="en-US" u="sng" dirty="0">
                  <a:solidFill>
                    <a:schemeClr val="tx1">
                      <a:lumMod val="85000"/>
                      <a:lumOff val="15000"/>
                    </a:schemeClr>
                  </a:solidFill>
                  <a:latin typeface="微軟正黑體" panose="020B0604030504040204" pitchFamily="34" charset="-120"/>
                  <a:ea typeface="微軟正黑體" panose="020B0604030504040204" pitchFamily="34" charset="-120"/>
                </a:rPr>
                <a:t>枯燥的</a:t>
              </a:r>
              <a:r>
                <a:rPr lang="zh-TW" altLang="en-US" dirty="0">
                  <a:solidFill>
                    <a:schemeClr val="tx1">
                      <a:lumMod val="50000"/>
                      <a:lumOff val="50000"/>
                    </a:schemeClr>
                  </a:solidFill>
                  <a:latin typeface="微軟正黑體" panose="020B0604030504040204" pitchFamily="34" charset="-120"/>
                  <a:ea typeface="微軟正黑體" panose="020B0604030504040204" pitchFamily="34" charset="-120"/>
                </a:rPr>
                <a:t>。</a:t>
              </a:r>
              <a:endPar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sp>
          <p:nvSpPr>
            <p:cNvPr id="20" name="矩形 19">
              <a:extLst>
                <a:ext uri="{FF2B5EF4-FFF2-40B4-BE49-F238E27FC236}">
                  <a16:creationId xmlns:a16="http://schemas.microsoft.com/office/drawing/2014/main" id="{ACDAE6E5-13BE-45C2-A486-90CE7EBDC1E4}"/>
                </a:ext>
              </a:extLst>
            </p:cNvPr>
            <p:cNvSpPr/>
            <p:nvPr/>
          </p:nvSpPr>
          <p:spPr>
            <a:xfrm>
              <a:off x="874713" y="1114425"/>
              <a:ext cx="2084387" cy="400110"/>
            </a:xfrm>
            <a:prstGeom prst="rect">
              <a:avLst/>
            </a:prstGeom>
          </p:spPr>
          <p:txBody>
            <a:bodyPr wrap="square">
              <a:spAutoFit/>
              <a:scene3d>
                <a:camera prst="orthographicFront"/>
                <a:lightRig rig="threePt" dir="t"/>
              </a:scene3d>
              <a:sp3d contourW="12700"/>
            </a:bodyPr>
            <a:lstStyle/>
            <a:p>
              <a:r>
                <a:rPr lang="zh-TW" altLang="en-US" sz="2000" b="1" dirty="0">
                  <a:latin typeface="微軟正黑體" panose="020B0604030504040204" pitchFamily="34" charset="-120"/>
                  <a:ea typeface="微軟正黑體" panose="020B0604030504040204" pitchFamily="34" charset="-120"/>
                </a:rPr>
                <a:t>初學程式的枯燥感</a:t>
              </a:r>
              <a:endParaRPr lang="en-US" altLang="zh-TW" sz="2000" b="1" dirty="0">
                <a:latin typeface="微軟正黑體" panose="020B0604030504040204" pitchFamily="34" charset="-120"/>
                <a:ea typeface="微軟正黑體" panose="020B0604030504040204" pitchFamily="34" charset="-120"/>
              </a:endParaRPr>
            </a:p>
          </p:txBody>
        </p:sp>
      </p:grpSp>
      <p:sp>
        <p:nvSpPr>
          <p:cNvPr id="24" name="矩形 23">
            <a:extLst>
              <a:ext uri="{FF2B5EF4-FFF2-40B4-BE49-F238E27FC236}">
                <a16:creationId xmlns:a16="http://schemas.microsoft.com/office/drawing/2014/main" id="{3093B88F-276B-406D-8B1C-FA3B7D70F21F}"/>
              </a:ext>
            </a:extLst>
          </p:cNvPr>
          <p:cNvSpPr/>
          <p:nvPr/>
        </p:nvSpPr>
        <p:spPr>
          <a:xfrm>
            <a:off x="8472653" y="6165703"/>
            <a:ext cx="2056284" cy="523220"/>
          </a:xfrm>
          <a:prstGeom prst="rect">
            <a:avLst/>
          </a:prstGeom>
        </p:spPr>
        <p:txBody>
          <a:bodyPr wrap="square">
            <a:spAutoFit/>
            <a:scene3d>
              <a:camera prst="orthographicFront"/>
              <a:lightRig rig="threePt" dir="t"/>
            </a:scene3d>
            <a:sp3d contourW="12700"/>
          </a:bodyPr>
          <a:lstStyle/>
          <a:p>
            <a:pPr algn="ctr"/>
            <a:r>
              <a:rPr lang="zh-TW" altLang="en-US" sz="1400" dirty="0">
                <a:latin typeface="微軟正黑體" panose="020B0604030504040204" pitchFamily="34" charset="-120"/>
                <a:ea typeface="微軟正黑體" panose="020B0604030504040204" pitchFamily="34" charset="-120"/>
              </a:rPr>
              <a:t>▲生活科技化的示意圖</a:t>
            </a:r>
            <a:endParaRPr lang="en-US" altLang="zh-TW" sz="1400" dirty="0">
              <a:latin typeface="微軟正黑體" panose="020B0604030504040204" pitchFamily="34" charset="-120"/>
              <a:ea typeface="微軟正黑體" panose="020B0604030504040204" pitchFamily="34" charset="-120"/>
            </a:endParaRPr>
          </a:p>
          <a:p>
            <a:pPr algn="ctr"/>
            <a:r>
              <a:rPr lang="en-US" altLang="zh-TW" sz="1400" dirty="0"/>
              <a:t>https://reurl.cc/4GG6K</a:t>
            </a:r>
            <a:endParaRPr lang="zh-TW" altLang="en-US" sz="1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8800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1784239" y="354939"/>
            <a:ext cx="3766991" cy="740769"/>
            <a:chOff x="2976152" y="4708118"/>
            <a:chExt cx="3766991" cy="740769"/>
          </a:xfrm>
        </p:grpSpPr>
        <p:sp>
          <p:nvSpPr>
            <p:cNvPr id="42" name="文本框 41"/>
            <p:cNvSpPr txBox="1"/>
            <p:nvPr/>
          </p:nvSpPr>
          <p:spPr>
            <a:xfrm>
              <a:off x="2976152" y="5171888"/>
              <a:ext cx="3766991" cy="276999"/>
            </a:xfrm>
            <a:prstGeom prst="rect">
              <a:avLst/>
            </a:prstGeom>
            <a:noFill/>
          </p:spPr>
          <p:txBody>
            <a:bodyPr wrap="square" rtlCol="0">
              <a:spAutoFit/>
              <a:scene3d>
                <a:camera prst="orthographicFront"/>
                <a:lightRig rig="threePt" dir="t"/>
              </a:scene3d>
              <a:sp3d contourW="12700"/>
            </a:bodyPr>
            <a:lstStyle/>
            <a:p>
              <a:r>
                <a:rPr lang="en-US" altLang="zh-TW" sz="1200" dirty="0">
                  <a:solidFill>
                    <a:schemeClr val="tx1">
                      <a:lumMod val="50000"/>
                      <a:lumOff val="50000"/>
                    </a:schemeClr>
                  </a:solidFill>
                </a:rPr>
                <a:t>Introduction</a:t>
              </a:r>
              <a:endParaRPr lang="en-US" altLang="zh-CN" sz="1200" dirty="0">
                <a:solidFill>
                  <a:schemeClr val="tx1">
                    <a:lumMod val="50000"/>
                    <a:lumOff val="50000"/>
                  </a:schemeClr>
                </a:solidFill>
              </a:endParaRPr>
            </a:p>
          </p:txBody>
        </p:sp>
        <p:sp>
          <p:nvSpPr>
            <p:cNvPr id="43" name="文本框 42"/>
            <p:cNvSpPr txBox="1"/>
            <p:nvPr/>
          </p:nvSpPr>
          <p:spPr>
            <a:xfrm>
              <a:off x="2976152" y="4708118"/>
              <a:ext cx="902811"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tx1">
                      <a:lumMod val="85000"/>
                      <a:lumOff val="15000"/>
                    </a:schemeClr>
                  </a:solidFill>
                  <a:latin typeface="微軟正黑體" panose="020B0604030504040204" pitchFamily="34" charset="-120"/>
                  <a:ea typeface="微軟正黑體" panose="020B0604030504040204" pitchFamily="34" charset="-120"/>
                </a:rPr>
                <a:t>簡介</a:t>
              </a:r>
              <a:endParaRPr lang="zh-CN" altLang="en-US" sz="28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pic>
        <p:nvPicPr>
          <p:cNvPr id="44" name="图片 4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sp>
        <p:nvSpPr>
          <p:cNvPr id="20" name="矩形 19"/>
          <p:cNvSpPr/>
          <p:nvPr/>
        </p:nvSpPr>
        <p:spPr>
          <a:xfrm>
            <a:off x="1026006" y="1981193"/>
            <a:ext cx="4981093" cy="2308324"/>
          </a:xfrm>
          <a:prstGeom prst="rect">
            <a:avLst/>
          </a:prstGeom>
        </p:spPr>
        <p:txBody>
          <a:bodyPr wrap="square">
            <a:spAutoFit/>
            <a:scene3d>
              <a:camera prst="orthographicFront"/>
              <a:lightRig rig="threePt" dir="t"/>
            </a:scene3d>
            <a:sp3d contourW="12700"/>
          </a:bodyPr>
          <a:lstStyle/>
          <a:p>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        以</a:t>
            </a:r>
            <a:r>
              <a:rPr lang="en-US" altLang="zh-TW" dirty="0" err="1">
                <a:solidFill>
                  <a:schemeClr val="tx1">
                    <a:lumMod val="65000"/>
                    <a:lumOff val="35000"/>
                  </a:schemeClr>
                </a:solidFill>
                <a:latin typeface="微軟正黑體" panose="020B0604030504040204" pitchFamily="34" charset="-120"/>
                <a:ea typeface="微軟正黑體" panose="020B0604030504040204" pitchFamily="34" charset="-120"/>
              </a:rPr>
              <a:t>CodeMonKey</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和</a:t>
            </a:r>
            <a:r>
              <a:rPr lang="en-US" altLang="zh-TW" dirty="0" err="1">
                <a:solidFill>
                  <a:schemeClr val="tx1">
                    <a:lumMod val="65000"/>
                    <a:lumOff val="35000"/>
                  </a:schemeClr>
                </a:solidFill>
                <a:latin typeface="微軟正黑體" panose="020B0604030504040204" pitchFamily="34" charset="-120"/>
                <a:ea typeface="微軟正黑體" panose="020B0604030504040204" pitchFamily="34" charset="-120"/>
              </a:rPr>
              <a:t>CodeCombat</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為例，在遊戲性上面兩者的遊戲性或遊玩方式較為單一，且最為重要的是兩者所學的程式語言是自定義的在遊戲內所學程式語言不能直接使用於實際所需的程式語言，因此</a:t>
            </a:r>
            <a:r>
              <a:rPr lang="zh-TW" altLang="en-US" u="sng" dirty="0">
                <a:solidFill>
                  <a:schemeClr val="tx1">
                    <a:lumMod val="65000"/>
                    <a:lumOff val="35000"/>
                  </a:schemeClr>
                </a:solidFill>
                <a:latin typeface="微軟正黑體" panose="020B0604030504040204" pitchFamily="34" charset="-120"/>
                <a:ea typeface="微軟正黑體" panose="020B0604030504040204" pitchFamily="34" charset="-120"/>
              </a:rPr>
              <a:t>提出直接利用線上編譯的方式讓使用者遊玩</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，並在最佳的情況下，</a:t>
            </a:r>
            <a:r>
              <a:rPr lang="zh-TW" altLang="en-US" u="sng" dirty="0">
                <a:solidFill>
                  <a:schemeClr val="tx1">
                    <a:lumMod val="65000"/>
                    <a:lumOff val="35000"/>
                  </a:schemeClr>
                </a:solidFill>
                <a:latin typeface="微軟正黑體" panose="020B0604030504040204" pitchFamily="34" charset="-120"/>
                <a:ea typeface="微軟正黑體" panose="020B0604030504040204" pitchFamily="34" charset="-120"/>
              </a:rPr>
              <a:t>學習的成效能達到翻倍的效果</a:t>
            </a:r>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a:t>
            </a:r>
            <a:endPar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endParaRPr>
          </a:p>
          <a:p>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       </a:t>
            </a:r>
            <a:endParaRPr lang="zh-TW" altLang="en-US" sz="1200" dirty="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21" name="矩形 20"/>
          <p:cNvSpPr/>
          <p:nvPr/>
        </p:nvSpPr>
        <p:spPr>
          <a:xfrm>
            <a:off x="1030647" y="1460184"/>
            <a:ext cx="5278814" cy="400111"/>
          </a:xfrm>
          <a:prstGeom prst="rect">
            <a:avLst/>
          </a:prstGeom>
        </p:spPr>
        <p:txBody>
          <a:bodyPr wrap="square">
            <a:spAutoFit/>
            <a:scene3d>
              <a:camera prst="orthographicFront"/>
              <a:lightRig rig="threePt" dir="t"/>
            </a:scene3d>
            <a:sp3d contourW="12700"/>
          </a:bodyPr>
          <a:lstStyle/>
          <a:p>
            <a:r>
              <a:rPr lang="zh-TW" altLang="en-US" sz="2000" b="1" dirty="0">
                <a:latin typeface="微軟正黑體" panose="020B0604030504040204" pitchFamily="34" charset="-120"/>
                <a:ea typeface="微軟正黑體" panose="020B0604030504040204" pitchFamily="34" charset="-120"/>
              </a:rPr>
              <a:t>已存在的程式遊戲不夠完善</a:t>
            </a:r>
          </a:p>
        </p:txBody>
      </p:sp>
      <p:sp>
        <p:nvSpPr>
          <p:cNvPr id="27" name="矩形 26"/>
          <p:cNvSpPr/>
          <p:nvPr/>
        </p:nvSpPr>
        <p:spPr>
          <a:xfrm>
            <a:off x="1043399" y="4747470"/>
            <a:ext cx="6574890" cy="1938992"/>
          </a:xfrm>
          <a:prstGeom prst="rect">
            <a:avLst/>
          </a:prstGeom>
        </p:spPr>
        <p:txBody>
          <a:bodyPr wrap="square">
            <a:spAutoFit/>
            <a:scene3d>
              <a:camera prst="orthographicFront"/>
              <a:lightRig rig="threePt" dir="t"/>
            </a:scene3d>
            <a:sp3d contourW="12700"/>
          </a:bodyPr>
          <a:lstStyle/>
          <a:p>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利用線上編譯的三個優點</a:t>
            </a:r>
            <a:r>
              <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rPr>
              <a:t>:</a:t>
            </a:r>
          </a:p>
          <a:p>
            <a:r>
              <a:rPr lang="en-US" altLang="zh-TW" u="sng" dirty="0">
                <a:solidFill>
                  <a:schemeClr val="tx1">
                    <a:lumMod val="85000"/>
                    <a:lumOff val="15000"/>
                  </a:schemeClr>
                </a:solidFill>
                <a:latin typeface="微軟正黑體" panose="020B0604030504040204" pitchFamily="34" charset="-120"/>
                <a:ea typeface="微軟正黑體" panose="020B0604030504040204" pitchFamily="34" charset="-120"/>
              </a:rPr>
              <a:t>(</a:t>
            </a:r>
            <a:r>
              <a:rPr lang="en-US" altLang="zh-TW" u="sng" dirty="0" err="1">
                <a:solidFill>
                  <a:schemeClr val="tx1">
                    <a:lumMod val="85000"/>
                    <a:lumOff val="15000"/>
                  </a:schemeClr>
                </a:solidFill>
                <a:latin typeface="微軟正黑體" panose="020B0604030504040204" pitchFamily="34" charset="-120"/>
                <a:ea typeface="微軟正黑體" panose="020B0604030504040204" pitchFamily="34" charset="-120"/>
              </a:rPr>
              <a:t>i</a:t>
            </a:r>
            <a:r>
              <a:rPr lang="en-US" altLang="zh-TW" u="sng" dirty="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en-US" u="sng" dirty="0">
                <a:solidFill>
                  <a:schemeClr val="tx1">
                    <a:lumMod val="85000"/>
                    <a:lumOff val="15000"/>
                  </a:schemeClr>
                </a:solidFill>
                <a:latin typeface="微軟正黑體" panose="020B0604030504040204" pitchFamily="34" charset="-120"/>
                <a:ea typeface="微軟正黑體" panose="020B0604030504040204" pitchFamily="34" charset="-120"/>
              </a:rPr>
              <a:t>所學的能直接活用於實際所需，</a:t>
            </a:r>
            <a:endParaRPr lang="en-US" altLang="zh-TW" u="sng" dirty="0">
              <a:solidFill>
                <a:schemeClr val="tx1">
                  <a:lumMod val="85000"/>
                  <a:lumOff val="15000"/>
                </a:schemeClr>
              </a:solidFill>
              <a:latin typeface="微軟正黑體" panose="020B0604030504040204" pitchFamily="34" charset="-120"/>
              <a:ea typeface="微軟正黑體" panose="020B0604030504040204" pitchFamily="34" charset="-120"/>
            </a:endParaRPr>
          </a:p>
          <a:p>
            <a:r>
              <a:rPr lang="en-US" altLang="zh-TW" u="sng" dirty="0">
                <a:solidFill>
                  <a:schemeClr val="tx1">
                    <a:lumMod val="85000"/>
                    <a:lumOff val="15000"/>
                  </a:schemeClr>
                </a:solidFill>
                <a:latin typeface="微軟正黑體" panose="020B0604030504040204" pitchFamily="34" charset="-120"/>
                <a:ea typeface="微軟正黑體" panose="020B0604030504040204" pitchFamily="34" charset="-120"/>
              </a:rPr>
              <a:t>(ii)</a:t>
            </a:r>
            <a:r>
              <a:rPr lang="zh-TW" altLang="en-US" u="sng" dirty="0">
                <a:solidFill>
                  <a:schemeClr val="tx1">
                    <a:lumMod val="85000"/>
                    <a:lumOff val="15000"/>
                  </a:schemeClr>
                </a:solidFill>
                <a:latin typeface="微軟正黑體" panose="020B0604030504040204" pitchFamily="34" charset="-120"/>
                <a:ea typeface="微軟正黑體" panose="020B0604030504040204" pitchFamily="34" charset="-120"/>
              </a:rPr>
              <a:t>能搭配相關課程做雙倍的學習效果，</a:t>
            </a:r>
            <a:endParaRPr lang="en-US" altLang="zh-TW" u="sng" dirty="0">
              <a:solidFill>
                <a:schemeClr val="tx1">
                  <a:lumMod val="85000"/>
                  <a:lumOff val="15000"/>
                </a:schemeClr>
              </a:solidFill>
              <a:latin typeface="微軟正黑體" panose="020B0604030504040204" pitchFamily="34" charset="-120"/>
              <a:ea typeface="微軟正黑體" panose="020B0604030504040204" pitchFamily="34" charset="-120"/>
            </a:endParaRPr>
          </a:p>
          <a:p>
            <a:r>
              <a:rPr lang="en-US" altLang="zh-TW" u="sng" dirty="0">
                <a:solidFill>
                  <a:schemeClr val="tx1">
                    <a:lumMod val="85000"/>
                    <a:lumOff val="15000"/>
                  </a:schemeClr>
                </a:solidFill>
                <a:latin typeface="微軟正黑體" panose="020B0604030504040204" pitchFamily="34" charset="-120"/>
                <a:ea typeface="微軟正黑體" panose="020B0604030504040204" pitchFamily="34" charset="-120"/>
              </a:rPr>
              <a:t>(iii)</a:t>
            </a:r>
            <a:r>
              <a:rPr lang="zh-TW" altLang="en-US" u="sng" dirty="0">
                <a:solidFill>
                  <a:schemeClr val="tx1">
                    <a:lumMod val="85000"/>
                    <a:lumOff val="15000"/>
                  </a:schemeClr>
                </a:solidFill>
                <a:latin typeface="微軟正黑體" panose="020B0604030504040204" pitchFamily="34" charset="-120"/>
                <a:ea typeface="微軟正黑體" panose="020B0604030504040204" pitchFamily="34" charset="-120"/>
              </a:rPr>
              <a:t>能夠傳達或活用既有函式庫所提供之功能</a:t>
            </a:r>
            <a:endParaRPr lang="en-US" altLang="zh-TW" u="sng" dirty="0">
              <a:solidFill>
                <a:schemeClr val="tx1">
                  <a:lumMod val="85000"/>
                  <a:lumOff val="15000"/>
                </a:schemeClr>
              </a:solidFill>
              <a:latin typeface="微軟正黑體" panose="020B0604030504040204" pitchFamily="34" charset="-120"/>
              <a:ea typeface="微軟正黑體" panose="020B0604030504040204" pitchFamily="34" charset="-120"/>
            </a:endParaRPr>
          </a:p>
          <a:p>
            <a:r>
              <a:rPr lang="zh-TW" altLang="en-US" dirty="0">
                <a:solidFill>
                  <a:schemeClr val="tx1">
                    <a:lumMod val="65000"/>
                    <a:lumOff val="35000"/>
                  </a:schemeClr>
                </a:solidFill>
                <a:latin typeface="微軟正黑體" panose="020B0604030504040204" pitchFamily="34" charset="-120"/>
                <a:ea typeface="微軟正黑體" panose="020B0604030504040204" pitchFamily="34" charset="-120"/>
              </a:rPr>
              <a:t>且為了改善程式初學者所常遭遇的困難，</a:t>
            </a:r>
            <a:r>
              <a:rPr lang="zh-TW" altLang="en-US" u="sng" dirty="0">
                <a:solidFill>
                  <a:schemeClr val="tx1">
                    <a:lumMod val="85000"/>
                    <a:lumOff val="15000"/>
                  </a:schemeClr>
                </a:solidFill>
                <a:latin typeface="微軟正黑體" panose="020B0604030504040204" pitchFamily="34" charset="-120"/>
                <a:ea typeface="微軟正黑體" panose="020B0604030504040204" pitchFamily="34" charset="-120"/>
              </a:rPr>
              <a:t>將程式積木導入遊戲內，達到簡化程式碼又能快速學習的效果。</a:t>
            </a:r>
            <a:endParaRPr lang="en-US" altLang="zh-TW" dirty="0">
              <a:solidFill>
                <a:schemeClr val="tx1">
                  <a:lumMod val="65000"/>
                  <a:lumOff val="35000"/>
                </a:schemeClr>
              </a:solidFill>
              <a:latin typeface="微軟正黑體" panose="020B0604030504040204" pitchFamily="34" charset="-120"/>
              <a:ea typeface="微軟正黑體" panose="020B0604030504040204" pitchFamily="34" charset="-120"/>
            </a:endParaRPr>
          </a:p>
          <a:p>
            <a:endParaRPr lang="zh-TW" altLang="en-US" sz="1200" dirty="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28" name="矩形 27"/>
          <p:cNvSpPr/>
          <p:nvPr/>
        </p:nvSpPr>
        <p:spPr>
          <a:xfrm>
            <a:off x="1049265" y="4226630"/>
            <a:ext cx="6671948" cy="400110"/>
          </a:xfrm>
          <a:prstGeom prst="rect">
            <a:avLst/>
          </a:prstGeom>
        </p:spPr>
        <p:txBody>
          <a:bodyPr wrap="square">
            <a:spAutoFit/>
            <a:scene3d>
              <a:camera prst="orthographicFront"/>
              <a:lightRig rig="threePt" dir="t"/>
            </a:scene3d>
            <a:sp3d contourW="12700"/>
          </a:bodyPr>
          <a:lstStyle/>
          <a:p>
            <a:r>
              <a:rPr lang="zh-TW" altLang="en-US" sz="2000" b="1" dirty="0">
                <a:latin typeface="微軟正黑體" panose="020B0604030504040204" pitchFamily="34" charset="-120"/>
                <a:ea typeface="微軟正黑體" panose="020B0604030504040204" pitchFamily="34" charset="-120"/>
              </a:rPr>
              <a:t>好的遊玩方式</a:t>
            </a:r>
          </a:p>
        </p:txBody>
      </p:sp>
      <p:sp>
        <p:nvSpPr>
          <p:cNvPr id="30" name="矩形 29"/>
          <p:cNvSpPr/>
          <p:nvPr/>
        </p:nvSpPr>
        <p:spPr>
          <a:xfrm>
            <a:off x="8543372" y="6165703"/>
            <a:ext cx="2056284" cy="307777"/>
          </a:xfrm>
          <a:prstGeom prst="rect">
            <a:avLst/>
          </a:prstGeom>
        </p:spPr>
        <p:txBody>
          <a:bodyPr wrap="square">
            <a:spAutoFit/>
            <a:scene3d>
              <a:camera prst="orthographicFront"/>
              <a:lightRig rig="threePt" dir="t"/>
            </a:scene3d>
            <a:sp3d contourW="12700"/>
          </a:bodyPr>
          <a:lstStyle/>
          <a:p>
            <a:pPr algn="ctr"/>
            <a:r>
              <a:rPr lang="zh-TW" altLang="en-US" sz="1400" dirty="0">
                <a:latin typeface="微軟正黑體" panose="020B0604030504040204" pitchFamily="34" charset="-120"/>
                <a:ea typeface="微軟正黑體" panose="020B0604030504040204" pitchFamily="34" charset="-120"/>
              </a:rPr>
              <a:t>▲程式積木示意圖</a:t>
            </a:r>
            <a:endParaRPr lang="en-US" altLang="zh-TW" sz="14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a:xfrm>
            <a:off x="9131300" y="6356350"/>
            <a:ext cx="2743200" cy="365125"/>
          </a:xfrm>
        </p:spPr>
        <p:txBody>
          <a:bodyPr/>
          <a:lstStyle/>
          <a:p>
            <a:fld id="{AC1E9A84-A6CA-4827-8DBC-3F05F469E038}" type="slidenum">
              <a:rPr lang="zh-TW" altLang="en-US" smtClean="0"/>
              <a:t>5</a:t>
            </a:fld>
            <a:endParaRPr lang="zh-TW" altLang="en-US" dirty="0"/>
          </a:p>
        </p:txBody>
      </p:sp>
      <p:grpSp>
        <p:nvGrpSpPr>
          <p:cNvPr id="7" name="群組 6">
            <a:extLst>
              <a:ext uri="{FF2B5EF4-FFF2-40B4-BE49-F238E27FC236}">
                <a16:creationId xmlns:a16="http://schemas.microsoft.com/office/drawing/2014/main" id="{33015AB8-8C0B-4B0E-BD86-5942B1C7D238}"/>
              </a:ext>
            </a:extLst>
          </p:cNvPr>
          <p:cNvGrpSpPr/>
          <p:nvPr/>
        </p:nvGrpSpPr>
        <p:grpSpPr>
          <a:xfrm>
            <a:off x="8213299" y="1129950"/>
            <a:ext cx="2716430" cy="2665298"/>
            <a:chOff x="8138989" y="1129950"/>
            <a:chExt cx="2716430" cy="2665298"/>
          </a:xfrm>
        </p:grpSpPr>
        <p:graphicFrame>
          <p:nvGraphicFramePr>
            <p:cNvPr id="36" name="Chart 23">
              <a:extLst>
                <a:ext uri="{FF2B5EF4-FFF2-40B4-BE49-F238E27FC236}">
                  <a16:creationId xmlns:a16="http://schemas.microsoft.com/office/drawing/2014/main" id="{B5FE4338-66C7-4867-9096-E1CD95E0EFFB}"/>
                </a:ext>
              </a:extLst>
            </p:cNvPr>
            <p:cNvGraphicFramePr/>
            <p:nvPr>
              <p:extLst>
                <p:ext uri="{D42A27DB-BD31-4B8C-83A1-F6EECF244321}">
                  <p14:modId xmlns:p14="http://schemas.microsoft.com/office/powerpoint/2010/main" val="991848342"/>
                </p:ext>
              </p:extLst>
            </p:nvPr>
          </p:nvGraphicFramePr>
          <p:xfrm>
            <a:off x="8214343" y="1129950"/>
            <a:ext cx="2572904" cy="2665298"/>
          </p:xfrm>
          <a:graphic>
            <a:graphicData uri="http://schemas.openxmlformats.org/drawingml/2006/chart">
              <c:chart xmlns:c="http://schemas.openxmlformats.org/drawingml/2006/chart" xmlns:r="http://schemas.openxmlformats.org/officeDocument/2006/relationships" r:id="rId4"/>
            </a:graphicData>
          </a:graphic>
        </p:graphicFrame>
        <p:grpSp>
          <p:nvGrpSpPr>
            <p:cNvPr id="22" name="群組 21"/>
            <p:cNvGrpSpPr/>
            <p:nvPr/>
          </p:nvGrpSpPr>
          <p:grpSpPr>
            <a:xfrm>
              <a:off x="8138989" y="1277629"/>
              <a:ext cx="2716430" cy="2369941"/>
              <a:chOff x="7673440" y="3591661"/>
              <a:chExt cx="2716430" cy="2369941"/>
            </a:xfrm>
          </p:grpSpPr>
          <p:graphicFrame>
            <p:nvGraphicFramePr>
              <p:cNvPr id="23" name="Chart 23"/>
              <p:cNvGraphicFramePr/>
              <p:nvPr>
                <p:extLst>
                  <p:ext uri="{D42A27DB-BD31-4B8C-83A1-F6EECF244321}">
                    <p14:modId xmlns:p14="http://schemas.microsoft.com/office/powerpoint/2010/main" val="3504366416"/>
                  </p:ext>
                </p:extLst>
              </p:nvPr>
            </p:nvGraphicFramePr>
            <p:xfrm>
              <a:off x="7673440" y="3591661"/>
              <a:ext cx="2716430" cy="2369941"/>
            </p:xfrm>
            <a:graphic>
              <a:graphicData uri="http://schemas.openxmlformats.org/drawingml/2006/chart">
                <c:chart xmlns:c="http://schemas.openxmlformats.org/drawingml/2006/chart" xmlns:r="http://schemas.openxmlformats.org/officeDocument/2006/relationships" r:id="rId5"/>
              </a:graphicData>
            </a:graphic>
          </p:graphicFrame>
          <p:sp>
            <p:nvSpPr>
              <p:cNvPr id="24" name="Oval 24"/>
              <p:cNvSpPr/>
              <p:nvPr/>
            </p:nvSpPr>
            <p:spPr>
              <a:xfrm>
                <a:off x="8076875" y="3791865"/>
                <a:ext cx="1902429" cy="19024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5" name="TextBox 25"/>
              <p:cNvSpPr txBox="1"/>
              <p:nvPr/>
            </p:nvSpPr>
            <p:spPr>
              <a:xfrm>
                <a:off x="8168836" y="4338569"/>
                <a:ext cx="1718457" cy="707886"/>
              </a:xfrm>
              <a:prstGeom prst="rect">
                <a:avLst/>
              </a:prstGeom>
              <a:noFill/>
            </p:spPr>
            <p:txBody>
              <a:bodyPr wrap="square" rtlCol="0">
                <a:spAutoFit/>
              </a:bodyPr>
              <a:lstStyle/>
              <a:p>
                <a:pPr algn="ctr"/>
                <a:r>
                  <a:rPr lang="en-US" sz="4000" spc="150" dirty="0">
                    <a:solidFill>
                      <a:schemeClr val="tx2"/>
                    </a:solidFill>
                    <a:latin typeface="Lato Light" charset="0"/>
                    <a:ea typeface="Lato Light" charset="0"/>
                    <a:cs typeface="Lato Light" charset="0"/>
                  </a:rPr>
                  <a:t>200%</a:t>
                </a:r>
              </a:p>
            </p:txBody>
          </p:sp>
        </p:grpSp>
      </p:grpSp>
      <p:pic>
        <p:nvPicPr>
          <p:cNvPr id="6" name="圖片 5">
            <a:extLst>
              <a:ext uri="{FF2B5EF4-FFF2-40B4-BE49-F238E27FC236}">
                <a16:creationId xmlns:a16="http://schemas.microsoft.com/office/drawing/2014/main" id="{5F7E6DDC-41E6-4405-BC7D-D061D85B58AF}"/>
              </a:ext>
            </a:extLst>
          </p:cNvPr>
          <p:cNvPicPr>
            <a:picLocks noChangeAspect="1"/>
          </p:cNvPicPr>
          <p:nvPr/>
        </p:nvPicPr>
        <p:blipFill rotWithShape="1">
          <a:blip r:embed="rId6"/>
          <a:srcRect l="20714" t="38369" r="59145" b="43287"/>
          <a:stretch/>
        </p:blipFill>
        <p:spPr>
          <a:xfrm>
            <a:off x="7748955" y="4073926"/>
            <a:ext cx="3645118" cy="1867438"/>
          </a:xfrm>
          <a:prstGeom prst="rect">
            <a:avLst/>
          </a:prstGeom>
        </p:spPr>
      </p:pic>
    </p:spTree>
    <p:extLst>
      <p:ext uri="{BB962C8B-B14F-4D97-AF65-F5344CB8AC3E}">
        <p14:creationId xmlns:p14="http://schemas.microsoft.com/office/powerpoint/2010/main" val="266099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35" name="组合 40"/>
          <p:cNvGrpSpPr/>
          <p:nvPr/>
        </p:nvGrpSpPr>
        <p:grpSpPr>
          <a:xfrm>
            <a:off x="1784239" y="354939"/>
            <a:ext cx="3766991" cy="740769"/>
            <a:chOff x="2976152" y="4708118"/>
            <a:chExt cx="3766991" cy="740769"/>
          </a:xfrm>
        </p:grpSpPr>
        <p:sp>
          <p:nvSpPr>
            <p:cNvPr id="36" name="文本框 41"/>
            <p:cNvSpPr txBox="1"/>
            <p:nvPr/>
          </p:nvSpPr>
          <p:spPr>
            <a:xfrm>
              <a:off x="2976152" y="5171888"/>
              <a:ext cx="3766991" cy="276999"/>
            </a:xfrm>
            <a:prstGeom prst="rect">
              <a:avLst/>
            </a:prstGeom>
            <a:noFill/>
          </p:spPr>
          <p:txBody>
            <a:bodyPr wrap="square" rtlCol="0">
              <a:spAutoFit/>
              <a:scene3d>
                <a:camera prst="orthographicFront"/>
                <a:lightRig rig="threePt" dir="t"/>
              </a:scene3d>
              <a:sp3d contourW="12700"/>
            </a:bodyPr>
            <a:lstStyle/>
            <a:p>
              <a:r>
                <a:rPr lang="en-US" altLang="zh-TW" sz="1200" dirty="0">
                  <a:solidFill>
                    <a:schemeClr val="tx1">
                      <a:lumMod val="50000"/>
                      <a:lumOff val="50000"/>
                    </a:schemeClr>
                  </a:solidFill>
                </a:rPr>
                <a:t>Introduction</a:t>
              </a:r>
              <a:endParaRPr lang="en-US" altLang="zh-CN" sz="1200" dirty="0">
                <a:solidFill>
                  <a:schemeClr val="tx1">
                    <a:lumMod val="50000"/>
                    <a:lumOff val="50000"/>
                  </a:schemeClr>
                </a:solidFill>
              </a:endParaRPr>
            </a:p>
          </p:txBody>
        </p:sp>
        <p:sp>
          <p:nvSpPr>
            <p:cNvPr id="37" name="文本框 42"/>
            <p:cNvSpPr txBox="1"/>
            <p:nvPr/>
          </p:nvSpPr>
          <p:spPr>
            <a:xfrm>
              <a:off x="2976152" y="4708118"/>
              <a:ext cx="902811"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tx1">
                      <a:lumMod val="85000"/>
                      <a:lumOff val="15000"/>
                    </a:schemeClr>
                  </a:solidFill>
                  <a:latin typeface="微軟正黑體" panose="020B0604030504040204" pitchFamily="34" charset="-120"/>
                  <a:ea typeface="微軟正黑體" panose="020B0604030504040204" pitchFamily="34" charset="-120"/>
                </a:rPr>
                <a:t>簡介</a:t>
              </a:r>
              <a:endParaRPr lang="zh-CN" altLang="en-US" sz="28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2541181" y="1243631"/>
            <a:ext cx="7109639" cy="400110"/>
          </a:xfrm>
          <a:prstGeom prst="rect">
            <a:avLst/>
          </a:prstGeom>
        </p:spPr>
        <p:txBody>
          <a:bodyPr wrap="none">
            <a:spAutoFit/>
          </a:bodyPr>
          <a:lstStyle/>
          <a:p>
            <a:r>
              <a:rPr lang="zh-TW" altLang="en-US" sz="2000" b="1" dirty="0">
                <a:latin typeface="微軟正黑體" panose="020B0604030504040204" pitchFamily="34" charset="-120"/>
                <a:ea typeface="微軟正黑體" panose="020B0604030504040204" pitchFamily="34" charset="-120"/>
              </a:rPr>
              <a:t>為了解決問題，我們規劃了以下幾個功能來解決問題概括了：</a:t>
            </a:r>
          </a:p>
        </p:txBody>
      </p:sp>
      <p:grpSp>
        <p:nvGrpSpPr>
          <p:cNvPr id="46" name="组合 52"/>
          <p:cNvGrpSpPr/>
          <p:nvPr/>
        </p:nvGrpSpPr>
        <p:grpSpPr>
          <a:xfrm>
            <a:off x="8571470" y="2049599"/>
            <a:ext cx="2992130" cy="1870369"/>
            <a:chOff x="970814" y="799730"/>
            <a:chExt cx="2992130" cy="1870369"/>
          </a:xfrm>
        </p:grpSpPr>
        <p:sp>
          <p:nvSpPr>
            <p:cNvPr id="59" name="矩形 58"/>
            <p:cNvSpPr/>
            <p:nvPr/>
          </p:nvSpPr>
          <p:spPr>
            <a:xfrm>
              <a:off x="970814" y="1567105"/>
              <a:ext cx="2841919" cy="1102994"/>
            </a:xfrm>
            <a:prstGeom prst="rect">
              <a:avLst/>
            </a:prstGeom>
          </p:spPr>
          <p:txBody>
            <a:bodyPr wrap="square">
              <a:spAutoFit/>
              <a:scene3d>
                <a:camera prst="orthographicFront"/>
                <a:lightRig rig="threePt" dir="t"/>
              </a:scene3d>
              <a:sp3d contourW="12700"/>
            </a:bodyPr>
            <a:lstStyle/>
            <a:p>
              <a:pPr>
                <a:lnSpc>
                  <a:spcPct val="120000"/>
                </a:lnSpc>
              </a:pPr>
              <a:r>
                <a:rPr lang="zh-TW" altLang="en-US" sz="1400" dirty="0">
                  <a:solidFill>
                    <a:schemeClr val="tx1">
                      <a:lumMod val="65000"/>
                      <a:lumOff val="35000"/>
                    </a:schemeClr>
                  </a:solidFill>
                  <a:latin typeface="微軟正黑體" panose="020B0604030504040204" pitchFamily="34" charset="-120"/>
                  <a:ea typeface="微軟正黑體" panose="020B0604030504040204" pitchFamily="34" charset="-120"/>
                </a:rPr>
                <a:t>各關關卡以符合實際課堂所介紹的單元，不僅能讓自主學習有良好的基礎，更能搭配課堂達到雙倍學習的成效。</a:t>
              </a:r>
              <a:endParaRPr lang="zh-CN" altLang="en-US" sz="1400"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sp>
          <p:nvSpPr>
            <p:cNvPr id="60" name="矩形 59"/>
            <p:cNvSpPr/>
            <p:nvPr/>
          </p:nvSpPr>
          <p:spPr>
            <a:xfrm>
              <a:off x="974329" y="799730"/>
              <a:ext cx="2988615" cy="646331"/>
            </a:xfrm>
            <a:prstGeom prst="rect">
              <a:avLst/>
            </a:prstGeom>
          </p:spPr>
          <p:txBody>
            <a:bodyPr wrap="square">
              <a:spAutoFit/>
              <a:scene3d>
                <a:camera prst="orthographicFront"/>
                <a:lightRig rig="threePt" dir="t"/>
              </a:scene3d>
              <a:sp3d contourW="12700"/>
            </a:bodyPr>
            <a:lstStyle/>
            <a:p>
              <a:r>
                <a:rPr lang="zh-TW" altLang="en-US" b="1" dirty="0">
                  <a:latin typeface="微軟正黑體" panose="020B0604030504040204" pitchFamily="34" charset="-120"/>
                  <a:ea typeface="微軟正黑體" panose="020B0604030504040204" pitchFamily="34" charset="-120"/>
                </a:rPr>
                <a:t>關卡設計配合教材進度達到雙倍學習效果</a:t>
              </a:r>
              <a:endParaRPr lang="en-US" altLang="zh-TW" b="1" dirty="0">
                <a:latin typeface="微軟正黑體" panose="020B0604030504040204" pitchFamily="34" charset="-120"/>
                <a:ea typeface="微軟正黑體" panose="020B0604030504040204" pitchFamily="34" charset="-120"/>
              </a:endParaRPr>
            </a:p>
          </p:txBody>
        </p:sp>
      </p:grpSp>
      <p:grpSp>
        <p:nvGrpSpPr>
          <p:cNvPr id="61" name="组合 55"/>
          <p:cNvGrpSpPr/>
          <p:nvPr/>
        </p:nvGrpSpPr>
        <p:grpSpPr>
          <a:xfrm>
            <a:off x="8533740" y="4332232"/>
            <a:ext cx="2879649" cy="1940095"/>
            <a:chOff x="933084" y="865331"/>
            <a:chExt cx="2879649" cy="1940095"/>
          </a:xfrm>
        </p:grpSpPr>
        <p:sp>
          <p:nvSpPr>
            <p:cNvPr id="62" name="矩形 61"/>
            <p:cNvSpPr/>
            <p:nvPr/>
          </p:nvSpPr>
          <p:spPr>
            <a:xfrm>
              <a:off x="970814" y="1635875"/>
              <a:ext cx="2841919" cy="1169551"/>
            </a:xfrm>
            <a:prstGeom prst="rect">
              <a:avLst/>
            </a:prstGeom>
          </p:spPr>
          <p:txBody>
            <a:bodyPr wrap="square">
              <a:spAutoFit/>
              <a:scene3d>
                <a:camera prst="orthographicFront"/>
                <a:lightRig rig="threePt" dir="t"/>
              </a:scene3d>
              <a:sp3d contourW="12700"/>
            </a:bodyPr>
            <a:lstStyle/>
            <a:p>
              <a:r>
                <a:rPr lang="zh-TW" altLang="en-US" sz="1400" dirty="0">
                  <a:solidFill>
                    <a:schemeClr val="tx1">
                      <a:lumMod val="65000"/>
                      <a:lumOff val="35000"/>
                    </a:schemeClr>
                  </a:solidFill>
                  <a:latin typeface="微軟正黑體" panose="020B0604030504040204" pitchFamily="34" charset="-120"/>
                  <a:ea typeface="微軟正黑體" panose="020B0604030504040204" pitchFamily="34" charset="-120"/>
                </a:rPr>
                <a:t>為了讓初學者快速融入程式的大家庭中，設置了將程式簡單化且好上手的程式積木，供玩家做遊玩。</a:t>
              </a:r>
              <a:br>
                <a:rPr lang="en-US" altLang="zh-TW" sz="1400" b="1" dirty="0">
                  <a:solidFill>
                    <a:schemeClr val="accent6">
                      <a:lumMod val="25000"/>
                    </a:schemeClr>
                  </a:solidFill>
                  <a:latin typeface="微軟正黑體" panose="020B0604030504040204" pitchFamily="34" charset="-120"/>
                  <a:ea typeface="微軟正黑體" panose="020B0604030504040204" pitchFamily="34" charset="-120"/>
                </a:rPr>
              </a:br>
              <a:endParaRPr lang="en-US" altLang="zh-TW" sz="1400" b="1" dirty="0">
                <a:solidFill>
                  <a:schemeClr val="accent6">
                    <a:lumMod val="25000"/>
                  </a:schemeClr>
                </a:solidFill>
                <a:latin typeface="微軟正黑體" panose="020B0604030504040204" pitchFamily="34" charset="-120"/>
                <a:ea typeface="微軟正黑體" panose="020B0604030504040204" pitchFamily="34" charset="-120"/>
              </a:endParaRPr>
            </a:p>
          </p:txBody>
        </p:sp>
        <p:sp>
          <p:nvSpPr>
            <p:cNvPr id="63" name="矩形 62"/>
            <p:cNvSpPr/>
            <p:nvPr/>
          </p:nvSpPr>
          <p:spPr>
            <a:xfrm>
              <a:off x="933084" y="865331"/>
              <a:ext cx="2841919" cy="923330"/>
            </a:xfrm>
            <a:prstGeom prst="rect">
              <a:avLst/>
            </a:prstGeom>
          </p:spPr>
          <p:txBody>
            <a:bodyPr wrap="square">
              <a:spAutoFit/>
              <a:scene3d>
                <a:camera prst="orthographicFront"/>
                <a:lightRig rig="threePt" dir="t"/>
              </a:scene3d>
              <a:sp3d contourW="12700"/>
            </a:bodyPr>
            <a:lstStyle/>
            <a:p>
              <a:r>
                <a:rPr lang="zh-TW" altLang="en-US" b="1" dirty="0">
                  <a:latin typeface="微軟正黑體" panose="020B0604030504040204" pitchFamily="34" charset="-120"/>
                  <a:ea typeface="微軟正黑體" panose="020B0604030504040204" pitchFamily="34" charset="-120"/>
                </a:rPr>
                <a:t>加入「程式積木</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的方式，使遊戲更好上手</a:t>
              </a:r>
              <a:br>
                <a:rPr lang="en-US" altLang="zh-TW" b="1" dirty="0">
                  <a:solidFill>
                    <a:schemeClr val="accent6">
                      <a:lumMod val="25000"/>
                    </a:schemeClr>
                  </a:solidFill>
                  <a:latin typeface="微軟正黑體" panose="020B0604030504040204" pitchFamily="34" charset="-120"/>
                  <a:ea typeface="微軟正黑體" panose="020B0604030504040204" pitchFamily="34" charset="-120"/>
                </a:rPr>
              </a:br>
              <a:endParaRPr lang="en-US" altLang="zh-TW" b="1" dirty="0">
                <a:solidFill>
                  <a:schemeClr val="accent6">
                    <a:lumMod val="25000"/>
                  </a:schemeClr>
                </a:solidFill>
                <a:latin typeface="微軟正黑體" panose="020B0604030504040204" pitchFamily="34" charset="-120"/>
                <a:ea typeface="微軟正黑體" panose="020B0604030504040204" pitchFamily="34" charset="-120"/>
              </a:endParaRPr>
            </a:p>
          </p:txBody>
        </p:sp>
      </p:grpSp>
      <p:grpSp>
        <p:nvGrpSpPr>
          <p:cNvPr id="64" name="组合 58"/>
          <p:cNvGrpSpPr/>
          <p:nvPr/>
        </p:nvGrpSpPr>
        <p:grpSpPr>
          <a:xfrm>
            <a:off x="961965" y="2044317"/>
            <a:ext cx="2841919" cy="1875651"/>
            <a:chOff x="874712" y="794448"/>
            <a:chExt cx="2841919" cy="1875651"/>
          </a:xfrm>
        </p:grpSpPr>
        <p:sp>
          <p:nvSpPr>
            <p:cNvPr id="65" name="矩形 64"/>
            <p:cNvSpPr/>
            <p:nvPr/>
          </p:nvSpPr>
          <p:spPr>
            <a:xfrm>
              <a:off x="874712" y="1567105"/>
              <a:ext cx="2841919" cy="1102994"/>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sz="1400" dirty="0">
                  <a:solidFill>
                    <a:schemeClr val="tx1">
                      <a:lumMod val="65000"/>
                      <a:lumOff val="35000"/>
                    </a:schemeClr>
                  </a:solidFill>
                  <a:latin typeface="微軟正黑體" panose="020B0604030504040204" pitchFamily="34" charset="-120"/>
                  <a:ea typeface="微軟正黑體" panose="020B0604030504040204" pitchFamily="34" charset="-120"/>
                </a:rPr>
                <a:t>為了提高曝光度和實用性，並且又要能促進學習程式，故選擇了利用網頁加上遊戲式學習的方式來完成目標。</a:t>
              </a:r>
              <a:endParaRPr lang="en-US" altLang="zh-TW" sz="1400"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sp>
          <p:nvSpPr>
            <p:cNvPr id="66" name="矩形 65"/>
            <p:cNvSpPr/>
            <p:nvPr/>
          </p:nvSpPr>
          <p:spPr>
            <a:xfrm>
              <a:off x="886788" y="794448"/>
              <a:ext cx="2348790" cy="726994"/>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b="1" dirty="0">
                  <a:latin typeface="微軟正黑體" panose="020B0604030504040204" pitchFamily="34" charset="-120"/>
                  <a:ea typeface="微軟正黑體" panose="020B0604030504040204" pitchFamily="34" charset="-120"/>
                </a:rPr>
                <a:t>利用網頁遊戲與程式結合來促進學習</a:t>
              </a:r>
              <a:endParaRPr lang="zh-CN" altLang="en-US" b="1" dirty="0">
                <a:latin typeface="微軟正黑體" panose="020B0604030504040204" pitchFamily="34" charset="-120"/>
                <a:ea typeface="微軟正黑體" panose="020B0604030504040204" pitchFamily="34" charset="-120"/>
              </a:endParaRPr>
            </a:p>
          </p:txBody>
        </p:sp>
      </p:grpSp>
      <p:grpSp>
        <p:nvGrpSpPr>
          <p:cNvPr id="67" name="组合 61"/>
          <p:cNvGrpSpPr/>
          <p:nvPr/>
        </p:nvGrpSpPr>
        <p:grpSpPr>
          <a:xfrm>
            <a:off x="960167" y="4332429"/>
            <a:ext cx="2841919" cy="1605174"/>
            <a:chOff x="872914" y="1114425"/>
            <a:chExt cx="2841919" cy="1605174"/>
          </a:xfrm>
        </p:grpSpPr>
        <p:sp>
          <p:nvSpPr>
            <p:cNvPr id="68" name="矩形 67"/>
            <p:cNvSpPr/>
            <p:nvPr/>
          </p:nvSpPr>
          <p:spPr>
            <a:xfrm>
              <a:off x="872914" y="1875137"/>
              <a:ext cx="2841919" cy="844462"/>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sz="1400" dirty="0">
                  <a:solidFill>
                    <a:schemeClr val="tx1">
                      <a:lumMod val="65000"/>
                      <a:lumOff val="35000"/>
                    </a:schemeClr>
                  </a:solidFill>
                  <a:latin typeface="微軟正黑體" panose="020B0604030504040204" pitchFamily="34" charset="-120"/>
                  <a:ea typeface="微軟正黑體" panose="020B0604030504040204" pitchFamily="34" charset="-120"/>
                </a:rPr>
                <a:t>為了能夠降低所要面對複雜程式的困難，適當的讓程式執行結果與遊戲互動，是至關重要的。</a:t>
              </a:r>
              <a:endParaRPr lang="zh-CN" altLang="en-US" sz="1400"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sp>
          <p:nvSpPr>
            <p:cNvPr id="69" name="矩形 68"/>
            <p:cNvSpPr/>
            <p:nvPr/>
          </p:nvSpPr>
          <p:spPr>
            <a:xfrm>
              <a:off x="874713" y="1114425"/>
              <a:ext cx="2360865" cy="646331"/>
            </a:xfrm>
            <a:prstGeom prst="rect">
              <a:avLst/>
            </a:prstGeom>
          </p:spPr>
          <p:txBody>
            <a:bodyPr wrap="square">
              <a:spAutoFit/>
              <a:scene3d>
                <a:camera prst="orthographicFront"/>
                <a:lightRig rig="threePt" dir="t"/>
              </a:scene3d>
              <a:sp3d contourW="12700"/>
            </a:bodyPr>
            <a:lstStyle/>
            <a:p>
              <a:r>
                <a:rPr lang="zh-TW" altLang="en-US" b="1" dirty="0">
                  <a:latin typeface="微軟正黑體" panose="020B0604030504040204" pitchFamily="34" charset="-120"/>
                  <a:ea typeface="微軟正黑體" panose="020B0604030504040204" pitchFamily="34" charset="-120"/>
                </a:rPr>
                <a:t>程式執行配合至遊戲的運行</a:t>
              </a:r>
              <a:endParaRPr lang="en-US" altLang="zh-TW" b="1" dirty="0">
                <a:latin typeface="微軟正黑體" panose="020B0604030504040204" pitchFamily="34" charset="-120"/>
                <a:ea typeface="微軟正黑體" panose="020B0604030504040204" pitchFamily="34" charset="-120"/>
              </a:endParaRPr>
            </a:p>
          </p:txBody>
        </p:sp>
      </p:grpSp>
      <p:grpSp>
        <p:nvGrpSpPr>
          <p:cNvPr id="70" name="组合 68"/>
          <p:cNvGrpSpPr/>
          <p:nvPr/>
        </p:nvGrpSpPr>
        <p:grpSpPr>
          <a:xfrm>
            <a:off x="3443625" y="2422882"/>
            <a:ext cx="5090115" cy="3023999"/>
            <a:chOff x="3443625" y="2422882"/>
            <a:chExt cx="5090115" cy="3023999"/>
          </a:xfrm>
        </p:grpSpPr>
        <p:grpSp>
          <p:nvGrpSpPr>
            <p:cNvPr id="71" name="Group 2"/>
            <p:cNvGrpSpPr>
              <a:grpSpLocks noChangeAspect="1"/>
            </p:cNvGrpSpPr>
            <p:nvPr/>
          </p:nvGrpSpPr>
          <p:grpSpPr bwMode="auto">
            <a:xfrm>
              <a:off x="4584358" y="2422882"/>
              <a:ext cx="3023284" cy="3023999"/>
              <a:chOff x="943" y="1000"/>
              <a:chExt cx="2696" cy="2695"/>
            </a:xfrm>
          </p:grpSpPr>
          <p:sp>
            <p:nvSpPr>
              <p:cNvPr id="84" name="iS1ide-Freeform: Shape 41"/>
              <p:cNvSpPr>
                <a:spLocks/>
              </p:cNvSpPr>
              <p:nvPr/>
            </p:nvSpPr>
            <p:spPr bwMode="auto">
              <a:xfrm>
                <a:off x="2362" y="1002"/>
                <a:ext cx="1277" cy="1544"/>
              </a:xfrm>
              <a:custGeom>
                <a:avLst/>
                <a:gdLst>
                  <a:gd name="T0" fmla="*/ 0 w 539"/>
                  <a:gd name="T1" fmla="*/ 322 h 652"/>
                  <a:gd name="T2" fmla="*/ 218 w 539"/>
                  <a:gd name="T3" fmla="*/ 564 h 652"/>
                  <a:gd name="T4" fmla="*/ 379 w 539"/>
                  <a:gd name="T5" fmla="*/ 652 h 652"/>
                  <a:gd name="T6" fmla="*/ 539 w 539"/>
                  <a:gd name="T7" fmla="*/ 564 h 652"/>
                  <a:gd name="T8" fmla="*/ 2 w 539"/>
                  <a:gd name="T9" fmla="*/ 0 h 652"/>
                  <a:gd name="T10" fmla="*/ 89 w 539"/>
                  <a:gd name="T11" fmla="*/ 158 h 652"/>
                  <a:gd name="T12" fmla="*/ 0 w 539"/>
                  <a:gd name="T13" fmla="*/ 322 h 652"/>
                </a:gdLst>
                <a:ahLst/>
                <a:cxnLst>
                  <a:cxn ang="0">
                    <a:pos x="T0" y="T1"/>
                  </a:cxn>
                  <a:cxn ang="0">
                    <a:pos x="T2" y="T3"/>
                  </a:cxn>
                  <a:cxn ang="0">
                    <a:pos x="T4" y="T5"/>
                  </a:cxn>
                  <a:cxn ang="0">
                    <a:pos x="T6" y="T7"/>
                  </a:cxn>
                  <a:cxn ang="0">
                    <a:pos x="T8" y="T9"/>
                  </a:cxn>
                  <a:cxn ang="0">
                    <a:pos x="T10" y="T11"/>
                  </a:cxn>
                  <a:cxn ang="0">
                    <a:pos x="T12" y="T13"/>
                  </a:cxn>
                </a:cxnLst>
                <a:rect l="0" t="0" r="r" b="b"/>
                <a:pathLst>
                  <a:path w="539" h="652">
                    <a:moveTo>
                      <a:pt x="0" y="322"/>
                    </a:moveTo>
                    <a:cubicBezTo>
                      <a:pt x="122" y="337"/>
                      <a:pt x="216" y="439"/>
                      <a:pt x="218" y="564"/>
                    </a:cubicBezTo>
                    <a:cubicBezTo>
                      <a:pt x="379" y="652"/>
                      <a:pt x="379" y="652"/>
                      <a:pt x="379" y="652"/>
                    </a:cubicBezTo>
                    <a:cubicBezTo>
                      <a:pt x="539" y="564"/>
                      <a:pt x="539" y="564"/>
                      <a:pt x="539" y="564"/>
                    </a:cubicBezTo>
                    <a:cubicBezTo>
                      <a:pt x="536" y="263"/>
                      <a:pt x="300" y="17"/>
                      <a:pt x="2" y="0"/>
                    </a:cubicBezTo>
                    <a:cubicBezTo>
                      <a:pt x="89" y="158"/>
                      <a:pt x="89" y="158"/>
                      <a:pt x="89" y="158"/>
                    </a:cubicBezTo>
                    <a:lnTo>
                      <a:pt x="0"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iS1ide-Freeform: Shape 42"/>
              <p:cNvSpPr>
                <a:spLocks/>
              </p:cNvSpPr>
              <p:nvPr/>
            </p:nvSpPr>
            <p:spPr bwMode="auto">
              <a:xfrm>
                <a:off x="943" y="1000"/>
                <a:ext cx="1545" cy="1276"/>
              </a:xfrm>
              <a:custGeom>
                <a:avLst/>
                <a:gdLst>
                  <a:gd name="T0" fmla="*/ 322 w 652"/>
                  <a:gd name="T1" fmla="*/ 539 h 539"/>
                  <a:gd name="T2" fmla="*/ 564 w 652"/>
                  <a:gd name="T3" fmla="*/ 321 h 539"/>
                  <a:gd name="T4" fmla="*/ 652 w 652"/>
                  <a:gd name="T5" fmla="*/ 160 h 539"/>
                  <a:gd name="T6" fmla="*/ 564 w 652"/>
                  <a:gd name="T7" fmla="*/ 0 h 539"/>
                  <a:gd name="T8" fmla="*/ 0 w 652"/>
                  <a:gd name="T9" fmla="*/ 537 h 539"/>
                  <a:gd name="T10" fmla="*/ 159 w 652"/>
                  <a:gd name="T11" fmla="*/ 450 h 539"/>
                  <a:gd name="T12" fmla="*/ 322 w 652"/>
                  <a:gd name="T13" fmla="*/ 539 h 539"/>
                </a:gdLst>
                <a:ahLst/>
                <a:cxnLst>
                  <a:cxn ang="0">
                    <a:pos x="T0" y="T1"/>
                  </a:cxn>
                  <a:cxn ang="0">
                    <a:pos x="T2" y="T3"/>
                  </a:cxn>
                  <a:cxn ang="0">
                    <a:pos x="T4" y="T5"/>
                  </a:cxn>
                  <a:cxn ang="0">
                    <a:pos x="T6" y="T7"/>
                  </a:cxn>
                  <a:cxn ang="0">
                    <a:pos x="T8" y="T9"/>
                  </a:cxn>
                  <a:cxn ang="0">
                    <a:pos x="T10" y="T11"/>
                  </a:cxn>
                  <a:cxn ang="0">
                    <a:pos x="T12" y="T13"/>
                  </a:cxn>
                </a:cxnLst>
                <a:rect l="0" t="0" r="r" b="b"/>
                <a:pathLst>
                  <a:path w="652" h="539">
                    <a:moveTo>
                      <a:pt x="322" y="539"/>
                    </a:moveTo>
                    <a:cubicBezTo>
                      <a:pt x="337" y="417"/>
                      <a:pt x="439" y="323"/>
                      <a:pt x="564" y="321"/>
                    </a:cubicBezTo>
                    <a:cubicBezTo>
                      <a:pt x="652" y="160"/>
                      <a:pt x="652" y="160"/>
                      <a:pt x="652" y="160"/>
                    </a:cubicBezTo>
                    <a:cubicBezTo>
                      <a:pt x="564" y="0"/>
                      <a:pt x="564" y="0"/>
                      <a:pt x="564" y="0"/>
                    </a:cubicBezTo>
                    <a:cubicBezTo>
                      <a:pt x="263" y="3"/>
                      <a:pt x="17" y="239"/>
                      <a:pt x="0" y="537"/>
                    </a:cubicBezTo>
                    <a:cubicBezTo>
                      <a:pt x="159" y="450"/>
                      <a:pt x="159" y="450"/>
                      <a:pt x="159" y="450"/>
                    </a:cubicBezTo>
                    <a:lnTo>
                      <a:pt x="322" y="53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S1ide-Freeform: Shape 43"/>
              <p:cNvSpPr>
                <a:spLocks/>
              </p:cNvSpPr>
              <p:nvPr/>
            </p:nvSpPr>
            <p:spPr bwMode="auto">
              <a:xfrm>
                <a:off x="2092" y="2421"/>
                <a:ext cx="1544" cy="1274"/>
              </a:xfrm>
              <a:custGeom>
                <a:avLst/>
                <a:gdLst>
                  <a:gd name="T0" fmla="*/ 652 w 652"/>
                  <a:gd name="T1" fmla="*/ 2 h 538"/>
                  <a:gd name="T2" fmla="*/ 494 w 652"/>
                  <a:gd name="T3" fmla="*/ 89 h 538"/>
                  <a:gd name="T4" fmla="*/ 330 w 652"/>
                  <a:gd name="T5" fmla="*/ 0 h 538"/>
                  <a:gd name="T6" fmla="*/ 88 w 652"/>
                  <a:gd name="T7" fmla="*/ 218 h 538"/>
                  <a:gd name="T8" fmla="*/ 0 w 652"/>
                  <a:gd name="T9" fmla="*/ 379 h 538"/>
                  <a:gd name="T10" fmla="*/ 88 w 652"/>
                  <a:gd name="T11" fmla="*/ 538 h 538"/>
                  <a:gd name="T12" fmla="*/ 652 w 652"/>
                  <a:gd name="T13" fmla="*/ 2 h 538"/>
                </a:gdLst>
                <a:ahLst/>
                <a:cxnLst>
                  <a:cxn ang="0">
                    <a:pos x="T0" y="T1"/>
                  </a:cxn>
                  <a:cxn ang="0">
                    <a:pos x="T2" y="T3"/>
                  </a:cxn>
                  <a:cxn ang="0">
                    <a:pos x="T4" y="T5"/>
                  </a:cxn>
                  <a:cxn ang="0">
                    <a:pos x="T6" y="T7"/>
                  </a:cxn>
                  <a:cxn ang="0">
                    <a:pos x="T8" y="T9"/>
                  </a:cxn>
                  <a:cxn ang="0">
                    <a:pos x="T10" y="T11"/>
                  </a:cxn>
                  <a:cxn ang="0">
                    <a:pos x="T12" y="T13"/>
                  </a:cxn>
                </a:cxnLst>
                <a:rect l="0" t="0" r="r" b="b"/>
                <a:pathLst>
                  <a:path w="652" h="538">
                    <a:moveTo>
                      <a:pt x="652" y="2"/>
                    </a:moveTo>
                    <a:cubicBezTo>
                      <a:pt x="494" y="89"/>
                      <a:pt x="494" y="89"/>
                      <a:pt x="494" y="89"/>
                    </a:cubicBezTo>
                    <a:cubicBezTo>
                      <a:pt x="330" y="0"/>
                      <a:pt x="330" y="0"/>
                      <a:pt x="330" y="0"/>
                    </a:cubicBezTo>
                    <a:cubicBezTo>
                      <a:pt x="315" y="122"/>
                      <a:pt x="213" y="216"/>
                      <a:pt x="88" y="218"/>
                    </a:cubicBezTo>
                    <a:cubicBezTo>
                      <a:pt x="0" y="379"/>
                      <a:pt x="0" y="379"/>
                      <a:pt x="0" y="379"/>
                    </a:cubicBezTo>
                    <a:cubicBezTo>
                      <a:pt x="88" y="538"/>
                      <a:pt x="88" y="538"/>
                      <a:pt x="88" y="538"/>
                    </a:cubicBezTo>
                    <a:cubicBezTo>
                      <a:pt x="389" y="536"/>
                      <a:pt x="635" y="300"/>
                      <a:pt x="652" y="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S1ide-Freeform: Shape 44"/>
              <p:cNvSpPr>
                <a:spLocks/>
              </p:cNvSpPr>
              <p:nvPr/>
            </p:nvSpPr>
            <p:spPr bwMode="auto">
              <a:xfrm>
                <a:off x="943" y="2151"/>
                <a:ext cx="1275" cy="1544"/>
              </a:xfrm>
              <a:custGeom>
                <a:avLst/>
                <a:gdLst>
                  <a:gd name="T0" fmla="*/ 538 w 538"/>
                  <a:gd name="T1" fmla="*/ 330 h 652"/>
                  <a:gd name="T2" fmla="*/ 320 w 538"/>
                  <a:gd name="T3" fmla="*/ 88 h 652"/>
                  <a:gd name="T4" fmla="*/ 159 w 538"/>
                  <a:gd name="T5" fmla="*/ 0 h 652"/>
                  <a:gd name="T6" fmla="*/ 0 w 538"/>
                  <a:gd name="T7" fmla="*/ 88 h 652"/>
                  <a:gd name="T8" fmla="*/ 536 w 538"/>
                  <a:gd name="T9" fmla="*/ 652 h 652"/>
                  <a:gd name="T10" fmla="*/ 449 w 538"/>
                  <a:gd name="T11" fmla="*/ 493 h 652"/>
                  <a:gd name="T12" fmla="*/ 538 w 538"/>
                  <a:gd name="T13" fmla="*/ 330 h 652"/>
                </a:gdLst>
                <a:ahLst/>
                <a:cxnLst>
                  <a:cxn ang="0">
                    <a:pos x="T0" y="T1"/>
                  </a:cxn>
                  <a:cxn ang="0">
                    <a:pos x="T2" y="T3"/>
                  </a:cxn>
                  <a:cxn ang="0">
                    <a:pos x="T4" y="T5"/>
                  </a:cxn>
                  <a:cxn ang="0">
                    <a:pos x="T6" y="T7"/>
                  </a:cxn>
                  <a:cxn ang="0">
                    <a:pos x="T8" y="T9"/>
                  </a:cxn>
                  <a:cxn ang="0">
                    <a:pos x="T10" y="T11"/>
                  </a:cxn>
                  <a:cxn ang="0">
                    <a:pos x="T12" y="T13"/>
                  </a:cxn>
                </a:cxnLst>
                <a:rect l="0" t="0" r="r" b="b"/>
                <a:pathLst>
                  <a:path w="538" h="652">
                    <a:moveTo>
                      <a:pt x="538" y="330"/>
                    </a:moveTo>
                    <a:cubicBezTo>
                      <a:pt x="416" y="315"/>
                      <a:pt x="322" y="213"/>
                      <a:pt x="320" y="88"/>
                    </a:cubicBezTo>
                    <a:cubicBezTo>
                      <a:pt x="159" y="0"/>
                      <a:pt x="159" y="0"/>
                      <a:pt x="159" y="0"/>
                    </a:cubicBezTo>
                    <a:cubicBezTo>
                      <a:pt x="0" y="88"/>
                      <a:pt x="0" y="88"/>
                      <a:pt x="0" y="88"/>
                    </a:cubicBezTo>
                    <a:cubicBezTo>
                      <a:pt x="2" y="389"/>
                      <a:pt x="238" y="635"/>
                      <a:pt x="536" y="652"/>
                    </a:cubicBezTo>
                    <a:cubicBezTo>
                      <a:pt x="449" y="493"/>
                      <a:pt x="449" y="493"/>
                      <a:pt x="449" y="493"/>
                    </a:cubicBezTo>
                    <a:lnTo>
                      <a:pt x="538" y="33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cxnSp>
          <p:nvCxnSpPr>
            <p:cNvPr id="72" name="iS1ide-Straight Connector 46"/>
            <p:cNvCxnSpPr/>
            <p:nvPr/>
          </p:nvCxnSpPr>
          <p:spPr>
            <a:xfrm flipV="1">
              <a:off x="6950945" y="2454581"/>
              <a:ext cx="281165" cy="34630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iS1ide-Straight Connector 47"/>
            <p:cNvCxnSpPr/>
            <p:nvPr/>
          </p:nvCxnSpPr>
          <p:spPr>
            <a:xfrm>
              <a:off x="7232110" y="2454582"/>
              <a:ext cx="1301630" cy="0"/>
            </a:xfrm>
            <a:prstGeom prst="line">
              <a:avLst/>
            </a:prstGeom>
            <a:ln>
              <a:solidFill>
                <a:schemeClr val="tx2">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iS1ide-Straight Connector 49"/>
            <p:cNvCxnSpPr/>
            <p:nvPr/>
          </p:nvCxnSpPr>
          <p:spPr>
            <a:xfrm>
              <a:off x="6823184" y="4963860"/>
              <a:ext cx="376247" cy="38740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iS1ide-Straight Connector 50"/>
            <p:cNvCxnSpPr/>
            <p:nvPr/>
          </p:nvCxnSpPr>
          <p:spPr>
            <a:xfrm>
              <a:off x="7199431" y="5351264"/>
              <a:ext cx="1285570" cy="0"/>
            </a:xfrm>
            <a:prstGeom prst="line">
              <a:avLst/>
            </a:prstGeom>
            <a:ln>
              <a:solidFill>
                <a:schemeClr val="tx2">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6" name="iS1ide-Straight Connector 52"/>
            <p:cNvCxnSpPr/>
            <p:nvPr/>
          </p:nvCxnSpPr>
          <p:spPr>
            <a:xfrm flipH="1" flipV="1">
              <a:off x="4867312" y="2454582"/>
              <a:ext cx="340964" cy="41664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iS1ide-Straight Connector 53"/>
            <p:cNvCxnSpPr/>
            <p:nvPr/>
          </p:nvCxnSpPr>
          <p:spPr>
            <a:xfrm flipH="1">
              <a:off x="3443625" y="2454582"/>
              <a:ext cx="1423689" cy="0"/>
            </a:xfrm>
            <a:prstGeom prst="line">
              <a:avLst/>
            </a:prstGeom>
            <a:ln>
              <a:solidFill>
                <a:schemeClr val="tx2">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8" name="iS1ide-Straight Connector 55"/>
            <p:cNvCxnSpPr/>
            <p:nvPr/>
          </p:nvCxnSpPr>
          <p:spPr>
            <a:xfrm flipH="1">
              <a:off x="4940640" y="4963860"/>
              <a:ext cx="373520" cy="38740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iS1ide-Straight Connector 56"/>
            <p:cNvCxnSpPr/>
            <p:nvPr/>
          </p:nvCxnSpPr>
          <p:spPr>
            <a:xfrm flipH="1">
              <a:off x="3843675" y="5351264"/>
              <a:ext cx="1096965" cy="0"/>
            </a:xfrm>
            <a:prstGeom prst="line">
              <a:avLst/>
            </a:prstGeom>
            <a:ln>
              <a:solidFill>
                <a:schemeClr val="tx2">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文本框 64"/>
            <p:cNvSpPr txBox="1"/>
            <p:nvPr/>
          </p:nvSpPr>
          <p:spPr>
            <a:xfrm rot="19606375">
              <a:off x="5036639" y="2984337"/>
              <a:ext cx="1217305" cy="579936"/>
            </a:xfrm>
            <a:prstGeom prst="rect">
              <a:avLst/>
            </a:prstGeom>
            <a:noFill/>
          </p:spPr>
          <p:txBody>
            <a:bodyPr wrap="square" rtlCol="0">
              <a:prstTxWarp prst="textArchUp">
                <a:avLst>
                  <a:gd name="adj" fmla="val 9909187"/>
                </a:avLst>
              </a:prstTxWarp>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01</a:t>
              </a:r>
            </a:p>
          </p:txBody>
        </p:sp>
        <p:sp>
          <p:nvSpPr>
            <p:cNvPr id="81" name="文本框 65"/>
            <p:cNvSpPr txBox="1"/>
            <p:nvPr/>
          </p:nvSpPr>
          <p:spPr>
            <a:xfrm rot="3036447">
              <a:off x="6154096" y="3261647"/>
              <a:ext cx="1217305" cy="579936"/>
            </a:xfrm>
            <a:prstGeom prst="rect">
              <a:avLst/>
            </a:prstGeom>
            <a:noFill/>
          </p:spPr>
          <p:txBody>
            <a:bodyPr wrap="square" rtlCol="0">
              <a:prstTxWarp prst="textArchUp">
                <a:avLst>
                  <a:gd name="adj" fmla="val 9909187"/>
                </a:avLst>
              </a:prstTxWarp>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02</a:t>
              </a:r>
            </a:p>
          </p:txBody>
        </p:sp>
        <p:sp>
          <p:nvSpPr>
            <p:cNvPr id="82" name="文本框 66"/>
            <p:cNvSpPr txBox="1"/>
            <p:nvPr/>
          </p:nvSpPr>
          <p:spPr>
            <a:xfrm rot="8702632">
              <a:off x="5835765" y="4252312"/>
              <a:ext cx="1217305" cy="579936"/>
            </a:xfrm>
            <a:prstGeom prst="rect">
              <a:avLst/>
            </a:prstGeom>
            <a:noFill/>
          </p:spPr>
          <p:txBody>
            <a:bodyPr wrap="square" rtlCol="0">
              <a:prstTxWarp prst="textArchUp">
                <a:avLst>
                  <a:gd name="adj" fmla="val 9909187"/>
                </a:avLst>
              </a:prstTxWarp>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a:t>
              </a:r>
              <a:r>
                <a:rPr lang="en-US" altLang="zh-TW" sz="2400" dirty="0">
                  <a:solidFill>
                    <a:schemeClr val="bg1"/>
                  </a:solidFill>
                  <a:latin typeface="Century Gothic" panose="020B0502020202020204" pitchFamily="34" charset="0"/>
                </a:rPr>
                <a:t>4</a:t>
              </a:r>
              <a:endParaRPr lang="en-US" altLang="zh-CN" sz="2400" dirty="0">
                <a:solidFill>
                  <a:schemeClr val="bg1"/>
                </a:solidFill>
                <a:latin typeface="Century Gothic" panose="020B0502020202020204" pitchFamily="34" charset="0"/>
              </a:endParaRPr>
            </a:p>
          </p:txBody>
        </p:sp>
        <p:sp>
          <p:nvSpPr>
            <p:cNvPr id="83" name="文本框 67"/>
            <p:cNvSpPr txBox="1"/>
            <p:nvPr/>
          </p:nvSpPr>
          <p:spPr>
            <a:xfrm rot="13716171">
              <a:off x="4816475" y="4102050"/>
              <a:ext cx="1217305" cy="460364"/>
            </a:xfrm>
            <a:prstGeom prst="rect">
              <a:avLst/>
            </a:prstGeom>
            <a:noFill/>
          </p:spPr>
          <p:txBody>
            <a:bodyPr wrap="square" rtlCol="0">
              <a:prstTxWarp prst="textArchUp">
                <a:avLst>
                  <a:gd name="adj" fmla="val 9909187"/>
                </a:avLst>
              </a:prstTxWarp>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a:t>
              </a:r>
              <a:r>
                <a:rPr lang="en-US" altLang="zh-TW" sz="2400" dirty="0">
                  <a:solidFill>
                    <a:schemeClr val="bg1"/>
                  </a:solidFill>
                  <a:latin typeface="Century Gothic" panose="020B0502020202020204" pitchFamily="34" charset="0"/>
                </a:rPr>
                <a:t>3</a:t>
              </a:r>
              <a:endParaRPr lang="en-US" altLang="zh-CN" sz="2400" dirty="0">
                <a:solidFill>
                  <a:schemeClr val="bg1"/>
                </a:solidFill>
                <a:latin typeface="Century Gothic" panose="020B0502020202020204" pitchFamily="34" charset="0"/>
              </a:endParaRPr>
            </a:p>
          </p:txBody>
        </p:sp>
      </p:grpSp>
      <p:sp>
        <p:nvSpPr>
          <p:cNvPr id="3" name="投影片編號版面配置區 2"/>
          <p:cNvSpPr>
            <a:spLocks noGrp="1"/>
          </p:cNvSpPr>
          <p:nvPr>
            <p:ph type="sldNum" sz="quarter" idx="12"/>
          </p:nvPr>
        </p:nvSpPr>
        <p:spPr/>
        <p:txBody>
          <a:bodyPr/>
          <a:lstStyle/>
          <a:p>
            <a:fld id="{AC1E9A84-A6CA-4827-8DBC-3F05F469E038}" type="slidenum">
              <a:rPr lang="zh-TW" altLang="en-US" smtClean="0"/>
              <a:t>6</a:t>
            </a:fld>
            <a:endParaRPr lang="zh-TW" altLang="en-US"/>
          </a:p>
        </p:txBody>
      </p:sp>
    </p:spTree>
    <p:custDataLst>
      <p:tags r:id="rId1"/>
    </p:custDataLst>
    <p:extLst>
      <p:ext uri="{BB962C8B-B14F-4D97-AF65-F5344CB8AC3E}">
        <p14:creationId xmlns:p14="http://schemas.microsoft.com/office/powerpoint/2010/main" val="187704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500" fill="hold"/>
                                        <p:tgtEl>
                                          <p:spTgt spid="70"/>
                                        </p:tgtEl>
                                        <p:attrNameLst>
                                          <p:attrName>ppt_w</p:attrName>
                                        </p:attrNameLst>
                                      </p:cBhvr>
                                      <p:tavLst>
                                        <p:tav tm="0">
                                          <p:val>
                                            <p:fltVal val="0"/>
                                          </p:val>
                                        </p:tav>
                                        <p:tav tm="100000">
                                          <p:val>
                                            <p:strVal val="#ppt_w"/>
                                          </p:val>
                                        </p:tav>
                                      </p:tavLst>
                                    </p:anim>
                                    <p:anim calcmode="lin" valueType="num">
                                      <p:cBhvr>
                                        <p:cTn id="8" dur="500" fill="hold"/>
                                        <p:tgtEl>
                                          <p:spTgt spid="70"/>
                                        </p:tgtEl>
                                        <p:attrNameLst>
                                          <p:attrName>ppt_h</p:attrName>
                                        </p:attrNameLst>
                                      </p:cBhvr>
                                      <p:tavLst>
                                        <p:tav tm="0">
                                          <p:val>
                                            <p:fltVal val="0"/>
                                          </p:val>
                                        </p:tav>
                                        <p:tav tm="100000">
                                          <p:val>
                                            <p:strVal val="#ppt_h"/>
                                          </p:val>
                                        </p:tav>
                                      </p:tavLst>
                                    </p:anim>
                                    <p:anim calcmode="lin" valueType="num">
                                      <p:cBhvr>
                                        <p:cTn id="9" dur="500" fill="hold"/>
                                        <p:tgtEl>
                                          <p:spTgt spid="70"/>
                                        </p:tgtEl>
                                        <p:attrNameLst>
                                          <p:attrName>style.rotation</p:attrName>
                                        </p:attrNameLst>
                                      </p:cBhvr>
                                      <p:tavLst>
                                        <p:tav tm="0">
                                          <p:val>
                                            <p:fltVal val="90"/>
                                          </p:val>
                                        </p:tav>
                                        <p:tav tm="100000">
                                          <p:val>
                                            <p:fltVal val="0"/>
                                          </p:val>
                                        </p:tav>
                                      </p:tavLst>
                                    </p:anim>
                                    <p:animEffect transition="in" filter="fade">
                                      <p:cBhvr>
                                        <p:cTn id="10" dur="500"/>
                                        <p:tgtEl>
                                          <p:spTgt spid="70"/>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additive="base">
                                        <p:cTn id="14" dur="500" fill="hold"/>
                                        <p:tgtEl>
                                          <p:spTgt spid="64"/>
                                        </p:tgtEl>
                                        <p:attrNameLst>
                                          <p:attrName>ppt_x</p:attrName>
                                        </p:attrNameLst>
                                      </p:cBhvr>
                                      <p:tavLst>
                                        <p:tav tm="0">
                                          <p:val>
                                            <p:strVal val="0-#ppt_w/2"/>
                                          </p:val>
                                        </p:tav>
                                        <p:tav tm="100000">
                                          <p:val>
                                            <p:strVal val="#ppt_x"/>
                                          </p:val>
                                        </p:tav>
                                      </p:tavLst>
                                    </p:anim>
                                    <p:anim calcmode="lin" valueType="num">
                                      <p:cBhvr additive="base">
                                        <p:cTn id="15" dur="500" fill="hold"/>
                                        <p:tgtEl>
                                          <p:spTgt spid="6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67"/>
                                        </p:tgtEl>
                                        <p:attrNameLst>
                                          <p:attrName>style.visibility</p:attrName>
                                        </p:attrNameLst>
                                      </p:cBhvr>
                                      <p:to>
                                        <p:strVal val="visible"/>
                                      </p:to>
                                    </p:set>
                                    <p:anim calcmode="lin" valueType="num">
                                      <p:cBhvr additive="base">
                                        <p:cTn id="18" dur="500" fill="hold"/>
                                        <p:tgtEl>
                                          <p:spTgt spid="67"/>
                                        </p:tgtEl>
                                        <p:attrNameLst>
                                          <p:attrName>ppt_x</p:attrName>
                                        </p:attrNameLst>
                                      </p:cBhvr>
                                      <p:tavLst>
                                        <p:tav tm="0">
                                          <p:val>
                                            <p:strVal val="0-#ppt_w/2"/>
                                          </p:val>
                                        </p:tav>
                                        <p:tav tm="100000">
                                          <p:val>
                                            <p:strVal val="#ppt_x"/>
                                          </p:val>
                                        </p:tav>
                                      </p:tavLst>
                                    </p:anim>
                                    <p:anim calcmode="lin" valueType="num">
                                      <p:cBhvr additive="base">
                                        <p:cTn id="19" dur="500" fill="hold"/>
                                        <p:tgtEl>
                                          <p:spTgt spid="67"/>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1+#ppt_w/2"/>
                                          </p:val>
                                        </p:tav>
                                        <p:tav tm="100000">
                                          <p:val>
                                            <p:strVal val="#ppt_x"/>
                                          </p:val>
                                        </p:tav>
                                      </p:tavLst>
                                    </p:anim>
                                    <p:anim calcmode="lin" valueType="num">
                                      <p:cBhvr additive="base">
                                        <p:cTn id="23" dur="500" fill="hold"/>
                                        <p:tgtEl>
                                          <p:spTgt spid="4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 calcmode="lin" valueType="num">
                                      <p:cBhvr additive="base">
                                        <p:cTn id="26" dur="500" fill="hold"/>
                                        <p:tgtEl>
                                          <p:spTgt spid="61"/>
                                        </p:tgtEl>
                                        <p:attrNameLst>
                                          <p:attrName>ppt_x</p:attrName>
                                        </p:attrNameLst>
                                      </p:cBhvr>
                                      <p:tavLst>
                                        <p:tav tm="0">
                                          <p:val>
                                            <p:strVal val="1+#ppt_w/2"/>
                                          </p:val>
                                        </p:tav>
                                        <p:tav tm="100000">
                                          <p:val>
                                            <p:strVal val="#ppt_x"/>
                                          </p:val>
                                        </p:tav>
                                      </p:tavLst>
                                    </p:anim>
                                    <p:anim calcmode="lin" valueType="num">
                                      <p:cBhvr additive="base">
                                        <p:cTn id="27"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grpSp>
        <p:nvGrpSpPr>
          <p:cNvPr id="35" name="组合 40"/>
          <p:cNvGrpSpPr/>
          <p:nvPr/>
        </p:nvGrpSpPr>
        <p:grpSpPr>
          <a:xfrm>
            <a:off x="1784239" y="354939"/>
            <a:ext cx="3766991" cy="740769"/>
            <a:chOff x="2976152" y="4708118"/>
            <a:chExt cx="3766991" cy="740769"/>
          </a:xfrm>
        </p:grpSpPr>
        <p:sp>
          <p:nvSpPr>
            <p:cNvPr id="36" name="文本框 41"/>
            <p:cNvSpPr txBox="1"/>
            <p:nvPr/>
          </p:nvSpPr>
          <p:spPr>
            <a:xfrm>
              <a:off x="2976152" y="5171888"/>
              <a:ext cx="3766991" cy="276999"/>
            </a:xfrm>
            <a:prstGeom prst="rect">
              <a:avLst/>
            </a:prstGeom>
            <a:noFill/>
          </p:spPr>
          <p:txBody>
            <a:bodyPr wrap="square" rtlCol="0">
              <a:spAutoFit/>
              <a:scene3d>
                <a:camera prst="orthographicFront"/>
                <a:lightRig rig="threePt" dir="t"/>
              </a:scene3d>
              <a:sp3d contourW="12700"/>
            </a:bodyPr>
            <a:lstStyle/>
            <a:p>
              <a:r>
                <a:rPr lang="en-US" altLang="zh-TW" sz="1200" dirty="0">
                  <a:solidFill>
                    <a:schemeClr val="tx1">
                      <a:lumMod val="50000"/>
                      <a:lumOff val="50000"/>
                    </a:schemeClr>
                  </a:solidFill>
                </a:rPr>
                <a:t>Similar product and technology comparison</a:t>
              </a:r>
            </a:p>
          </p:txBody>
        </p:sp>
        <p:sp>
          <p:nvSpPr>
            <p:cNvPr id="37" name="文本框 42"/>
            <p:cNvSpPr txBox="1"/>
            <p:nvPr/>
          </p:nvSpPr>
          <p:spPr>
            <a:xfrm>
              <a:off x="2976152" y="4708118"/>
              <a:ext cx="3416320" cy="523220"/>
            </a:xfrm>
            <a:prstGeom prst="rect">
              <a:avLst/>
            </a:prstGeom>
            <a:noFill/>
          </p:spPr>
          <p:txBody>
            <a:bodyPr wrap="none" rtlCol="0">
              <a:spAutoFit/>
              <a:scene3d>
                <a:camera prst="orthographicFront"/>
                <a:lightRig rig="threePt" dir="t"/>
              </a:scene3d>
              <a:sp3d contourW="12700"/>
            </a:bodyPr>
            <a:lstStyle/>
            <a:p>
              <a:r>
                <a:rPr lang="zh-TW" altLang="en-US" sz="2800" b="1" dirty="0">
                  <a:latin typeface="微軟正黑體" panose="020B0604030504040204" pitchFamily="34" charset="-120"/>
                  <a:ea typeface="微軟正黑體" panose="020B0604030504040204" pitchFamily="34" charset="-120"/>
                </a:rPr>
                <a:t>類似產品與技術比較</a:t>
              </a:r>
              <a:endParaRPr lang="zh-CN" altLang="en-US" sz="2800" b="1" dirty="0">
                <a:latin typeface="微軟正黑體" panose="020B0604030504040204" pitchFamily="34" charset="-120"/>
                <a:ea typeface="微軟正黑體" panose="020B0604030504040204" pitchFamily="34" charset="-120"/>
              </a:endParaRPr>
            </a:p>
          </p:txBody>
        </p:sp>
      </p:grpSp>
      <p:sp>
        <p:nvSpPr>
          <p:cNvPr id="3" name="投影片編號版面配置區 2"/>
          <p:cNvSpPr>
            <a:spLocks noGrp="1"/>
          </p:cNvSpPr>
          <p:nvPr>
            <p:ph type="sldNum" sz="quarter" idx="12"/>
          </p:nvPr>
        </p:nvSpPr>
        <p:spPr>
          <a:xfrm>
            <a:off x="9237921" y="6405383"/>
            <a:ext cx="2743200" cy="365125"/>
          </a:xfrm>
        </p:spPr>
        <p:txBody>
          <a:bodyPr/>
          <a:lstStyle/>
          <a:p>
            <a:fld id="{AC1E9A84-A6CA-4827-8DBC-3F05F469E038}" type="slidenum">
              <a:rPr lang="zh-TW" altLang="en-US" smtClean="0"/>
              <a:t>7</a:t>
            </a:fld>
            <a:endParaRPr lang="zh-TW" altLang="en-US"/>
          </a:p>
        </p:txBody>
      </p:sp>
      <p:graphicFrame>
        <p:nvGraphicFramePr>
          <p:cNvPr id="39" name="表格 38">
            <a:extLst>
              <a:ext uri="{FF2B5EF4-FFF2-40B4-BE49-F238E27FC236}">
                <a16:creationId xmlns:a16="http://schemas.microsoft.com/office/drawing/2014/main" id="{EC7E5964-5A30-42A5-A9E7-8173FBAAFFDD}"/>
              </a:ext>
            </a:extLst>
          </p:cNvPr>
          <p:cNvGraphicFramePr>
            <a:graphicFrameLocks noGrp="1"/>
          </p:cNvGraphicFramePr>
          <p:nvPr>
            <p:extLst>
              <p:ext uri="{D42A27DB-BD31-4B8C-83A1-F6EECF244321}">
                <p14:modId xmlns:p14="http://schemas.microsoft.com/office/powerpoint/2010/main" val="890137076"/>
              </p:ext>
            </p:extLst>
          </p:nvPr>
        </p:nvGraphicFramePr>
        <p:xfrm>
          <a:off x="944527" y="1201052"/>
          <a:ext cx="10558129" cy="5302009"/>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407751">
                  <a:extLst>
                    <a:ext uri="{9D8B030D-6E8A-4147-A177-3AD203B41FA5}">
                      <a16:colId xmlns:a16="http://schemas.microsoft.com/office/drawing/2014/main" val="2690114547"/>
                    </a:ext>
                  </a:extLst>
                </a:gridCol>
                <a:gridCol w="3050126">
                  <a:extLst>
                    <a:ext uri="{9D8B030D-6E8A-4147-A177-3AD203B41FA5}">
                      <a16:colId xmlns:a16="http://schemas.microsoft.com/office/drawing/2014/main" val="2949589"/>
                    </a:ext>
                  </a:extLst>
                </a:gridCol>
                <a:gridCol w="3050126">
                  <a:extLst>
                    <a:ext uri="{9D8B030D-6E8A-4147-A177-3AD203B41FA5}">
                      <a16:colId xmlns:a16="http://schemas.microsoft.com/office/drawing/2014/main" val="484403360"/>
                    </a:ext>
                  </a:extLst>
                </a:gridCol>
                <a:gridCol w="3050126">
                  <a:extLst>
                    <a:ext uri="{9D8B030D-6E8A-4147-A177-3AD203B41FA5}">
                      <a16:colId xmlns:a16="http://schemas.microsoft.com/office/drawing/2014/main" val="992442213"/>
                    </a:ext>
                  </a:extLst>
                </a:gridCol>
              </a:tblGrid>
              <a:tr h="349342">
                <a:tc>
                  <a:txBody>
                    <a:bodyPr/>
                    <a:lstStyle/>
                    <a:p>
                      <a:pPr algn="ctr"/>
                      <a:r>
                        <a:rPr lang="zh-TW" altLang="en-US" sz="1600" dirty="0"/>
                        <a:t>名稱</a:t>
                      </a:r>
                    </a:p>
                  </a:txBody>
                  <a:tcPr anchor="ctr"/>
                </a:tc>
                <a:tc>
                  <a:txBody>
                    <a:bodyPr/>
                    <a:lstStyle/>
                    <a:p>
                      <a:pPr algn="ctr"/>
                      <a:r>
                        <a:rPr lang="en-US" altLang="zh-TW" sz="1600" dirty="0" err="1"/>
                        <a:t>CodeMonKey</a:t>
                      </a:r>
                      <a:endParaRPr lang="zh-TW" altLang="en-US" sz="1600" dirty="0"/>
                    </a:p>
                  </a:txBody>
                  <a:tcPr anchor="ctr"/>
                </a:tc>
                <a:tc>
                  <a:txBody>
                    <a:bodyPr/>
                    <a:lstStyle/>
                    <a:p>
                      <a:pPr algn="ctr"/>
                      <a:r>
                        <a:rPr lang="en-US" altLang="zh-TW" sz="1600" dirty="0" err="1"/>
                        <a:t>CodeCombat</a:t>
                      </a:r>
                      <a:endParaRPr lang="zh-TW" altLang="en-US" sz="1600" dirty="0"/>
                    </a:p>
                  </a:txBody>
                  <a:tcPr anchor="ctr"/>
                </a:tc>
                <a:tc>
                  <a:txBody>
                    <a:bodyPr/>
                    <a:lstStyle/>
                    <a:p>
                      <a:pPr algn="ctr"/>
                      <a:r>
                        <a:rPr lang="zh-TW" altLang="en-US" sz="1600" dirty="0"/>
                        <a:t>全速衝線</a:t>
                      </a:r>
                    </a:p>
                  </a:txBody>
                  <a:tcPr anchor="ctr"/>
                </a:tc>
                <a:extLst>
                  <a:ext uri="{0D108BD9-81ED-4DB2-BD59-A6C34878D82A}">
                    <a16:rowId xmlns:a16="http://schemas.microsoft.com/office/drawing/2014/main" val="1147403119"/>
                  </a:ext>
                </a:extLst>
              </a:tr>
              <a:tr h="314409">
                <a:tc>
                  <a:txBody>
                    <a:bodyPr/>
                    <a:lstStyle/>
                    <a:p>
                      <a:pPr algn="ctr"/>
                      <a:r>
                        <a:rPr lang="zh-TW" altLang="en-US" sz="1400" b="1" dirty="0">
                          <a:latin typeface="微軟正黑體" panose="020B0604030504040204" pitchFamily="34" charset="-120"/>
                          <a:ea typeface="微軟正黑體" panose="020B0604030504040204" pitchFamily="34" charset="-120"/>
                        </a:rPr>
                        <a:t>風格</a:t>
                      </a:r>
                    </a:p>
                  </a:txBody>
                  <a:tcPr anchor="ctr"/>
                </a:tc>
                <a:tc>
                  <a:txBody>
                    <a:bodyPr/>
                    <a:lstStyle/>
                    <a:p>
                      <a:pPr algn="ctr"/>
                      <a:r>
                        <a:rPr lang="zh-TW" altLang="en-US" sz="1400" b="1" dirty="0">
                          <a:latin typeface="微軟正黑體" panose="020B0604030504040204" pitchFamily="34" charset="-120"/>
                          <a:ea typeface="微軟正黑體" panose="020B0604030504040204" pitchFamily="34" charset="-120"/>
                        </a:rPr>
                        <a:t>動物</a:t>
                      </a:r>
                    </a:p>
                  </a:txBody>
                  <a:tcPr anchor="ctr"/>
                </a:tc>
                <a:tc>
                  <a:txBody>
                    <a:bodyPr/>
                    <a:lstStyle/>
                    <a:p>
                      <a:pPr algn="ctr"/>
                      <a:r>
                        <a:rPr lang="zh-TW" altLang="en-US" sz="1400" b="1" dirty="0">
                          <a:latin typeface="微軟正黑體" panose="020B0604030504040204" pitchFamily="34" charset="-120"/>
                          <a:ea typeface="微軟正黑體" panose="020B0604030504040204" pitchFamily="34" charset="-120"/>
                        </a:rPr>
                        <a:t>奇幻世界</a:t>
                      </a:r>
                    </a:p>
                  </a:txBody>
                  <a:tcPr anchor="ctr"/>
                </a:tc>
                <a:tc>
                  <a:txBody>
                    <a:bodyPr/>
                    <a:lstStyle/>
                    <a:p>
                      <a:pPr algn="ctr"/>
                      <a:r>
                        <a:rPr lang="zh-TW" altLang="en-US" sz="1400" b="1" dirty="0">
                          <a:latin typeface="微軟正黑體" panose="020B0604030504040204" pitchFamily="34" charset="-120"/>
                          <a:ea typeface="微軟正黑體" panose="020B0604030504040204" pitchFamily="34" charset="-120"/>
                        </a:rPr>
                        <a:t>載具世界</a:t>
                      </a:r>
                    </a:p>
                  </a:txBody>
                  <a:tcPr anchor="ctr"/>
                </a:tc>
                <a:extLst>
                  <a:ext uri="{0D108BD9-81ED-4DB2-BD59-A6C34878D82A}">
                    <a16:rowId xmlns:a16="http://schemas.microsoft.com/office/drawing/2014/main" val="3412079573"/>
                  </a:ext>
                </a:extLst>
              </a:tr>
              <a:tr h="314409">
                <a:tc>
                  <a:txBody>
                    <a:bodyPr/>
                    <a:lstStyle/>
                    <a:p>
                      <a:pPr algn="ctr"/>
                      <a:r>
                        <a:rPr lang="zh-TW" altLang="en-US" sz="1400" b="1" dirty="0">
                          <a:latin typeface="微軟正黑體" panose="020B0604030504040204" pitchFamily="34" charset="-120"/>
                          <a:ea typeface="微軟正黑體" panose="020B0604030504040204" pitchFamily="34" charset="-120"/>
                        </a:rPr>
                        <a:t>主要客群</a:t>
                      </a:r>
                    </a:p>
                  </a:txBody>
                  <a:tcPr anchor="ctr"/>
                </a:tc>
                <a:tc>
                  <a:txBody>
                    <a:bodyPr/>
                    <a:lstStyle/>
                    <a:p>
                      <a:pPr algn="ctr"/>
                      <a:r>
                        <a:rPr lang="zh-TW" altLang="en-US" sz="1400" b="1" dirty="0">
                          <a:latin typeface="微軟正黑體" panose="020B0604030504040204" pitchFamily="34" charset="-120"/>
                          <a:ea typeface="微軟正黑體" panose="020B0604030504040204" pitchFamily="34" charset="-120"/>
                        </a:rPr>
                        <a:t>初學者、中階者</a:t>
                      </a:r>
                    </a:p>
                  </a:txBody>
                  <a:tcPr anchor="ctr"/>
                </a:tc>
                <a:tc>
                  <a:txBody>
                    <a:bodyPr/>
                    <a:lstStyle/>
                    <a:p>
                      <a:pPr algn="ctr"/>
                      <a:r>
                        <a:rPr lang="zh-TW" altLang="en-US" sz="1400" b="1" dirty="0">
                          <a:latin typeface="微軟正黑體" panose="020B0604030504040204" pitchFamily="34" charset="-120"/>
                          <a:ea typeface="微軟正黑體" panose="020B0604030504040204" pitchFamily="34" charset="-120"/>
                        </a:rPr>
                        <a:t>初學者</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高階者</a:t>
                      </a:r>
                    </a:p>
                  </a:txBody>
                  <a:tcPr anchor="ctr"/>
                </a:tc>
                <a:tc>
                  <a:txBody>
                    <a:bodyPr/>
                    <a:lstStyle/>
                    <a:p>
                      <a:pPr algn="ctr"/>
                      <a:r>
                        <a:rPr lang="zh-TW" altLang="en-US" sz="1400" b="1" dirty="0">
                          <a:latin typeface="微軟正黑體" panose="020B0604030504040204" pitchFamily="34" charset="-120"/>
                          <a:ea typeface="微軟正黑體" panose="020B0604030504040204" pitchFamily="34" charset="-120"/>
                        </a:rPr>
                        <a:t>初學者</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高階者</a:t>
                      </a:r>
                    </a:p>
                  </a:txBody>
                  <a:tcPr anchor="ctr"/>
                </a:tc>
                <a:extLst>
                  <a:ext uri="{0D108BD9-81ED-4DB2-BD59-A6C34878D82A}">
                    <a16:rowId xmlns:a16="http://schemas.microsoft.com/office/drawing/2014/main" val="2713991054"/>
                  </a:ext>
                </a:extLst>
              </a:tr>
              <a:tr h="524014">
                <a:tc>
                  <a:txBody>
                    <a:bodyPr/>
                    <a:lstStyle/>
                    <a:p>
                      <a:pPr algn="ctr"/>
                      <a:r>
                        <a:rPr lang="zh-TW" altLang="en-US" sz="1400" b="1" dirty="0">
                          <a:latin typeface="微軟正黑體" panose="020B0604030504040204" pitchFamily="34" charset="-120"/>
                          <a:ea typeface="微軟正黑體" panose="020B0604030504040204" pitchFamily="34" charset="-120"/>
                        </a:rPr>
                        <a:t>主要教學程式語言</a:t>
                      </a:r>
                    </a:p>
                  </a:txBody>
                  <a:tcPr anchor="ctr"/>
                </a:tc>
                <a:tc>
                  <a:txBody>
                    <a:bodyPr/>
                    <a:lstStyle/>
                    <a:p>
                      <a:pPr algn="ctr"/>
                      <a:r>
                        <a:rPr lang="en-US" altLang="zh-TW" sz="1400" b="1" dirty="0">
                          <a:latin typeface="微軟正黑體" panose="020B0604030504040204" pitchFamily="34" charset="-120"/>
                          <a:ea typeface="微軟正黑體" panose="020B0604030504040204" pitchFamily="34" charset="-120"/>
                        </a:rPr>
                        <a:t>Python</a:t>
                      </a:r>
                      <a:endParaRPr lang="zh-TW" altLang="en-US" sz="1400" b="1"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1400" b="1" dirty="0">
                          <a:latin typeface="微軟正黑體" panose="020B0604030504040204" pitchFamily="34" charset="-120"/>
                          <a:ea typeface="微軟正黑體" panose="020B0604030504040204" pitchFamily="34" charset="-120"/>
                        </a:rPr>
                        <a:t>Python</a:t>
                      </a:r>
                    </a:p>
                    <a:p>
                      <a:pPr algn="ctr"/>
                      <a:r>
                        <a:rPr lang="en-US" altLang="zh-TW" sz="1400" b="1" dirty="0">
                          <a:latin typeface="微軟正黑體" panose="020B0604030504040204" pitchFamily="34" charset="-120"/>
                          <a:ea typeface="微軟正黑體" panose="020B0604030504040204" pitchFamily="34" charset="-120"/>
                        </a:rPr>
                        <a:t>JavaScript</a:t>
                      </a:r>
                      <a:endParaRPr lang="zh-TW" altLang="en-US" sz="1400" b="1"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1400" b="1" dirty="0">
                          <a:latin typeface="微軟正黑體" panose="020B0604030504040204" pitchFamily="34" charset="-120"/>
                          <a:ea typeface="微軟正黑體" panose="020B0604030504040204" pitchFamily="34" charset="-120"/>
                        </a:rPr>
                        <a:t>C</a:t>
                      </a:r>
                      <a:endParaRPr lang="zh-TW" altLang="en-US" sz="1400" b="1"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951401954"/>
                  </a:ext>
                </a:extLst>
              </a:tr>
              <a:tr h="319261">
                <a:tc>
                  <a:txBody>
                    <a:bodyPr/>
                    <a:lstStyle/>
                    <a:p>
                      <a:pPr algn="ctr"/>
                      <a:r>
                        <a:rPr lang="zh-TW" altLang="en-US" sz="1400" b="1" dirty="0">
                          <a:latin typeface="微軟正黑體" panose="020B0604030504040204" pitchFamily="34" charset="-120"/>
                          <a:ea typeface="微軟正黑體" panose="020B0604030504040204" pitchFamily="34" charset="-120"/>
                        </a:rPr>
                        <a:t>遊戲難易度</a:t>
                      </a:r>
                    </a:p>
                  </a:txBody>
                  <a:tcPr anchor="ctr"/>
                </a:tc>
                <a:tc>
                  <a:txBody>
                    <a:bodyPr/>
                    <a:lstStyle/>
                    <a:p>
                      <a:pPr algn="ctr"/>
                      <a:r>
                        <a:rPr lang="zh-TW" altLang="en-US" sz="1400" b="1" dirty="0">
                          <a:latin typeface="微軟正黑體" panose="020B0604030504040204" pitchFamily="34" charset="-120"/>
                          <a:ea typeface="微軟正黑體" panose="020B0604030504040204" pitchFamily="34" charset="-120"/>
                        </a:rPr>
                        <a:t>易</a:t>
                      </a:r>
                    </a:p>
                  </a:txBody>
                  <a:tcPr anchor="ctr"/>
                </a:tc>
                <a:tc>
                  <a:txBody>
                    <a:bodyPr/>
                    <a:lstStyle/>
                    <a:p>
                      <a:pPr algn="ctr"/>
                      <a:r>
                        <a:rPr lang="zh-TW" altLang="en-US" sz="1400" b="1" dirty="0">
                          <a:latin typeface="微軟正黑體" panose="020B0604030504040204" pitchFamily="34" charset="-120"/>
                          <a:ea typeface="微軟正黑體" panose="020B0604030504040204" pitchFamily="34" charset="-120"/>
                        </a:rPr>
                        <a:t>中</a:t>
                      </a:r>
                    </a:p>
                  </a:txBody>
                  <a:tcPr anchor="ctr"/>
                </a:tc>
                <a:tc>
                  <a:txBody>
                    <a:bodyPr/>
                    <a:lstStyle/>
                    <a:p>
                      <a:pPr algn="ctr"/>
                      <a:r>
                        <a:rPr lang="zh-TW" altLang="en-US" sz="1400" b="1" dirty="0">
                          <a:latin typeface="微軟正黑體" panose="020B0604030504040204" pitchFamily="34" charset="-120"/>
                          <a:ea typeface="微軟正黑體" panose="020B0604030504040204" pitchFamily="34" charset="-120"/>
                        </a:rPr>
                        <a:t>中</a:t>
                      </a:r>
                    </a:p>
                  </a:txBody>
                  <a:tcPr anchor="ctr"/>
                </a:tc>
                <a:extLst>
                  <a:ext uri="{0D108BD9-81ED-4DB2-BD59-A6C34878D82A}">
                    <a16:rowId xmlns:a16="http://schemas.microsoft.com/office/drawing/2014/main" val="4161579263"/>
                  </a:ext>
                </a:extLst>
              </a:tr>
              <a:tr h="524014">
                <a:tc>
                  <a:txBody>
                    <a:bodyPr/>
                    <a:lstStyle/>
                    <a:p>
                      <a:pPr algn="ctr"/>
                      <a:r>
                        <a:rPr lang="zh-TW" altLang="en-US" sz="1400" b="1" dirty="0">
                          <a:latin typeface="微軟正黑體" panose="020B0604030504040204" pitchFamily="34" charset="-120"/>
                          <a:ea typeface="微軟正黑體" panose="020B0604030504040204" pitchFamily="34" charset="-120"/>
                        </a:rPr>
                        <a:t>遊戲方式</a:t>
                      </a:r>
                    </a:p>
                  </a:txBody>
                  <a:tcPr anchor="ctr"/>
                </a:tc>
                <a:tc>
                  <a:txBody>
                    <a:bodyPr/>
                    <a:lstStyle/>
                    <a:p>
                      <a:pPr algn="ctr"/>
                      <a:r>
                        <a:rPr lang="zh-TW" altLang="en-US" sz="1400" b="1" dirty="0">
                          <a:latin typeface="微軟正黑體" panose="020B0604030504040204" pitchFamily="34" charset="-120"/>
                          <a:ea typeface="微軟正黑體" panose="020B0604030504040204" pitchFamily="34" charset="-120"/>
                        </a:rPr>
                        <a:t>編寫程式碼</a:t>
                      </a:r>
                    </a:p>
                  </a:txBody>
                  <a:tcPr anchor="ctr"/>
                </a:tc>
                <a:tc>
                  <a:txBody>
                    <a:bodyPr/>
                    <a:lstStyle/>
                    <a:p>
                      <a:pPr algn="ctr"/>
                      <a:r>
                        <a:rPr lang="zh-TW" altLang="en-US" sz="1400" b="1" dirty="0">
                          <a:latin typeface="微軟正黑體" panose="020B0604030504040204" pitchFamily="34" charset="-120"/>
                          <a:ea typeface="微軟正黑體" panose="020B0604030504040204" pitchFamily="34" charset="-120"/>
                        </a:rPr>
                        <a:t>編寫程式碼</a:t>
                      </a:r>
                    </a:p>
                  </a:txBody>
                  <a:tcPr anchor="ctr"/>
                </a:tc>
                <a:tc>
                  <a:txBody>
                    <a:bodyPr/>
                    <a:lstStyle/>
                    <a:p>
                      <a:pPr algn="ctr"/>
                      <a:r>
                        <a:rPr lang="zh-TW" altLang="en-US" sz="1400" b="1" dirty="0">
                          <a:latin typeface="微軟正黑體" panose="020B0604030504040204" pitchFamily="34" charset="-120"/>
                          <a:ea typeface="微軟正黑體" panose="020B0604030504040204" pitchFamily="34" charset="-120"/>
                        </a:rPr>
                        <a:t>編寫程式碼</a:t>
                      </a:r>
                      <a:endParaRPr lang="en-US" altLang="zh-TW" sz="1400" b="1" dirty="0">
                        <a:latin typeface="微軟正黑體" panose="020B0604030504040204" pitchFamily="34" charset="-120"/>
                        <a:ea typeface="微軟正黑體" panose="020B0604030504040204" pitchFamily="34" charset="-120"/>
                      </a:endParaRPr>
                    </a:p>
                    <a:p>
                      <a:pPr algn="ctr"/>
                      <a:r>
                        <a:rPr lang="zh-TW" altLang="en-US" sz="1400" b="1" dirty="0">
                          <a:latin typeface="微軟正黑體" panose="020B0604030504040204" pitchFamily="34" charset="-120"/>
                          <a:ea typeface="微軟正黑體" panose="020B0604030504040204" pitchFamily="34" charset="-120"/>
                        </a:rPr>
                        <a:t>組裝</a:t>
                      </a:r>
                      <a:r>
                        <a:rPr lang="en-US" altLang="zh-TW" sz="1400" b="1" dirty="0" err="1">
                          <a:latin typeface="微軟正黑體" panose="020B0604030504040204" pitchFamily="34" charset="-120"/>
                          <a:ea typeface="微軟正黑體" panose="020B0604030504040204" pitchFamily="34" charset="-120"/>
                        </a:rPr>
                        <a:t>Blockly</a:t>
                      </a:r>
                      <a:r>
                        <a:rPr lang="zh-TW" altLang="en-US" sz="1400" b="1" dirty="0">
                          <a:latin typeface="微軟正黑體" panose="020B0604030504040204" pitchFamily="34" charset="-120"/>
                          <a:ea typeface="微軟正黑體" panose="020B0604030504040204" pitchFamily="34" charset="-120"/>
                        </a:rPr>
                        <a:t>積木</a:t>
                      </a:r>
                    </a:p>
                  </a:txBody>
                  <a:tcPr anchor="ctr"/>
                </a:tc>
                <a:extLst>
                  <a:ext uri="{0D108BD9-81ED-4DB2-BD59-A6C34878D82A}">
                    <a16:rowId xmlns:a16="http://schemas.microsoft.com/office/drawing/2014/main" val="672503854"/>
                  </a:ext>
                </a:extLst>
              </a:tr>
              <a:tr h="1725947">
                <a:tc>
                  <a:txBody>
                    <a:bodyPr/>
                    <a:lstStyle/>
                    <a:p>
                      <a:pPr algn="ctr"/>
                      <a:r>
                        <a:rPr lang="zh-TW" altLang="en-US" sz="1400" b="1" dirty="0">
                          <a:latin typeface="微軟正黑體" panose="020B0604030504040204" pitchFamily="34" charset="-120"/>
                          <a:ea typeface="微軟正黑體" panose="020B0604030504040204" pitchFamily="34" charset="-120"/>
                        </a:rPr>
                        <a:t>優點</a:t>
                      </a:r>
                    </a:p>
                  </a:txBody>
                  <a:tcPr anchor="ctr"/>
                </a:tc>
                <a:tc>
                  <a:txBody>
                    <a:bodyPr/>
                    <a:lstStyle/>
                    <a:p>
                      <a:pPr marL="342900" indent="-342900" algn="l">
                        <a:buAutoNum type="arabicPeriod"/>
                      </a:pPr>
                      <a:r>
                        <a:rPr lang="zh-TW" altLang="en-US" sz="1400" b="1" dirty="0">
                          <a:latin typeface="微軟正黑體" panose="020B0604030504040204" pitchFamily="34" charset="-120"/>
                          <a:ea typeface="微軟正黑體" panose="020B0604030504040204" pitchFamily="34" charset="-120"/>
                        </a:rPr>
                        <a:t>適合兒童、完全從零開始的初學者</a:t>
                      </a:r>
                      <a:endParaRPr lang="en-US" altLang="zh-TW" sz="1400" b="1" dirty="0">
                        <a:latin typeface="微軟正黑體" panose="020B0604030504040204" pitchFamily="34" charset="-120"/>
                        <a:ea typeface="微軟正黑體" panose="020B0604030504040204" pitchFamily="34" charset="-120"/>
                      </a:endParaRPr>
                    </a:p>
                    <a:p>
                      <a:pPr marL="342900" indent="-342900" algn="l">
                        <a:buAutoNum type="arabicPeriod"/>
                      </a:pPr>
                      <a:r>
                        <a:rPr lang="zh-TW" altLang="en-US" sz="1400" b="1" dirty="0">
                          <a:latin typeface="微軟正黑體" panose="020B0604030504040204" pitchFamily="34" charset="-120"/>
                          <a:ea typeface="微軟正黑體" panose="020B0604030504040204" pitchFamily="34" charset="-120"/>
                        </a:rPr>
                        <a:t>畫面風格可愛</a:t>
                      </a:r>
                      <a:endParaRPr lang="en-US" altLang="zh-TW" sz="1400" b="1" dirty="0">
                        <a:latin typeface="微軟正黑體" panose="020B0604030504040204" pitchFamily="34" charset="-120"/>
                        <a:ea typeface="微軟正黑體" panose="020B0604030504040204" pitchFamily="34" charset="-120"/>
                      </a:endParaRPr>
                    </a:p>
                    <a:p>
                      <a:pPr marL="342900" indent="-342900" algn="l">
                        <a:buAutoNum type="arabicPeriod"/>
                      </a:pPr>
                      <a:r>
                        <a:rPr lang="zh-TW" altLang="en-US" sz="1400" b="1" dirty="0">
                          <a:latin typeface="微軟正黑體" panose="020B0604030504040204" pitchFamily="34" charset="-120"/>
                          <a:ea typeface="微軟正黑體" panose="020B0604030504040204" pitchFamily="34" charset="-120"/>
                        </a:rPr>
                        <a:t>有強大的後台功能，讓教師方便管理學生</a:t>
                      </a:r>
                      <a:endParaRPr lang="en-US" altLang="zh-TW" sz="1400" b="1" dirty="0">
                        <a:latin typeface="微軟正黑體" panose="020B0604030504040204" pitchFamily="34" charset="-120"/>
                        <a:ea typeface="微軟正黑體" panose="020B0604030504040204" pitchFamily="34" charset="-120"/>
                      </a:endParaRPr>
                    </a:p>
                  </a:txBody>
                  <a:tcPr anchor="ctr"/>
                </a:tc>
                <a:tc>
                  <a:txBody>
                    <a:bodyPr/>
                    <a:lstStyle/>
                    <a:p>
                      <a:pPr marL="342900" indent="-342900" algn="l">
                        <a:buAutoNum type="arabicPeriod"/>
                      </a:pPr>
                      <a:r>
                        <a:rPr lang="zh-TW" altLang="en-US" sz="1400" b="1" dirty="0">
                          <a:latin typeface="微軟正黑體" panose="020B0604030504040204" pitchFamily="34" charset="-120"/>
                          <a:ea typeface="微軟正黑體" panose="020B0604030504040204" pitchFamily="34" charset="-120"/>
                        </a:rPr>
                        <a:t>畫面佳、美工強大</a:t>
                      </a:r>
                      <a:endParaRPr lang="en-US" altLang="zh-TW" sz="1400" b="1" dirty="0">
                        <a:latin typeface="微軟正黑體" panose="020B0604030504040204" pitchFamily="34" charset="-120"/>
                        <a:ea typeface="微軟正黑體" panose="020B0604030504040204" pitchFamily="34" charset="-120"/>
                      </a:endParaRPr>
                    </a:p>
                    <a:p>
                      <a:pPr marL="342900" indent="-342900" algn="l">
                        <a:buAutoNum type="arabicPeriod"/>
                      </a:pPr>
                      <a:r>
                        <a:rPr lang="zh-TW" altLang="en-US" sz="1400" b="1" dirty="0">
                          <a:latin typeface="微軟正黑體" panose="020B0604030504040204" pitchFamily="34" charset="-120"/>
                          <a:ea typeface="微軟正黑體" panose="020B0604030504040204" pitchFamily="34" charset="-120"/>
                        </a:rPr>
                        <a:t>故事與遊戲結合融洽，劇情連貫</a:t>
                      </a:r>
                      <a:endParaRPr lang="en-US" altLang="zh-TW" sz="1400" b="1" dirty="0">
                        <a:latin typeface="微軟正黑體" panose="020B0604030504040204" pitchFamily="34" charset="-120"/>
                        <a:ea typeface="微軟正黑體" panose="020B0604030504040204" pitchFamily="34" charset="-120"/>
                      </a:endParaRPr>
                    </a:p>
                    <a:p>
                      <a:pPr marL="342900" indent="-342900" algn="l">
                        <a:buAutoNum type="arabicPeriod"/>
                      </a:pPr>
                      <a:r>
                        <a:rPr lang="zh-TW" altLang="en-US" sz="1400" b="1" dirty="0">
                          <a:latin typeface="微軟正黑體" panose="020B0604030504040204" pitchFamily="34" charset="-120"/>
                          <a:ea typeface="微軟正黑體" panose="020B0604030504040204" pitchFamily="34" charset="-120"/>
                        </a:rPr>
                        <a:t>富有遊戲性，關卡多變</a:t>
                      </a:r>
                      <a:endParaRPr lang="en-US" altLang="zh-TW" sz="1400" b="1" dirty="0">
                        <a:latin typeface="微軟正黑體" panose="020B0604030504040204" pitchFamily="34" charset="-120"/>
                        <a:ea typeface="微軟正黑體" panose="020B0604030504040204" pitchFamily="34" charset="-120"/>
                      </a:endParaRPr>
                    </a:p>
                    <a:p>
                      <a:pPr marL="342900" indent="-342900" algn="l">
                        <a:buAutoNum type="arabicPeriod"/>
                      </a:pPr>
                      <a:r>
                        <a:rPr lang="zh-TW" altLang="en-US" sz="1400" b="1" dirty="0">
                          <a:latin typeface="微軟正黑體" panose="020B0604030504040204" pitchFamily="34" charset="-120"/>
                          <a:ea typeface="微軟正黑體" panose="020B0604030504040204" pitchFamily="34" charset="-120"/>
                        </a:rPr>
                        <a:t>教學多種語言</a:t>
                      </a:r>
                      <a:endParaRPr lang="en-US" altLang="zh-TW" sz="1400" b="1" dirty="0">
                        <a:latin typeface="微軟正黑體" panose="020B0604030504040204" pitchFamily="34" charset="-120"/>
                        <a:ea typeface="微軟正黑體" panose="020B0604030504040204" pitchFamily="34" charset="-120"/>
                      </a:endParaRPr>
                    </a:p>
                    <a:p>
                      <a:pPr marL="342900" indent="-342900" algn="l">
                        <a:buAutoNum type="arabicPeriod"/>
                      </a:pPr>
                      <a:r>
                        <a:rPr lang="zh-TW" altLang="en-US" sz="1400" b="1" dirty="0">
                          <a:latin typeface="微軟正黑體" panose="020B0604030504040204" pitchFamily="34" charset="-120"/>
                          <a:ea typeface="微軟正黑體" panose="020B0604030504040204" pitchFamily="34" charset="-120"/>
                        </a:rPr>
                        <a:t>教學內容深入</a:t>
                      </a:r>
                      <a:endParaRPr lang="en-US" altLang="zh-TW" sz="1400" b="1" dirty="0">
                        <a:latin typeface="微軟正黑體" panose="020B0604030504040204" pitchFamily="34" charset="-120"/>
                        <a:ea typeface="微軟正黑體" panose="020B0604030504040204" pitchFamily="34" charset="-120"/>
                      </a:endParaRPr>
                    </a:p>
                  </a:txBody>
                  <a:tcPr anchor="ctr"/>
                </a:tc>
                <a:tc>
                  <a:txBody>
                    <a:bodyPr/>
                    <a:lstStyle/>
                    <a:p>
                      <a:pPr marL="342900" indent="-342900" algn="l">
                        <a:buAutoNum type="arabicPeriod"/>
                      </a:pPr>
                      <a:r>
                        <a:rPr lang="zh-TW" altLang="en-US" sz="1400" b="1" dirty="0">
                          <a:solidFill>
                            <a:srgbClr val="FF0000"/>
                          </a:solidFill>
                          <a:latin typeface="微軟正黑體" panose="020B0604030504040204" pitchFamily="34" charset="-120"/>
                          <a:ea typeface="微軟正黑體" panose="020B0604030504040204" pitchFamily="34" charset="-120"/>
                        </a:rPr>
                        <a:t>適合所有階段的使用者</a:t>
                      </a:r>
                      <a:endParaRPr lang="en-US" altLang="zh-TW" sz="1400" b="1" dirty="0">
                        <a:solidFill>
                          <a:srgbClr val="FF0000"/>
                        </a:solidFill>
                        <a:latin typeface="微軟正黑體" panose="020B0604030504040204" pitchFamily="34" charset="-120"/>
                        <a:ea typeface="微軟正黑體" panose="020B0604030504040204" pitchFamily="34" charset="-120"/>
                      </a:endParaRPr>
                    </a:p>
                    <a:p>
                      <a:pPr marL="342900" indent="-342900" algn="l">
                        <a:buAutoNum type="arabicPeriod"/>
                      </a:pPr>
                      <a:r>
                        <a:rPr lang="zh-TW" altLang="en-US" sz="1400" b="1" dirty="0">
                          <a:latin typeface="微軟正黑體" panose="020B0604030504040204" pitchFamily="34" charset="-120"/>
                          <a:ea typeface="微軟正黑體" panose="020B0604030504040204" pitchFamily="34" charset="-120"/>
                        </a:rPr>
                        <a:t>有對每個指令的詳細說明</a:t>
                      </a:r>
                      <a:endParaRPr lang="en-US" altLang="zh-TW" sz="1400" b="1" dirty="0">
                        <a:latin typeface="微軟正黑體" panose="020B0604030504040204" pitchFamily="34" charset="-120"/>
                        <a:ea typeface="微軟正黑體" panose="020B0604030504040204" pitchFamily="34" charset="-120"/>
                      </a:endParaRPr>
                    </a:p>
                    <a:p>
                      <a:pPr marL="342900" indent="-342900" algn="l">
                        <a:buAutoNum type="arabicPeriod"/>
                      </a:pPr>
                      <a:r>
                        <a:rPr lang="zh-TW" altLang="en-US" sz="1400" b="1" dirty="0">
                          <a:latin typeface="微軟正黑體" panose="020B0604030504040204" pitchFamily="34" charset="-120"/>
                          <a:ea typeface="微軟正黑體" panose="020B0604030504040204" pitchFamily="34" charset="-120"/>
                        </a:rPr>
                        <a:t>富有遊戲性，關卡多變</a:t>
                      </a:r>
                      <a:endParaRPr lang="en-US" altLang="zh-TW" sz="1400" b="1" dirty="0">
                        <a:latin typeface="微軟正黑體" panose="020B0604030504040204" pitchFamily="34" charset="-120"/>
                        <a:ea typeface="微軟正黑體" panose="020B0604030504040204" pitchFamily="34" charset="-120"/>
                      </a:endParaRPr>
                    </a:p>
                    <a:p>
                      <a:pPr marL="342900" indent="-342900" algn="l">
                        <a:buAutoNum type="arabicPeriod"/>
                      </a:pPr>
                      <a:r>
                        <a:rPr lang="zh-TW" altLang="en-US" sz="1400" b="1" dirty="0">
                          <a:latin typeface="微軟正黑體" panose="020B0604030504040204" pitchFamily="34" charset="-120"/>
                          <a:ea typeface="微軟正黑體" panose="020B0604030504040204" pitchFamily="34" charset="-120"/>
                        </a:rPr>
                        <a:t>教學內容深入、難易度變化較緩</a:t>
                      </a:r>
                      <a:endParaRPr lang="en-US" altLang="zh-TW" sz="1400" b="1" dirty="0">
                        <a:latin typeface="微軟正黑體" panose="020B0604030504040204" pitchFamily="34" charset="-120"/>
                        <a:ea typeface="微軟正黑體" panose="020B0604030504040204" pitchFamily="34" charset="-120"/>
                      </a:endParaRPr>
                    </a:p>
                    <a:p>
                      <a:pPr marL="342900" indent="-342900" algn="l">
                        <a:buAutoNum type="arabicPeriod"/>
                      </a:pPr>
                      <a:r>
                        <a:rPr lang="zh-TW" altLang="en-US" sz="1400" b="1" dirty="0">
                          <a:solidFill>
                            <a:srgbClr val="FF0000"/>
                          </a:solidFill>
                          <a:latin typeface="微軟正黑體" panose="020B0604030504040204" pitchFamily="34" charset="-120"/>
                          <a:ea typeface="微軟正黑體" panose="020B0604030504040204" pitchFamily="34" charset="-120"/>
                        </a:rPr>
                        <a:t>有</a:t>
                      </a:r>
                      <a:r>
                        <a:rPr lang="en-US" altLang="zh-TW" sz="1400" b="1" dirty="0" err="1">
                          <a:solidFill>
                            <a:srgbClr val="FF0000"/>
                          </a:solidFill>
                          <a:latin typeface="微軟正黑體" panose="020B0604030504040204" pitchFamily="34" charset="-120"/>
                          <a:ea typeface="微軟正黑體" panose="020B0604030504040204" pitchFamily="34" charset="-120"/>
                        </a:rPr>
                        <a:t>Blockly</a:t>
                      </a:r>
                      <a:r>
                        <a:rPr lang="zh-TW" altLang="en-US" sz="1400" b="1" dirty="0">
                          <a:solidFill>
                            <a:srgbClr val="FF0000"/>
                          </a:solidFill>
                          <a:latin typeface="微軟正黑體" panose="020B0604030504040204" pitchFamily="34" charset="-120"/>
                          <a:ea typeface="微軟正黑體" panose="020B0604030504040204" pitchFamily="34" charset="-120"/>
                        </a:rPr>
                        <a:t>積木幫助初學者更快吸收、學習</a:t>
                      </a:r>
                      <a:endParaRPr lang="en-US" altLang="zh-TW" sz="1400" b="1" dirty="0">
                        <a:solidFill>
                          <a:srgbClr val="FF0000"/>
                        </a:solidFill>
                        <a:latin typeface="微軟正黑體" panose="020B0604030504040204" pitchFamily="34" charset="-120"/>
                        <a:ea typeface="微軟正黑體" panose="020B0604030504040204" pitchFamily="34" charset="-120"/>
                      </a:endParaRPr>
                    </a:p>
                    <a:p>
                      <a:pPr marL="342900" indent="-342900" algn="l">
                        <a:buAutoNum type="arabicPeriod"/>
                      </a:pPr>
                      <a:r>
                        <a:rPr lang="zh-TW" altLang="en-US" sz="1400" b="1" dirty="0">
                          <a:solidFill>
                            <a:srgbClr val="FF0000"/>
                          </a:solidFill>
                          <a:latin typeface="微軟正黑體" panose="020B0604030504040204" pitchFamily="34" charset="-120"/>
                          <a:ea typeface="微軟正黑體" panose="020B0604030504040204" pitchFamily="34" charset="-120"/>
                        </a:rPr>
                        <a:t>遊玩後因採用的是純程式語言，故可直接使用</a:t>
                      </a:r>
                      <a:endParaRPr lang="en-US" altLang="zh-TW" sz="1400" b="1"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651279291"/>
                  </a:ext>
                </a:extLst>
              </a:tr>
              <a:tr h="1111627">
                <a:tc>
                  <a:txBody>
                    <a:bodyPr/>
                    <a:lstStyle/>
                    <a:p>
                      <a:pPr algn="ctr"/>
                      <a:r>
                        <a:rPr lang="zh-TW" altLang="en-US" sz="1400" b="1" dirty="0">
                          <a:latin typeface="微軟正黑體" panose="020B0604030504040204" pitchFamily="34" charset="-120"/>
                          <a:ea typeface="微軟正黑體" panose="020B0604030504040204" pitchFamily="34" charset="-120"/>
                        </a:rPr>
                        <a:t>缺點</a:t>
                      </a:r>
                    </a:p>
                  </a:txBody>
                  <a:tcPr anchor="ctr"/>
                </a:tc>
                <a:tc>
                  <a:txBody>
                    <a:bodyPr/>
                    <a:lstStyle/>
                    <a:p>
                      <a:pPr marL="228600" indent="-228600" algn="l">
                        <a:buAutoNum type="arabicPeriod"/>
                      </a:pPr>
                      <a:r>
                        <a:rPr lang="zh-TW" altLang="en-US" sz="1400" b="1" dirty="0">
                          <a:latin typeface="微軟正黑體" panose="020B0604030504040204" pitchFamily="34" charset="-120"/>
                          <a:ea typeface="微軟正黑體" panose="020B0604030504040204" pitchFamily="34" charset="-120"/>
                        </a:rPr>
                        <a:t>  遊戲性較單一</a:t>
                      </a:r>
                      <a:endParaRPr lang="en-US" altLang="zh-TW" sz="1400" b="1" dirty="0">
                        <a:latin typeface="微軟正黑體" panose="020B0604030504040204" pitchFamily="34" charset="-120"/>
                        <a:ea typeface="微軟正黑體" panose="020B0604030504040204" pitchFamily="34" charset="-120"/>
                      </a:endParaRPr>
                    </a:p>
                    <a:p>
                      <a:pPr marL="228600" indent="-228600" algn="l">
                        <a:buAutoNum type="arabicPeriod"/>
                      </a:pPr>
                      <a:r>
                        <a:rPr lang="zh-TW" altLang="en-US" sz="1400" b="1" dirty="0">
                          <a:latin typeface="微軟正黑體" panose="020B0604030504040204" pitchFamily="34" charset="-120"/>
                          <a:ea typeface="微軟正黑體" panose="020B0604030504040204" pitchFamily="34" charset="-120"/>
                        </a:rPr>
                        <a:t>  遊戲偏簡單，教學程度較淺</a:t>
                      </a:r>
                      <a:endParaRPr lang="en-US" altLang="zh-TW" sz="1400" b="1" dirty="0">
                        <a:latin typeface="微軟正黑體" panose="020B0604030504040204" pitchFamily="34" charset="-120"/>
                        <a:ea typeface="微軟正黑體" panose="020B0604030504040204" pitchFamily="34" charset="-12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sz="1400" b="1" dirty="0">
                          <a:latin typeface="微軟正黑體" panose="020B0604030504040204" pitchFamily="34" charset="-120"/>
                          <a:ea typeface="微軟正黑體" panose="020B0604030504040204" pitchFamily="34" charset="-120"/>
                        </a:rPr>
                        <a:t>   學習的語言不能實際運用在</a:t>
                      </a:r>
                      <a:r>
                        <a:rPr lang="en-US" altLang="zh-TW" sz="1400" b="1" dirty="0">
                          <a:latin typeface="微軟正黑體" panose="020B0604030504040204" pitchFamily="34" charset="-120"/>
                          <a:ea typeface="微軟正黑體" panose="020B0604030504040204" pitchFamily="34" charset="-120"/>
                        </a:rPr>
                        <a:t>Python</a:t>
                      </a:r>
                      <a:r>
                        <a:rPr lang="zh-TW" altLang="en-US" sz="1400" b="1" dirty="0">
                          <a:latin typeface="微軟正黑體" panose="020B0604030504040204" pitchFamily="34" charset="-120"/>
                          <a:ea typeface="微軟正黑體" panose="020B0604030504040204" pitchFamily="34" charset="-120"/>
                        </a:rPr>
                        <a:t>程式實作上，需經過轉換</a:t>
                      </a:r>
                      <a:endParaRPr lang="en-US" altLang="zh-TW" sz="1400" b="1" dirty="0">
                        <a:latin typeface="微軟正黑體" panose="020B0604030504040204" pitchFamily="34" charset="-120"/>
                        <a:ea typeface="微軟正黑體" panose="020B0604030504040204" pitchFamily="34" charset="-120"/>
                      </a:endParaRPr>
                    </a:p>
                  </a:txBody>
                  <a:tcPr anchor="ctr"/>
                </a:tc>
                <a:tc>
                  <a:txBody>
                    <a:bodyPr/>
                    <a:lstStyle/>
                    <a:p>
                      <a:pPr marL="228600" indent="-228600" algn="l">
                        <a:buAutoNum type="arabicPeriod"/>
                      </a:pPr>
                      <a:r>
                        <a:rPr lang="zh-TW" altLang="en-US" sz="1400" b="1" dirty="0">
                          <a:latin typeface="微軟正黑體" panose="020B0604030504040204" pitchFamily="34" charset="-120"/>
                          <a:ea typeface="微軟正黑體" panose="020B0604030504040204" pitchFamily="34" charset="-120"/>
                        </a:rPr>
                        <a:t>  遊戲難度增長快，難易跨度大</a:t>
                      </a:r>
                      <a:endParaRPr lang="en-US" altLang="zh-TW" sz="1400" b="1" dirty="0">
                        <a:latin typeface="微軟正黑體" panose="020B0604030504040204" pitchFamily="34" charset="-120"/>
                        <a:ea typeface="微軟正黑體" panose="020B0604030504040204" pitchFamily="34" charset="-120"/>
                      </a:endParaRPr>
                    </a:p>
                    <a:p>
                      <a:pPr marL="228600" indent="-228600" algn="l">
                        <a:buAutoNum type="arabicPeriod"/>
                      </a:pPr>
                      <a:r>
                        <a:rPr lang="zh-TW" altLang="en-US" sz="1400" b="1" dirty="0">
                          <a:latin typeface="微軟正黑體" panose="020B0604030504040204" pitchFamily="34" charset="-120"/>
                          <a:ea typeface="微軟正黑體" panose="020B0604030504040204" pitchFamily="34" charset="-120"/>
                        </a:rPr>
                        <a:t>  遊戲方式單一</a:t>
                      </a:r>
                      <a:endParaRPr lang="en-US" altLang="zh-TW" sz="1400" b="1" dirty="0">
                        <a:latin typeface="微軟正黑體" panose="020B0604030504040204" pitchFamily="34" charset="-120"/>
                        <a:ea typeface="微軟正黑體" panose="020B0604030504040204" pitchFamily="34" charset="-120"/>
                      </a:endParaRPr>
                    </a:p>
                    <a:p>
                      <a:pPr marL="228600" indent="-228600" algn="l">
                        <a:buAutoNum type="arabicPeriod"/>
                      </a:pPr>
                      <a:r>
                        <a:rPr lang="zh-TW" altLang="en-US" sz="1400" b="1" dirty="0">
                          <a:latin typeface="微軟正黑體" panose="020B0604030504040204" pitchFamily="34" charset="-120"/>
                          <a:ea typeface="微軟正黑體" panose="020B0604030504040204" pitchFamily="34" charset="-120"/>
                        </a:rPr>
                        <a:t>  沒辦法看完整的程式語法說明</a:t>
                      </a:r>
                      <a:endParaRPr lang="en-US" altLang="zh-TW" sz="1400" b="1" dirty="0">
                        <a:latin typeface="微軟正黑體" panose="020B0604030504040204" pitchFamily="34" charset="-120"/>
                        <a:ea typeface="微軟正黑體" panose="020B0604030504040204" pitchFamily="34" charset="-12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sz="1400" b="1" dirty="0">
                          <a:latin typeface="微軟正黑體" panose="020B0604030504040204" pitchFamily="34" charset="-120"/>
                          <a:ea typeface="微軟正黑體" panose="020B0604030504040204" pitchFamily="34" charset="-120"/>
                        </a:rPr>
                        <a:t> 學習的語言不能實際運用在實作上，要經過轉換</a:t>
                      </a:r>
                      <a:endParaRPr lang="en-US" altLang="zh-TW" sz="1400" b="1" dirty="0">
                        <a:latin typeface="微軟正黑體" panose="020B0604030504040204" pitchFamily="34" charset="-120"/>
                        <a:ea typeface="微軟正黑體" panose="020B0604030504040204" pitchFamily="34" charset="-120"/>
                      </a:endParaRPr>
                    </a:p>
                  </a:txBody>
                  <a:tcPr anchor="ctr"/>
                </a:tc>
                <a:tc>
                  <a:txBody>
                    <a:bodyPr/>
                    <a:lstStyle/>
                    <a:p>
                      <a:pPr marL="228600" indent="-228600" algn="l">
                        <a:buAutoNum type="arabicPeriod"/>
                      </a:pPr>
                      <a:r>
                        <a:rPr lang="zh-TW" altLang="en-US" sz="1400" b="1" dirty="0">
                          <a:latin typeface="微軟正黑體" panose="020B0604030504040204" pitchFamily="34" charset="-120"/>
                          <a:ea typeface="微軟正黑體" panose="020B0604030504040204" pitchFamily="34" charset="-120"/>
                        </a:rPr>
                        <a:t>  美工較不佳</a:t>
                      </a:r>
                      <a:endParaRPr lang="en-US" altLang="zh-TW" sz="1400" b="1" dirty="0">
                        <a:latin typeface="微軟正黑體" panose="020B0604030504040204" pitchFamily="34" charset="-120"/>
                        <a:ea typeface="微軟正黑體" panose="020B0604030504040204" pitchFamily="34" charset="-120"/>
                      </a:endParaRPr>
                    </a:p>
                    <a:p>
                      <a:pPr marL="228600" indent="-228600" algn="l">
                        <a:buAutoNum type="arabicPeriod"/>
                      </a:pPr>
                      <a:r>
                        <a:rPr lang="zh-TW" altLang="en-US" sz="1400" b="1" dirty="0">
                          <a:latin typeface="微軟正黑體" panose="020B0604030504040204" pitchFamily="34" charset="-120"/>
                          <a:ea typeface="微軟正黑體" panose="020B0604030504040204" pitchFamily="34" charset="-120"/>
                        </a:rPr>
                        <a:t>  編譯程式速度較慢</a:t>
                      </a:r>
                      <a:endParaRPr lang="en-US" altLang="zh-TW" sz="1400" b="1" dirty="0">
                        <a:latin typeface="微軟正黑體" panose="020B0604030504040204" pitchFamily="34" charset="-120"/>
                        <a:ea typeface="微軟正黑體" panose="020B0604030504040204" pitchFamily="34" charset="-120"/>
                      </a:endParaRPr>
                    </a:p>
                    <a:p>
                      <a:pPr marL="228600" indent="-228600" algn="l">
                        <a:buAutoNum type="arabicPeriod"/>
                      </a:pPr>
                      <a:r>
                        <a:rPr lang="zh-TW" altLang="en-US" sz="1400" b="1" dirty="0">
                          <a:latin typeface="微軟正黑體" panose="020B0604030504040204" pitchFamily="34" charset="-120"/>
                          <a:ea typeface="微軟正黑體" panose="020B0604030504040204" pitchFamily="34" charset="-120"/>
                        </a:rPr>
                        <a:t>  遊戲故事較不連貫</a:t>
                      </a:r>
                      <a:endParaRPr lang="en-US" altLang="zh-TW" sz="1400" b="1"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742416351"/>
                  </a:ext>
                </a:extLst>
              </a:tr>
            </a:tbl>
          </a:graphicData>
        </a:graphic>
      </p:graphicFrame>
    </p:spTree>
    <p:custDataLst>
      <p:tags r:id="rId1"/>
    </p:custDataLst>
    <p:extLst>
      <p:ext uri="{BB962C8B-B14F-4D97-AF65-F5344CB8AC3E}">
        <p14:creationId xmlns:p14="http://schemas.microsoft.com/office/powerpoint/2010/main" val="15216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5185705" y="4419096"/>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1">
                    <a:lumMod val="85000"/>
                    <a:lumOff val="15000"/>
                  </a:schemeClr>
                </a:solidFill>
                <a:latin typeface="微軟正黑體" panose="020B0604030504040204" pitchFamily="34" charset="-120"/>
                <a:ea typeface="微軟正黑體" panose="020B0604030504040204" pitchFamily="34" charset="-120"/>
              </a:rPr>
              <a:t>相關技術</a:t>
            </a:r>
            <a:endParaRPr lang="zh-CN" altLang="en-US" sz="32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790519" y="985318"/>
            <a:ext cx="4117476" cy="3053282"/>
            <a:chOff x="3790519" y="985318"/>
            <a:chExt cx="4117476" cy="3053282"/>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90519" y="985318"/>
              <a:ext cx="4117476" cy="3053282"/>
            </a:xfrm>
            <a:prstGeom prst="rect">
              <a:avLst/>
            </a:prstGeom>
          </p:spPr>
        </p:pic>
        <p:sp>
          <p:nvSpPr>
            <p:cNvPr id="21" name="文本框 20"/>
            <p:cNvSpPr txBox="1"/>
            <p:nvPr/>
          </p:nvSpPr>
          <p:spPr>
            <a:xfrm>
              <a:off x="5479581" y="1849671"/>
              <a:ext cx="950901" cy="923330"/>
            </a:xfrm>
            <a:prstGeom prst="rect">
              <a:avLst/>
            </a:prstGeom>
            <a:noFill/>
          </p:spPr>
          <p:txBody>
            <a:bodyPr wrap="none" rtlCol="0">
              <a:spAutoFit/>
              <a:scene3d>
                <a:camera prst="orthographicFront"/>
                <a:lightRig rig="threePt" dir="t"/>
              </a:scene3d>
              <a:sp3d contourW="12700"/>
            </a:bodyPr>
            <a:lstStyle/>
            <a:p>
              <a:pPr algn="ctr"/>
              <a:r>
                <a:rPr lang="en-US" altLang="zh-CN" sz="5400" dirty="0">
                  <a:solidFill>
                    <a:schemeClr val="tx1">
                      <a:lumMod val="85000"/>
                      <a:lumOff val="15000"/>
                    </a:schemeClr>
                  </a:solidFill>
                  <a:latin typeface="Century Gothic" panose="020B0502020202020204" pitchFamily="34" charset="0"/>
                </a:rPr>
                <a:t>0</a:t>
              </a:r>
              <a:r>
                <a:rPr lang="en-US" altLang="zh-TW" sz="5400" dirty="0">
                  <a:solidFill>
                    <a:schemeClr val="tx1">
                      <a:lumMod val="85000"/>
                      <a:lumOff val="15000"/>
                    </a:schemeClr>
                  </a:solidFill>
                  <a:latin typeface="Century Gothic" panose="020B0502020202020204" pitchFamily="34" charset="0"/>
                </a:rPr>
                <a:t>2</a:t>
              </a:r>
              <a:endParaRPr lang="zh-CN" altLang="en-US" sz="5400" dirty="0">
                <a:solidFill>
                  <a:schemeClr val="tx1">
                    <a:lumMod val="85000"/>
                    <a:lumOff val="15000"/>
                  </a:schemeClr>
                </a:solidFill>
                <a:latin typeface="Century Gothic" panose="020B0502020202020204" pitchFamily="34" charset="0"/>
              </a:endParaRPr>
            </a:p>
          </p:txBody>
        </p:sp>
      </p:grpSp>
      <p:sp>
        <p:nvSpPr>
          <p:cNvPr id="3" name="投影片編號版面配置區 2"/>
          <p:cNvSpPr>
            <a:spLocks noGrp="1"/>
          </p:cNvSpPr>
          <p:nvPr>
            <p:ph type="sldNum" sz="quarter" idx="12"/>
          </p:nvPr>
        </p:nvSpPr>
        <p:spPr/>
        <p:txBody>
          <a:bodyPr/>
          <a:lstStyle/>
          <a:p>
            <a:fld id="{AC1E9A84-A6CA-4827-8DBC-3F05F469E038}" type="slidenum">
              <a:rPr lang="zh-TW" altLang="en-US" smtClean="0"/>
              <a:t>8</a:t>
            </a:fld>
            <a:endParaRPr lang="zh-TW" altLang="en-US"/>
          </a:p>
        </p:txBody>
      </p:sp>
    </p:spTree>
    <p:extLst>
      <p:ext uri="{BB962C8B-B14F-4D97-AF65-F5344CB8AC3E}">
        <p14:creationId xmlns:p14="http://schemas.microsoft.com/office/powerpoint/2010/main" val="199412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84239" y="354939"/>
            <a:ext cx="3766991" cy="1110101"/>
            <a:chOff x="2976152" y="4708118"/>
            <a:chExt cx="3766991" cy="1110101"/>
          </a:xfrm>
        </p:grpSpPr>
        <p:sp>
          <p:nvSpPr>
            <p:cNvPr id="7" name="文本框 6"/>
            <p:cNvSpPr txBox="1"/>
            <p:nvPr/>
          </p:nvSpPr>
          <p:spPr>
            <a:xfrm>
              <a:off x="2976152" y="5171888"/>
              <a:ext cx="3766991" cy="646331"/>
            </a:xfrm>
            <a:prstGeom prst="rect">
              <a:avLst/>
            </a:prstGeom>
            <a:noFill/>
          </p:spPr>
          <p:txBody>
            <a:bodyPr wrap="square" rtlCol="0">
              <a:spAutoFit/>
              <a:scene3d>
                <a:camera prst="orthographicFront"/>
                <a:lightRig rig="threePt" dir="t"/>
              </a:scene3d>
              <a:sp3d contourW="12700"/>
            </a:bodyPr>
            <a:lstStyle/>
            <a:p>
              <a:r>
                <a:rPr lang="zh-TW" altLang="zh-TW" sz="1200" dirty="0">
                  <a:solidFill>
                    <a:schemeClr val="tx1">
                      <a:lumMod val="65000"/>
                      <a:lumOff val="35000"/>
                    </a:schemeClr>
                  </a:solidFill>
                </a:rPr>
                <a:t>Game learning</a:t>
              </a:r>
            </a:p>
            <a:p>
              <a:endParaRPr lang="zh-TW" altLang="zh-TW" sz="1200" dirty="0">
                <a:solidFill>
                  <a:schemeClr val="tx1">
                    <a:lumMod val="65000"/>
                    <a:lumOff val="35000"/>
                  </a:schemeClr>
                </a:solidFill>
              </a:endParaRPr>
            </a:p>
            <a:p>
              <a:endParaRPr lang="en-US" altLang="zh-CN" sz="1200" dirty="0">
                <a:solidFill>
                  <a:schemeClr val="tx1">
                    <a:lumMod val="65000"/>
                    <a:lumOff val="35000"/>
                  </a:schemeClr>
                </a:solidFill>
                <a:latin typeface="Century Gothic" panose="020B0502020202020204" pitchFamily="34" charset="0"/>
              </a:endParaRPr>
            </a:p>
          </p:txBody>
        </p:sp>
        <p:sp>
          <p:nvSpPr>
            <p:cNvPr id="8" name="文本框 7"/>
            <p:cNvSpPr txBox="1"/>
            <p:nvPr/>
          </p:nvSpPr>
          <p:spPr>
            <a:xfrm>
              <a:off x="2976152" y="4708118"/>
              <a:ext cx="1980029" cy="523220"/>
            </a:xfrm>
            <a:prstGeom prst="rect">
              <a:avLst/>
            </a:prstGeom>
            <a:noFill/>
          </p:spPr>
          <p:txBody>
            <a:bodyPr wrap="none" rtlCol="0">
              <a:spAutoFit/>
              <a:scene3d>
                <a:camera prst="orthographicFront"/>
                <a:lightRig rig="threePt" dir="t"/>
              </a:scene3d>
              <a:sp3d contourW="12700"/>
            </a:bodyPr>
            <a:lstStyle/>
            <a:p>
              <a:r>
                <a:rPr lang="zh-TW" altLang="en-US" sz="2800" b="1" dirty="0">
                  <a:latin typeface="微軟正黑體" panose="020B0604030504040204" pitchFamily="34" charset="-120"/>
                  <a:ea typeface="微軟正黑體" panose="020B0604030504040204" pitchFamily="34" charset="-120"/>
                </a:rPr>
                <a:t>遊戲式學習</a:t>
              </a:r>
              <a:endParaRPr lang="zh-CN" altLang="en-US" sz="2800" b="1" dirty="0">
                <a:latin typeface="微軟正黑體" panose="020B0604030504040204" pitchFamily="34" charset="-120"/>
                <a:ea typeface="微軟正黑體" panose="020B0604030504040204" pitchFamily="34" charset="-120"/>
              </a:endParaRPr>
            </a:p>
          </p:txBody>
        </p:sp>
      </p:grpSp>
      <p:pic>
        <p:nvPicPr>
          <p:cNvPr id="9" name="图片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637" y="248270"/>
            <a:ext cx="1255524" cy="931024"/>
          </a:xfrm>
          <a:prstGeom prst="rect">
            <a:avLst/>
          </a:prstGeom>
        </p:spPr>
      </p:pic>
      <p:sp>
        <p:nvSpPr>
          <p:cNvPr id="2" name="投影片編號版面配置區 1"/>
          <p:cNvSpPr>
            <a:spLocks noGrp="1"/>
          </p:cNvSpPr>
          <p:nvPr>
            <p:ph type="sldNum" sz="quarter" idx="12"/>
          </p:nvPr>
        </p:nvSpPr>
        <p:spPr/>
        <p:txBody>
          <a:bodyPr/>
          <a:lstStyle/>
          <a:p>
            <a:fld id="{AC1E9A84-A6CA-4827-8DBC-3F05F469E038}" type="slidenum">
              <a:rPr lang="zh-TW" altLang="en-US" smtClean="0"/>
              <a:t>9</a:t>
            </a:fld>
            <a:endParaRPr lang="zh-TW" altLang="en-US"/>
          </a:p>
        </p:txBody>
      </p:sp>
      <p:sp>
        <p:nvSpPr>
          <p:cNvPr id="13" name="矩形 12">
            <a:extLst>
              <a:ext uri="{FF2B5EF4-FFF2-40B4-BE49-F238E27FC236}">
                <a16:creationId xmlns:a16="http://schemas.microsoft.com/office/drawing/2014/main" id="{096C15BC-1039-4879-89FC-20E133AD84BA}"/>
              </a:ext>
            </a:extLst>
          </p:cNvPr>
          <p:cNvSpPr/>
          <p:nvPr/>
        </p:nvSpPr>
        <p:spPr>
          <a:xfrm>
            <a:off x="1671161" y="1394568"/>
            <a:ext cx="9327039" cy="1477328"/>
          </a:xfrm>
          <a:prstGeom prst="rect">
            <a:avLst/>
          </a:prstGeom>
        </p:spPr>
        <p:txBody>
          <a:bodyPr wrap="square">
            <a:spAutoFit/>
          </a:bodyPr>
          <a:lstStyle/>
          <a:p>
            <a:r>
              <a:rPr lang="zh-TW" altLang="zh-TW" dirty="0">
                <a:latin typeface="微軟正黑體" panose="020B0604030504040204" pitchFamily="34" charset="-120"/>
                <a:ea typeface="微軟正黑體" panose="020B0604030504040204" pitchFamily="34" charset="-120"/>
                <a:cs typeface="Cordia New" panose="020B0304020202020204" pitchFamily="34" charset="-34"/>
              </a:rPr>
              <a:t>遊戲式學習是指</a:t>
            </a:r>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以</a:t>
            </a:r>
            <a:r>
              <a:rPr lang="zh-TW" altLang="zh-TW" dirty="0">
                <a:latin typeface="微軟正黑體" panose="020B0604030504040204" pitchFamily="34" charset="-120"/>
                <a:ea typeface="微軟正黑體" panose="020B0604030504040204" pitchFamily="34" charset="-120"/>
                <a:cs typeface="Cordia New" panose="020B0304020202020204" pitchFamily="34" charset="-34"/>
              </a:rPr>
              <a:t>遊戲的方式來輔助學習，利用電腦、手機、數位遊戲等相關媒介，讓學習者在遊戲中解決問題並挑戰通關，因而提升學習成效</a:t>
            </a:r>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又能降低學習造成的壓力。</a:t>
            </a:r>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a:p>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a:p>
            <a:r>
              <a:rPr lang="zh-TW" altLang="en-US" dirty="0">
                <a:latin typeface="微軟正黑體" panose="020B0604030504040204" pitchFamily="34" charset="-120"/>
                <a:ea typeface="微軟正黑體" panose="020B0604030504040204" pitchFamily="34" charset="-120"/>
                <a:cs typeface="Cordia New" panose="020B0304020202020204" pitchFamily="34" charset="-34"/>
              </a:rPr>
              <a:t>根據研究指出以下幾點更能讓玩家融入遊戲教學內</a:t>
            </a:r>
            <a:endParaRPr lang="en-US" altLang="zh-TW" dirty="0">
              <a:latin typeface="微軟正黑體" panose="020B0604030504040204" pitchFamily="34" charset="-120"/>
              <a:ea typeface="微軟正黑體" panose="020B0604030504040204" pitchFamily="34" charset="-120"/>
              <a:cs typeface="Cordia New" panose="020B0304020202020204" pitchFamily="34" charset="-34"/>
            </a:endParaRPr>
          </a:p>
          <a:p>
            <a:endParaRPr lang="zh-TW" altLang="en-US" dirty="0">
              <a:ea typeface="標楷體" panose="03000509000000000000" pitchFamily="65" charset="-120"/>
              <a:cs typeface="Cordia New" panose="020B0304020202020204" pitchFamily="34" charset="-34"/>
            </a:endParaRPr>
          </a:p>
        </p:txBody>
      </p:sp>
      <p:pic>
        <p:nvPicPr>
          <p:cNvPr id="10" name="圖片 9">
            <a:extLst>
              <a:ext uri="{FF2B5EF4-FFF2-40B4-BE49-F238E27FC236}">
                <a16:creationId xmlns:a16="http://schemas.microsoft.com/office/drawing/2014/main" id="{78243AA7-034E-4197-8320-70C28A15B8C0}"/>
              </a:ext>
            </a:extLst>
          </p:cNvPr>
          <p:cNvPicPr>
            <a:picLocks noChangeAspect="1"/>
          </p:cNvPicPr>
          <p:nvPr/>
        </p:nvPicPr>
        <p:blipFill rotWithShape="1">
          <a:blip r:embed="rId4"/>
          <a:srcRect r="15393" b="27734"/>
          <a:stretch/>
        </p:blipFill>
        <p:spPr>
          <a:xfrm>
            <a:off x="838200" y="3388304"/>
            <a:ext cx="10279743" cy="4289753"/>
          </a:xfrm>
          <a:prstGeom prst="rect">
            <a:avLst/>
          </a:prstGeom>
        </p:spPr>
      </p:pic>
      <p:sp>
        <p:nvSpPr>
          <p:cNvPr id="11" name="矩形 10">
            <a:extLst>
              <a:ext uri="{FF2B5EF4-FFF2-40B4-BE49-F238E27FC236}">
                <a16:creationId xmlns:a16="http://schemas.microsoft.com/office/drawing/2014/main" id="{9332156E-9DFF-484F-B755-DC5A24F8CDF1}"/>
              </a:ext>
            </a:extLst>
          </p:cNvPr>
          <p:cNvSpPr/>
          <p:nvPr/>
        </p:nvSpPr>
        <p:spPr>
          <a:xfrm>
            <a:off x="6342066" y="1625750"/>
            <a:ext cx="1773706" cy="95360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矩形 14">
            <a:extLst>
              <a:ext uri="{FF2B5EF4-FFF2-40B4-BE49-F238E27FC236}">
                <a16:creationId xmlns:a16="http://schemas.microsoft.com/office/drawing/2014/main" id="{94EDF7DA-1513-4044-9168-AE05BE929326}"/>
              </a:ext>
            </a:extLst>
          </p:cNvPr>
          <p:cNvSpPr/>
          <p:nvPr/>
        </p:nvSpPr>
        <p:spPr>
          <a:xfrm>
            <a:off x="2486006" y="2974784"/>
            <a:ext cx="1716489" cy="95360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手繪多邊形: 圖案 15">
            <a:extLst>
              <a:ext uri="{FF2B5EF4-FFF2-40B4-BE49-F238E27FC236}">
                <a16:creationId xmlns:a16="http://schemas.microsoft.com/office/drawing/2014/main" id="{4DA43415-3E4A-4262-82FE-D46B665E1838}"/>
              </a:ext>
            </a:extLst>
          </p:cNvPr>
          <p:cNvSpPr/>
          <p:nvPr/>
        </p:nvSpPr>
        <p:spPr>
          <a:xfrm>
            <a:off x="4168495" y="4007120"/>
            <a:ext cx="1382728" cy="1589343"/>
          </a:xfrm>
          <a:custGeom>
            <a:avLst/>
            <a:gdLst>
              <a:gd name="connsiteX0" fmla="*/ 0 w 1589342"/>
              <a:gd name="connsiteY0" fmla="*/ 691364 h 1382727"/>
              <a:gd name="connsiteX1" fmla="*/ 345682 w 1589342"/>
              <a:gd name="connsiteY1" fmla="*/ 0 h 1382727"/>
              <a:gd name="connsiteX2" fmla="*/ 1243660 w 1589342"/>
              <a:gd name="connsiteY2" fmla="*/ 0 h 1382727"/>
              <a:gd name="connsiteX3" fmla="*/ 1589342 w 1589342"/>
              <a:gd name="connsiteY3" fmla="*/ 691364 h 1382727"/>
              <a:gd name="connsiteX4" fmla="*/ 1243660 w 1589342"/>
              <a:gd name="connsiteY4" fmla="*/ 1382727 h 1382727"/>
              <a:gd name="connsiteX5" fmla="*/ 345682 w 1589342"/>
              <a:gd name="connsiteY5" fmla="*/ 1382727 h 1382727"/>
              <a:gd name="connsiteX6" fmla="*/ 0 w 1589342"/>
              <a:gd name="connsiteY6" fmla="*/ 691364 h 138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9342" h="1382727">
                <a:moveTo>
                  <a:pt x="794670" y="0"/>
                </a:moveTo>
                <a:lnTo>
                  <a:pt x="1589341" y="300743"/>
                </a:lnTo>
                <a:lnTo>
                  <a:pt x="1589341" y="1081984"/>
                </a:lnTo>
                <a:lnTo>
                  <a:pt x="794670" y="1382727"/>
                </a:lnTo>
                <a:lnTo>
                  <a:pt x="1" y="1081984"/>
                </a:lnTo>
                <a:lnTo>
                  <a:pt x="1" y="300743"/>
                </a:lnTo>
                <a:lnTo>
                  <a:pt x="79467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15475" tIns="247673" rIns="215476" bIns="247672" numCol="1" spcCol="1270" anchor="ctr" anchorCtr="0">
            <a:noAutofit/>
          </a:bodyPr>
          <a:lstStyle/>
          <a:p>
            <a:pPr lvl="0" indent="0" algn="ctr" defTabSz="1200150">
              <a:lnSpc>
                <a:spcPct val="90000"/>
              </a:lnSpc>
              <a:spcBef>
                <a:spcPct val="0"/>
              </a:spcBef>
              <a:spcAft>
                <a:spcPct val="35000"/>
              </a:spcAft>
              <a:buNone/>
            </a:pPr>
            <a:r>
              <a:rPr lang="zh-TW" altLang="en-US" sz="2200" b="1" dirty="0">
                <a:latin typeface="微軟正黑體" panose="020B0604030504040204" pitchFamily="34" charset="-120"/>
                <a:ea typeface="微軟正黑體" panose="020B0604030504040204" pitchFamily="34" charset="-120"/>
              </a:rPr>
              <a:t>挑戰性</a:t>
            </a:r>
          </a:p>
        </p:txBody>
      </p:sp>
      <p:sp>
        <p:nvSpPr>
          <p:cNvPr id="17" name="手繪多邊形: 圖案 16">
            <a:extLst>
              <a:ext uri="{FF2B5EF4-FFF2-40B4-BE49-F238E27FC236}">
                <a16:creationId xmlns:a16="http://schemas.microsoft.com/office/drawing/2014/main" id="{6D8433FB-A17B-442E-9144-5743CC709126}"/>
              </a:ext>
            </a:extLst>
          </p:cNvPr>
          <p:cNvSpPr/>
          <p:nvPr/>
        </p:nvSpPr>
        <p:spPr>
          <a:xfrm>
            <a:off x="5676303" y="4005949"/>
            <a:ext cx="1382728" cy="1589343"/>
          </a:xfrm>
          <a:custGeom>
            <a:avLst/>
            <a:gdLst>
              <a:gd name="connsiteX0" fmla="*/ 0 w 1589342"/>
              <a:gd name="connsiteY0" fmla="*/ 691364 h 1382727"/>
              <a:gd name="connsiteX1" fmla="*/ 345682 w 1589342"/>
              <a:gd name="connsiteY1" fmla="*/ 0 h 1382727"/>
              <a:gd name="connsiteX2" fmla="*/ 1243660 w 1589342"/>
              <a:gd name="connsiteY2" fmla="*/ 0 h 1382727"/>
              <a:gd name="connsiteX3" fmla="*/ 1589342 w 1589342"/>
              <a:gd name="connsiteY3" fmla="*/ 691364 h 1382727"/>
              <a:gd name="connsiteX4" fmla="*/ 1243660 w 1589342"/>
              <a:gd name="connsiteY4" fmla="*/ 1382727 h 1382727"/>
              <a:gd name="connsiteX5" fmla="*/ 345682 w 1589342"/>
              <a:gd name="connsiteY5" fmla="*/ 1382727 h 1382727"/>
              <a:gd name="connsiteX6" fmla="*/ 0 w 1589342"/>
              <a:gd name="connsiteY6" fmla="*/ 691364 h 138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9342" h="1382727">
                <a:moveTo>
                  <a:pt x="794670" y="0"/>
                </a:moveTo>
                <a:lnTo>
                  <a:pt x="1589341" y="300743"/>
                </a:lnTo>
                <a:lnTo>
                  <a:pt x="1589341" y="1081984"/>
                </a:lnTo>
                <a:lnTo>
                  <a:pt x="794670" y="1382727"/>
                </a:lnTo>
                <a:lnTo>
                  <a:pt x="1" y="1081984"/>
                </a:lnTo>
                <a:lnTo>
                  <a:pt x="1" y="300743"/>
                </a:lnTo>
                <a:lnTo>
                  <a:pt x="79467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299295" tIns="331493" rIns="299296" bIns="331492" numCol="1" spcCol="1270" anchor="ctr" anchorCtr="0">
            <a:noAutofit/>
          </a:bodyPr>
          <a:lstStyle/>
          <a:p>
            <a:pPr marL="0" lvl="0" indent="0" algn="ctr" defTabSz="977900">
              <a:lnSpc>
                <a:spcPct val="90000"/>
              </a:lnSpc>
              <a:spcBef>
                <a:spcPct val="0"/>
              </a:spcBef>
              <a:spcAft>
                <a:spcPct val="35000"/>
              </a:spcAft>
              <a:buNone/>
            </a:pPr>
            <a:r>
              <a:rPr lang="zh-TW" altLang="en-US" sz="2200" b="1" kern="1200" dirty="0">
                <a:latin typeface="微軟正黑體" panose="020B0604030504040204" pitchFamily="34" charset="-120"/>
                <a:ea typeface="微軟正黑體" panose="020B0604030504040204" pitchFamily="34" charset="-120"/>
              </a:rPr>
              <a:t>圖像情節</a:t>
            </a:r>
          </a:p>
        </p:txBody>
      </p:sp>
      <p:sp>
        <p:nvSpPr>
          <p:cNvPr id="18" name="矩形 17">
            <a:extLst>
              <a:ext uri="{FF2B5EF4-FFF2-40B4-BE49-F238E27FC236}">
                <a16:creationId xmlns:a16="http://schemas.microsoft.com/office/drawing/2014/main" id="{CA9735C1-0B65-4C0B-8F6E-482526C5A7EA}"/>
              </a:ext>
            </a:extLst>
          </p:cNvPr>
          <p:cNvSpPr/>
          <p:nvPr/>
        </p:nvSpPr>
        <p:spPr>
          <a:xfrm>
            <a:off x="6342066" y="4323818"/>
            <a:ext cx="1773706" cy="95360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手繪多邊形: 圖案 15">
            <a:extLst>
              <a:ext uri="{FF2B5EF4-FFF2-40B4-BE49-F238E27FC236}">
                <a16:creationId xmlns:a16="http://schemas.microsoft.com/office/drawing/2014/main" id="{4DA43415-3E4A-4262-82FE-D46B665E1838}"/>
              </a:ext>
            </a:extLst>
          </p:cNvPr>
          <p:cNvSpPr/>
          <p:nvPr/>
        </p:nvSpPr>
        <p:spPr>
          <a:xfrm>
            <a:off x="4899586" y="2634822"/>
            <a:ext cx="1382728" cy="1589343"/>
          </a:xfrm>
          <a:custGeom>
            <a:avLst/>
            <a:gdLst>
              <a:gd name="connsiteX0" fmla="*/ 0 w 1589342"/>
              <a:gd name="connsiteY0" fmla="*/ 691364 h 1382727"/>
              <a:gd name="connsiteX1" fmla="*/ 345682 w 1589342"/>
              <a:gd name="connsiteY1" fmla="*/ 0 h 1382727"/>
              <a:gd name="connsiteX2" fmla="*/ 1243660 w 1589342"/>
              <a:gd name="connsiteY2" fmla="*/ 0 h 1382727"/>
              <a:gd name="connsiteX3" fmla="*/ 1589342 w 1589342"/>
              <a:gd name="connsiteY3" fmla="*/ 691364 h 1382727"/>
              <a:gd name="connsiteX4" fmla="*/ 1243660 w 1589342"/>
              <a:gd name="connsiteY4" fmla="*/ 1382727 h 1382727"/>
              <a:gd name="connsiteX5" fmla="*/ 345682 w 1589342"/>
              <a:gd name="connsiteY5" fmla="*/ 1382727 h 1382727"/>
              <a:gd name="connsiteX6" fmla="*/ 0 w 1589342"/>
              <a:gd name="connsiteY6" fmla="*/ 691364 h 138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9342" h="1382727">
                <a:moveTo>
                  <a:pt x="794670" y="0"/>
                </a:moveTo>
                <a:lnTo>
                  <a:pt x="1589341" y="300743"/>
                </a:lnTo>
                <a:lnTo>
                  <a:pt x="1589341" y="1081984"/>
                </a:lnTo>
                <a:lnTo>
                  <a:pt x="794670" y="1382727"/>
                </a:lnTo>
                <a:lnTo>
                  <a:pt x="1" y="1081984"/>
                </a:lnTo>
                <a:lnTo>
                  <a:pt x="1" y="300743"/>
                </a:lnTo>
                <a:lnTo>
                  <a:pt x="794670" y="0"/>
                </a:lnTo>
                <a:close/>
              </a:path>
            </a:pathLst>
          </a:custGeom>
          <a:solidFill>
            <a:srgbClr val="FFC00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15475" tIns="247673" rIns="215476" bIns="247672" numCol="1" spcCol="1270" anchor="ctr" anchorCtr="0">
            <a:noAutofit/>
          </a:bodyPr>
          <a:lstStyle/>
          <a:p>
            <a:pPr lvl="0" indent="0" algn="ctr" defTabSz="1200150">
              <a:lnSpc>
                <a:spcPct val="90000"/>
              </a:lnSpc>
              <a:spcBef>
                <a:spcPct val="0"/>
              </a:spcBef>
              <a:spcAft>
                <a:spcPct val="35000"/>
              </a:spcAft>
              <a:buNone/>
            </a:pPr>
            <a:r>
              <a:rPr lang="zh-TW" altLang="en-US" sz="2200" b="1" dirty="0">
                <a:latin typeface="微軟正黑體" panose="020B0604030504040204" pitchFamily="34" charset="-120"/>
                <a:ea typeface="微軟正黑體" panose="020B0604030504040204" pitchFamily="34" charset="-120"/>
              </a:rPr>
              <a:t>目的性</a:t>
            </a:r>
          </a:p>
        </p:txBody>
      </p:sp>
      <p:sp>
        <p:nvSpPr>
          <p:cNvPr id="23" name="手繪多邊形: 圖案 15">
            <a:extLst>
              <a:ext uri="{FF2B5EF4-FFF2-40B4-BE49-F238E27FC236}">
                <a16:creationId xmlns:a16="http://schemas.microsoft.com/office/drawing/2014/main" id="{4DA43415-3E4A-4262-82FE-D46B665E1838}"/>
              </a:ext>
            </a:extLst>
          </p:cNvPr>
          <p:cNvSpPr/>
          <p:nvPr/>
        </p:nvSpPr>
        <p:spPr>
          <a:xfrm>
            <a:off x="3352488" y="2663088"/>
            <a:ext cx="1382728" cy="1589343"/>
          </a:xfrm>
          <a:custGeom>
            <a:avLst/>
            <a:gdLst>
              <a:gd name="connsiteX0" fmla="*/ 0 w 1589342"/>
              <a:gd name="connsiteY0" fmla="*/ 691364 h 1382727"/>
              <a:gd name="connsiteX1" fmla="*/ 345682 w 1589342"/>
              <a:gd name="connsiteY1" fmla="*/ 0 h 1382727"/>
              <a:gd name="connsiteX2" fmla="*/ 1243660 w 1589342"/>
              <a:gd name="connsiteY2" fmla="*/ 0 h 1382727"/>
              <a:gd name="connsiteX3" fmla="*/ 1589342 w 1589342"/>
              <a:gd name="connsiteY3" fmla="*/ 691364 h 1382727"/>
              <a:gd name="connsiteX4" fmla="*/ 1243660 w 1589342"/>
              <a:gd name="connsiteY4" fmla="*/ 1382727 h 1382727"/>
              <a:gd name="connsiteX5" fmla="*/ 345682 w 1589342"/>
              <a:gd name="connsiteY5" fmla="*/ 1382727 h 1382727"/>
              <a:gd name="connsiteX6" fmla="*/ 0 w 1589342"/>
              <a:gd name="connsiteY6" fmla="*/ 691364 h 138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9342" h="1382727">
                <a:moveTo>
                  <a:pt x="794670" y="0"/>
                </a:moveTo>
                <a:lnTo>
                  <a:pt x="1589341" y="300743"/>
                </a:lnTo>
                <a:lnTo>
                  <a:pt x="1589341" y="1081984"/>
                </a:lnTo>
                <a:lnTo>
                  <a:pt x="794670" y="1382727"/>
                </a:lnTo>
                <a:lnTo>
                  <a:pt x="1" y="1081984"/>
                </a:lnTo>
                <a:lnTo>
                  <a:pt x="1" y="300743"/>
                </a:lnTo>
                <a:lnTo>
                  <a:pt x="794670" y="0"/>
                </a:lnTo>
                <a:close/>
              </a:path>
            </a:pathLst>
          </a:custGeom>
          <a:solidFill>
            <a:srgbClr val="ED7D3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15475" tIns="247673" rIns="215476" bIns="247672" numCol="1" spcCol="1270" anchor="ctr" anchorCtr="0">
            <a:noAutofit/>
          </a:bodyPr>
          <a:lstStyle/>
          <a:p>
            <a:pPr lvl="0" indent="0" algn="ctr" defTabSz="1200150">
              <a:lnSpc>
                <a:spcPct val="90000"/>
              </a:lnSpc>
              <a:spcBef>
                <a:spcPct val="0"/>
              </a:spcBef>
              <a:spcAft>
                <a:spcPct val="35000"/>
              </a:spcAft>
              <a:buNone/>
            </a:pPr>
            <a:r>
              <a:rPr lang="zh-TW" altLang="en-US" sz="2200" b="1" dirty="0">
                <a:latin typeface="微軟正黑體" panose="020B0604030504040204" pitchFamily="34" charset="-120"/>
                <a:ea typeface="微軟正黑體" panose="020B0604030504040204" pitchFamily="34" charset="-120"/>
              </a:rPr>
              <a:t>娛樂性</a:t>
            </a:r>
          </a:p>
        </p:txBody>
      </p:sp>
      <p:sp>
        <p:nvSpPr>
          <p:cNvPr id="20" name="手繪多邊形: 圖案 16">
            <a:extLst>
              <a:ext uri="{FF2B5EF4-FFF2-40B4-BE49-F238E27FC236}">
                <a16:creationId xmlns:a16="http://schemas.microsoft.com/office/drawing/2014/main" id="{10557159-C5EE-46C1-989E-C7DC56FF0900}"/>
              </a:ext>
            </a:extLst>
          </p:cNvPr>
          <p:cNvSpPr/>
          <p:nvPr/>
        </p:nvSpPr>
        <p:spPr>
          <a:xfrm>
            <a:off x="6400156" y="2668037"/>
            <a:ext cx="1382728" cy="1589343"/>
          </a:xfrm>
          <a:custGeom>
            <a:avLst/>
            <a:gdLst>
              <a:gd name="connsiteX0" fmla="*/ 0 w 1589342"/>
              <a:gd name="connsiteY0" fmla="*/ 691364 h 1382727"/>
              <a:gd name="connsiteX1" fmla="*/ 345682 w 1589342"/>
              <a:gd name="connsiteY1" fmla="*/ 0 h 1382727"/>
              <a:gd name="connsiteX2" fmla="*/ 1243660 w 1589342"/>
              <a:gd name="connsiteY2" fmla="*/ 0 h 1382727"/>
              <a:gd name="connsiteX3" fmla="*/ 1589342 w 1589342"/>
              <a:gd name="connsiteY3" fmla="*/ 691364 h 1382727"/>
              <a:gd name="connsiteX4" fmla="*/ 1243660 w 1589342"/>
              <a:gd name="connsiteY4" fmla="*/ 1382727 h 1382727"/>
              <a:gd name="connsiteX5" fmla="*/ 345682 w 1589342"/>
              <a:gd name="connsiteY5" fmla="*/ 1382727 h 1382727"/>
              <a:gd name="connsiteX6" fmla="*/ 0 w 1589342"/>
              <a:gd name="connsiteY6" fmla="*/ 691364 h 138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9342" h="1382727">
                <a:moveTo>
                  <a:pt x="794670" y="0"/>
                </a:moveTo>
                <a:lnTo>
                  <a:pt x="1589341" y="300743"/>
                </a:lnTo>
                <a:lnTo>
                  <a:pt x="1589341" y="1081984"/>
                </a:lnTo>
                <a:lnTo>
                  <a:pt x="794670" y="1382727"/>
                </a:lnTo>
                <a:lnTo>
                  <a:pt x="1" y="1081984"/>
                </a:lnTo>
                <a:lnTo>
                  <a:pt x="1" y="300743"/>
                </a:lnTo>
                <a:lnTo>
                  <a:pt x="794670" y="0"/>
                </a:lnTo>
                <a:close/>
              </a:path>
            </a:pathLst>
          </a:custGeom>
          <a:solidFill>
            <a:srgbClr val="BF9000"/>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299295" tIns="331493" rIns="299296" bIns="331492" numCol="1" spcCol="1270" anchor="ctr" anchorCtr="0">
            <a:noAutofit/>
          </a:bodyPr>
          <a:lstStyle/>
          <a:p>
            <a:pPr lvl="0" algn="ctr" defTabSz="1200150">
              <a:lnSpc>
                <a:spcPct val="90000"/>
              </a:lnSpc>
              <a:spcBef>
                <a:spcPct val="0"/>
              </a:spcBef>
              <a:spcAft>
                <a:spcPct val="35000"/>
              </a:spcAft>
            </a:pPr>
            <a:r>
              <a:rPr lang="zh-TW" altLang="en-US" sz="2200" b="1" dirty="0">
                <a:latin typeface="微軟正黑體" panose="020B0604030504040204" pitchFamily="34" charset="-120"/>
                <a:ea typeface="微軟正黑體" panose="020B0604030504040204" pitchFamily="34" charset="-120"/>
              </a:rPr>
              <a:t>問題解決</a:t>
            </a:r>
          </a:p>
        </p:txBody>
      </p:sp>
      <p:sp>
        <p:nvSpPr>
          <p:cNvPr id="26" name="手繪多邊形: 圖案 16">
            <a:extLst>
              <a:ext uri="{FF2B5EF4-FFF2-40B4-BE49-F238E27FC236}">
                <a16:creationId xmlns:a16="http://schemas.microsoft.com/office/drawing/2014/main" id="{2DE6F663-BF43-499A-BEC4-29A0FF637A1B}"/>
              </a:ext>
            </a:extLst>
          </p:cNvPr>
          <p:cNvSpPr/>
          <p:nvPr/>
        </p:nvSpPr>
        <p:spPr>
          <a:xfrm>
            <a:off x="2674132" y="4005948"/>
            <a:ext cx="1382728" cy="1589343"/>
          </a:xfrm>
          <a:custGeom>
            <a:avLst/>
            <a:gdLst>
              <a:gd name="connsiteX0" fmla="*/ 0 w 1589342"/>
              <a:gd name="connsiteY0" fmla="*/ 691364 h 1382727"/>
              <a:gd name="connsiteX1" fmla="*/ 345682 w 1589342"/>
              <a:gd name="connsiteY1" fmla="*/ 0 h 1382727"/>
              <a:gd name="connsiteX2" fmla="*/ 1243660 w 1589342"/>
              <a:gd name="connsiteY2" fmla="*/ 0 h 1382727"/>
              <a:gd name="connsiteX3" fmla="*/ 1589342 w 1589342"/>
              <a:gd name="connsiteY3" fmla="*/ 691364 h 1382727"/>
              <a:gd name="connsiteX4" fmla="*/ 1243660 w 1589342"/>
              <a:gd name="connsiteY4" fmla="*/ 1382727 h 1382727"/>
              <a:gd name="connsiteX5" fmla="*/ 345682 w 1589342"/>
              <a:gd name="connsiteY5" fmla="*/ 1382727 h 1382727"/>
              <a:gd name="connsiteX6" fmla="*/ 0 w 1589342"/>
              <a:gd name="connsiteY6" fmla="*/ 691364 h 138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9342" h="1382727">
                <a:moveTo>
                  <a:pt x="794670" y="0"/>
                </a:moveTo>
                <a:lnTo>
                  <a:pt x="1589341" y="300743"/>
                </a:lnTo>
                <a:lnTo>
                  <a:pt x="1589341" y="1081984"/>
                </a:lnTo>
                <a:lnTo>
                  <a:pt x="794670" y="1382727"/>
                </a:lnTo>
                <a:lnTo>
                  <a:pt x="1" y="1081984"/>
                </a:lnTo>
                <a:lnTo>
                  <a:pt x="1" y="300743"/>
                </a:lnTo>
                <a:lnTo>
                  <a:pt x="794670" y="0"/>
                </a:lnTo>
                <a:close/>
              </a:path>
            </a:pathLst>
          </a:custGeom>
          <a:solidFill>
            <a:srgbClr val="7F7F7F"/>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299295" tIns="331493" rIns="299296" bIns="331492" numCol="1" spcCol="1270" anchor="ctr" anchorCtr="0">
            <a:noAutofit/>
          </a:bodyPr>
          <a:lstStyle/>
          <a:p>
            <a:pPr algn="ctr" defTabSz="1200150">
              <a:lnSpc>
                <a:spcPct val="90000"/>
              </a:lnSpc>
              <a:spcBef>
                <a:spcPct val="0"/>
              </a:spcBef>
              <a:spcAft>
                <a:spcPct val="35000"/>
              </a:spcAft>
            </a:pPr>
            <a:r>
              <a:rPr lang="zh-TW" altLang="en-US" sz="2200" b="1" dirty="0">
                <a:latin typeface="微軟正黑體" panose="020B0604030504040204" pitchFamily="34" charset="-120"/>
                <a:ea typeface="微軟正黑體" panose="020B0604030504040204" pitchFamily="34" charset="-120"/>
              </a:rPr>
              <a:t>遊玩回饋</a:t>
            </a:r>
          </a:p>
        </p:txBody>
      </p:sp>
    </p:spTree>
    <p:extLst>
      <p:ext uri="{BB962C8B-B14F-4D97-AF65-F5344CB8AC3E}">
        <p14:creationId xmlns:p14="http://schemas.microsoft.com/office/powerpoint/2010/main" val="128959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400"/>
                                        <p:tgtEl>
                                          <p:spTgt spid="23"/>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400"/>
                                        <p:tgtEl>
                                          <p:spTgt spid="22"/>
                                        </p:tgtEl>
                                      </p:cBhvr>
                                    </p:animEffect>
                                  </p:childTnLst>
                                </p:cTn>
                              </p:par>
                            </p:childTnLst>
                          </p:cTn>
                        </p:par>
                        <p:par>
                          <p:cTn id="12" fill="hold">
                            <p:stCondLst>
                              <p:cond delay="16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400"/>
                                        <p:tgtEl>
                                          <p:spTgt spid="2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400"/>
                                        <p:tgtEl>
                                          <p:spTgt spid="26"/>
                                        </p:tgtEl>
                                      </p:cBhvr>
                                    </p:animEffect>
                                  </p:childTnLst>
                                </p:cTn>
                              </p:par>
                            </p:childTnLst>
                          </p:cTn>
                        </p:par>
                        <p:par>
                          <p:cTn id="20" fill="hold">
                            <p:stCondLst>
                              <p:cond delay="24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400"/>
                                        <p:tgtEl>
                                          <p:spTgt spid="16"/>
                                        </p:tgtEl>
                                      </p:cBhvr>
                                    </p:animEffect>
                                  </p:childTnLst>
                                </p:cTn>
                              </p:par>
                            </p:childTnLst>
                          </p:cTn>
                        </p:par>
                        <p:par>
                          <p:cTn id="24" fill="hold">
                            <p:stCondLst>
                              <p:cond delay="28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2" grpId="0" animBg="1"/>
      <p:bldP spid="23" grpId="0" animBg="1"/>
      <p:bldP spid="20" grpId="0" animBg="1"/>
      <p:bldP spid="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aa942f5d-0777-4a9e-a035-cbf9792192d7"/>
</p:tagLst>
</file>

<file path=ppt/tags/tag2.xml><?xml version="1.0" encoding="utf-8"?>
<p:tagLst xmlns:a="http://schemas.openxmlformats.org/drawingml/2006/main" xmlns:r="http://schemas.openxmlformats.org/officeDocument/2006/relationships" xmlns:p="http://schemas.openxmlformats.org/presentationml/2006/main">
  <p:tag name="ISLIDE.DIAGRAM" val="aa942f5d-0777-4a9e-a035-cbf9792192d7"/>
</p:tagLst>
</file>

<file path=ppt/tags/tag3.xml><?xml version="1.0" encoding="utf-8"?>
<p:tagLst xmlns:a="http://schemas.openxmlformats.org/drawingml/2006/main" xmlns:r="http://schemas.openxmlformats.org/officeDocument/2006/relationships" xmlns:p="http://schemas.openxmlformats.org/presentationml/2006/main">
  <p:tag name="ISLIDE.DIAGRAM" val="301095da-0b40-4dbb-bbb0-2190351696ea"/>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1746</TotalTime>
  <Words>1353</Words>
  <Application>Microsoft Office PowerPoint</Application>
  <PresentationFormat>寬螢幕</PresentationFormat>
  <Paragraphs>225</Paragraphs>
  <Slides>21</Slides>
  <Notes>21</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21</vt:i4>
      </vt:variant>
    </vt:vector>
  </HeadingPairs>
  <TitlesOfParts>
    <vt:vector size="31" baseType="lpstr">
      <vt:lpstr>Lato Light</vt:lpstr>
      <vt:lpstr>微軟正黑體</vt:lpstr>
      <vt:lpstr>微軟正黑體</vt:lpstr>
      <vt:lpstr>Arial</vt:lpstr>
      <vt:lpstr>Calibri</vt:lpstr>
      <vt:lpstr>Calibri Light</vt:lpstr>
      <vt:lpstr>Century Gothic</vt:lpstr>
      <vt:lpstr>Wingdings</vt:lpstr>
      <vt:lpstr>Office 佈景主題</vt:lpstr>
      <vt:lpstr>Visio</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豐銘 劉</cp:lastModifiedBy>
  <cp:revision>175</cp:revision>
  <dcterms:created xsi:type="dcterms:W3CDTF">2019-01-11T15:03:03Z</dcterms:created>
  <dcterms:modified xsi:type="dcterms:W3CDTF">2019-05-20T13:51:38Z</dcterms:modified>
</cp:coreProperties>
</file>