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393" r:id="rId2"/>
    <p:sldId id="8388" r:id="rId3"/>
    <p:sldId id="286" r:id="rId4"/>
    <p:sldId id="8396" r:id="rId5"/>
    <p:sldId id="272" r:id="rId6"/>
    <p:sldId id="8403" r:id="rId7"/>
    <p:sldId id="8397" r:id="rId8"/>
    <p:sldId id="8398" r:id="rId9"/>
    <p:sldId id="7210" r:id="rId10"/>
    <p:sldId id="8406" r:id="rId11"/>
    <p:sldId id="8405" r:id="rId12"/>
    <p:sldId id="8407" r:id="rId13"/>
    <p:sldId id="8408" r:id="rId14"/>
    <p:sldId id="8399" r:id="rId15"/>
    <p:sldId id="8400" r:id="rId16"/>
    <p:sldId id="8412" r:id="rId17"/>
    <p:sldId id="8414" r:id="rId18"/>
    <p:sldId id="84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FFFF"/>
    <a:srgbClr val="504D47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>
        <p:scale>
          <a:sx n="75" d="100"/>
          <a:sy n="75" d="100"/>
        </p:scale>
        <p:origin x="30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3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0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6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4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7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03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7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1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7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5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5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8" t="16200" r="25037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RZhiVRInS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770107" y="1892875"/>
            <a:ext cx="10651787" cy="3349107"/>
            <a:chOff x="770107" y="1892875"/>
            <a:chExt cx="10651787" cy="334910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A3BF65-8639-43DB-BF77-B3B4068FB0FD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1399802" y="3204107"/>
              <a:ext cx="93923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noProof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i-Coding</a:t>
              </a:r>
              <a:r>
                <a:rPr lang="zh-TW" altLang="en-US" sz="4000" noProof="1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：運算思維自主學習平臺</a:t>
              </a:r>
              <a:endParaRPr lang="zh-CN" altLang="zh-CN" sz="4000" noProof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617672C-AF27-48FE-B579-AEEDA534859A}"/>
                </a:ext>
              </a:extLst>
            </p:cNvPr>
            <p:cNvSpPr/>
            <p:nvPr/>
          </p:nvSpPr>
          <p:spPr>
            <a:xfrm>
              <a:off x="3665980" y="4514988"/>
              <a:ext cx="4860039" cy="726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指導老師：江傳文</a:t>
              </a:r>
              <a:endPara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隊員姓名：廖辰懋、曾柏翰、詹賀淋、許百加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8FAE55-27E0-44B0-9CB1-DC577B24214F}"/>
                </a:ext>
              </a:extLst>
            </p:cNvPr>
            <p:cNvSpPr txBox="1"/>
            <p:nvPr/>
          </p:nvSpPr>
          <p:spPr>
            <a:xfrm>
              <a:off x="770107" y="1892875"/>
              <a:ext cx="1065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電通系</a:t>
              </a:r>
              <a:r>
                <a:rPr lang="en-US" altLang="zh-TW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108</a:t>
              </a:r>
              <a:r>
                <a:rPr lang="zh-TW" altLang="en-US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年實務專題成果競賽</a:t>
              </a:r>
              <a:endParaRPr lang="zh-CN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箭头2"/>
          <p:cNvSpPr/>
          <p:nvPr/>
        </p:nvSpPr>
        <p:spPr bwMode="gray">
          <a:xfrm rot="16200000">
            <a:off x="4404617" y="3412956"/>
            <a:ext cx="285515" cy="7200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83069" y="3098878"/>
            <a:ext cx="1351271" cy="1351274"/>
          </a:xfrm>
          <a:prstGeom prst="ellipse">
            <a:avLst/>
          </a:prstGeom>
          <a:solidFill>
            <a:srgbClr val="660066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665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9" name="文本框 38"/>
          <p:cNvSpPr txBox="1"/>
          <p:nvPr/>
        </p:nvSpPr>
        <p:spPr>
          <a:xfrm>
            <a:off x="4889832" y="3566777"/>
            <a:ext cx="1537745" cy="415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RFM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模型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39" y="2123914"/>
            <a:ext cx="4886739" cy="3301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6" name="箭头2"/>
          <p:cNvSpPr/>
          <p:nvPr/>
        </p:nvSpPr>
        <p:spPr bwMode="gray">
          <a:xfrm rot="16200000">
            <a:off x="6633746" y="3414511"/>
            <a:ext cx="285515" cy="7200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3" r="1"/>
          <a:stretch/>
        </p:blipFill>
        <p:spPr>
          <a:xfrm>
            <a:off x="321445" y="1531360"/>
            <a:ext cx="3768570" cy="44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無效行為過濾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21445" y="1337239"/>
            <a:ext cx="11721399" cy="4853596"/>
            <a:chOff x="321445" y="1337239"/>
            <a:chExt cx="11721399" cy="4853596"/>
          </a:xfrm>
        </p:grpSpPr>
        <p:sp>
          <p:nvSpPr>
            <p:cNvPr id="50" name="文字方塊 49"/>
            <p:cNvSpPr txBox="1"/>
            <p:nvPr/>
          </p:nvSpPr>
          <p:spPr>
            <a:xfrm>
              <a:off x="4238372" y="3513179"/>
              <a:ext cx="78044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篩選方式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6480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停留網站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0.1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*影片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6480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停留網站時間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3*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影片時間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無任何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動作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符合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上述條件之一即為無效影片行為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238371" y="1337239"/>
              <a:ext cx="46706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可能遭遇之問題：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092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學生停留時間太短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092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學生停留時間太長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3" r="1"/>
            <a:stretch/>
          </p:blipFill>
          <p:spPr>
            <a:xfrm>
              <a:off x="321445" y="1531360"/>
              <a:ext cx="3768570" cy="4471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8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觀看成本公式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3444822" y="1282173"/>
            <a:ext cx="5302357" cy="3646574"/>
            <a:chOff x="3424460" y="1729213"/>
            <a:chExt cx="5302357" cy="3646574"/>
          </a:xfrm>
        </p:grpSpPr>
        <p:sp>
          <p:nvSpPr>
            <p:cNvPr id="6" name="文本1"/>
            <p:cNvSpPr>
              <a:spLocks noChangeArrowheads="1"/>
            </p:cNvSpPr>
            <p:nvPr/>
          </p:nvSpPr>
          <p:spPr bwMode="gray">
            <a:xfrm>
              <a:off x="4574073" y="1754146"/>
              <a:ext cx="4152744" cy="1051129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最近觀看時間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以秒計算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)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" name="文本2"/>
            <p:cNvSpPr>
              <a:spLocks noChangeArrowheads="1"/>
            </p:cNvSpPr>
            <p:nvPr/>
          </p:nvSpPr>
          <p:spPr bwMode="gray">
            <a:xfrm>
              <a:off x="4574073" y="3043135"/>
              <a:ext cx="4152744" cy="1047654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觀看影片頻率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觀看次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/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半年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)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" name="文本3"/>
            <p:cNvSpPr>
              <a:spLocks noChangeArrowheads="1"/>
            </p:cNvSpPr>
            <p:nvPr/>
          </p:nvSpPr>
          <p:spPr bwMode="ltGray">
            <a:xfrm>
              <a:off x="4574073" y="4309664"/>
              <a:ext cx="4152744" cy="1038307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看影片成本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9" name="圆角矩形 30"/>
            <p:cNvSpPr/>
            <p:nvPr/>
          </p:nvSpPr>
          <p:spPr>
            <a:xfrm>
              <a:off x="3424460" y="1729213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0070C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圆角矩形 34"/>
            <p:cNvSpPr/>
            <p:nvPr/>
          </p:nvSpPr>
          <p:spPr>
            <a:xfrm>
              <a:off x="3425077" y="3014305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FFC00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圆角矩形 38"/>
            <p:cNvSpPr/>
            <p:nvPr/>
          </p:nvSpPr>
          <p:spPr>
            <a:xfrm>
              <a:off x="3428043" y="4274792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FF000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2" name="Text Placeholder 4"/>
            <p:cNvSpPr txBox="1"/>
            <p:nvPr/>
          </p:nvSpPr>
          <p:spPr>
            <a:xfrm>
              <a:off x="3526827" y="2180138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Text Placeholder 4"/>
            <p:cNvSpPr txBox="1"/>
            <p:nvPr/>
          </p:nvSpPr>
          <p:spPr>
            <a:xfrm>
              <a:off x="3527444" y="3465228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F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Text Placeholder 4"/>
            <p:cNvSpPr txBox="1"/>
            <p:nvPr/>
          </p:nvSpPr>
          <p:spPr>
            <a:xfrm>
              <a:off x="3530409" y="4725716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M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976376" y="5001422"/>
            <a:ext cx="6319591" cy="1823576"/>
            <a:chOff x="2976376" y="5001422"/>
            <a:chExt cx="6319591" cy="1823576"/>
          </a:xfrm>
        </p:grpSpPr>
        <p:sp>
          <p:nvSpPr>
            <p:cNvPr id="3" name="矩形圖說文字 2"/>
            <p:cNvSpPr/>
            <p:nvPr/>
          </p:nvSpPr>
          <p:spPr>
            <a:xfrm>
              <a:off x="2976376" y="5060211"/>
              <a:ext cx="6239249" cy="1705998"/>
            </a:xfrm>
            <a:prstGeom prst="wedgeRectCallout">
              <a:avLst>
                <a:gd name="adj1" fmla="val -33208"/>
                <a:gd name="adj2" fmla="val -7924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056718" y="5001422"/>
              <a:ext cx="6239249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=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l-GR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α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觀看影片的完整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度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4500"/>
                </a:lnSpc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+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β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*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sigmoid(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重點完成次數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4500"/>
                </a:lnSpc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γ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*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sigmoid(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筆記次數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4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觀看成本</a:t>
              </a:r>
              <a:r>
                <a:rPr lang="zh-TW" altLang="en-US" sz="32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範例</a:t>
              </a:r>
              <a:endParaRPr lang="en-US" altLang="zh-TW" sz="3200" noProof="0" dirty="0" smtClean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598913" y="1668040"/>
            <a:ext cx="10994175" cy="4561646"/>
            <a:chOff x="598913" y="1668040"/>
            <a:chExt cx="10994175" cy="4561646"/>
          </a:xfrm>
        </p:grpSpPr>
        <p:grpSp>
          <p:nvGrpSpPr>
            <p:cNvPr id="39" name="群組 38"/>
            <p:cNvGrpSpPr/>
            <p:nvPr/>
          </p:nvGrpSpPr>
          <p:grpSpPr>
            <a:xfrm>
              <a:off x="598913" y="1668040"/>
              <a:ext cx="10994175" cy="4561646"/>
              <a:chOff x="630378" y="1668040"/>
              <a:chExt cx="10994175" cy="4561646"/>
            </a:xfrm>
          </p:grpSpPr>
          <p:cxnSp>
            <p:nvCxnSpPr>
              <p:cNvPr id="9" name="直線接點 8"/>
              <p:cNvCxnSpPr/>
              <p:nvPr/>
            </p:nvCxnSpPr>
            <p:spPr>
              <a:xfrm>
                <a:off x="2326347" y="3718930"/>
                <a:ext cx="8489823" cy="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2326347" y="3482127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10816170" y="3491855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1954468" y="3974111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0375668" y="4005717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3654265" y="3610234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5179970" y="3617681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7051978" y="3608010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3403153" y="2583839"/>
                <a:ext cx="320022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2326347" y="2954544"/>
                <a:ext cx="5045721" cy="35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V="1">
                <a:off x="9075873" y="3314586"/>
                <a:ext cx="1732063" cy="369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2316619" y="3317296"/>
                <a:ext cx="107680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1069760" y="1992117"/>
                <a:ext cx="1516001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觀看次數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</a:p>
              <a:p>
                <a:pPr algn="ctr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9084106" y="3317296"/>
                <a:ext cx="0" cy="4016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7051978" y="3999072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>
                <a:off x="7373279" y="3475239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9084106" y="3484967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8713823" y="4004160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30378" y="4867775"/>
                <a:ext cx="5293911" cy="13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看影片的次數</a:t>
                </a:r>
                <a:r>
                  <a:rPr lang="en-US" altLang="zh-TW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:r>
                  <a:rPr lang="en-US" altLang="zh-TW" sz="2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en-US" altLang="zh-TW" sz="23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ts val="3300"/>
                  </a:lnSpc>
                </a:pP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*觀看影片的完整度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4/5 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</a:t>
                </a:r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5914528" y="4866713"/>
                <a:ext cx="571002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完成次數</a:t>
                </a:r>
                <a:r>
                  <a:rPr lang="en-US" altLang="zh-TW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(2+2+1)/3 = 5/3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筆記次數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</a:t>
                </a:r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6241576" y="3608010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9273345" y="3620108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8493719" y="1753644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8493719" y="2181250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8713823" y="1668040"/>
                <a:ext cx="18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筆記時間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8711042" y="2096393"/>
                <a:ext cx="18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重點區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域</a:t>
                </a:r>
              </a:p>
            </p:txBody>
          </p:sp>
        </p:grpSp>
        <p:cxnSp>
          <p:nvCxnSpPr>
            <p:cNvPr id="40" name="直線接點 39"/>
            <p:cNvCxnSpPr/>
            <p:nvPr/>
          </p:nvCxnSpPr>
          <p:spPr>
            <a:xfrm>
              <a:off x="3721693" y="2412905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5247398" y="2392167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7119406" y="2395971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98913" y="4458710"/>
                <a:ext cx="10994175" cy="2183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5">
                  <a:lnSpc>
                    <a:spcPts val="4500"/>
                  </a:lnSpc>
                </a:pP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=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 (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0.4*0.8)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sigmoid(5/3))+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sigmoid(2))</a:t>
                </a:r>
              </a:p>
              <a:p>
                <a:pPr lvl="5">
                  <a:lnSpc>
                    <a:spcPts val="4500"/>
                  </a:lnSpc>
                </a:pP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(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0.4*0.8)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0.841+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0.88</a:t>
                </a:r>
              </a:p>
              <a:p>
                <a:pPr lvl="5">
                  <a:lnSpc>
                    <a:spcPts val="4500"/>
                  </a:lnSpc>
                </a:pP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0.83</a:t>
                </a:r>
                <a:endParaRPr lang="en-US" altLang="zh-TW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3" y="4458710"/>
                <a:ext cx="10994175" cy="21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3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實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作</a:t>
            </a:r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成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果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介紹影片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4835879" y="2934454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-Coding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平臺實作介紹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2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結論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結論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2017582" y="1388857"/>
            <a:ext cx="8156837" cy="4550368"/>
            <a:chOff x="1748226" y="1185657"/>
            <a:chExt cx="8156837" cy="4550368"/>
          </a:xfrm>
        </p:grpSpPr>
        <p:sp>
          <p:nvSpPr>
            <p:cNvPr id="2" name="矩形 1"/>
            <p:cNvSpPr/>
            <p:nvPr/>
          </p:nvSpPr>
          <p:spPr>
            <a:xfrm>
              <a:off x="2488262" y="1275389"/>
              <a:ext cx="7416801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顛覆傳統實體教室的學習模式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提供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教師與學生在課程中更多的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互動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利用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RFM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模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型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協助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教師找出學生學習問題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所在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教師可在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練習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區發佈練習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題目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導入倒傳遞神經網路進行預測學生的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成績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209" y="1185657"/>
              <a:ext cx="737053" cy="737053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8" y="2035242"/>
              <a:ext cx="716114" cy="716114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" y="4158894"/>
              <a:ext cx="737053" cy="7370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" y="4998159"/>
              <a:ext cx="737866" cy="7378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8" y="2868037"/>
              <a:ext cx="737053" cy="737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7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6000" b="1" noProof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謝謝您的觀看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3665980" y="4514988"/>
            <a:ext cx="4860039" cy="72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指導老師：江傳文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隊員姓名：廖辰懋、曾柏翰、詹賀淋、許百加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9" r="60358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94149" cy="914400"/>
            <a:chOff x="568560" y="3186685"/>
            <a:chExt cx="389414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94149" cy="914400"/>
              <a:chOff x="568560" y="3186685"/>
              <a:chExt cx="3894149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73788" y="3388030"/>
                <a:ext cx="2788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TW" altLang="en-US" sz="2400" dirty="0" smtClean="0">
                    <a:solidFill>
                      <a:srgbClr val="3B38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ource Han Serif SC" panose="02020400000000000000" pitchFamily="18" charset="-122"/>
                  </a:rPr>
                  <a:t>動機與</a:t>
                </a:r>
                <a:r>
                  <a:rPr lang="zh-TW" altLang="en-US" sz="2400" dirty="0">
                    <a:solidFill>
                      <a:srgbClr val="3B38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ource Han Serif SC" panose="02020400000000000000" pitchFamily="18" charset="-122"/>
                  </a:rPr>
                  <a:t>目的</a:t>
                </a:r>
                <a:endParaRPr lang="zh-CN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3942099" cy="914400"/>
            <a:chOff x="233397" y="4890514"/>
            <a:chExt cx="3942099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386575" y="5100454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實</a:t>
              </a:r>
              <a:r>
                <a:rPr lang="zh-TW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作</a:t>
              </a: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成</a:t>
              </a:r>
              <a:r>
                <a:rPr lang="zh-TW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果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4000937" cy="914400"/>
            <a:chOff x="6887633" y="3186685"/>
            <a:chExt cx="4000937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99649" y="3378302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系統功能需求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7" cy="914400"/>
            <a:chOff x="6887633" y="4890514"/>
            <a:chExt cx="4000937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9" y="5119912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結論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動機與目的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運算思維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148244" y="6550223"/>
            <a:ext cx="6164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圖源：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://ellenzou.github.io/digisteam-tw.com/computational-thinking.html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r="2854" b="2990"/>
          <a:stretch/>
        </p:blipFill>
        <p:spPr>
          <a:xfrm>
            <a:off x="1552677" y="1177048"/>
            <a:ext cx="9086647" cy="48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程式</a:t>
              </a:r>
              <a:r>
                <a:rPr lang="zh-TW" altLang="en-US" sz="32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教學的</a:t>
              </a: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發展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974452" y="1876127"/>
            <a:ext cx="2985365" cy="3566098"/>
            <a:chOff x="974452" y="1876127"/>
            <a:chExt cx="2985365" cy="35660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52" y="1876127"/>
              <a:ext cx="2985365" cy="298536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759248" y="498056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604097" y="1877685"/>
            <a:ext cx="2983807" cy="3564541"/>
            <a:chOff x="4604097" y="1877685"/>
            <a:chExt cx="2983807" cy="356454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97" y="1877685"/>
              <a:ext cx="2983807" cy="2983807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5181000" y="498056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電腦教室教學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232184" y="1877685"/>
            <a:ext cx="2983807" cy="3564541"/>
            <a:chOff x="8232184" y="1877685"/>
            <a:chExt cx="2983807" cy="356454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184" y="1877685"/>
              <a:ext cx="2983807" cy="2983807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9016201" y="49805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系統功能與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需求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0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平臺概念圖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r="9766"/>
          <a:stretch/>
        </p:blipFill>
        <p:spPr>
          <a:xfrm>
            <a:off x="1854740" y="1269586"/>
            <a:ext cx="848252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功能架構圖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03785"/>
              </p:ext>
            </p:extLst>
          </p:nvPr>
        </p:nvGraphicFramePr>
        <p:xfrm>
          <a:off x="748875" y="196184"/>
          <a:ext cx="11355737" cy="803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4" imgW="10706135" imgH="7574217" progId="Visio.Drawing.11">
                  <p:embed/>
                </p:oleObj>
              </mc:Choice>
              <mc:Fallback>
                <p:oleObj name="Visio" r:id="rId4" imgW="10706135" imgH="7574217" progId="Visio.Drawing.11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875" y="196184"/>
                        <a:ext cx="11355737" cy="803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0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平臺特色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466421" y="1765972"/>
            <a:ext cx="9704123" cy="4027649"/>
            <a:chOff x="1466421" y="1796452"/>
            <a:chExt cx="9704123" cy="4027649"/>
          </a:xfrm>
        </p:grpSpPr>
        <p:sp>
          <p:nvSpPr>
            <p:cNvPr id="33" name="TextBox 18"/>
            <p:cNvSpPr txBox="1"/>
            <p:nvPr/>
          </p:nvSpPr>
          <p:spPr>
            <a:xfrm flipH="1">
              <a:off x="1682598" y="179645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分析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學習成效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55" name="文本1"/>
            <p:cNvSpPr>
              <a:spLocks noChangeArrowheads="1"/>
            </p:cNvSpPr>
            <p:nvPr/>
          </p:nvSpPr>
          <p:spPr bwMode="gray">
            <a:xfrm>
              <a:off x="1474254" y="3653778"/>
              <a:ext cx="2456345" cy="2170322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記錄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學生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觀看影片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情形統計並分析，並利用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模型以三維圖形呈現。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6" name="文本1"/>
            <p:cNvSpPr>
              <a:spLocks noChangeArrowheads="1"/>
            </p:cNvSpPr>
            <p:nvPr/>
          </p:nvSpPr>
          <p:spPr bwMode="gray">
            <a:xfrm>
              <a:off x="5086642" y="3653779"/>
              <a:ext cx="2462400" cy="2170322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系統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提供自動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批閱減少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教師批改測驗時間，並以圖表統計呈現。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7" name="文本1"/>
            <p:cNvSpPr>
              <a:spLocks noChangeArrowheads="1"/>
            </p:cNvSpPr>
            <p:nvPr/>
          </p:nvSpPr>
          <p:spPr bwMode="gray">
            <a:xfrm>
              <a:off x="8706863" y="3615733"/>
              <a:ext cx="2463681" cy="2208367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提供線上編譯器給學生一個更加便利的學習環境，同時訓練學生運算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思維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能力。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" name="Rounded Rectangle 9"/>
            <p:cNvSpPr/>
            <p:nvPr/>
          </p:nvSpPr>
          <p:spPr>
            <a:xfrm>
              <a:off x="1466421" y="2291323"/>
              <a:ext cx="2463681" cy="1679855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892" y="2364039"/>
              <a:ext cx="1515136" cy="1515136"/>
            </a:xfrm>
            <a:prstGeom prst="rect">
              <a:avLst/>
            </a:prstGeom>
          </p:spPr>
        </p:pic>
        <p:sp>
          <p:nvSpPr>
            <p:cNvPr id="8" name="Rounded Rectangle 10"/>
            <p:cNvSpPr/>
            <p:nvPr/>
          </p:nvSpPr>
          <p:spPr>
            <a:xfrm>
              <a:off x="5087283" y="2291322"/>
              <a:ext cx="2462400" cy="1679855"/>
            </a:xfrm>
            <a:prstGeom prst="roundRect">
              <a:avLst>
                <a:gd name="adj" fmla="val 777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6" name="TextBox 18"/>
            <p:cNvSpPr txBox="1"/>
            <p:nvPr/>
          </p:nvSpPr>
          <p:spPr>
            <a:xfrm flipH="1">
              <a:off x="5488777" y="180199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測驗情況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486" y="2417293"/>
              <a:ext cx="1439170" cy="1427911"/>
            </a:xfrm>
            <a:prstGeom prst="rect">
              <a:avLst/>
            </a:prstGeom>
          </p:spPr>
        </p:pic>
        <p:sp>
          <p:nvSpPr>
            <p:cNvPr id="11" name="Rounded Rectangle 11"/>
            <p:cNvSpPr/>
            <p:nvPr/>
          </p:nvSpPr>
          <p:spPr>
            <a:xfrm>
              <a:off x="8708144" y="2291321"/>
              <a:ext cx="2462400" cy="1679855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9" name="TextBox 18"/>
            <p:cNvSpPr txBox="1"/>
            <p:nvPr/>
          </p:nvSpPr>
          <p:spPr>
            <a:xfrm flipH="1">
              <a:off x="8907331" y="1801216"/>
              <a:ext cx="1723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程式練習區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070" y="2417292"/>
              <a:ext cx="1436665" cy="14366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AAAAAAAAAAAAAAAA）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450</Words>
  <Application>Microsoft Office PowerPoint</Application>
  <PresentationFormat>寬螢幕</PresentationFormat>
  <Paragraphs>110</Paragraphs>
  <Slides>18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2" baseType="lpstr">
      <vt:lpstr>等线</vt:lpstr>
      <vt:lpstr>等线 Light</vt:lpstr>
      <vt:lpstr>微软雅黑</vt:lpstr>
      <vt:lpstr>Roboto Black</vt:lpstr>
      <vt:lpstr>Source Han Serif SC</vt:lpstr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AAAAAAAAAAAAAAAAAA）</vt:lpstr>
      <vt:lpstr>Visio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許 百加</cp:lastModifiedBy>
  <cp:revision>64</cp:revision>
  <dcterms:created xsi:type="dcterms:W3CDTF">2019-01-17T09:32:26Z</dcterms:created>
  <dcterms:modified xsi:type="dcterms:W3CDTF">2019-05-23T14:41:50Z</dcterms:modified>
</cp:coreProperties>
</file>