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8393" r:id="rId2"/>
    <p:sldId id="8388" r:id="rId3"/>
    <p:sldId id="286" r:id="rId4"/>
    <p:sldId id="8396" r:id="rId5"/>
    <p:sldId id="272" r:id="rId6"/>
    <p:sldId id="8403" r:id="rId7"/>
    <p:sldId id="8397" r:id="rId8"/>
    <p:sldId id="8398" r:id="rId9"/>
    <p:sldId id="7210" r:id="rId10"/>
    <p:sldId id="8406" r:id="rId11"/>
    <p:sldId id="8405" r:id="rId12"/>
    <p:sldId id="8407" r:id="rId13"/>
    <p:sldId id="8408" r:id="rId14"/>
    <p:sldId id="8399" r:id="rId15"/>
    <p:sldId id="8400" r:id="rId16"/>
    <p:sldId id="8412" r:id="rId17"/>
    <p:sldId id="8414" r:id="rId18"/>
    <p:sldId id="840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FFFF"/>
    <a:srgbClr val="504D47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280" autoAdjust="0"/>
  </p:normalViewPr>
  <p:slideViewPr>
    <p:cSldViewPr snapToGrid="0" showGuides="1">
      <p:cViewPr varScale="1">
        <p:scale>
          <a:sx n="79" d="100"/>
          <a:sy n="79" d="100"/>
        </p:scale>
        <p:origin x="17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F0E99-DAD2-4DB0-A11D-671AB3AEBB15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E052F-8997-4C6A-944B-319BB3A8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758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A49B3C-D5AD-4786-92B2-BEB2B2F34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6605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91CAE-0CE1-45F0-8A05-E4D634E011D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639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91CAE-0CE1-45F0-8A05-E4D634E011D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201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91CAE-0CE1-45F0-8A05-E4D634E011D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968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849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672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03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72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999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514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629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372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55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805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91CAE-0CE1-45F0-8A05-E4D634E011D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055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91CAE-0CE1-45F0-8A05-E4D634E011D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72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2BB2F-CB69-487B-8A9B-FB9E8649C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809D9E-C110-4BB3-BCE4-9C3728EEA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C9D6C-689A-4769-9D8A-93ADE0A2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9D6F22-4C50-42FA-B352-88045C46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37A686-8FE4-495C-8B5A-190964EB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4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74213-33BD-4138-8D89-8323EF87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01C747-393C-48C1-A809-615F275D9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6C3D27-CA55-4E6F-A3AF-3FD58511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F94FE-E3CE-425A-9EB9-C6F50379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27AC2-2C14-4DEF-B090-ABED15AA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91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2BAA77-48C2-47DF-8623-05057A373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A57702-F3E0-4B9E-9741-C0D891684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F9DAF-56CA-46F9-ACBB-CFDB6C62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5E511-C157-4C8A-8676-78B8C4B1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F13091-D6BD-496E-8D83-629C59A4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48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25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25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52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4176D-1811-47BC-88D9-ACBAE4CF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E1FA04-EC74-4CD2-A8D2-A646E0E12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D32E7-806A-4D50-A24B-2D28271F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8C5806-8557-4A82-B62D-DECC3E74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C05E4-75E7-42C7-B0CB-9E83F434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25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C2FDD-E4F4-4782-9E82-86C723999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B78E60-580C-4C63-A5B1-B366485A5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A985A3-4682-4F96-A3B9-20885582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32D13-62E2-4F00-969F-C641078B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1F9DC-15B0-4C57-B3FD-1646A681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25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36DC7-67CE-4BFD-AEFA-19B7A3D93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6EE67-DAEC-4F7A-AE29-29889BBF4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296429-6414-4AC8-B91E-5BC54892C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57BDE5-3C1A-4E82-AEFA-4EC9A196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6844F5-A503-4D98-B8DD-5C7A215B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DBFA10-4CB5-469B-892A-0A908864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57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5C620-4F94-423A-9AA4-0E9A2AA4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4FBFAF-5395-41C1-9423-8A3B1D9EF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1A593D-3338-4D02-B98A-81032CE2C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68CD15-A2DE-4C5C-B03C-43F92F48F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028B8C-613E-4F07-9AE0-733E5688D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3FA18E-A290-4DBF-A6DA-49D3FE72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2A1FDB-BD83-493A-952F-EC5ACFD26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3D2613-8843-4920-A17B-1CD1A0D5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22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8DD40-3495-4CC9-964C-CD6341FA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CE5AB2-35EC-41E0-BDED-2BA8FD327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5ECC5B-CDDD-4D9B-A453-1E423B4E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FAEACE-E008-427F-A632-C4B97217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0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B45584-215D-41B5-84F9-8EB64F98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BA9F62-4A13-469E-98E8-55CBABBC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BD0E51-2ED7-4C60-BD88-4509A108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9731A0-0958-42B3-A5F8-E3D3E9704F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8" t="16200" r="25037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5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B92AD-5C6C-4F7F-9A2E-4796E409F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FE13A-6D95-477F-B68B-F47D05B4D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C53AB3-23C0-4B79-8408-6A603072D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2A90DE-66D8-4B37-97D3-5E45BC45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1B4EC5-B616-4DF4-98FA-80335A2A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6EEA2A-FAFB-4888-9888-23042A81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31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F5FB2-CAF0-4164-88CC-FD012321B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BE46D9-958F-411C-BF55-38D8E13B0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623A4-54DB-484B-B6AD-149AA2902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739D37-2896-4970-9FD1-FFEEF81C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9257F-2CDC-4162-9B00-90E71A26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D08245-45A4-4213-BC00-0BE3293F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71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A4B2C1-B39F-410F-A948-4B8F58C17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6FAD11-BE8E-4A67-B9FF-291BCBD6B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979CA-B529-4392-BB2E-30118DCD2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4092A2-A008-4136-ACBA-1D10EA05C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B10CCD-5434-48B3-937C-3162C8446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08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RZhiVRInSg&amp;t=4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2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C4CE20-F3D8-4959-8246-2B7BCE8D14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84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grpSp>
        <p:nvGrpSpPr>
          <p:cNvPr id="2" name="群組 1"/>
          <p:cNvGrpSpPr/>
          <p:nvPr/>
        </p:nvGrpSpPr>
        <p:grpSpPr>
          <a:xfrm>
            <a:off x="770107" y="1892875"/>
            <a:ext cx="10651787" cy="3349107"/>
            <a:chOff x="770107" y="1892875"/>
            <a:chExt cx="10651787" cy="3349107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A3BF65-8639-43DB-BF77-B3B4068FB0FD}"/>
                </a:ext>
              </a:extLst>
            </p:cNvPr>
            <p:cNvSpPr txBox="1">
              <a:spLocks noChangeAspect="1"/>
            </p:cNvSpPr>
            <p:nvPr/>
          </p:nvSpPr>
          <p:spPr bwMode="auto">
            <a:xfrm>
              <a:off x="1399802" y="3204107"/>
              <a:ext cx="939239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4000" noProof="1" smtClean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i-Coding</a:t>
              </a:r>
              <a:r>
                <a:rPr lang="zh-TW" altLang="en-US" sz="4000" noProof="1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：運算思維自主學習平臺</a:t>
              </a:r>
              <a:endParaRPr lang="zh-CN" altLang="zh-CN" sz="4000" noProof="1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617672C-AF27-48FE-B579-AEEDA534859A}"/>
                </a:ext>
              </a:extLst>
            </p:cNvPr>
            <p:cNvSpPr/>
            <p:nvPr/>
          </p:nvSpPr>
          <p:spPr>
            <a:xfrm>
              <a:off x="3665980" y="4514988"/>
              <a:ext cx="4860039" cy="7269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TW" altLang="en-US" dirty="0" smtClean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指導老師：江傳文</a:t>
              </a:r>
              <a:endParaRPr lang="en-US" altLang="zh-TW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TW" altLang="en-US" dirty="0" smtClean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隊員姓名：廖辰懋、曾柏翰、詹賀淋、許百加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E8FAE55-27E0-44B0-9CB1-DC577B24214F}"/>
                </a:ext>
              </a:extLst>
            </p:cNvPr>
            <p:cNvSpPr txBox="1"/>
            <p:nvPr/>
          </p:nvSpPr>
          <p:spPr>
            <a:xfrm>
              <a:off x="770107" y="1892875"/>
              <a:ext cx="106517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48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電通系</a:t>
              </a:r>
              <a:r>
                <a:rPr lang="en-US" altLang="zh-TW" sz="48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108</a:t>
              </a:r>
              <a:r>
                <a:rPr lang="zh-TW" altLang="en-US" sz="48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年實務專題成果競賽</a:t>
              </a:r>
              <a:endParaRPr lang="zh-CN" altLang="en-US" sz="4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621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C425C2C4-5085-49DC-90C0-0982B4D820A3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4918EC2-B7A3-4EE4-939F-B70DD106D0C5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3200" dirty="0" smtClean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RFM</a:t>
              </a:r>
              <a:r>
                <a:rPr lang="zh-TW" altLang="en-US" sz="3200" dirty="0" smtClean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模型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cxnSp>
          <p:nvCxnSpPr>
            <p:cNvPr id="46" name="0 _4">
              <a:extLst>
                <a:ext uri="{FF2B5EF4-FFF2-40B4-BE49-F238E27FC236}">
                  <a16:creationId xmlns:a16="http://schemas.microsoft.com/office/drawing/2014/main" id="{35C2AF96-0E1A-41D2-B0BC-197700E3DB4E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321445" y="1531360"/>
            <a:ext cx="11758833" cy="4937214"/>
            <a:chOff x="321445" y="1531360"/>
            <a:chExt cx="11758833" cy="4937214"/>
          </a:xfrm>
        </p:grpSpPr>
        <p:sp>
          <p:nvSpPr>
            <p:cNvPr id="19" name="箭头2"/>
            <p:cNvSpPr/>
            <p:nvPr/>
          </p:nvSpPr>
          <p:spPr bwMode="gray">
            <a:xfrm rot="16200000">
              <a:off x="4404617" y="3412956"/>
              <a:ext cx="285515" cy="720000"/>
            </a:xfrm>
            <a:custGeom>
              <a:avLst/>
              <a:gdLst>
                <a:gd name="T0" fmla="*/ 37 w 142"/>
                <a:gd name="T1" fmla="*/ 1 h 604"/>
                <a:gd name="T2" fmla="*/ 45 w 142"/>
                <a:gd name="T3" fmla="*/ 472 h 604"/>
                <a:gd name="T4" fmla="*/ 0 w 142"/>
                <a:gd name="T5" fmla="*/ 474 h 604"/>
                <a:gd name="T6" fmla="*/ 72 w 142"/>
                <a:gd name="T7" fmla="*/ 604 h 604"/>
                <a:gd name="T8" fmla="*/ 142 w 142"/>
                <a:gd name="T9" fmla="*/ 474 h 604"/>
                <a:gd name="T10" fmla="*/ 100 w 142"/>
                <a:gd name="T11" fmla="*/ 474 h 604"/>
                <a:gd name="T12" fmla="*/ 99 w 142"/>
                <a:gd name="T13" fmla="*/ 0 h 604"/>
                <a:gd name="T14" fmla="*/ 37 w 142"/>
                <a:gd name="T15" fmla="*/ 1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604">
                  <a:moveTo>
                    <a:pt x="37" y="1"/>
                  </a:moveTo>
                  <a:lnTo>
                    <a:pt x="45" y="472"/>
                  </a:lnTo>
                  <a:lnTo>
                    <a:pt x="0" y="474"/>
                  </a:lnTo>
                  <a:lnTo>
                    <a:pt x="72" y="604"/>
                  </a:lnTo>
                  <a:lnTo>
                    <a:pt x="142" y="474"/>
                  </a:lnTo>
                  <a:lnTo>
                    <a:pt x="100" y="474"/>
                  </a:lnTo>
                  <a:lnTo>
                    <a:pt x="99" y="0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660066"/>
            </a:solidFill>
            <a:ln>
              <a:noFill/>
            </a:ln>
            <a:effectLst/>
          </p:spPr>
          <p:txBody>
            <a:bodyPr wrap="none" lIns="80884" tIns="40441" rIns="80884" bIns="4044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465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983069" y="3098878"/>
              <a:ext cx="1351271" cy="1351274"/>
            </a:xfrm>
            <a:prstGeom prst="ellipse">
              <a:avLst/>
            </a:prstGeom>
            <a:solidFill>
              <a:srgbClr val="660066"/>
            </a:solidFill>
            <a:ln w="317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2665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29" name="文本框 38"/>
            <p:cNvSpPr txBox="1"/>
            <p:nvPr/>
          </p:nvSpPr>
          <p:spPr>
            <a:xfrm>
              <a:off x="4889832" y="3566777"/>
              <a:ext cx="1537745" cy="415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RFM</a:t>
              </a:r>
              <a:r>
                <a:rPr lang="zh-TW" altLang="en-US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模型</a:t>
              </a:r>
              <a:endParaRPr lang="zh-CN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3539" y="2123914"/>
              <a:ext cx="4886739" cy="3301197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26" name="箭头2"/>
            <p:cNvSpPr/>
            <p:nvPr/>
          </p:nvSpPr>
          <p:spPr bwMode="gray">
            <a:xfrm rot="16200000">
              <a:off x="6633746" y="3414511"/>
              <a:ext cx="285515" cy="720000"/>
            </a:xfrm>
            <a:custGeom>
              <a:avLst/>
              <a:gdLst>
                <a:gd name="T0" fmla="*/ 37 w 142"/>
                <a:gd name="T1" fmla="*/ 1 h 604"/>
                <a:gd name="T2" fmla="*/ 45 w 142"/>
                <a:gd name="T3" fmla="*/ 472 h 604"/>
                <a:gd name="T4" fmla="*/ 0 w 142"/>
                <a:gd name="T5" fmla="*/ 474 h 604"/>
                <a:gd name="T6" fmla="*/ 72 w 142"/>
                <a:gd name="T7" fmla="*/ 604 h 604"/>
                <a:gd name="T8" fmla="*/ 142 w 142"/>
                <a:gd name="T9" fmla="*/ 474 h 604"/>
                <a:gd name="T10" fmla="*/ 100 w 142"/>
                <a:gd name="T11" fmla="*/ 474 h 604"/>
                <a:gd name="T12" fmla="*/ 99 w 142"/>
                <a:gd name="T13" fmla="*/ 0 h 604"/>
                <a:gd name="T14" fmla="*/ 37 w 142"/>
                <a:gd name="T15" fmla="*/ 1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604">
                  <a:moveTo>
                    <a:pt x="37" y="1"/>
                  </a:moveTo>
                  <a:lnTo>
                    <a:pt x="45" y="472"/>
                  </a:lnTo>
                  <a:lnTo>
                    <a:pt x="0" y="474"/>
                  </a:lnTo>
                  <a:lnTo>
                    <a:pt x="72" y="604"/>
                  </a:lnTo>
                  <a:lnTo>
                    <a:pt x="142" y="474"/>
                  </a:lnTo>
                  <a:lnTo>
                    <a:pt x="100" y="474"/>
                  </a:lnTo>
                  <a:lnTo>
                    <a:pt x="99" y="0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660066"/>
            </a:solidFill>
            <a:ln>
              <a:noFill/>
            </a:ln>
            <a:effectLst/>
          </p:spPr>
          <p:txBody>
            <a:bodyPr wrap="none" lIns="80884" tIns="40441" rIns="80884" bIns="4044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465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pic>
          <p:nvPicPr>
            <p:cNvPr id="27" name="圖片 26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963" r="1"/>
            <a:stretch/>
          </p:blipFill>
          <p:spPr>
            <a:xfrm>
              <a:off x="321445" y="1531360"/>
              <a:ext cx="3768570" cy="4471570"/>
            </a:xfrm>
            <a:prstGeom prst="rect">
              <a:avLst/>
            </a:prstGeom>
          </p:spPr>
        </p:pic>
        <p:sp>
          <p:nvSpPr>
            <p:cNvPr id="4" name="文字方塊 3"/>
            <p:cNvSpPr txBox="1"/>
            <p:nvPr/>
          </p:nvSpPr>
          <p:spPr>
            <a:xfrm>
              <a:off x="1190067" y="6099242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記錄學生觀片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行為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17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C425C2C4-5085-49DC-90C0-0982B4D820A3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4918EC2-B7A3-4EE4-939F-B70DD106D0C5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 noProof="0" dirty="0" smtClean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無效行為過濾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cxnSp>
          <p:nvCxnSpPr>
            <p:cNvPr id="46" name="0 _4">
              <a:extLst>
                <a:ext uri="{FF2B5EF4-FFF2-40B4-BE49-F238E27FC236}">
                  <a16:creationId xmlns:a16="http://schemas.microsoft.com/office/drawing/2014/main" id="{35C2AF96-0E1A-41D2-B0BC-197700E3DB4E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群組 5"/>
          <p:cNvGrpSpPr/>
          <p:nvPr/>
        </p:nvGrpSpPr>
        <p:grpSpPr>
          <a:xfrm>
            <a:off x="321445" y="1337239"/>
            <a:ext cx="11721399" cy="4853596"/>
            <a:chOff x="321445" y="1337239"/>
            <a:chExt cx="11721399" cy="4853596"/>
          </a:xfrm>
        </p:grpSpPr>
        <p:sp>
          <p:nvSpPr>
            <p:cNvPr id="50" name="文字方塊 49"/>
            <p:cNvSpPr txBox="1"/>
            <p:nvPr/>
          </p:nvSpPr>
          <p:spPr>
            <a:xfrm>
              <a:off x="4238372" y="3513179"/>
              <a:ext cx="780447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篩選方式</a:t>
              </a:r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</a:t>
              </a:r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648000" lvl="1" indent="-252000">
                <a:lnSpc>
                  <a:spcPct val="150000"/>
                </a:lnSpc>
                <a:buFont typeface="Wingdings" panose="05000000000000000000" pitchFamily="2" charset="2"/>
                <a:buAutoNum type="circleNumWdWhitePlain"/>
              </a:pPr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停留網站</a:t>
              </a: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時間 </a:t>
              </a:r>
              <a:r>
                <a: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</a:t>
              </a: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0.1</a:t>
              </a:r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*影片</a:t>
              </a: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時間</a:t>
              </a:r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648000" lvl="1" indent="-252000">
                <a:lnSpc>
                  <a:spcPct val="150000"/>
                </a:lnSpc>
                <a:buFont typeface="Wingdings" panose="05000000000000000000" pitchFamily="2" charset="2"/>
                <a:buAutoNum type="circleNumWdWhitePlain"/>
              </a:pP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停留網站時間 </a:t>
              </a:r>
              <a:r>
                <a: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3*</a:t>
              </a: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影片時間</a:t>
              </a:r>
              <a:r>
                <a: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280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無任何</a:t>
              </a: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動作</a:t>
              </a:r>
              <a:r>
                <a: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符合</a:t>
              </a: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上述條件之一即為無效影片行為</a:t>
              </a:r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4238371" y="1337239"/>
              <a:ext cx="467069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可能遭遇之問題：</a:t>
              </a:r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709200" lvl="1" indent="-252000">
                <a:lnSpc>
                  <a:spcPct val="150000"/>
                </a:lnSpc>
                <a:buFont typeface="Wingdings" panose="05000000000000000000" pitchFamily="2" charset="2"/>
                <a:buAutoNum type="circleNumWdWhitePlain"/>
              </a:pP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學生停留時間太短</a:t>
              </a:r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709200" lvl="1" indent="-252000">
                <a:lnSpc>
                  <a:spcPct val="150000"/>
                </a:lnSpc>
                <a:buFont typeface="Wingdings" panose="05000000000000000000" pitchFamily="2" charset="2"/>
                <a:buAutoNum type="circleNumWdWhitePlain"/>
              </a:pP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學生停留時間太長</a:t>
              </a:r>
            </a:p>
          </p:txBody>
        </p:sp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963" r="1"/>
            <a:stretch/>
          </p:blipFill>
          <p:spPr>
            <a:xfrm>
              <a:off x="321445" y="1531360"/>
              <a:ext cx="3768570" cy="4471570"/>
            </a:xfrm>
            <a:prstGeom prst="rect">
              <a:avLst/>
            </a:prstGeom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89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C425C2C4-5085-49DC-90C0-0982B4D820A3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4918EC2-B7A3-4EE4-939F-B70DD106D0C5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 noProof="0" dirty="0" smtClean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觀看成本公式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cxnSp>
          <p:nvCxnSpPr>
            <p:cNvPr id="46" name="0 _4">
              <a:extLst>
                <a:ext uri="{FF2B5EF4-FFF2-40B4-BE49-F238E27FC236}">
                  <a16:creationId xmlns:a16="http://schemas.microsoft.com/office/drawing/2014/main" id="{35C2AF96-0E1A-41D2-B0BC-197700E3DB4E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群組 1"/>
          <p:cNvGrpSpPr/>
          <p:nvPr/>
        </p:nvGrpSpPr>
        <p:grpSpPr>
          <a:xfrm>
            <a:off x="3444822" y="1282173"/>
            <a:ext cx="5302357" cy="3646574"/>
            <a:chOff x="3424460" y="1729213"/>
            <a:chExt cx="5302357" cy="3646574"/>
          </a:xfrm>
        </p:grpSpPr>
        <p:sp>
          <p:nvSpPr>
            <p:cNvPr id="6" name="文本1"/>
            <p:cNvSpPr>
              <a:spLocks noChangeArrowheads="1"/>
            </p:cNvSpPr>
            <p:nvPr/>
          </p:nvSpPr>
          <p:spPr bwMode="gray">
            <a:xfrm>
              <a:off x="4574073" y="1754146"/>
              <a:ext cx="4152744" cy="1051129"/>
            </a:xfrm>
            <a:prstGeom prst="roundRect">
              <a:avLst>
                <a:gd name="adj" fmla="val 11505"/>
              </a:avLst>
            </a:prstGeom>
            <a:noFill/>
            <a:ln w="15875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lIns="80884" tIns="40441" rIns="80884" bIns="40441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最近觀看時間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(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以秒計算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)</a:t>
              </a:r>
              <a:endParaRPr lang="zh-CN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7" name="文本2"/>
            <p:cNvSpPr>
              <a:spLocks noChangeArrowheads="1"/>
            </p:cNvSpPr>
            <p:nvPr/>
          </p:nvSpPr>
          <p:spPr bwMode="gray">
            <a:xfrm>
              <a:off x="4574073" y="3043135"/>
              <a:ext cx="4152744" cy="1047654"/>
            </a:xfrm>
            <a:prstGeom prst="roundRect">
              <a:avLst>
                <a:gd name="adj" fmla="val 11505"/>
              </a:avLst>
            </a:prstGeom>
            <a:noFill/>
            <a:ln w="158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lIns="80884" tIns="40441" rIns="80884" bIns="40441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觀看影片頻率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(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觀看次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數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/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半年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)</a:t>
              </a:r>
              <a:endParaRPr lang="zh-CN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8" name="文本3"/>
            <p:cNvSpPr>
              <a:spLocks noChangeArrowheads="1"/>
            </p:cNvSpPr>
            <p:nvPr/>
          </p:nvSpPr>
          <p:spPr bwMode="ltGray">
            <a:xfrm>
              <a:off x="4574073" y="4309664"/>
              <a:ext cx="4152744" cy="1038307"/>
            </a:xfrm>
            <a:prstGeom prst="roundRect">
              <a:avLst>
                <a:gd name="adj" fmla="val 11505"/>
              </a:avLst>
            </a:prstGeom>
            <a:noFill/>
            <a:ln w="15875" cap="flat" cmpd="sng" algn="ctr">
              <a:solidFill>
                <a:schemeClr val="accent5"/>
              </a:solidFill>
              <a:prstDash val="solid"/>
            </a:ln>
            <a:effectLst/>
          </p:spPr>
          <p:txBody>
            <a:bodyPr lIns="80884" tIns="40441" rIns="80884" bIns="40441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觀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看影片成本</a:t>
              </a:r>
              <a:endParaRPr lang="zh-CN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9" name="圆角矩形 30"/>
            <p:cNvSpPr/>
            <p:nvPr/>
          </p:nvSpPr>
          <p:spPr>
            <a:xfrm>
              <a:off x="3424460" y="1729213"/>
              <a:ext cx="1114122" cy="1100995"/>
            </a:xfrm>
            <a:prstGeom prst="roundRect">
              <a:avLst>
                <a:gd name="adj" fmla="val 9039"/>
              </a:avLst>
            </a:prstGeom>
            <a:solidFill>
              <a:srgbClr val="0070C0"/>
            </a:solidFill>
            <a:ln w="317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10" name="圆角矩形 34"/>
            <p:cNvSpPr/>
            <p:nvPr/>
          </p:nvSpPr>
          <p:spPr>
            <a:xfrm>
              <a:off x="3425077" y="3014305"/>
              <a:ext cx="1114122" cy="1100995"/>
            </a:xfrm>
            <a:prstGeom prst="roundRect">
              <a:avLst>
                <a:gd name="adj" fmla="val 9039"/>
              </a:avLst>
            </a:prstGeom>
            <a:solidFill>
              <a:srgbClr val="FFC000"/>
            </a:solidFill>
            <a:ln w="317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11" name="圆角矩形 38"/>
            <p:cNvSpPr/>
            <p:nvPr/>
          </p:nvSpPr>
          <p:spPr>
            <a:xfrm>
              <a:off x="3428043" y="4274792"/>
              <a:ext cx="1114122" cy="1100995"/>
            </a:xfrm>
            <a:prstGeom prst="roundRect">
              <a:avLst>
                <a:gd name="adj" fmla="val 9039"/>
              </a:avLst>
            </a:prstGeom>
            <a:solidFill>
              <a:srgbClr val="FF0000"/>
            </a:solidFill>
            <a:ln w="317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12" name="Text Placeholder 4"/>
            <p:cNvSpPr txBox="1"/>
            <p:nvPr/>
          </p:nvSpPr>
          <p:spPr>
            <a:xfrm>
              <a:off x="3526827" y="2180138"/>
              <a:ext cx="900531" cy="19914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R</a:t>
              </a:r>
              <a:endParaRPr lang="en-GB" altLang="zh-CN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13" name="Text Placeholder 4"/>
            <p:cNvSpPr txBox="1"/>
            <p:nvPr/>
          </p:nvSpPr>
          <p:spPr>
            <a:xfrm>
              <a:off x="3527444" y="3465228"/>
              <a:ext cx="900531" cy="19914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F</a:t>
              </a:r>
              <a:endParaRPr lang="en-GB" altLang="zh-CN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14" name="Text Placeholder 4"/>
            <p:cNvSpPr txBox="1"/>
            <p:nvPr/>
          </p:nvSpPr>
          <p:spPr>
            <a:xfrm>
              <a:off x="3530409" y="4725716"/>
              <a:ext cx="900531" cy="19914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M</a:t>
              </a:r>
              <a:endParaRPr lang="en-GB" altLang="zh-CN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2976376" y="5001422"/>
            <a:ext cx="6319591" cy="1823576"/>
            <a:chOff x="2976376" y="5001422"/>
            <a:chExt cx="6319591" cy="1823576"/>
          </a:xfrm>
        </p:grpSpPr>
        <p:sp>
          <p:nvSpPr>
            <p:cNvPr id="3" name="矩形圖說文字 2"/>
            <p:cNvSpPr/>
            <p:nvPr/>
          </p:nvSpPr>
          <p:spPr>
            <a:xfrm>
              <a:off x="2976376" y="5060211"/>
              <a:ext cx="6239249" cy="1705998"/>
            </a:xfrm>
            <a:prstGeom prst="wedgeRectCallout">
              <a:avLst>
                <a:gd name="adj1" fmla="val -33208"/>
                <a:gd name="adj2" fmla="val -7924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3056718" y="5001422"/>
              <a:ext cx="6239249" cy="1823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rPr>
                <a:t> =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rPr>
                <a:t> </a:t>
              </a:r>
              <a:r>
                <a:rPr lang="el-GR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l-GR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α 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*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觀看影片的完整度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ts val="4500"/>
                </a:lnSpc>
              </a:pP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+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l-GR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β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* 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sigmoid(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重點完成次數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重點數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))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ts val="4500"/>
                </a:lnSpc>
              </a:pP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	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+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l-GR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γ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* 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sigmoid(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筆記次數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))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49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C425C2C4-5085-49DC-90C0-0982B4D820A3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4918EC2-B7A3-4EE4-939F-B70DD106D0C5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 noProof="0" dirty="0" smtClean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觀看成本</a:t>
              </a:r>
              <a:r>
                <a:rPr lang="zh-TW" altLang="en-US" sz="3200" dirty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範例</a:t>
              </a:r>
              <a:endParaRPr lang="en-US" altLang="zh-TW" sz="3200" noProof="0" dirty="0" smtClean="0">
                <a:solidFill>
                  <a:srgbClr val="3B38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cxnSp>
          <p:nvCxnSpPr>
            <p:cNvPr id="46" name="0 _4">
              <a:extLst>
                <a:ext uri="{FF2B5EF4-FFF2-40B4-BE49-F238E27FC236}">
                  <a16:creationId xmlns:a16="http://schemas.microsoft.com/office/drawing/2014/main" id="{35C2AF96-0E1A-41D2-B0BC-197700E3DB4E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2"/>
          <p:cNvGrpSpPr/>
          <p:nvPr/>
        </p:nvGrpSpPr>
        <p:grpSpPr>
          <a:xfrm>
            <a:off x="598913" y="1668040"/>
            <a:ext cx="10994175" cy="4561646"/>
            <a:chOff x="598913" y="1668040"/>
            <a:chExt cx="10994175" cy="4561646"/>
          </a:xfrm>
        </p:grpSpPr>
        <p:grpSp>
          <p:nvGrpSpPr>
            <p:cNvPr id="39" name="群組 38"/>
            <p:cNvGrpSpPr/>
            <p:nvPr/>
          </p:nvGrpSpPr>
          <p:grpSpPr>
            <a:xfrm>
              <a:off x="598913" y="1668040"/>
              <a:ext cx="10994175" cy="4561646"/>
              <a:chOff x="630378" y="1668040"/>
              <a:chExt cx="10994175" cy="4561646"/>
            </a:xfrm>
          </p:grpSpPr>
          <p:cxnSp>
            <p:nvCxnSpPr>
              <p:cNvPr id="9" name="直線接點 8"/>
              <p:cNvCxnSpPr/>
              <p:nvPr/>
            </p:nvCxnSpPr>
            <p:spPr>
              <a:xfrm>
                <a:off x="2326347" y="3718930"/>
                <a:ext cx="8489823" cy="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/>
              <p:cNvCxnSpPr/>
              <p:nvPr/>
            </p:nvCxnSpPr>
            <p:spPr>
              <a:xfrm>
                <a:off x="2326347" y="3482127"/>
                <a:ext cx="0" cy="43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/>
              <p:cNvCxnSpPr/>
              <p:nvPr/>
            </p:nvCxnSpPr>
            <p:spPr>
              <a:xfrm>
                <a:off x="10816170" y="3491855"/>
                <a:ext cx="0" cy="43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字方塊 11"/>
              <p:cNvSpPr txBox="1"/>
              <p:nvPr/>
            </p:nvSpPr>
            <p:spPr>
              <a:xfrm>
                <a:off x="1954468" y="3974111"/>
                <a:ext cx="8810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0:00</a:t>
                </a:r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" name="文字方塊 12"/>
              <p:cNvSpPr txBox="1"/>
              <p:nvPr/>
            </p:nvSpPr>
            <p:spPr>
              <a:xfrm>
                <a:off x="10375668" y="4005717"/>
                <a:ext cx="8810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:00</a:t>
                </a:r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4" name="橢圓 13"/>
              <p:cNvSpPr/>
              <p:nvPr/>
            </p:nvSpPr>
            <p:spPr>
              <a:xfrm>
                <a:off x="3654265" y="3610234"/>
                <a:ext cx="197787" cy="19778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橢圓 14"/>
              <p:cNvSpPr/>
              <p:nvPr/>
            </p:nvSpPr>
            <p:spPr>
              <a:xfrm>
                <a:off x="5179970" y="3617681"/>
                <a:ext cx="197787" cy="19778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/>
              <p:cNvSpPr/>
              <p:nvPr/>
            </p:nvSpPr>
            <p:spPr>
              <a:xfrm>
                <a:off x="7051978" y="3608010"/>
                <a:ext cx="197787" cy="19778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/>
              <p:cNvCxnSpPr/>
              <p:nvPr/>
            </p:nvCxnSpPr>
            <p:spPr>
              <a:xfrm>
                <a:off x="3403153" y="2583839"/>
                <a:ext cx="3200220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/>
              <p:nvPr/>
            </p:nvCxnSpPr>
            <p:spPr>
              <a:xfrm>
                <a:off x="2326347" y="2954544"/>
                <a:ext cx="5045721" cy="35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/>
              <p:cNvCxnSpPr/>
              <p:nvPr/>
            </p:nvCxnSpPr>
            <p:spPr>
              <a:xfrm flipV="1">
                <a:off x="9075873" y="3314586"/>
                <a:ext cx="1732063" cy="369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/>
              <p:cNvCxnSpPr/>
              <p:nvPr/>
            </p:nvCxnSpPr>
            <p:spPr>
              <a:xfrm>
                <a:off x="2316619" y="3317296"/>
                <a:ext cx="107680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字方塊 20"/>
              <p:cNvSpPr txBox="1"/>
              <p:nvPr/>
            </p:nvSpPr>
            <p:spPr>
              <a:xfrm>
                <a:off x="1069760" y="1992117"/>
                <a:ext cx="1516001" cy="1554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觀看次數</a:t>
                </a:r>
                <a:endPara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</a:t>
                </a:r>
              </a:p>
              <a:p>
                <a:pPr algn="ctr"/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</a:p>
              <a:p>
                <a:pPr algn="ctr"/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23" name="直線接點 22"/>
              <p:cNvCxnSpPr/>
              <p:nvPr/>
            </p:nvCxnSpPr>
            <p:spPr>
              <a:xfrm>
                <a:off x="9084106" y="3317296"/>
                <a:ext cx="0" cy="401634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文字方塊 23"/>
              <p:cNvSpPr txBox="1"/>
              <p:nvPr/>
            </p:nvSpPr>
            <p:spPr>
              <a:xfrm>
                <a:off x="7051978" y="3999072"/>
                <a:ext cx="8810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:00</a:t>
                </a:r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25" name="直線接點 24"/>
              <p:cNvCxnSpPr/>
              <p:nvPr/>
            </p:nvCxnSpPr>
            <p:spPr>
              <a:xfrm>
                <a:off x="7373279" y="3475239"/>
                <a:ext cx="0" cy="43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>
              <a:xfrm>
                <a:off x="9084106" y="3484967"/>
                <a:ext cx="0" cy="43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文字方塊 26"/>
              <p:cNvSpPr txBox="1"/>
              <p:nvPr/>
            </p:nvSpPr>
            <p:spPr>
              <a:xfrm>
                <a:off x="8713823" y="4004160"/>
                <a:ext cx="8810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:00</a:t>
                </a:r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630378" y="4867775"/>
                <a:ext cx="5293911" cy="1361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300"/>
                  </a:lnSpc>
                </a:pPr>
                <a:r>
                  <a:rPr lang="zh-TW" altLang="en-US" sz="2300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*</a:t>
                </a:r>
                <a:r>
                  <a:rPr lang="zh-TW" altLang="en-US" sz="23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觀</a:t>
                </a:r>
                <a:r>
                  <a:rPr lang="zh-TW" altLang="en-US" sz="2300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看影片的次數</a:t>
                </a:r>
                <a:r>
                  <a:rPr lang="en-US" altLang="zh-TW" sz="23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3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</a:t>
                </a:r>
                <a:r>
                  <a:rPr lang="en-US" altLang="zh-TW" sz="2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</a:t>
                </a:r>
                <a:endParaRPr lang="en-US" altLang="zh-TW" sz="23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ts val="3300"/>
                  </a:lnSpc>
                </a:pPr>
                <a:r>
                  <a:rPr lang="zh-TW" altLang="en-US" sz="2300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*觀看影片的完整度 </a:t>
                </a:r>
                <a:r>
                  <a:rPr lang="en-US" altLang="zh-TW" sz="23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4/5 </a:t>
                </a:r>
              </a:p>
              <a:p>
                <a:pPr>
                  <a:lnSpc>
                    <a:spcPts val="3300"/>
                  </a:lnSpc>
                </a:pPr>
                <a:r>
                  <a:rPr lang="en-US" altLang="zh-TW" sz="23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     </a:t>
                </a:r>
                <a:endParaRPr lang="zh-TW" altLang="en-US" sz="23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9" name="文字方塊 28"/>
              <p:cNvSpPr txBox="1"/>
              <p:nvPr/>
            </p:nvSpPr>
            <p:spPr>
              <a:xfrm>
                <a:off x="5914528" y="4866713"/>
                <a:ext cx="5710025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300"/>
                  </a:lnSpc>
                </a:pPr>
                <a:r>
                  <a:rPr lang="en-US" altLang="zh-TW" sz="2300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*</a:t>
                </a:r>
                <a:r>
                  <a:rPr lang="zh-TW" altLang="en-US" sz="2300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重點</a:t>
                </a:r>
                <a:r>
                  <a:rPr lang="zh-TW" altLang="en-US" sz="23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完成次數</a:t>
                </a:r>
                <a:r>
                  <a:rPr lang="en-US" altLang="zh-TW" sz="23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/</a:t>
                </a:r>
                <a:r>
                  <a:rPr lang="zh-TW" altLang="en-US" sz="23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重點</a:t>
                </a:r>
                <a:r>
                  <a:rPr lang="zh-TW" altLang="en-US" sz="2300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數</a:t>
                </a:r>
                <a:r>
                  <a:rPr lang="zh-TW" altLang="en-US" sz="23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3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</a:t>
                </a:r>
                <a:r>
                  <a:rPr lang="zh-TW" altLang="en-US" sz="23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3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(2+2+1)/3 = 5/3</a:t>
                </a:r>
              </a:p>
              <a:p>
                <a:pPr>
                  <a:lnSpc>
                    <a:spcPts val="3300"/>
                  </a:lnSpc>
                </a:pPr>
                <a:r>
                  <a:rPr lang="en-US" altLang="zh-TW" sz="2300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*</a:t>
                </a:r>
                <a:r>
                  <a:rPr lang="zh-TW" altLang="en-US" sz="2300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筆記次數 </a:t>
                </a:r>
                <a:r>
                  <a:rPr lang="en-US" altLang="zh-TW" sz="23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2</a:t>
                </a:r>
                <a:endParaRPr lang="zh-TW" altLang="en-US" sz="23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sz="23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1" name="橢圓 30"/>
              <p:cNvSpPr/>
              <p:nvPr/>
            </p:nvSpPr>
            <p:spPr>
              <a:xfrm>
                <a:off x="6241576" y="3608010"/>
                <a:ext cx="197787" cy="197787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橢圓 33"/>
              <p:cNvSpPr/>
              <p:nvPr/>
            </p:nvSpPr>
            <p:spPr>
              <a:xfrm>
                <a:off x="9273345" y="3620108"/>
                <a:ext cx="197787" cy="197787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橢圓 34"/>
              <p:cNvSpPr/>
              <p:nvPr/>
            </p:nvSpPr>
            <p:spPr>
              <a:xfrm>
                <a:off x="8493719" y="1753644"/>
                <a:ext cx="197787" cy="197787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橢圓 35"/>
              <p:cNvSpPr/>
              <p:nvPr/>
            </p:nvSpPr>
            <p:spPr>
              <a:xfrm>
                <a:off x="8493719" y="2181250"/>
                <a:ext cx="197787" cy="19778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文字方塊 36"/>
              <p:cNvSpPr txBox="1"/>
              <p:nvPr/>
            </p:nvSpPr>
            <p:spPr>
              <a:xfrm>
                <a:off x="8713823" y="1668040"/>
                <a:ext cx="1877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筆記時間</a:t>
                </a: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" name="文字方塊 37"/>
              <p:cNvSpPr txBox="1"/>
              <p:nvPr/>
            </p:nvSpPr>
            <p:spPr>
              <a:xfrm>
                <a:off x="8711042" y="2096393"/>
                <a:ext cx="1877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重點區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域</a:t>
                </a:r>
              </a:p>
            </p:txBody>
          </p:sp>
        </p:grpSp>
        <p:cxnSp>
          <p:nvCxnSpPr>
            <p:cNvPr id="40" name="直線接點 39"/>
            <p:cNvCxnSpPr/>
            <p:nvPr/>
          </p:nvCxnSpPr>
          <p:spPr>
            <a:xfrm>
              <a:off x="3721693" y="2412905"/>
              <a:ext cx="0" cy="1225514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>
              <a:off x="5247398" y="2392167"/>
              <a:ext cx="0" cy="1225514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>
              <a:off x="7119406" y="2395971"/>
              <a:ext cx="0" cy="1225514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98913" y="4458710"/>
                <a:ext cx="10994175" cy="21838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5">
                  <a:lnSpc>
                    <a:spcPts val="4500"/>
                  </a:lnSpc>
                </a:pPr>
                <a:r>
                  <a:rPr lang="en-US" altLang="zh-TW" dirty="0" smtClean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zh-TW" altLang="en-US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 =</a:t>
                </a:r>
                <a:r>
                  <a:rPr lang="zh-TW" altLang="en-US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 </a:t>
                </a:r>
                <a:r>
                  <a:rPr lang="en-US" altLang="zh-TW" dirty="0" smtClean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  (</a:t>
                </a:r>
                <a:r>
                  <a:rPr lang="en-US" altLang="zh-TW" dirty="0" smtClean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0.4*0.8)</a:t>
                </a:r>
                <a:r>
                  <a:rPr lang="zh-TW" altLang="en-US" dirty="0" smtClean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 smtClean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</a:t>
                </a:r>
                <a:r>
                  <a:rPr lang="zh-TW" altLang="en-US" dirty="0" smtClean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(0.3</a:t>
                </a:r>
                <a:r>
                  <a:rPr lang="zh-TW" altLang="en-US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*</a:t>
                </a:r>
                <a:r>
                  <a:rPr lang="en-US" altLang="zh-TW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sigmoid(5/3))+</a:t>
                </a:r>
                <a:r>
                  <a:rPr lang="zh-TW" altLang="en-US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(0.3</a:t>
                </a:r>
                <a:r>
                  <a:rPr lang="zh-TW" altLang="en-US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*</a:t>
                </a:r>
                <a:r>
                  <a:rPr lang="en-US" altLang="zh-TW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sigmoid(2))</a:t>
                </a:r>
              </a:p>
              <a:p>
                <a:pPr lvl="5">
                  <a:lnSpc>
                    <a:spcPts val="4500"/>
                  </a:lnSpc>
                </a:pPr>
                <a:r>
                  <a:rPr lang="zh-TW" altLang="en-US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n-US" altLang="zh-TW" dirty="0" smtClean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</a:t>
                </a:r>
                <a:r>
                  <a:rPr lang="en-US" altLang="zh-TW" dirty="0" smtClean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(</a:t>
                </a:r>
                <a:r>
                  <a:rPr lang="en-US" altLang="zh-TW" dirty="0" smtClean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0.4*0.8)</a:t>
                </a:r>
                <a:r>
                  <a:rPr lang="en-US" altLang="zh-TW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 smtClean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</a:t>
                </a:r>
                <a:r>
                  <a:rPr lang="zh-TW" altLang="en-US" dirty="0" smtClean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0.3</a:t>
                </a:r>
                <a:r>
                  <a:rPr lang="zh-TW" altLang="en-US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*</a:t>
                </a:r>
                <a:r>
                  <a:rPr lang="en-US" altLang="zh-TW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0.841+</a:t>
                </a:r>
                <a:r>
                  <a:rPr lang="zh-TW" altLang="en-US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0.3</a:t>
                </a:r>
                <a:r>
                  <a:rPr lang="zh-TW" altLang="en-US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*</a:t>
                </a:r>
                <a:r>
                  <a:rPr lang="en-US" altLang="zh-TW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0.88</a:t>
                </a:r>
              </a:p>
              <a:p>
                <a:pPr lvl="5">
                  <a:lnSpc>
                    <a:spcPts val="4500"/>
                  </a:lnSpc>
                </a:pPr>
                <a:r>
                  <a:rPr lang="en-US" altLang="zh-TW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TW" dirty="0" smtClean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0.83</a:t>
                </a:r>
                <a:endParaRPr lang="en-US" altLang="zh-TW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13" y="4458710"/>
                <a:ext cx="10994175" cy="21838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35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4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3</a:t>
            </a:r>
            <a:endParaRPr lang="zh-CN" altLang="en-US" sz="138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99687" y="3228680"/>
            <a:ext cx="390434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TW" altLang="en-US" sz="32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實</a:t>
            </a:r>
            <a:r>
              <a:rPr lang="zh-TW" altLang="en-US" sz="3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作</a:t>
            </a:r>
            <a:r>
              <a:rPr lang="zh-TW" altLang="en-US" sz="32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成</a:t>
            </a:r>
            <a:r>
              <a:rPr lang="zh-TW" altLang="en-US" sz="3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果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576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 dirty="0" smtClean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介紹影片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" name="圖片 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1243826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0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4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4</a:t>
            </a:r>
            <a:endParaRPr lang="zh-CN" altLang="en-US" sz="138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99687" y="3228680"/>
            <a:ext cx="390434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TW" altLang="en-US" sz="3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結論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5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結論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/>
          <p:cNvGrpSpPr/>
          <p:nvPr/>
        </p:nvGrpSpPr>
        <p:grpSpPr>
          <a:xfrm>
            <a:off x="2017582" y="1388857"/>
            <a:ext cx="8156837" cy="4550368"/>
            <a:chOff x="1748226" y="1185657"/>
            <a:chExt cx="8156837" cy="4550368"/>
          </a:xfrm>
        </p:grpSpPr>
        <p:sp>
          <p:nvSpPr>
            <p:cNvPr id="2" name="矩形 1"/>
            <p:cNvSpPr/>
            <p:nvPr/>
          </p:nvSpPr>
          <p:spPr>
            <a:xfrm>
              <a:off x="2488262" y="1275389"/>
              <a:ext cx="7416801" cy="44012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顛覆傳統實體教室的學習模式</a:t>
              </a:r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r>
                <a:rPr lang="zh-TW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提供</a:t>
              </a:r>
              <a:r>
                <a:rPr lang="zh-TW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教師與學生在課程中更多的</a:t>
              </a:r>
              <a:r>
                <a:rPr lang="zh-TW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互動</a:t>
              </a:r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endPara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利用</a:t>
              </a:r>
              <a:r>
                <a: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RFM</a:t>
              </a: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模</a:t>
              </a:r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型</a:t>
              </a:r>
              <a:r>
                <a:rPr lang="zh-TW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協助</a:t>
              </a:r>
              <a:r>
                <a:rPr lang="zh-TW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教師找出學生學習問題</a:t>
              </a:r>
              <a:r>
                <a:rPr lang="zh-TW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所在</a:t>
              </a:r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endPara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教師可在</a:t>
              </a:r>
              <a:r>
                <a:rPr lang="zh-TW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練習</a:t>
              </a:r>
              <a:r>
                <a:rPr lang="zh-TW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區發佈練習</a:t>
              </a:r>
              <a:r>
                <a:rPr lang="zh-TW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題目</a:t>
              </a:r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endPara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r>
                <a:rPr lang="zh-TW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導入倒傳遞神經網路進行預測學生的</a:t>
              </a:r>
              <a:r>
                <a:rPr lang="zh-TW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成績</a:t>
              </a:r>
              <a:endPara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209" y="1185657"/>
              <a:ext cx="737053" cy="737053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2148" y="2035242"/>
              <a:ext cx="716114" cy="716114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8226" y="4158894"/>
              <a:ext cx="737053" cy="737053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8226" y="4998159"/>
              <a:ext cx="737866" cy="737866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2148" y="2868037"/>
              <a:ext cx="737053" cy="737053"/>
            </a:xfrm>
            <a:prstGeom prst="rect">
              <a:avLst/>
            </a:prstGeom>
          </p:spPr>
        </p:pic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78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C4CE20-F3D8-4959-8246-2B7BCE8D14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84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FA3BF65-8639-43DB-BF77-B3B4068FB0FD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2173791" y="2678810"/>
            <a:ext cx="7844418" cy="1106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TW" altLang="en-US" sz="6000" b="1" noProof="1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謝謝您的觀看</a:t>
            </a:r>
            <a:endParaRPr lang="zh-CN" altLang="zh-CN" sz="3000" noProof="1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17672C-AF27-48FE-B579-AEEDA534859A}"/>
              </a:ext>
            </a:extLst>
          </p:cNvPr>
          <p:cNvSpPr/>
          <p:nvPr/>
        </p:nvSpPr>
        <p:spPr>
          <a:xfrm>
            <a:off x="3665980" y="4514988"/>
            <a:ext cx="4860039" cy="726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指導老師：江傳文</a:t>
            </a:r>
            <a:endParaRPr lang="en-US" altLang="zh-TW" dirty="0" smtClean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  <a:p>
            <a:pPr algn="ctr">
              <a:lnSpc>
                <a:spcPct val="120000"/>
              </a:lnSpc>
            </a:pPr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隊員姓名：廖辰懋、曾柏翰、詹賀淋、許百加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54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309B8E60-7E04-41FC-9E91-8A0D0C5A4C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39" r="60358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grpSp>
        <p:nvGrpSpPr>
          <p:cNvPr id="100" name="组合 99">
            <a:extLst>
              <a:ext uri="{FF2B5EF4-FFF2-40B4-BE49-F238E27FC236}">
                <a16:creationId xmlns:a16="http://schemas.microsoft.com/office/drawing/2014/main" id="{58FEF153-7E3E-4CE3-80F7-86C8E5E46355}"/>
              </a:ext>
            </a:extLst>
          </p:cNvPr>
          <p:cNvGrpSpPr/>
          <p:nvPr/>
        </p:nvGrpSpPr>
        <p:grpSpPr>
          <a:xfrm>
            <a:off x="7122875" y="435020"/>
            <a:ext cx="5544407" cy="847292"/>
            <a:chOff x="551593" y="497013"/>
            <a:chExt cx="5544407" cy="847292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2DD7D8E-018C-4915-AD8C-EB42360FBE96}"/>
                </a:ext>
              </a:extLst>
            </p:cNvPr>
            <p:cNvSpPr/>
            <p:nvPr/>
          </p:nvSpPr>
          <p:spPr>
            <a:xfrm>
              <a:off x="551593" y="497013"/>
              <a:ext cx="55444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CONTENTS</a:t>
              </a: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cxnSp>
          <p:nvCxnSpPr>
            <p:cNvPr id="99" name="0 _4">
              <a:extLst>
                <a:ext uri="{FF2B5EF4-FFF2-40B4-BE49-F238E27FC236}">
                  <a16:creationId xmlns:a16="http://schemas.microsoft.com/office/drawing/2014/main" id="{EF81DDC9-A1B8-49A6-970E-B321AA3AD5F6}"/>
                </a:ext>
              </a:extLst>
            </p:cNvPr>
            <p:cNvCxnSpPr/>
            <p:nvPr/>
          </p:nvCxnSpPr>
          <p:spPr>
            <a:xfrm>
              <a:off x="707839" y="1344305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C83A7EB6-51FF-471D-9428-AD79575DFF9A}"/>
              </a:ext>
            </a:extLst>
          </p:cNvPr>
          <p:cNvGrpSpPr/>
          <p:nvPr/>
        </p:nvGrpSpPr>
        <p:grpSpPr>
          <a:xfrm>
            <a:off x="1484465" y="1795725"/>
            <a:ext cx="3894149" cy="914400"/>
            <a:chOff x="568560" y="3186685"/>
            <a:chExt cx="3894149" cy="914400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EA1AE984-61FA-4B1A-AB43-459E4ED12C70}"/>
                </a:ext>
              </a:extLst>
            </p:cNvPr>
            <p:cNvSpPr/>
            <p:nvPr/>
          </p:nvSpPr>
          <p:spPr>
            <a:xfrm rot="18900000">
              <a:off x="654766" y="3269421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C423CFAC-BE4E-4B41-8143-A6672E6485CB}"/>
                </a:ext>
              </a:extLst>
            </p:cNvPr>
            <p:cNvGrpSpPr/>
            <p:nvPr/>
          </p:nvGrpSpPr>
          <p:grpSpPr>
            <a:xfrm>
              <a:off x="568560" y="3186685"/>
              <a:ext cx="3894149" cy="914400"/>
              <a:chOff x="568560" y="3186685"/>
              <a:chExt cx="3894149" cy="914400"/>
            </a:xfrm>
          </p:grpSpPr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B812A3E6-25ED-4580-B8C4-C165B748E2A2}"/>
                  </a:ext>
                </a:extLst>
              </p:cNvPr>
              <p:cNvSpPr txBox="1"/>
              <p:nvPr/>
            </p:nvSpPr>
            <p:spPr>
              <a:xfrm>
                <a:off x="1673788" y="3388030"/>
                <a:ext cx="27889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zh-TW" altLang="en-US" sz="2400" dirty="0" smtClean="0">
                    <a:solidFill>
                      <a:srgbClr val="3B3838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ource Han Serif SC" panose="02020400000000000000" pitchFamily="18" charset="-122"/>
                  </a:rPr>
                  <a:t>動機與</a:t>
                </a:r>
                <a:r>
                  <a:rPr lang="zh-TW" altLang="en-US" sz="2400" dirty="0">
                    <a:solidFill>
                      <a:srgbClr val="3B3838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ource Han Serif SC" panose="02020400000000000000" pitchFamily="18" charset="-122"/>
                  </a:rPr>
                  <a:t>目的</a:t>
                </a:r>
                <a:endParaRPr lang="zh-CN" altLang="en-US" sz="2400" dirty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endParaRPr>
              </a:p>
            </p:txBody>
          </p:sp>
          <p:sp>
            <p:nvSpPr>
              <p:cNvPr id="78" name="原创设计师QQ69613753    _10">
                <a:extLst>
                  <a:ext uri="{FF2B5EF4-FFF2-40B4-BE49-F238E27FC236}">
                    <a16:creationId xmlns:a16="http://schemas.microsoft.com/office/drawing/2014/main" id="{2A51FDC5-C433-4E6B-BBF5-EF8EC4CFED7D}"/>
                  </a:ext>
                </a:extLst>
              </p:cNvPr>
              <p:cNvSpPr/>
              <p:nvPr/>
            </p:nvSpPr>
            <p:spPr>
              <a:xfrm>
                <a:off x="568560" y="3186685"/>
                <a:ext cx="914400" cy="914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B3838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" panose="020F0502020204030204" pitchFamily="34" charset="0"/>
                    <a:sym typeface="Source Han Serif SC" panose="02020400000000000000" pitchFamily="18" charset="-122"/>
                  </a:rPr>
                  <a:t>1</a:t>
                </a:r>
                <a:endPara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  <a:sym typeface="Source Han Serif SC" panose="02020400000000000000" pitchFamily="18" charset="-122"/>
                </a:endParaRPr>
              </a:p>
            </p:txBody>
          </p:sp>
        </p:grp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2369A331-EBC2-4165-975F-34F29B470ABB}"/>
              </a:ext>
            </a:extLst>
          </p:cNvPr>
          <p:cNvGrpSpPr/>
          <p:nvPr/>
        </p:nvGrpSpPr>
        <p:grpSpPr>
          <a:xfrm>
            <a:off x="6354405" y="4050529"/>
            <a:ext cx="3942099" cy="914400"/>
            <a:chOff x="233397" y="4890514"/>
            <a:chExt cx="3942099" cy="914400"/>
          </a:xfrm>
        </p:grpSpPr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B1787185-81F1-409B-8488-11E2B30D36D3}"/>
                </a:ext>
              </a:extLst>
            </p:cNvPr>
            <p:cNvSpPr txBox="1"/>
            <p:nvPr/>
          </p:nvSpPr>
          <p:spPr>
            <a:xfrm>
              <a:off x="1386575" y="5100454"/>
              <a:ext cx="27889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TW" altLang="en-US" sz="2400" dirty="0" smtClean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實</a:t>
              </a:r>
              <a:r>
                <a:rPr lang="zh-TW" altLang="en-US" sz="2400" dirty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作</a:t>
              </a:r>
              <a:r>
                <a:rPr lang="zh-TW" altLang="en-US" sz="2400" dirty="0" smtClean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成</a:t>
              </a:r>
              <a:r>
                <a:rPr lang="zh-TW" altLang="en-US" sz="2400" dirty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果</a:t>
              </a:r>
              <a:endParaRPr lang="zh-CN" altLang="en-US" sz="2400" dirty="0">
                <a:solidFill>
                  <a:srgbClr val="3B38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83" name="原创设计师QQ69613753    _12">
              <a:extLst>
                <a:ext uri="{FF2B5EF4-FFF2-40B4-BE49-F238E27FC236}">
                  <a16:creationId xmlns:a16="http://schemas.microsoft.com/office/drawing/2014/main" id="{7E37B798-7F89-4C05-BDD5-C677A6D92884}"/>
                </a:ext>
              </a:extLst>
            </p:cNvPr>
            <p:cNvSpPr/>
            <p:nvPr/>
          </p:nvSpPr>
          <p:spPr>
            <a:xfrm>
              <a:off x="233397" y="4890514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4800" b="1" noProof="0" dirty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  <a:sym typeface="Source Han Serif SC" panose="02020400000000000000" pitchFamily="18" charset="-122"/>
                </a:rPr>
                <a:t>3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7E44E8DC-1B5F-4BE2-B278-DA163B5AD0C2}"/>
                </a:ext>
              </a:extLst>
            </p:cNvPr>
            <p:cNvSpPr/>
            <p:nvPr/>
          </p:nvSpPr>
          <p:spPr>
            <a:xfrm rot="18900000">
              <a:off x="317173" y="4989104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5454FD62-13B0-4F5E-980E-73DCF56BC2D8}"/>
              </a:ext>
            </a:extLst>
          </p:cNvPr>
          <p:cNvGrpSpPr/>
          <p:nvPr/>
        </p:nvGrpSpPr>
        <p:grpSpPr>
          <a:xfrm>
            <a:off x="1431071" y="2938366"/>
            <a:ext cx="4000937" cy="914400"/>
            <a:chOff x="6887633" y="3186685"/>
            <a:chExt cx="4000937" cy="914400"/>
          </a:xfrm>
        </p:grpSpPr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AA23347A-99A2-46AC-A651-153CACA0D4FD}"/>
                </a:ext>
              </a:extLst>
            </p:cNvPr>
            <p:cNvSpPr txBox="1"/>
            <p:nvPr/>
          </p:nvSpPr>
          <p:spPr>
            <a:xfrm>
              <a:off x="8099649" y="3378302"/>
              <a:ext cx="27889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TW" altLang="en-US" sz="2400" dirty="0" smtClean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系統功能需求</a:t>
              </a:r>
              <a:endParaRPr lang="zh-CN" altLang="en-US" sz="2400" dirty="0">
                <a:solidFill>
                  <a:srgbClr val="3B38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89" name="原创设计师QQ69613753    _11">
              <a:extLst>
                <a:ext uri="{FF2B5EF4-FFF2-40B4-BE49-F238E27FC236}">
                  <a16:creationId xmlns:a16="http://schemas.microsoft.com/office/drawing/2014/main" id="{1EECF592-AFBD-40F1-8FE0-F2F5ADB50A92}"/>
                </a:ext>
              </a:extLst>
            </p:cNvPr>
            <p:cNvSpPr/>
            <p:nvPr/>
          </p:nvSpPr>
          <p:spPr>
            <a:xfrm>
              <a:off x="6887633" y="3186685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  <a:sym typeface="Source Han Serif SC" panose="02020400000000000000" pitchFamily="18" charset="-122"/>
                </a:rPr>
                <a:t>2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FD3FE7C5-C547-470E-A93B-E8E78EE79FFC}"/>
                </a:ext>
              </a:extLst>
            </p:cNvPr>
            <p:cNvSpPr/>
            <p:nvPr/>
          </p:nvSpPr>
          <p:spPr>
            <a:xfrm rot="18900000">
              <a:off x="6970208" y="3269421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C5E714D8-0B64-4598-BE3C-FF29A3C2015C}"/>
              </a:ext>
            </a:extLst>
          </p:cNvPr>
          <p:cNvGrpSpPr/>
          <p:nvPr/>
        </p:nvGrpSpPr>
        <p:grpSpPr>
          <a:xfrm>
            <a:off x="6324986" y="5210124"/>
            <a:ext cx="4000937" cy="914400"/>
            <a:chOff x="6887633" y="4890514"/>
            <a:chExt cx="4000937" cy="914400"/>
          </a:xfrm>
        </p:grpSpPr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A4C9F625-2362-423E-860B-E8B10BC46A35}"/>
                </a:ext>
              </a:extLst>
            </p:cNvPr>
            <p:cNvSpPr txBox="1"/>
            <p:nvPr/>
          </p:nvSpPr>
          <p:spPr>
            <a:xfrm>
              <a:off x="8099649" y="5119912"/>
              <a:ext cx="27889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TW" altLang="en-US" sz="2400" dirty="0" smtClean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結論</a:t>
              </a:r>
              <a:endParaRPr lang="zh-CN" altLang="en-US" sz="2400" dirty="0">
                <a:solidFill>
                  <a:srgbClr val="3B38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95" name="原创设计师QQ69613753    _13">
              <a:extLst>
                <a:ext uri="{FF2B5EF4-FFF2-40B4-BE49-F238E27FC236}">
                  <a16:creationId xmlns:a16="http://schemas.microsoft.com/office/drawing/2014/main" id="{DAB9D30B-C9C2-4F14-84AB-C2E250067478}"/>
                </a:ext>
              </a:extLst>
            </p:cNvPr>
            <p:cNvSpPr/>
            <p:nvPr/>
          </p:nvSpPr>
          <p:spPr>
            <a:xfrm>
              <a:off x="6887633" y="4890514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4800" b="1" noProof="0" dirty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  <a:sym typeface="Source Han Serif SC" panose="02020400000000000000" pitchFamily="18" charset="-122"/>
                </a:rPr>
                <a:t>4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C783E229-6CB6-45E9-BCB9-CAF430E94284}"/>
                </a:ext>
              </a:extLst>
            </p:cNvPr>
            <p:cNvSpPr/>
            <p:nvPr/>
          </p:nvSpPr>
          <p:spPr>
            <a:xfrm rot="18900000">
              <a:off x="6967778" y="4989104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11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4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1</a:t>
            </a:r>
            <a:endParaRPr lang="zh-CN" altLang="en-US" sz="138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99687" y="3228680"/>
            <a:ext cx="390434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TW" altLang="en-US" sz="32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動機與目的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07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 noProof="0" dirty="0" smtClean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運算思維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6148244" y="6550223"/>
            <a:ext cx="61640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</a:rPr>
              <a:t>圖源： </a:t>
            </a: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</a:rPr>
              <a:t>https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</a:rPr>
              <a:t>://ellenzou.github.io/digisteam-tw.com/computational-thinking.html</a:t>
            </a:r>
            <a:endParaRPr lang="zh-TW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" r="2854" b="2990"/>
          <a:stretch/>
        </p:blipFill>
        <p:spPr>
          <a:xfrm>
            <a:off x="1552677" y="1177048"/>
            <a:ext cx="9086647" cy="4834648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78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程式</a:t>
              </a:r>
              <a:r>
                <a:rPr lang="zh-TW" altLang="en-US" sz="3200" smtClean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教學的</a:t>
              </a:r>
              <a:r>
                <a:rPr lang="zh-TW" altLang="en-US" sz="3200" dirty="0" smtClean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發展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群組 8"/>
          <p:cNvGrpSpPr/>
          <p:nvPr/>
        </p:nvGrpSpPr>
        <p:grpSpPr>
          <a:xfrm>
            <a:off x="974452" y="1876127"/>
            <a:ext cx="2985365" cy="3566098"/>
            <a:chOff x="974452" y="1876127"/>
            <a:chExt cx="2985365" cy="3566098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52" y="1876127"/>
              <a:ext cx="2985365" cy="2985365"/>
            </a:xfrm>
            <a:prstGeom prst="rect">
              <a:avLst/>
            </a:prstGeom>
          </p:spPr>
        </p:pic>
        <p:sp>
          <p:nvSpPr>
            <p:cNvPr id="5" name="文字方塊 4"/>
            <p:cNvSpPr txBox="1"/>
            <p:nvPr/>
          </p:nvSpPr>
          <p:spPr>
            <a:xfrm>
              <a:off x="1759248" y="498056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傳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統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教學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4604097" y="1877685"/>
            <a:ext cx="2983807" cy="3564541"/>
            <a:chOff x="4604097" y="1877685"/>
            <a:chExt cx="2983807" cy="3564541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4097" y="1877685"/>
              <a:ext cx="2983807" cy="2983807"/>
            </a:xfrm>
            <a:prstGeom prst="rect">
              <a:avLst/>
            </a:prstGeom>
          </p:spPr>
        </p:pic>
        <p:sp>
          <p:nvSpPr>
            <p:cNvPr id="26" name="文字方塊 25"/>
            <p:cNvSpPr txBox="1"/>
            <p:nvPr/>
          </p:nvSpPr>
          <p:spPr>
            <a:xfrm>
              <a:off x="5181000" y="4980561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電腦教室教學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8232184" y="1877685"/>
            <a:ext cx="2983807" cy="3564541"/>
            <a:chOff x="8232184" y="1877685"/>
            <a:chExt cx="2983807" cy="3564541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2184" y="1877685"/>
              <a:ext cx="2983807" cy="2983807"/>
            </a:xfrm>
            <a:prstGeom prst="rect">
              <a:avLst/>
            </a:prstGeom>
          </p:spPr>
        </p:pic>
        <p:sp>
          <p:nvSpPr>
            <p:cNvPr id="27" name="文字方塊 26"/>
            <p:cNvSpPr txBox="1"/>
            <p:nvPr/>
          </p:nvSpPr>
          <p:spPr>
            <a:xfrm>
              <a:off x="9016201" y="49805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線上教學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35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4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2</a:t>
            </a:r>
            <a:endParaRPr lang="zh-CN" altLang="en-US" sz="138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99687" y="3228680"/>
            <a:ext cx="390434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TW" altLang="en-US" sz="32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系統功能與</a:t>
            </a:r>
            <a:r>
              <a:rPr lang="zh-TW" altLang="en-US" sz="3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需求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902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 dirty="0" smtClean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平臺概念圖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1" r="9766"/>
          <a:stretch/>
        </p:blipFill>
        <p:spPr>
          <a:xfrm>
            <a:off x="1854740" y="1269586"/>
            <a:ext cx="8482520" cy="5213350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72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 dirty="0" smtClean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功能架構圖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503785"/>
              </p:ext>
            </p:extLst>
          </p:nvPr>
        </p:nvGraphicFramePr>
        <p:xfrm>
          <a:off x="748875" y="196184"/>
          <a:ext cx="11355737" cy="8035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Visio" r:id="rId4" imgW="10706135" imgH="7574217" progId="Visio.Drawing.11">
                  <p:embed/>
                </p:oleObj>
              </mc:Choice>
              <mc:Fallback>
                <p:oleObj name="Visio" r:id="rId4" imgW="10706135" imgH="7574217" progId="Visio.Drawing.11">
                  <p:embed/>
                  <p:pic>
                    <p:nvPicPr>
                      <p:cNvPr id="2" name="物件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8875" y="196184"/>
                        <a:ext cx="11355737" cy="8035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07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C425C2C4-5085-49DC-90C0-0982B4D820A3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4918EC2-B7A3-4EE4-939F-B70DD106D0C5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 dirty="0" smtClean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平臺特色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cxnSp>
          <p:nvCxnSpPr>
            <p:cNvPr id="46" name="0 _4">
              <a:extLst>
                <a:ext uri="{FF2B5EF4-FFF2-40B4-BE49-F238E27FC236}">
                  <a16:creationId xmlns:a16="http://schemas.microsoft.com/office/drawing/2014/main" id="{35C2AF96-0E1A-41D2-B0BC-197700E3DB4E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/>
          <p:cNvGrpSpPr/>
          <p:nvPr/>
        </p:nvGrpSpPr>
        <p:grpSpPr>
          <a:xfrm>
            <a:off x="1466421" y="1765972"/>
            <a:ext cx="9704123" cy="4027649"/>
            <a:chOff x="1466421" y="1796452"/>
            <a:chExt cx="9704123" cy="4027649"/>
          </a:xfrm>
        </p:grpSpPr>
        <p:sp>
          <p:nvSpPr>
            <p:cNvPr id="33" name="TextBox 18"/>
            <p:cNvSpPr txBox="1"/>
            <p:nvPr/>
          </p:nvSpPr>
          <p:spPr>
            <a:xfrm flipH="1">
              <a:off x="1682598" y="1796452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Roboto Black" charset="0"/>
                  <a:sym typeface="Source Han Serif SC" panose="02020400000000000000" pitchFamily="18" charset="-122"/>
                </a:rPr>
                <a:t>分析學習成效</a:t>
              </a:r>
              <a:endPara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Roboto Black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55" name="文本1"/>
            <p:cNvSpPr>
              <a:spLocks noChangeArrowheads="1"/>
            </p:cNvSpPr>
            <p:nvPr/>
          </p:nvSpPr>
          <p:spPr bwMode="gray">
            <a:xfrm>
              <a:off x="1474254" y="3653778"/>
              <a:ext cx="2456345" cy="2170322"/>
            </a:xfrm>
            <a:prstGeom prst="roundRect">
              <a:avLst>
                <a:gd name="adj" fmla="val 11505"/>
              </a:avLst>
            </a:prstGeom>
            <a:solidFill>
              <a:schemeClr val="bg1"/>
            </a:solidFill>
            <a:ln w="15875" cap="flat" cmpd="sng" algn="ctr">
              <a:noFill/>
              <a:prstDash val="solid"/>
            </a:ln>
            <a:effectLst/>
          </p:spPr>
          <p:txBody>
            <a:bodyPr lIns="80884" tIns="40441" rIns="80884" bIns="40441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記錄</a:t>
              </a: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學生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觀看影片</a:t>
              </a: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情形統計並分析，並利用</a:t>
              </a:r>
              <a:r>
                <a:rPr lang="en-US" altLang="zh-TW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RFM</a:t>
              </a: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模型以三維圖形呈現。</a:t>
              </a:r>
              <a:endParaRPr lang="zh-CN" altLang="zh-CN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76" name="文本1"/>
            <p:cNvSpPr>
              <a:spLocks noChangeArrowheads="1"/>
            </p:cNvSpPr>
            <p:nvPr/>
          </p:nvSpPr>
          <p:spPr bwMode="gray">
            <a:xfrm>
              <a:off x="5086642" y="3653779"/>
              <a:ext cx="2462400" cy="2170322"/>
            </a:xfrm>
            <a:prstGeom prst="roundRect">
              <a:avLst>
                <a:gd name="adj" fmla="val 11505"/>
              </a:avLst>
            </a:prstGeom>
            <a:solidFill>
              <a:schemeClr val="bg1"/>
            </a:solidFill>
            <a:ln w="15875" cap="flat" cmpd="sng" algn="ctr">
              <a:noFill/>
              <a:prstDash val="solid"/>
            </a:ln>
            <a:effectLst/>
          </p:spPr>
          <p:txBody>
            <a:bodyPr lIns="80884" tIns="40441" rIns="80884" bIns="40441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系統</a:t>
              </a: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提供自動批閱減少教師批改測驗時間，並以圖表統計呈現。</a:t>
              </a:r>
              <a:endParaRPr lang="zh-CN" altLang="zh-CN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77" name="文本1"/>
            <p:cNvSpPr>
              <a:spLocks noChangeArrowheads="1"/>
            </p:cNvSpPr>
            <p:nvPr/>
          </p:nvSpPr>
          <p:spPr bwMode="gray">
            <a:xfrm>
              <a:off x="8706863" y="3615733"/>
              <a:ext cx="2463681" cy="2208367"/>
            </a:xfrm>
            <a:prstGeom prst="roundRect">
              <a:avLst>
                <a:gd name="adj" fmla="val 11505"/>
              </a:avLst>
            </a:prstGeom>
            <a:solidFill>
              <a:schemeClr val="bg1"/>
            </a:solidFill>
            <a:ln w="15875" cap="flat" cmpd="sng" algn="ctr">
              <a:noFill/>
              <a:prstDash val="solid"/>
            </a:ln>
            <a:effectLst/>
          </p:spPr>
          <p:txBody>
            <a:bodyPr lIns="80884" tIns="40441" rIns="80884" bIns="40441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  <a:p>
              <a:pPr algn="just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提供線上編譯器給學生一個更加便利的學習環境，同時訓練學生運算思維能力。</a:t>
              </a:r>
              <a:endParaRPr lang="zh-CN" altLang="zh-CN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3" name="Rounded Rectangle 9"/>
            <p:cNvSpPr/>
            <p:nvPr/>
          </p:nvSpPr>
          <p:spPr>
            <a:xfrm>
              <a:off x="1466421" y="2291323"/>
              <a:ext cx="2463681" cy="1679855"/>
            </a:xfrm>
            <a:prstGeom prst="roundRect">
              <a:avLst>
                <a:gd name="adj" fmla="val 7770"/>
              </a:avLst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6630">
                <a:defRPr/>
              </a:pPr>
              <a:endParaRPr lang="en-US" sz="3191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pic>
          <p:nvPicPr>
            <p:cNvPr id="47" name="圖片 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7892" y="2364039"/>
              <a:ext cx="1515136" cy="1515136"/>
            </a:xfrm>
            <a:prstGeom prst="rect">
              <a:avLst/>
            </a:prstGeom>
          </p:spPr>
        </p:pic>
        <p:sp>
          <p:nvSpPr>
            <p:cNvPr id="8" name="Rounded Rectangle 10"/>
            <p:cNvSpPr/>
            <p:nvPr/>
          </p:nvSpPr>
          <p:spPr>
            <a:xfrm>
              <a:off x="5087283" y="2291322"/>
              <a:ext cx="2462400" cy="1679855"/>
            </a:xfrm>
            <a:prstGeom prst="roundRect">
              <a:avLst>
                <a:gd name="adj" fmla="val 7770"/>
              </a:avLst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6630">
                <a:defRPr/>
              </a:pPr>
              <a:endParaRPr lang="en-US" sz="3191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36" name="TextBox 18"/>
            <p:cNvSpPr txBox="1"/>
            <p:nvPr/>
          </p:nvSpPr>
          <p:spPr>
            <a:xfrm flipH="1">
              <a:off x="5607834" y="180199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Roboto Black" charset="0"/>
                  <a:sym typeface="Source Han Serif SC" panose="02020400000000000000" pitchFamily="18" charset="-122"/>
                </a:rPr>
                <a:t>測驗情況</a:t>
              </a:r>
              <a:endPara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Roboto Black" charset="0"/>
                <a:sym typeface="Source Han Serif SC" panose="02020400000000000000" pitchFamily="18" charset="-122"/>
              </a:endParaRPr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6486" y="2417293"/>
              <a:ext cx="1439170" cy="1427911"/>
            </a:xfrm>
            <a:prstGeom prst="rect">
              <a:avLst/>
            </a:prstGeom>
          </p:spPr>
        </p:pic>
        <p:sp>
          <p:nvSpPr>
            <p:cNvPr id="11" name="Rounded Rectangle 11"/>
            <p:cNvSpPr/>
            <p:nvPr/>
          </p:nvSpPr>
          <p:spPr>
            <a:xfrm>
              <a:off x="8708144" y="2291321"/>
              <a:ext cx="2462400" cy="1679855"/>
            </a:xfrm>
            <a:prstGeom prst="roundRect">
              <a:avLst>
                <a:gd name="adj" fmla="val 7770"/>
              </a:avLst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6630">
                <a:defRPr/>
              </a:pPr>
              <a:endParaRPr lang="en-US" sz="3191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39" name="TextBox 18"/>
            <p:cNvSpPr txBox="1"/>
            <p:nvPr/>
          </p:nvSpPr>
          <p:spPr>
            <a:xfrm flipH="1">
              <a:off x="9065722" y="1801216"/>
              <a:ext cx="17235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Roboto Black" charset="0"/>
                  <a:sym typeface="Source Han Serif SC" panose="02020400000000000000" pitchFamily="18" charset="-122"/>
                </a:rPr>
                <a:t>程式練習區</a:t>
              </a:r>
              <a:endPara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Roboto Black" charset="0"/>
                <a:sym typeface="Source Han Serif SC" panose="02020400000000000000" pitchFamily="18" charset="-122"/>
              </a:endParaRPr>
            </a:p>
          </p:txBody>
        </p:sp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070" y="2417292"/>
              <a:ext cx="1436665" cy="1436665"/>
            </a:xfrm>
            <a:prstGeom prst="rect">
              <a:avLst/>
            </a:prstGeom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AAAAAAAAAAAAAAAAA）">
  <a:themeElements>
    <a:clrScheme name="自定义 9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4D47"/>
      </a:accent1>
      <a:accent2>
        <a:srgbClr val="504D47"/>
      </a:accent2>
      <a:accent3>
        <a:srgbClr val="504D47"/>
      </a:accent3>
      <a:accent4>
        <a:srgbClr val="504D47"/>
      </a:accent4>
      <a:accent5>
        <a:srgbClr val="504D47"/>
      </a:accent5>
      <a:accent6>
        <a:srgbClr val="504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</TotalTime>
  <Words>461</Words>
  <Application>Microsoft Office PowerPoint</Application>
  <PresentationFormat>寬螢幕</PresentationFormat>
  <Paragraphs>120</Paragraphs>
  <Slides>18</Slides>
  <Notes>16</Notes>
  <HiddenSlides>0</HiddenSlides>
  <MMClips>0</MMClips>
  <ScaleCrop>false</ScaleCrop>
  <HeadingPairs>
    <vt:vector size="8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32" baseType="lpstr">
      <vt:lpstr>等线</vt:lpstr>
      <vt:lpstr>等线 Light</vt:lpstr>
      <vt:lpstr>微软雅黑</vt:lpstr>
      <vt:lpstr>Roboto Black</vt:lpstr>
      <vt:lpstr>Source Han Serif SC</vt:lpstr>
      <vt:lpstr>微軟正黑體</vt:lpstr>
      <vt:lpstr>新細明體</vt:lpstr>
      <vt:lpstr>Arial</vt:lpstr>
      <vt:lpstr>Calibri</vt:lpstr>
      <vt:lpstr>Cambria Math</vt:lpstr>
      <vt:lpstr>Times New Roman</vt:lpstr>
      <vt:lpstr>Wingdings</vt:lpstr>
      <vt:lpstr>AAAAAAAAAAAAAAAAAA）</vt:lpstr>
      <vt:lpstr>Visio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許 百加</cp:lastModifiedBy>
  <cp:revision>67</cp:revision>
  <dcterms:created xsi:type="dcterms:W3CDTF">2019-01-17T09:32:26Z</dcterms:created>
  <dcterms:modified xsi:type="dcterms:W3CDTF">2019-05-24T13:59:19Z</dcterms:modified>
</cp:coreProperties>
</file>