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6" r:id="rId10"/>
    <p:sldId id="260" r:id="rId11"/>
    <p:sldId id="267" r:id="rId12"/>
    <p:sldId id="261"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E5442135-3781-4BF5-8A5F-A6AF67C5247B}" type="datetimeFigureOut">
              <a:rPr lang="ru-RU" smtClean="0"/>
              <a:t>15.05.2018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C5543C-7CDC-4855-9CD8-A255B13203A8}"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675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5442135-3781-4BF5-8A5F-A6AF67C5247B}" type="datetimeFigureOut">
              <a:rPr lang="ru-RU" smtClean="0"/>
              <a:t>15.05.2018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C5543C-7CDC-4855-9CD8-A255B13203A8}" type="slidenum">
              <a:rPr lang="ru-RU" smtClean="0"/>
              <a:t>‹#›</a:t>
            </a:fld>
            <a:endParaRPr lang="ru-RU"/>
          </a:p>
        </p:txBody>
      </p:sp>
    </p:spTree>
    <p:extLst>
      <p:ext uri="{BB962C8B-B14F-4D97-AF65-F5344CB8AC3E}">
        <p14:creationId xmlns:p14="http://schemas.microsoft.com/office/powerpoint/2010/main" val="356893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5442135-3781-4BF5-8A5F-A6AF67C5247B}" type="datetimeFigureOut">
              <a:rPr lang="ru-RU" smtClean="0"/>
              <a:t>15.05.2018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C5543C-7CDC-4855-9CD8-A255B13203A8}" type="slidenum">
              <a:rPr lang="ru-RU" smtClean="0"/>
              <a:t>‹#›</a:t>
            </a:fld>
            <a:endParaRPr lang="ru-RU"/>
          </a:p>
        </p:txBody>
      </p:sp>
    </p:spTree>
    <p:extLst>
      <p:ext uri="{BB962C8B-B14F-4D97-AF65-F5344CB8AC3E}">
        <p14:creationId xmlns:p14="http://schemas.microsoft.com/office/powerpoint/2010/main" val="240751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5442135-3781-4BF5-8A5F-A6AF67C5247B}" type="datetimeFigureOut">
              <a:rPr lang="ru-RU" smtClean="0"/>
              <a:t>15.05.2018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C5543C-7CDC-4855-9CD8-A255B13203A8}" type="slidenum">
              <a:rPr lang="ru-RU" smtClean="0"/>
              <a:t>‹#›</a:t>
            </a:fld>
            <a:endParaRPr lang="ru-RU"/>
          </a:p>
        </p:txBody>
      </p:sp>
    </p:spTree>
    <p:extLst>
      <p:ext uri="{BB962C8B-B14F-4D97-AF65-F5344CB8AC3E}">
        <p14:creationId xmlns:p14="http://schemas.microsoft.com/office/powerpoint/2010/main" val="67459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5442135-3781-4BF5-8A5F-A6AF67C5247B}" type="datetimeFigureOut">
              <a:rPr lang="ru-RU" smtClean="0"/>
              <a:t>15.05.2018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AC5543C-7CDC-4855-9CD8-A255B13203A8}"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10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5442135-3781-4BF5-8A5F-A6AF67C5247B}" type="datetimeFigureOut">
              <a:rPr lang="ru-RU" smtClean="0"/>
              <a:t>15.05.2018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AC5543C-7CDC-4855-9CD8-A255B13203A8}" type="slidenum">
              <a:rPr lang="ru-RU" smtClean="0"/>
              <a:t>‹#›</a:t>
            </a:fld>
            <a:endParaRPr lang="ru-RU"/>
          </a:p>
        </p:txBody>
      </p:sp>
    </p:spTree>
    <p:extLst>
      <p:ext uri="{BB962C8B-B14F-4D97-AF65-F5344CB8AC3E}">
        <p14:creationId xmlns:p14="http://schemas.microsoft.com/office/powerpoint/2010/main" val="210199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5442135-3781-4BF5-8A5F-A6AF67C5247B}" type="datetimeFigureOut">
              <a:rPr lang="ru-RU" smtClean="0"/>
              <a:t>15.05.2018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AC5543C-7CDC-4855-9CD8-A255B13203A8}" type="slidenum">
              <a:rPr lang="ru-RU" smtClean="0"/>
              <a:t>‹#›</a:t>
            </a:fld>
            <a:endParaRPr lang="ru-RU"/>
          </a:p>
        </p:txBody>
      </p:sp>
    </p:spTree>
    <p:extLst>
      <p:ext uri="{BB962C8B-B14F-4D97-AF65-F5344CB8AC3E}">
        <p14:creationId xmlns:p14="http://schemas.microsoft.com/office/powerpoint/2010/main" val="12509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5442135-3781-4BF5-8A5F-A6AF67C5247B}" type="datetimeFigureOut">
              <a:rPr lang="ru-RU" smtClean="0"/>
              <a:t>15.05.2018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AC5543C-7CDC-4855-9CD8-A255B13203A8}" type="slidenum">
              <a:rPr lang="ru-RU" smtClean="0"/>
              <a:t>‹#›</a:t>
            </a:fld>
            <a:endParaRPr lang="ru-RU"/>
          </a:p>
        </p:txBody>
      </p:sp>
    </p:spTree>
    <p:extLst>
      <p:ext uri="{BB962C8B-B14F-4D97-AF65-F5344CB8AC3E}">
        <p14:creationId xmlns:p14="http://schemas.microsoft.com/office/powerpoint/2010/main" val="363860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442135-3781-4BF5-8A5F-A6AF67C5247B}" type="datetimeFigureOut">
              <a:rPr lang="ru-RU" smtClean="0"/>
              <a:t>15.05.2018</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BAC5543C-7CDC-4855-9CD8-A255B13203A8}" type="slidenum">
              <a:rPr lang="ru-RU" smtClean="0"/>
              <a:t>‹#›</a:t>
            </a:fld>
            <a:endParaRPr lang="ru-RU"/>
          </a:p>
        </p:txBody>
      </p:sp>
    </p:spTree>
    <p:extLst>
      <p:ext uri="{BB962C8B-B14F-4D97-AF65-F5344CB8AC3E}">
        <p14:creationId xmlns:p14="http://schemas.microsoft.com/office/powerpoint/2010/main" val="151471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442135-3781-4BF5-8A5F-A6AF67C5247B}" type="datetimeFigureOut">
              <a:rPr lang="ru-RU" smtClean="0"/>
              <a:t>15.05.2018</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C5543C-7CDC-4855-9CD8-A255B13203A8}" type="slidenum">
              <a:rPr lang="ru-RU" smtClean="0"/>
              <a:t>‹#›</a:t>
            </a:fld>
            <a:endParaRPr lang="ru-RU"/>
          </a:p>
        </p:txBody>
      </p:sp>
    </p:spTree>
    <p:extLst>
      <p:ext uri="{BB962C8B-B14F-4D97-AF65-F5344CB8AC3E}">
        <p14:creationId xmlns:p14="http://schemas.microsoft.com/office/powerpoint/2010/main" val="158404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5442135-3781-4BF5-8A5F-A6AF67C5247B}" type="datetimeFigureOut">
              <a:rPr lang="ru-RU" smtClean="0"/>
              <a:t>15.05.2018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AC5543C-7CDC-4855-9CD8-A255B13203A8}" type="slidenum">
              <a:rPr lang="ru-RU" smtClean="0"/>
              <a:t>‹#›</a:t>
            </a:fld>
            <a:endParaRPr lang="ru-RU"/>
          </a:p>
        </p:txBody>
      </p:sp>
    </p:spTree>
    <p:extLst>
      <p:ext uri="{BB962C8B-B14F-4D97-AF65-F5344CB8AC3E}">
        <p14:creationId xmlns:p14="http://schemas.microsoft.com/office/powerpoint/2010/main" val="321303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442135-3781-4BF5-8A5F-A6AF67C5247B}" type="datetimeFigureOut">
              <a:rPr lang="ru-RU" smtClean="0"/>
              <a:t>15.05.2018</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C5543C-7CDC-4855-9CD8-A255B13203A8}"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701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An </a:t>
            </a:r>
            <a:r>
              <a:rPr lang="en-US" dirty="0"/>
              <a:t>I</a:t>
            </a:r>
            <a:r>
              <a:rPr lang="en-US" dirty="0" smtClean="0"/>
              <a:t>nformation </a:t>
            </a:r>
            <a:r>
              <a:rPr lang="en-US" dirty="0"/>
              <a:t>A</a:t>
            </a:r>
            <a:r>
              <a:rPr lang="en-US" dirty="0" smtClean="0"/>
              <a:t>ge</a:t>
            </a:r>
            <a:endParaRPr lang="ru-RU" dirty="0"/>
          </a:p>
        </p:txBody>
      </p:sp>
      <p:sp>
        <p:nvSpPr>
          <p:cNvPr id="3" name="Подзаголовок 2"/>
          <p:cNvSpPr>
            <a:spLocks noGrp="1"/>
          </p:cNvSpPr>
          <p:nvPr>
            <p:ph type="subTitle" idx="1"/>
          </p:nvPr>
        </p:nvSpPr>
        <p:spPr/>
        <p:txBody>
          <a:bodyPr/>
          <a:lstStyle/>
          <a:p>
            <a:pPr algn="r"/>
            <a:r>
              <a:rPr lang="en-US" dirty="0" err="1" smtClean="0"/>
              <a:t>Levenchuk</a:t>
            </a:r>
            <a:r>
              <a:rPr lang="en-US" dirty="0" smtClean="0"/>
              <a:t> </a:t>
            </a:r>
            <a:r>
              <a:rPr lang="en-US" dirty="0" err="1" smtClean="0"/>
              <a:t>Liudmyla</a:t>
            </a:r>
            <a:r>
              <a:rPr lang="en-US" dirty="0" smtClean="0"/>
              <a:t>, ka-72mp</a:t>
            </a:r>
            <a:endParaRPr lang="ru-RU" dirty="0"/>
          </a:p>
        </p:txBody>
      </p:sp>
    </p:spTree>
    <p:extLst>
      <p:ext uri="{BB962C8B-B14F-4D97-AF65-F5344CB8AC3E}">
        <p14:creationId xmlns:p14="http://schemas.microsoft.com/office/powerpoint/2010/main" val="605181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b="1" dirty="0" smtClean="0"/>
              <a:t>Summary</a:t>
            </a:r>
            <a:endParaRPr lang="ru-RU" dirty="0"/>
          </a:p>
        </p:txBody>
      </p:sp>
      <p:sp>
        <p:nvSpPr>
          <p:cNvPr id="3" name="Объект 2"/>
          <p:cNvSpPr>
            <a:spLocks noGrp="1"/>
          </p:cNvSpPr>
          <p:nvPr>
            <p:ph idx="1"/>
          </p:nvPr>
        </p:nvSpPr>
        <p:spPr>
          <a:xfrm>
            <a:off x="940525" y="2175236"/>
            <a:ext cx="10058400" cy="4023360"/>
          </a:xfrm>
        </p:spPr>
        <p:txBody>
          <a:bodyPr>
            <a:normAutofit/>
          </a:bodyPr>
          <a:lstStyle/>
          <a:p>
            <a:r>
              <a:rPr lang="en-US" dirty="0"/>
              <a:t>The information age began in 1970 and still carries on today</a:t>
            </a:r>
            <a:r>
              <a:rPr lang="en-US" dirty="0" smtClean="0"/>
              <a:t>.</a:t>
            </a:r>
          </a:p>
          <a:p>
            <a:r>
              <a:rPr lang="en-US" dirty="0" smtClean="0"/>
              <a:t/>
            </a:r>
            <a:br>
              <a:rPr lang="en-US" dirty="0" smtClean="0"/>
            </a:br>
            <a:r>
              <a:rPr lang="en-US" dirty="0"/>
              <a:t/>
            </a:r>
            <a:br>
              <a:rPr lang="en-US" dirty="0"/>
            </a:br>
            <a:r>
              <a:rPr lang="ru-RU" dirty="0" err="1"/>
              <a:t>The</a:t>
            </a:r>
            <a:r>
              <a:rPr lang="ru-RU" dirty="0"/>
              <a:t> </a:t>
            </a:r>
            <a:r>
              <a:rPr lang="ru-RU" dirty="0" err="1"/>
              <a:t>effects</a:t>
            </a:r>
            <a:r>
              <a:rPr lang="ru-RU" dirty="0"/>
              <a:t> </a:t>
            </a:r>
            <a:r>
              <a:rPr lang="ru-RU" dirty="0" err="1"/>
              <a:t>on</a:t>
            </a:r>
            <a:r>
              <a:rPr lang="ru-RU" dirty="0"/>
              <a:t> </a:t>
            </a:r>
            <a:r>
              <a:rPr lang="ru-RU" dirty="0" err="1"/>
              <a:t>society</a:t>
            </a:r>
            <a:r>
              <a:rPr lang="ru-RU" dirty="0"/>
              <a:t> </a:t>
            </a:r>
            <a:r>
              <a:rPr lang="ru-RU" dirty="0" err="1"/>
              <a:t>of</a:t>
            </a:r>
            <a:r>
              <a:rPr lang="ru-RU" dirty="0"/>
              <a:t> </a:t>
            </a:r>
            <a:r>
              <a:rPr lang="ru-RU" dirty="0" err="1"/>
              <a:t>these</a:t>
            </a:r>
            <a:r>
              <a:rPr lang="ru-RU" dirty="0"/>
              <a:t> </a:t>
            </a:r>
            <a:r>
              <a:rPr lang="ru-RU" dirty="0" err="1"/>
              <a:t>changes</a:t>
            </a:r>
            <a:r>
              <a:rPr lang="ru-RU" dirty="0"/>
              <a:t> </a:t>
            </a:r>
            <a:r>
              <a:rPr lang="ru-RU" dirty="0" err="1"/>
              <a:t>can</a:t>
            </a:r>
            <a:r>
              <a:rPr lang="ru-RU" dirty="0"/>
              <a:t> </a:t>
            </a:r>
            <a:r>
              <a:rPr lang="ru-RU" dirty="0" err="1"/>
              <a:t>be</a:t>
            </a:r>
            <a:r>
              <a:rPr lang="ru-RU" dirty="0"/>
              <a:t> </a:t>
            </a:r>
            <a:r>
              <a:rPr lang="ru-RU" dirty="0" err="1"/>
              <a:t>seen</a:t>
            </a:r>
            <a:r>
              <a:rPr lang="ru-RU" dirty="0"/>
              <a:t> </a:t>
            </a:r>
            <a:r>
              <a:rPr lang="ru-RU" dirty="0" err="1"/>
              <a:t>on</a:t>
            </a:r>
            <a:r>
              <a:rPr lang="ru-RU" dirty="0"/>
              <a:t> </a:t>
            </a:r>
            <a:r>
              <a:rPr lang="ru-RU" dirty="0" err="1"/>
              <a:t>communication</a:t>
            </a:r>
            <a:r>
              <a:rPr lang="ru-RU" dirty="0"/>
              <a:t>, </a:t>
            </a:r>
            <a:r>
              <a:rPr lang="ru-RU" dirty="0" err="1"/>
              <a:t>education</a:t>
            </a:r>
            <a:r>
              <a:rPr lang="ru-RU" dirty="0"/>
              <a:t>, </a:t>
            </a:r>
            <a:r>
              <a:rPr lang="ru-RU" dirty="0" err="1"/>
              <a:t>online</a:t>
            </a:r>
            <a:r>
              <a:rPr lang="ru-RU" dirty="0"/>
              <a:t> </a:t>
            </a:r>
            <a:r>
              <a:rPr lang="ru-RU" dirty="0" err="1"/>
              <a:t>banking</a:t>
            </a:r>
            <a:r>
              <a:rPr lang="ru-RU" dirty="0"/>
              <a:t> </a:t>
            </a:r>
            <a:r>
              <a:rPr lang="ru-RU" dirty="0" err="1"/>
              <a:t>and</a:t>
            </a:r>
            <a:r>
              <a:rPr lang="ru-RU" dirty="0"/>
              <a:t> </a:t>
            </a:r>
            <a:r>
              <a:rPr lang="ru-RU" dirty="0" err="1"/>
              <a:t>lifestyle</a:t>
            </a:r>
            <a:r>
              <a:rPr lang="ru-RU" dirty="0"/>
              <a:t> </a:t>
            </a:r>
            <a:r>
              <a:rPr lang="ru-RU" dirty="0" err="1"/>
              <a:t>in</a:t>
            </a:r>
            <a:r>
              <a:rPr lang="ru-RU" dirty="0"/>
              <a:t> </a:t>
            </a:r>
            <a:r>
              <a:rPr lang="ru-RU" dirty="0" err="1"/>
              <a:t>general</a:t>
            </a:r>
            <a:r>
              <a:rPr lang="ru-RU" dirty="0" smtClean="0"/>
              <a:t>.</a:t>
            </a:r>
            <a:endParaRPr lang="en-US" dirty="0" smtClean="0"/>
          </a:p>
          <a:p>
            <a:endParaRPr lang="en-US" dirty="0"/>
          </a:p>
          <a:p>
            <a:r>
              <a:rPr lang="ru-RU" dirty="0" err="1"/>
              <a:t>Technology</a:t>
            </a:r>
            <a:r>
              <a:rPr lang="ru-RU" dirty="0"/>
              <a:t> </a:t>
            </a:r>
            <a:r>
              <a:rPr lang="ru-RU" dirty="0" err="1"/>
              <a:t>has</a:t>
            </a:r>
            <a:r>
              <a:rPr lang="ru-RU" dirty="0"/>
              <a:t> </a:t>
            </a:r>
            <a:r>
              <a:rPr lang="ru-RU" dirty="0" err="1"/>
              <a:t>changed</a:t>
            </a:r>
            <a:r>
              <a:rPr lang="ru-RU" dirty="0"/>
              <a:t> </a:t>
            </a:r>
            <a:r>
              <a:rPr lang="ru-RU" dirty="0" err="1"/>
              <a:t>the</a:t>
            </a:r>
            <a:r>
              <a:rPr lang="ru-RU" dirty="0"/>
              <a:t> </a:t>
            </a:r>
            <a:r>
              <a:rPr lang="ru-RU" dirty="0" err="1"/>
              <a:t>way</a:t>
            </a:r>
            <a:r>
              <a:rPr lang="ru-RU" dirty="0"/>
              <a:t> </a:t>
            </a:r>
            <a:r>
              <a:rPr lang="ru-RU" dirty="0" err="1"/>
              <a:t>we</a:t>
            </a:r>
            <a:r>
              <a:rPr lang="ru-RU" dirty="0"/>
              <a:t> </a:t>
            </a:r>
            <a:r>
              <a:rPr lang="ru-RU" dirty="0" err="1"/>
              <a:t>communicate</a:t>
            </a:r>
            <a:r>
              <a:rPr lang="ru-RU" dirty="0"/>
              <a:t> </a:t>
            </a:r>
            <a:r>
              <a:rPr lang="ru-RU" dirty="0" err="1"/>
              <a:t>with</a:t>
            </a:r>
            <a:r>
              <a:rPr lang="ru-RU" dirty="0"/>
              <a:t> </a:t>
            </a:r>
            <a:r>
              <a:rPr lang="ru-RU" dirty="0" err="1"/>
              <a:t>each</a:t>
            </a:r>
            <a:r>
              <a:rPr lang="ru-RU" dirty="0"/>
              <a:t> </a:t>
            </a:r>
            <a:r>
              <a:rPr lang="en-US" dirty="0" smtClean="0"/>
              <a:t/>
            </a:r>
            <a:br>
              <a:rPr lang="en-US" dirty="0" smtClean="0"/>
            </a:br>
            <a:r>
              <a:rPr lang="ru-RU" dirty="0" err="1" smtClean="0"/>
              <a:t>other</a:t>
            </a:r>
            <a:r>
              <a:rPr lang="ru-RU" dirty="0" smtClean="0"/>
              <a:t> </a:t>
            </a:r>
            <a:r>
              <a:rPr lang="ru-RU" dirty="0" err="1"/>
              <a:t>and</a:t>
            </a:r>
            <a:r>
              <a:rPr lang="ru-RU" dirty="0"/>
              <a:t> </a:t>
            </a:r>
            <a:r>
              <a:rPr lang="ru-RU" dirty="0" err="1"/>
              <a:t>with</a:t>
            </a:r>
            <a:r>
              <a:rPr lang="ru-RU" dirty="0"/>
              <a:t> </a:t>
            </a:r>
            <a:r>
              <a:rPr lang="ru-RU" dirty="0" err="1"/>
              <a:t>technology</a:t>
            </a:r>
            <a:r>
              <a:rPr lang="ru-RU" dirty="0"/>
              <a:t> </a:t>
            </a:r>
            <a:r>
              <a:rPr lang="ru-RU" dirty="0" err="1"/>
              <a:t>and</a:t>
            </a:r>
            <a:r>
              <a:rPr lang="ru-RU" dirty="0"/>
              <a:t> </a:t>
            </a:r>
            <a:r>
              <a:rPr lang="ru-RU" dirty="0" err="1"/>
              <a:t>the</a:t>
            </a:r>
            <a:r>
              <a:rPr lang="ru-RU" dirty="0"/>
              <a:t> </a:t>
            </a:r>
            <a:r>
              <a:rPr lang="ru-RU" dirty="0" err="1"/>
              <a:t>internet</a:t>
            </a:r>
            <a:r>
              <a:rPr lang="ru-RU" dirty="0"/>
              <a:t> </a:t>
            </a:r>
            <a:r>
              <a:rPr lang="ru-RU" dirty="0" err="1"/>
              <a:t>we</a:t>
            </a:r>
            <a:r>
              <a:rPr lang="ru-RU" dirty="0"/>
              <a:t> </a:t>
            </a:r>
            <a:r>
              <a:rPr lang="ru-RU" dirty="0" err="1"/>
              <a:t>can</a:t>
            </a:r>
            <a:r>
              <a:rPr lang="ru-RU" dirty="0"/>
              <a:t> </a:t>
            </a:r>
            <a:r>
              <a:rPr lang="ru-RU" dirty="0" err="1"/>
              <a:t>keep</a:t>
            </a:r>
            <a:r>
              <a:rPr lang="ru-RU" dirty="0"/>
              <a:t> </a:t>
            </a:r>
            <a:r>
              <a:rPr lang="ru-RU" dirty="0" err="1"/>
              <a:t>in</a:t>
            </a:r>
            <a:r>
              <a:rPr lang="ru-RU" dirty="0"/>
              <a:t> </a:t>
            </a:r>
            <a:r>
              <a:rPr lang="en-US" dirty="0" smtClean="0"/>
              <a:t/>
            </a:r>
            <a:br>
              <a:rPr lang="en-US" dirty="0" smtClean="0"/>
            </a:br>
            <a:r>
              <a:rPr lang="ru-RU" dirty="0" err="1" smtClean="0"/>
              <a:t>contact</a:t>
            </a:r>
            <a:r>
              <a:rPr lang="ru-RU" dirty="0" smtClean="0"/>
              <a:t> </a:t>
            </a:r>
            <a:r>
              <a:rPr lang="ru-RU" dirty="0" err="1"/>
              <a:t>with</a:t>
            </a:r>
            <a:r>
              <a:rPr lang="ru-RU" dirty="0"/>
              <a:t> </a:t>
            </a:r>
            <a:r>
              <a:rPr lang="ru-RU" dirty="0" err="1"/>
              <a:t>people</a:t>
            </a:r>
            <a:r>
              <a:rPr lang="ru-RU" dirty="0"/>
              <a:t> </a:t>
            </a:r>
            <a:r>
              <a:rPr lang="ru-RU" dirty="0" err="1"/>
              <a:t>that</a:t>
            </a:r>
            <a:r>
              <a:rPr lang="ru-RU" dirty="0"/>
              <a:t> </a:t>
            </a:r>
            <a:r>
              <a:rPr lang="ru-RU" dirty="0" err="1"/>
              <a:t>live</a:t>
            </a:r>
            <a:r>
              <a:rPr lang="ru-RU" dirty="0"/>
              <a:t> </a:t>
            </a:r>
            <a:r>
              <a:rPr lang="ru-RU" dirty="0" err="1"/>
              <a:t>far</a:t>
            </a:r>
            <a:r>
              <a:rPr lang="ru-RU" dirty="0"/>
              <a:t> </a:t>
            </a:r>
            <a:r>
              <a:rPr lang="ru-RU" dirty="0" err="1"/>
              <a:t>away</a:t>
            </a:r>
            <a:r>
              <a:rPr lang="ru-RU" dirty="0"/>
              <a:t> </a:t>
            </a:r>
            <a:r>
              <a:rPr lang="ru-RU" dirty="0" err="1"/>
              <a:t>for</a:t>
            </a:r>
            <a:r>
              <a:rPr lang="ru-RU" dirty="0"/>
              <a:t> </a:t>
            </a:r>
            <a:r>
              <a:rPr lang="ru-RU" dirty="0" err="1"/>
              <a:t>free</a:t>
            </a:r>
            <a:r>
              <a:rPr lang="ru-RU" dirty="0"/>
              <a:t> </a:t>
            </a:r>
            <a:r>
              <a:rPr lang="ru-RU" dirty="0" err="1"/>
              <a:t>and</a:t>
            </a:r>
            <a:r>
              <a:rPr lang="ru-RU" dirty="0"/>
              <a:t> </a:t>
            </a:r>
            <a:r>
              <a:rPr lang="ru-RU" dirty="0" err="1"/>
              <a:t>without</a:t>
            </a:r>
            <a:r>
              <a:rPr lang="ru-RU" dirty="0"/>
              <a:t> </a:t>
            </a:r>
            <a:r>
              <a:rPr lang="en-US" dirty="0" smtClean="0"/>
              <a:t/>
            </a:r>
            <a:br>
              <a:rPr lang="en-US" dirty="0" smtClean="0"/>
            </a:br>
            <a:r>
              <a:rPr lang="ru-RU" dirty="0" err="1" smtClean="0"/>
              <a:t>costing</a:t>
            </a:r>
            <a:r>
              <a:rPr lang="ru-RU" dirty="0" smtClean="0"/>
              <a:t> </a:t>
            </a:r>
            <a:r>
              <a:rPr lang="ru-RU" dirty="0" err="1"/>
              <a:t>also</a:t>
            </a:r>
            <a:r>
              <a:rPr lang="ru-RU" dirty="0"/>
              <a:t> </a:t>
            </a:r>
            <a:r>
              <a:rPr lang="ru-RU" dirty="0" err="1"/>
              <a:t>of</a:t>
            </a:r>
            <a:r>
              <a:rPr lang="ru-RU" dirty="0"/>
              <a:t> </a:t>
            </a:r>
            <a:r>
              <a:rPr lang="ru-RU" dirty="0" err="1"/>
              <a:t>money</a:t>
            </a:r>
            <a:r>
              <a:rPr lang="ru-RU" dirty="0"/>
              <a:t>.</a:t>
            </a:r>
          </a:p>
          <a:p>
            <a:endParaRPr lang="ru-RU" dirty="0"/>
          </a:p>
        </p:txBody>
      </p:sp>
      <p:pic>
        <p:nvPicPr>
          <p:cNvPr id="7170" name="Picture 2" descr="Картинки по запросу information 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611" y="4118671"/>
            <a:ext cx="2685242" cy="207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564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b="1" dirty="0" smtClean="0"/>
              <a:t>Summary</a:t>
            </a:r>
            <a:endParaRPr lang="ru-RU" dirty="0"/>
          </a:p>
        </p:txBody>
      </p:sp>
      <p:sp>
        <p:nvSpPr>
          <p:cNvPr id="3" name="Объект 2"/>
          <p:cNvSpPr>
            <a:spLocks noGrp="1"/>
          </p:cNvSpPr>
          <p:nvPr>
            <p:ph idx="1"/>
          </p:nvPr>
        </p:nvSpPr>
        <p:spPr>
          <a:xfrm>
            <a:off x="535577" y="2315997"/>
            <a:ext cx="11299372" cy="4023360"/>
          </a:xfrm>
        </p:spPr>
        <p:txBody>
          <a:bodyPr>
            <a:normAutofit/>
          </a:bodyPr>
          <a:lstStyle/>
          <a:p>
            <a:r>
              <a:rPr lang="ru-RU" dirty="0" err="1"/>
              <a:t>There</a:t>
            </a:r>
            <a:r>
              <a:rPr lang="ru-RU" dirty="0"/>
              <a:t> </a:t>
            </a:r>
            <a:r>
              <a:rPr lang="ru-RU" dirty="0" err="1"/>
              <a:t>are</a:t>
            </a:r>
            <a:r>
              <a:rPr lang="ru-RU" dirty="0"/>
              <a:t> </a:t>
            </a:r>
            <a:r>
              <a:rPr lang="ru-RU" dirty="0" err="1"/>
              <a:t>many</a:t>
            </a:r>
            <a:r>
              <a:rPr lang="ru-RU" dirty="0"/>
              <a:t> </a:t>
            </a:r>
            <a:r>
              <a:rPr lang="ru-RU" dirty="0" err="1"/>
              <a:t>websites</a:t>
            </a:r>
            <a:r>
              <a:rPr lang="ru-RU" dirty="0"/>
              <a:t> </a:t>
            </a:r>
            <a:r>
              <a:rPr lang="ru-RU" dirty="0" err="1"/>
              <a:t>where</a:t>
            </a:r>
            <a:r>
              <a:rPr lang="ru-RU" dirty="0"/>
              <a:t> </a:t>
            </a:r>
            <a:r>
              <a:rPr lang="ru-RU" dirty="0" err="1"/>
              <a:t>people</a:t>
            </a:r>
            <a:r>
              <a:rPr lang="ru-RU" dirty="0"/>
              <a:t> </a:t>
            </a:r>
            <a:r>
              <a:rPr lang="ru-RU" dirty="0" err="1"/>
              <a:t>of</a:t>
            </a:r>
            <a:r>
              <a:rPr lang="ru-RU" dirty="0"/>
              <a:t> </a:t>
            </a:r>
            <a:r>
              <a:rPr lang="ru-RU" dirty="0" err="1"/>
              <a:t>all</a:t>
            </a:r>
            <a:r>
              <a:rPr lang="ru-RU" dirty="0"/>
              <a:t> </a:t>
            </a:r>
            <a:r>
              <a:rPr lang="ru-RU" dirty="0" err="1"/>
              <a:t>age</a:t>
            </a:r>
            <a:r>
              <a:rPr lang="ru-RU" dirty="0"/>
              <a:t> </a:t>
            </a:r>
            <a:r>
              <a:rPr lang="ru-RU" dirty="0" err="1"/>
              <a:t>groups</a:t>
            </a:r>
            <a:r>
              <a:rPr lang="ru-RU" dirty="0"/>
              <a:t> </a:t>
            </a:r>
            <a:r>
              <a:rPr lang="ru-RU" dirty="0" err="1"/>
              <a:t>can</a:t>
            </a:r>
            <a:r>
              <a:rPr lang="ru-RU" dirty="0"/>
              <a:t> </a:t>
            </a:r>
            <a:r>
              <a:rPr lang="en-US" dirty="0"/>
              <a:t/>
            </a:r>
            <a:br>
              <a:rPr lang="en-US" dirty="0"/>
            </a:br>
            <a:r>
              <a:rPr lang="ru-RU" dirty="0" err="1"/>
              <a:t>access</a:t>
            </a:r>
            <a:r>
              <a:rPr lang="ru-RU" dirty="0"/>
              <a:t> </a:t>
            </a:r>
            <a:r>
              <a:rPr lang="ru-RU" dirty="0" err="1"/>
              <a:t>information</a:t>
            </a:r>
            <a:r>
              <a:rPr lang="ru-RU" dirty="0"/>
              <a:t> </a:t>
            </a:r>
            <a:r>
              <a:rPr lang="ru-RU" dirty="0" err="1"/>
              <a:t>and</a:t>
            </a:r>
            <a:r>
              <a:rPr lang="ru-RU" dirty="0"/>
              <a:t> </a:t>
            </a:r>
            <a:r>
              <a:rPr lang="ru-RU" dirty="0" err="1"/>
              <a:t>revision</a:t>
            </a:r>
            <a:r>
              <a:rPr lang="ru-RU" dirty="0"/>
              <a:t> </a:t>
            </a:r>
            <a:r>
              <a:rPr lang="ru-RU" dirty="0" err="1"/>
              <a:t>notes</a:t>
            </a:r>
            <a:r>
              <a:rPr lang="ru-RU" dirty="0"/>
              <a:t> </a:t>
            </a:r>
            <a:r>
              <a:rPr lang="ru-RU" dirty="0" err="1"/>
              <a:t>about</a:t>
            </a:r>
            <a:r>
              <a:rPr lang="ru-RU" dirty="0"/>
              <a:t> </a:t>
            </a:r>
            <a:r>
              <a:rPr lang="ru-RU" dirty="0" err="1"/>
              <a:t>subjects</a:t>
            </a:r>
            <a:r>
              <a:rPr lang="ru-RU" dirty="0"/>
              <a:t> </a:t>
            </a:r>
            <a:r>
              <a:rPr lang="ru-RU" dirty="0" err="1"/>
              <a:t>they</a:t>
            </a:r>
            <a:r>
              <a:rPr lang="ru-RU" dirty="0"/>
              <a:t> </a:t>
            </a:r>
            <a:r>
              <a:rPr lang="ru-RU" dirty="0" err="1"/>
              <a:t>are</a:t>
            </a:r>
            <a:r>
              <a:rPr lang="ru-RU" dirty="0"/>
              <a:t> </a:t>
            </a:r>
            <a:r>
              <a:rPr lang="ru-RU" dirty="0" err="1"/>
              <a:t>studying</a:t>
            </a:r>
            <a:r>
              <a:rPr lang="ru-RU" dirty="0"/>
              <a:t>.</a:t>
            </a:r>
            <a:endParaRPr lang="en-US" dirty="0"/>
          </a:p>
          <a:p>
            <a:endParaRPr lang="en-US" dirty="0"/>
          </a:p>
          <a:p>
            <a:r>
              <a:rPr lang="en-US" dirty="0" smtClean="0"/>
              <a:t>The </a:t>
            </a:r>
            <a:r>
              <a:rPr lang="en-US" dirty="0"/>
              <a:t>internet access also allows the students to get different educational </a:t>
            </a:r>
            <a:br>
              <a:rPr lang="en-US" dirty="0"/>
            </a:br>
            <a:r>
              <a:rPr lang="en-US" dirty="0" smtClean="0"/>
              <a:t>resources </a:t>
            </a:r>
            <a:r>
              <a:rPr lang="en-US" dirty="0"/>
              <a:t>from all over the world. </a:t>
            </a:r>
            <a:endParaRPr lang="en-US" dirty="0" smtClean="0"/>
          </a:p>
          <a:p>
            <a:endParaRPr lang="ru-RU" dirty="0"/>
          </a:p>
          <a:p>
            <a:r>
              <a:rPr lang="en-US" dirty="0" smtClean="0"/>
              <a:t>A </a:t>
            </a:r>
            <a:r>
              <a:rPr lang="en-US" dirty="0"/>
              <a:t>lot of different working styles have been created because of the </a:t>
            </a:r>
            <a:r>
              <a:rPr lang="en-US" dirty="0" smtClean="0"/>
              <a:t/>
            </a:r>
            <a:br>
              <a:rPr lang="en-US" dirty="0" smtClean="0"/>
            </a:br>
            <a:r>
              <a:rPr lang="en-US" dirty="0" smtClean="0"/>
              <a:t>information age </a:t>
            </a:r>
            <a:r>
              <a:rPr lang="en-US" dirty="0"/>
              <a:t>as well such as working at home, telephone sales, etc.</a:t>
            </a:r>
            <a:endParaRPr lang="ru-RU" dirty="0"/>
          </a:p>
          <a:p>
            <a:endParaRPr lang="ru-RU" dirty="0"/>
          </a:p>
        </p:txBody>
      </p:sp>
      <p:pic>
        <p:nvPicPr>
          <p:cNvPr id="8194" name="Picture 2" descr="Картинки по запросу internet stud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0543" y="1737360"/>
            <a:ext cx="3070145" cy="203857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Похожее изображени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0543" y="4178418"/>
            <a:ext cx="3070145" cy="204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811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277363" y="2444820"/>
            <a:ext cx="8238153"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Thank </a:t>
            </a:r>
            <a:r>
              <a:rPr lang="en-US" sz="5400" dirty="0">
                <a:ln w="0"/>
                <a:solidFill>
                  <a:schemeClr val="accent1"/>
                </a:solidFill>
                <a:effectLst>
                  <a:outerShdw blurRad="38100" dist="25400" dir="5400000" algn="ctr" rotWithShape="0">
                    <a:srgbClr val="6E747A">
                      <a:alpha val="43000"/>
                    </a:srgbClr>
                  </a:outerShdw>
                </a:effectLst>
              </a:rPr>
              <a:t>you for your attention</a:t>
            </a:r>
            <a:endParaRPr lang="ru-RU"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99990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Contents</a:t>
            </a:r>
            <a:endParaRPr lang="ru-RU" b="1" dirty="0"/>
          </a:p>
        </p:txBody>
      </p:sp>
      <p:sp>
        <p:nvSpPr>
          <p:cNvPr id="3" name="Объект 2"/>
          <p:cNvSpPr>
            <a:spLocks noGrp="1"/>
          </p:cNvSpPr>
          <p:nvPr>
            <p:ph idx="1"/>
          </p:nvPr>
        </p:nvSpPr>
        <p:spPr>
          <a:xfrm>
            <a:off x="1097280" y="2237619"/>
            <a:ext cx="10058400" cy="4023360"/>
          </a:xfrm>
        </p:spPr>
        <p:txBody>
          <a:bodyPr/>
          <a:lstStyle/>
          <a:p>
            <a:pPr lvl="0"/>
            <a:r>
              <a:rPr lang="en-US" dirty="0"/>
              <a:t>What is </a:t>
            </a:r>
            <a:r>
              <a:rPr lang="en-US" dirty="0" smtClean="0"/>
              <a:t>Information </a:t>
            </a:r>
            <a:r>
              <a:rPr lang="en-US" dirty="0"/>
              <a:t>A</a:t>
            </a:r>
            <a:r>
              <a:rPr lang="en-US" dirty="0" smtClean="0"/>
              <a:t>ge</a:t>
            </a:r>
            <a:r>
              <a:rPr lang="en-US" dirty="0"/>
              <a:t>?</a:t>
            </a:r>
            <a:endParaRPr lang="ru-RU" dirty="0"/>
          </a:p>
          <a:p>
            <a:pPr lvl="0"/>
            <a:r>
              <a:rPr lang="en-US" dirty="0"/>
              <a:t>A brief history of the information age</a:t>
            </a:r>
            <a:endParaRPr lang="ru-RU" dirty="0"/>
          </a:p>
          <a:p>
            <a:pPr lvl="0"/>
            <a:r>
              <a:rPr lang="en-US" dirty="0"/>
              <a:t>Information age &amp; communication</a:t>
            </a:r>
            <a:endParaRPr lang="ru-RU" dirty="0"/>
          </a:p>
          <a:p>
            <a:pPr lvl="0"/>
            <a:r>
              <a:rPr lang="en-US" dirty="0"/>
              <a:t>Information age &amp; education</a:t>
            </a:r>
            <a:endParaRPr lang="ru-RU" dirty="0"/>
          </a:p>
          <a:p>
            <a:pPr lvl="0"/>
            <a:r>
              <a:rPr lang="en-US" dirty="0"/>
              <a:t>Internet in education</a:t>
            </a:r>
            <a:endParaRPr lang="ru-RU" dirty="0"/>
          </a:p>
          <a:p>
            <a:pPr lvl="0"/>
            <a:r>
              <a:rPr lang="en-US" dirty="0"/>
              <a:t>Information age &amp; daily life</a:t>
            </a:r>
            <a:endParaRPr lang="ru-RU" dirty="0"/>
          </a:p>
          <a:p>
            <a:pPr lvl="0"/>
            <a:r>
              <a:rPr lang="en-US" dirty="0"/>
              <a:t>Summary</a:t>
            </a:r>
            <a:endParaRPr lang="ru-RU" dirty="0"/>
          </a:p>
          <a:p>
            <a:endParaRPr lang="ru-RU" dirty="0"/>
          </a:p>
        </p:txBody>
      </p:sp>
    </p:spTree>
    <p:extLst>
      <p:ext uri="{BB962C8B-B14F-4D97-AF65-F5344CB8AC3E}">
        <p14:creationId xmlns:p14="http://schemas.microsoft.com/office/powerpoint/2010/main" val="1705889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b="1" dirty="0"/>
              <a:t>What is </a:t>
            </a:r>
            <a:r>
              <a:rPr lang="en-US" b="1" dirty="0"/>
              <a:t>I</a:t>
            </a:r>
            <a:r>
              <a:rPr lang="en-US" b="1" dirty="0" smtClean="0"/>
              <a:t>nformation </a:t>
            </a:r>
            <a:r>
              <a:rPr lang="en-US" b="1" dirty="0"/>
              <a:t>A</a:t>
            </a:r>
            <a:r>
              <a:rPr lang="en-US" b="1" dirty="0" smtClean="0"/>
              <a:t>ge</a:t>
            </a:r>
            <a:r>
              <a:rPr lang="en-US" b="1" dirty="0" smtClean="0"/>
              <a:t>?</a:t>
            </a:r>
            <a:endParaRPr lang="ru-RU" dirty="0"/>
          </a:p>
        </p:txBody>
      </p:sp>
      <p:sp>
        <p:nvSpPr>
          <p:cNvPr id="3" name="Объект 2"/>
          <p:cNvSpPr>
            <a:spLocks noGrp="1"/>
          </p:cNvSpPr>
          <p:nvPr>
            <p:ph idx="1"/>
          </p:nvPr>
        </p:nvSpPr>
        <p:spPr>
          <a:xfrm>
            <a:off x="418012" y="2233749"/>
            <a:ext cx="6845822" cy="4389120"/>
          </a:xfrm>
        </p:spPr>
        <p:txBody>
          <a:bodyPr>
            <a:normAutofit/>
          </a:bodyPr>
          <a:lstStyle/>
          <a:p>
            <a:r>
              <a:rPr lang="en-US" sz="2400" dirty="0"/>
              <a:t>The Information Age is a concept that characterizes the current age by the ability of individuals to transfer information freely and have instant access to information that would have been difficult or impossible to access in the past. </a:t>
            </a:r>
            <a:endParaRPr lang="en-US" sz="2400" dirty="0" smtClean="0"/>
          </a:p>
          <a:p>
            <a:endParaRPr lang="en-US" sz="2400" dirty="0"/>
          </a:p>
          <a:p>
            <a:r>
              <a:rPr lang="en-US" sz="2400" dirty="0" smtClean="0"/>
              <a:t>The </a:t>
            </a:r>
            <a:r>
              <a:rPr lang="en-US" sz="2400" dirty="0"/>
              <a:t>idea is linked to the concept of a digital age or digital revolution, as most of this information is instantaneously available online. </a:t>
            </a:r>
            <a:endParaRPr lang="ru-RU" sz="2400" dirty="0"/>
          </a:p>
        </p:txBody>
      </p:sp>
      <p:pic>
        <p:nvPicPr>
          <p:cNvPr id="1026" name="Picture 2" descr="http://igate.com.ua/upload/photo/0001/0001/1853/5038/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648" y="2508069"/>
            <a:ext cx="4844872" cy="283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208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b="1" dirty="0"/>
              <a:t>A brief history of the information age</a:t>
            </a:r>
            <a:endParaRPr lang="ru-RU" b="1" dirty="0"/>
          </a:p>
        </p:txBody>
      </p:sp>
      <p:pic>
        <p:nvPicPr>
          <p:cNvPr id="2050" name="Picture 2" descr="http://elanina.narod.ru/lanina/ind/history/b10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3562" y="1933303"/>
            <a:ext cx="1914525"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Объект 2"/>
          <p:cNvSpPr>
            <a:spLocks noGrp="1"/>
          </p:cNvSpPr>
          <p:nvPr>
            <p:ph idx="1"/>
          </p:nvPr>
        </p:nvSpPr>
        <p:spPr>
          <a:xfrm>
            <a:off x="418012" y="2062324"/>
            <a:ext cx="9160328" cy="4389120"/>
          </a:xfrm>
        </p:spPr>
        <p:txBody>
          <a:bodyPr>
            <a:normAutofit/>
          </a:bodyPr>
          <a:lstStyle/>
          <a:p>
            <a:r>
              <a:rPr lang="en-US" dirty="0" smtClean="0"/>
              <a:t>Personal </a:t>
            </a:r>
            <a:r>
              <a:rPr lang="en-US" dirty="0"/>
              <a:t>computers had become widespread by the end of the 1980s</a:t>
            </a:r>
            <a:r>
              <a:rPr lang="en-US" dirty="0" smtClean="0"/>
              <a:t>.</a:t>
            </a:r>
            <a:endParaRPr lang="ru-RU" dirty="0" smtClean="0"/>
          </a:p>
          <a:p>
            <a:r>
              <a:rPr lang="en-US" dirty="0"/>
              <a:t>Through a device called a modem, individual users could link their computer to a wealth of information using conventional phone lines</a:t>
            </a:r>
            <a:r>
              <a:rPr lang="en-US" dirty="0" smtClean="0"/>
              <a:t>.</a:t>
            </a:r>
            <a:endParaRPr lang="ru-RU" sz="2400" dirty="0"/>
          </a:p>
          <a:p>
            <a:r>
              <a:rPr lang="en-US" dirty="0"/>
              <a:t>The Internet was developed during the 1970s</a:t>
            </a:r>
            <a:r>
              <a:rPr lang="en-US" dirty="0" smtClean="0"/>
              <a:t>.</a:t>
            </a:r>
            <a:endParaRPr lang="ru-RU" sz="2400" dirty="0"/>
          </a:p>
          <a:p>
            <a:r>
              <a:rPr lang="en-US" dirty="0"/>
              <a:t>The development of fiber-optic cables allowed for billions of bits of information to be received every minute</a:t>
            </a:r>
            <a:r>
              <a:rPr lang="en-US" dirty="0" smtClean="0"/>
              <a:t>.</a:t>
            </a:r>
            <a:endParaRPr lang="ru-RU" dirty="0" smtClean="0"/>
          </a:p>
          <a:p>
            <a:r>
              <a:rPr lang="en-US" dirty="0"/>
              <a:t>Companies like Intel developed faster microprocessors, so personal computers could process the incoming signals at a more rapid rate.</a:t>
            </a:r>
            <a:endParaRPr lang="ru-RU" dirty="0"/>
          </a:p>
          <a:p>
            <a:r>
              <a:rPr lang="en-US" dirty="0"/>
              <a:t>In the early 1990s, the World Wide Web was developed, in large part, for commercial purposes.</a:t>
            </a:r>
            <a:endParaRPr lang="ru-RU" sz="2400" dirty="0"/>
          </a:p>
        </p:txBody>
      </p:sp>
      <p:pic>
        <p:nvPicPr>
          <p:cNvPr id="9218" name="Picture 2" descr="Картинки по запросу world wide we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8340" y="4034246"/>
            <a:ext cx="2384969" cy="2417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764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b="1" dirty="0"/>
              <a:t>A brief history of the information age</a:t>
            </a:r>
            <a:endParaRPr lang="ru-RU" b="1" dirty="0"/>
          </a:p>
        </p:txBody>
      </p:sp>
      <p:pic>
        <p:nvPicPr>
          <p:cNvPr id="1026" name="Picture 2" descr="Картинки по запросу airline tick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65" y="2034540"/>
            <a:ext cx="3113249"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Картинки по запросу buy books on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605" y="2020252"/>
            <a:ext cx="2140744" cy="214074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Картинки по запросу buy cars onl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1090" y="2020252"/>
            <a:ext cx="2274570" cy="170592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Картинки по запросу email on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5642" y="384810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Картинки по запросу icq onl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3243" y="3970020"/>
            <a:ext cx="2165683"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772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b="1" dirty="0" smtClean="0"/>
              <a:t>Information age &amp; communication</a:t>
            </a:r>
            <a:endParaRPr lang="ru-RU" b="1" dirty="0"/>
          </a:p>
        </p:txBody>
      </p:sp>
      <p:sp>
        <p:nvSpPr>
          <p:cNvPr id="4" name="AutoShape 4" descr="Картинки по запросу email attach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2620" y="1878746"/>
            <a:ext cx="2023110" cy="2023110"/>
          </a:xfrm>
          <a:prstGeom prst="rect">
            <a:avLst/>
          </a:prstGeom>
        </p:spPr>
      </p:pic>
      <p:sp>
        <p:nvSpPr>
          <p:cNvPr id="9" name="Прямоугольник 8"/>
          <p:cNvSpPr/>
          <p:nvPr/>
        </p:nvSpPr>
        <p:spPr>
          <a:xfrm>
            <a:off x="1097280" y="2237155"/>
            <a:ext cx="8435340" cy="3856440"/>
          </a:xfrm>
          <a:prstGeom prst="rect">
            <a:avLst/>
          </a:prstGeom>
        </p:spPr>
        <p:txBody>
          <a:bodyPr wrap="square">
            <a:sp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sz="2000" dirty="0">
                <a:solidFill>
                  <a:schemeClr val="tx1">
                    <a:lumMod val="75000"/>
                    <a:lumOff val="25000"/>
                  </a:schemeClr>
                </a:solidFill>
              </a:rPr>
              <a:t>Email is a way of interacting with others over the web instantly without it costing any money</a:t>
            </a:r>
            <a:r>
              <a:rPr lang="en-US" sz="2000" dirty="0" smtClean="0">
                <a:solidFill>
                  <a:schemeClr val="tx1">
                    <a:lumMod val="75000"/>
                    <a:lumOff val="25000"/>
                  </a:schemeClr>
                </a:solidFill>
              </a:rPr>
              <a:t>. </a:t>
            </a:r>
            <a:r>
              <a:rPr lang="en-US" dirty="0"/>
              <a:t>All of this can be done at no cost once you have the equipment</a:t>
            </a:r>
            <a:r>
              <a:rPr lang="en-US" dirty="0" smtClean="0"/>
              <a:t>.</a:t>
            </a:r>
            <a:br>
              <a:rPr lang="en-US" dirty="0" smtClean="0"/>
            </a:br>
            <a:r>
              <a:rPr lang="en-US" dirty="0"/>
              <a:t>Emails can contain </a:t>
            </a:r>
            <a:r>
              <a:rPr lang="en-US" dirty="0" smtClean="0"/>
              <a:t>viruses.</a:t>
            </a:r>
          </a:p>
          <a:p>
            <a:pPr>
              <a:lnSpc>
                <a:spcPct val="90000"/>
              </a:lnSpc>
              <a:spcBef>
                <a:spcPts val="1200"/>
              </a:spcBef>
              <a:spcAft>
                <a:spcPts val="200"/>
              </a:spcAft>
              <a:buClr>
                <a:schemeClr val="accent1"/>
              </a:buClr>
              <a:buSzPct val="100000"/>
            </a:pPr>
            <a:endParaRPr lang="en-US" sz="2000" dirty="0">
              <a:solidFill>
                <a:schemeClr val="tx1">
                  <a:lumMod val="75000"/>
                  <a:lumOff val="25000"/>
                </a:schemeClr>
              </a:solidFill>
            </a:endParaRPr>
          </a:p>
          <a:p>
            <a:pPr>
              <a:lnSpc>
                <a:spcPct val="90000"/>
              </a:lnSpc>
              <a:spcBef>
                <a:spcPts val="1200"/>
              </a:spcBef>
              <a:spcAft>
                <a:spcPts val="200"/>
              </a:spcAft>
              <a:buClr>
                <a:schemeClr val="accent1"/>
              </a:buClr>
              <a:buSzPct val="100000"/>
            </a:pPr>
            <a:endParaRPr lang="en-US" sz="2000" dirty="0" smtClean="0">
              <a:solidFill>
                <a:schemeClr val="tx1">
                  <a:lumMod val="75000"/>
                  <a:lumOff val="25000"/>
                </a:schemeClr>
              </a:solidFill>
            </a:endParaRPr>
          </a:p>
          <a:p>
            <a:pPr>
              <a:lnSpc>
                <a:spcPct val="90000"/>
              </a:lnSpc>
              <a:spcBef>
                <a:spcPts val="1200"/>
              </a:spcBef>
              <a:spcAft>
                <a:spcPts val="200"/>
              </a:spcAft>
              <a:buClr>
                <a:schemeClr val="accent1"/>
              </a:buClr>
              <a:buSzPct val="100000"/>
            </a:pPr>
            <a:endParaRPr lang="en-US" sz="2000" dirty="0">
              <a:solidFill>
                <a:schemeClr val="tx1">
                  <a:lumMod val="75000"/>
                  <a:lumOff val="25000"/>
                </a:schemeClr>
              </a:solidFill>
            </a:endParaRPr>
          </a:p>
          <a:p>
            <a:pPr>
              <a:lnSpc>
                <a:spcPct val="90000"/>
              </a:lnSpc>
              <a:spcBef>
                <a:spcPts val="1200"/>
              </a:spcBef>
              <a:spcAft>
                <a:spcPts val="200"/>
              </a:spcAft>
              <a:buClr>
                <a:schemeClr val="accent1"/>
              </a:buClr>
              <a:buSzPct val="100000"/>
            </a:pPr>
            <a:endParaRPr lang="en-US" sz="2000" dirty="0" smtClean="0">
              <a:solidFill>
                <a:schemeClr val="tx1">
                  <a:lumMod val="75000"/>
                  <a:lumOff val="25000"/>
                </a:schemeClr>
              </a:solidFill>
            </a:endParaRPr>
          </a:p>
          <a:p>
            <a:pPr>
              <a:lnSpc>
                <a:spcPct val="90000"/>
              </a:lnSpc>
              <a:spcBef>
                <a:spcPts val="1200"/>
              </a:spcBef>
              <a:spcAft>
                <a:spcPts val="200"/>
              </a:spcAft>
              <a:buClr>
                <a:schemeClr val="accent1"/>
              </a:buClr>
              <a:buSzPct val="100000"/>
            </a:pPr>
            <a:endParaRPr lang="en-US" sz="20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dirty="0"/>
              <a:t>Another way of communicating over the web can be over social </a:t>
            </a:r>
            <a:r>
              <a:rPr lang="en-US" dirty="0" smtClean="0"/>
              <a:t>networking</a:t>
            </a:r>
            <a:br>
              <a:rPr lang="en-US" dirty="0" smtClean="0"/>
            </a:br>
            <a:r>
              <a:rPr lang="en-US" dirty="0" smtClean="0"/>
              <a:t>sites</a:t>
            </a:r>
            <a:r>
              <a:rPr lang="en-US" dirty="0"/>
              <a:t>, such as Facebook, which is extremely popular. </a:t>
            </a:r>
            <a:endParaRPr lang="ru-RU" dirty="0"/>
          </a:p>
        </p:txBody>
      </p:sp>
      <p:pic>
        <p:nvPicPr>
          <p:cNvPr id="2060" name="Picture 12" descr="Картинки по запросу faceboo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 y="3567454"/>
            <a:ext cx="3386454" cy="119584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Картинки по запросу social network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0076" y="4723990"/>
            <a:ext cx="2934244" cy="1528252"/>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3406" y="3456520"/>
            <a:ext cx="2520373" cy="141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2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b="1" dirty="0" smtClean="0"/>
              <a:t>Information age &amp; education</a:t>
            </a:r>
            <a:endParaRPr lang="ru-RU" b="1" dirty="0"/>
          </a:p>
        </p:txBody>
      </p:sp>
      <p:sp>
        <p:nvSpPr>
          <p:cNvPr id="4" name="AutoShape 4" descr="Картинки по запросу email attach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Прямоугольник 8"/>
          <p:cNvSpPr/>
          <p:nvPr/>
        </p:nvSpPr>
        <p:spPr>
          <a:xfrm>
            <a:off x="460375" y="2557195"/>
            <a:ext cx="8435340" cy="2610971"/>
          </a:xfrm>
          <a:prstGeom prst="rect">
            <a:avLst/>
          </a:prstGeom>
        </p:spPr>
        <p:txBody>
          <a:bodyPr wrap="square">
            <a:sp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dirty="0" smtClean="0"/>
              <a:t>Many </a:t>
            </a:r>
            <a:r>
              <a:rPr lang="en-US" dirty="0"/>
              <a:t>universities are pursuing virtual degree programs, offering classes via the Internet. </a:t>
            </a:r>
            <a:endParaRPr lang="en-US" dirty="0" smtClean="0"/>
          </a:p>
          <a:p>
            <a:pPr marL="91440" indent="-91440">
              <a:lnSpc>
                <a:spcPct val="90000"/>
              </a:lnSpc>
              <a:spcBef>
                <a:spcPts val="1200"/>
              </a:spcBef>
              <a:spcAft>
                <a:spcPts val="200"/>
              </a:spcAft>
              <a:buClr>
                <a:schemeClr val="accent1"/>
              </a:buClr>
              <a:buSzPct val="100000"/>
              <a:buFont typeface="Calibri" panose="020F0502020204030204" pitchFamily="34" charset="0"/>
              <a:buChar char=" "/>
            </a:pPr>
            <a:endParaRPr lang="en-US" sz="20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dirty="0"/>
              <a:t>Computer technology can be used in real-time education</a:t>
            </a:r>
            <a:r>
              <a:rPr lang="en-US" dirty="0" smtClean="0"/>
              <a:t>.</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endParaRPr lang="en-US" sz="20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dirty="0"/>
              <a:t>With the use of broadband internet, teachers and students can </a:t>
            </a:r>
            <a:r>
              <a:rPr lang="en-US" dirty="0" smtClean="0"/>
              <a:t>get</a:t>
            </a:r>
            <a:br>
              <a:rPr lang="en-US" dirty="0" smtClean="0"/>
            </a:br>
            <a:r>
              <a:rPr lang="en-US" dirty="0" smtClean="0"/>
              <a:t> </a:t>
            </a:r>
            <a:r>
              <a:rPr lang="en-US" dirty="0"/>
              <a:t>real-time example on specific subjects.</a:t>
            </a:r>
            <a:endParaRPr lang="en-US" sz="2000" dirty="0" smtClean="0">
              <a:solidFill>
                <a:schemeClr val="tx1">
                  <a:lumMod val="75000"/>
                  <a:lumOff val="25000"/>
                </a:schemeClr>
              </a:solidFill>
            </a:endParaRPr>
          </a:p>
        </p:txBody>
      </p:sp>
      <p:pic>
        <p:nvPicPr>
          <p:cNvPr id="3074" name="Picture 2" descr="Картинки по запросу дистанционное образова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1329" y="2957085"/>
            <a:ext cx="4562524" cy="235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78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b="1" dirty="0" smtClean="0"/>
              <a:t>Internet in education</a:t>
            </a:r>
            <a:endParaRPr lang="ru-RU" b="1" dirty="0"/>
          </a:p>
        </p:txBody>
      </p:sp>
      <p:sp>
        <p:nvSpPr>
          <p:cNvPr id="4" name="AutoShape 4" descr="Картинки по запросу email attach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Прямоугольник 8"/>
          <p:cNvSpPr/>
          <p:nvPr/>
        </p:nvSpPr>
        <p:spPr>
          <a:xfrm>
            <a:off x="788670" y="1737360"/>
            <a:ext cx="10675620" cy="4275786"/>
          </a:xfrm>
          <a:prstGeom prst="rect">
            <a:avLst/>
          </a:prstGeom>
        </p:spPr>
        <p:txBody>
          <a:bodyPr wrap="square">
            <a:spAutoFit/>
          </a:bodyPr>
          <a:lstStyle/>
          <a:p>
            <a:pPr>
              <a:lnSpc>
                <a:spcPct val="150000"/>
              </a:lnSpc>
              <a:spcBef>
                <a:spcPts val="1200"/>
              </a:spcBef>
              <a:spcAft>
                <a:spcPts val="200"/>
              </a:spcAft>
              <a:buClr>
                <a:schemeClr val="accent1"/>
              </a:buClr>
              <a:buSzPct val="100000"/>
            </a:pPr>
            <a:r>
              <a:rPr lang="en-US" sz="1600" dirty="0" smtClean="0"/>
              <a:t>The </a:t>
            </a:r>
            <a:r>
              <a:rPr lang="en-US" sz="1600" dirty="0"/>
              <a:t>Internet can be most useful for completing projects in schools and </a:t>
            </a:r>
            <a:r>
              <a:rPr lang="en-US" sz="1600" dirty="0" smtClean="0"/>
              <a:t>colleges.</a:t>
            </a:r>
            <a:endParaRPr lang="en-US" sz="1600" dirty="0" smtClean="0">
              <a:solidFill>
                <a:schemeClr val="tx1">
                  <a:lumMod val="75000"/>
                  <a:lumOff val="25000"/>
                </a:schemeClr>
              </a:solidFill>
            </a:endParaRPr>
          </a:p>
          <a:p>
            <a:pPr>
              <a:lnSpc>
                <a:spcPct val="150000"/>
              </a:lnSpc>
              <a:spcBef>
                <a:spcPts val="1200"/>
              </a:spcBef>
              <a:spcAft>
                <a:spcPts val="200"/>
              </a:spcAft>
              <a:buClr>
                <a:schemeClr val="accent1"/>
              </a:buClr>
              <a:buSzPct val="100000"/>
            </a:pPr>
            <a:r>
              <a:rPr lang="en-US" sz="1600" dirty="0" smtClean="0"/>
              <a:t>Sometimes</a:t>
            </a:r>
            <a:r>
              <a:rPr lang="en-US" sz="1600" dirty="0"/>
              <a:t>, an encyclopedia may not always be available to students and they may </a:t>
            </a:r>
            <a:r>
              <a:rPr lang="en-US" sz="1600" dirty="0" smtClean="0"/>
              <a:t/>
            </a:r>
            <a:br>
              <a:rPr lang="en-US" sz="1600" dirty="0" smtClean="0"/>
            </a:br>
            <a:r>
              <a:rPr lang="en-US" sz="1600" dirty="0" smtClean="0"/>
              <a:t>have </a:t>
            </a:r>
            <a:r>
              <a:rPr lang="en-US" sz="1600" dirty="0"/>
              <a:t>difficulty in gaining access to the books in the </a:t>
            </a:r>
            <a:r>
              <a:rPr lang="en-US" sz="1600" dirty="0" smtClean="0"/>
              <a:t>library.</a:t>
            </a:r>
            <a:endParaRPr lang="en-US" sz="1600" dirty="0"/>
          </a:p>
          <a:p>
            <a:pPr>
              <a:lnSpc>
                <a:spcPct val="150000"/>
              </a:lnSpc>
              <a:spcBef>
                <a:spcPts val="1200"/>
              </a:spcBef>
              <a:spcAft>
                <a:spcPts val="200"/>
              </a:spcAft>
              <a:buClr>
                <a:schemeClr val="accent1"/>
              </a:buClr>
              <a:buSzPct val="100000"/>
            </a:pPr>
            <a:r>
              <a:rPr lang="en-US" sz="1600" dirty="0" smtClean="0"/>
              <a:t>All </a:t>
            </a:r>
            <a:r>
              <a:rPr lang="en-US" sz="1600" dirty="0"/>
              <a:t>the latest news are constantly updated on the Internet on news </a:t>
            </a:r>
            <a:r>
              <a:rPr lang="en-US" sz="1600" dirty="0" smtClean="0"/>
              <a:t>sites.</a:t>
            </a:r>
          </a:p>
          <a:p>
            <a:pPr>
              <a:lnSpc>
                <a:spcPct val="150000"/>
              </a:lnSpc>
              <a:spcBef>
                <a:spcPts val="1200"/>
              </a:spcBef>
              <a:spcAft>
                <a:spcPts val="200"/>
              </a:spcAft>
              <a:buClr>
                <a:schemeClr val="accent1"/>
              </a:buClr>
              <a:buSzPct val="100000"/>
            </a:pPr>
            <a:r>
              <a:rPr lang="en-US" sz="1600" dirty="0" smtClean="0"/>
              <a:t>Historical </a:t>
            </a:r>
            <a:r>
              <a:rPr lang="en-US" sz="1600" dirty="0"/>
              <a:t>accounts like speeches, biographies, etc., are also easily available on </a:t>
            </a:r>
            <a:r>
              <a:rPr lang="en-US" sz="1600" dirty="0" smtClean="0"/>
              <a:t/>
            </a:r>
            <a:br>
              <a:rPr lang="en-US" sz="1600" dirty="0" smtClean="0"/>
            </a:br>
            <a:r>
              <a:rPr lang="en-US" sz="1600" dirty="0" smtClean="0"/>
              <a:t>the </a:t>
            </a:r>
            <a:r>
              <a:rPr lang="en-US" sz="1600" dirty="0"/>
              <a:t>Internet in detailed and accurate </a:t>
            </a:r>
            <a:r>
              <a:rPr lang="en-US" sz="1600" dirty="0" smtClean="0"/>
              <a:t>versions.</a:t>
            </a:r>
          </a:p>
          <a:p>
            <a:pPr>
              <a:lnSpc>
                <a:spcPct val="150000"/>
              </a:lnSpc>
              <a:spcBef>
                <a:spcPts val="1200"/>
              </a:spcBef>
              <a:spcAft>
                <a:spcPts val="200"/>
              </a:spcAft>
              <a:buClr>
                <a:schemeClr val="accent1"/>
              </a:buClr>
              <a:buSzPct val="100000"/>
            </a:pPr>
            <a:r>
              <a:rPr lang="en-US" sz="1600" dirty="0" smtClean="0"/>
              <a:t>Distance </a:t>
            </a:r>
            <a:r>
              <a:rPr lang="en-US" sz="1600" dirty="0"/>
              <a:t>education or online learning. </a:t>
            </a:r>
            <a:endParaRPr lang="en-US" sz="1600" dirty="0" smtClean="0">
              <a:solidFill>
                <a:schemeClr val="tx1">
                  <a:lumMod val="75000"/>
                  <a:lumOff val="25000"/>
                </a:schemeClr>
              </a:solidFill>
            </a:endParaRPr>
          </a:p>
          <a:p>
            <a:pPr>
              <a:lnSpc>
                <a:spcPct val="150000"/>
              </a:lnSpc>
              <a:spcBef>
                <a:spcPts val="1200"/>
              </a:spcBef>
              <a:spcAft>
                <a:spcPts val="200"/>
              </a:spcAft>
              <a:buClr>
                <a:schemeClr val="accent1"/>
              </a:buClr>
              <a:buSzPct val="100000"/>
            </a:pPr>
            <a:r>
              <a:rPr lang="en-US" sz="1600" dirty="0" smtClean="0"/>
              <a:t>Online </a:t>
            </a:r>
            <a:r>
              <a:rPr lang="en-US" sz="1600" dirty="0"/>
              <a:t>courses provide an opportunity for people of all age groups to take up education of their choice, </a:t>
            </a:r>
            <a:r>
              <a:rPr lang="en-US" sz="1600" dirty="0" smtClean="0"/>
              <a:t/>
            </a:r>
            <a:br>
              <a:rPr lang="en-US" sz="1600" dirty="0" smtClean="0"/>
            </a:br>
            <a:r>
              <a:rPr lang="en-US" sz="1600" dirty="0" smtClean="0"/>
              <a:t>according </a:t>
            </a:r>
            <a:r>
              <a:rPr lang="en-US" sz="1600" dirty="0"/>
              <a:t>to their liking and wish.</a:t>
            </a:r>
            <a:endParaRPr lang="en-US" sz="1600" dirty="0" smtClean="0"/>
          </a:p>
        </p:txBody>
      </p:sp>
      <p:pic>
        <p:nvPicPr>
          <p:cNvPr id="4098" name="Picture 2" descr="Картинки по запросу internet 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350" y="1923053"/>
            <a:ext cx="3619766" cy="18129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Картинки по запросу internet edu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3133" y="4197409"/>
            <a:ext cx="2420983" cy="181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920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b="1" dirty="0" smtClean="0"/>
              <a:t>Information age &amp; daily life</a:t>
            </a:r>
            <a:endParaRPr lang="ru-RU" b="1" dirty="0"/>
          </a:p>
        </p:txBody>
      </p:sp>
      <p:sp>
        <p:nvSpPr>
          <p:cNvPr id="4" name="AutoShape 4" descr="Картинки по запросу email attach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122" name="Picture 2" descr="Картинки по запросу music in intern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206" y="2034542"/>
            <a:ext cx="3007631" cy="178578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Похожее изображени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8387" y="1903911"/>
            <a:ext cx="2875008" cy="198375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Картинки по запросу working from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021" y="4287552"/>
            <a:ext cx="3248171" cy="182586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Картинки по запросу internet daily lif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30045" y="1903911"/>
            <a:ext cx="2643437" cy="198339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Похожее изображение"/>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1763" y="4219450"/>
            <a:ext cx="2536563" cy="1893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562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958</TotalTime>
  <Words>286</Words>
  <Application>Microsoft Office PowerPoint</Application>
  <PresentationFormat>Широкоэкранный</PresentationFormat>
  <Paragraphs>56</Paragraphs>
  <Slides>12</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12</vt:i4>
      </vt:variant>
    </vt:vector>
  </HeadingPairs>
  <TitlesOfParts>
    <vt:vector size="15" baseType="lpstr">
      <vt:lpstr>Calibri</vt:lpstr>
      <vt:lpstr>Calibri Light</vt:lpstr>
      <vt:lpstr>Ретро</vt:lpstr>
      <vt:lpstr>An Information Age</vt:lpstr>
      <vt:lpstr>Contents</vt:lpstr>
      <vt:lpstr>What is Information Age?</vt:lpstr>
      <vt:lpstr>A brief history of the information age</vt:lpstr>
      <vt:lpstr>A brief history of the information age</vt:lpstr>
      <vt:lpstr>Information age &amp; communication</vt:lpstr>
      <vt:lpstr>Information age &amp; education</vt:lpstr>
      <vt:lpstr>Internet in education</vt:lpstr>
      <vt:lpstr>Information age &amp; daily life</vt:lpstr>
      <vt:lpstr>Summary</vt:lpstr>
      <vt:lpstr>Summary</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Виктория Николенко</dc:creator>
  <cp:lastModifiedBy>Lusi</cp:lastModifiedBy>
  <cp:revision>14</cp:revision>
  <dcterms:created xsi:type="dcterms:W3CDTF">2017-05-23T19:40:15Z</dcterms:created>
  <dcterms:modified xsi:type="dcterms:W3CDTF">2018-05-16T08:53:31Z</dcterms:modified>
</cp:coreProperties>
</file>