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9" r:id="rId4"/>
    <p:sldId id="260" r:id="rId5"/>
    <p:sldId id="261" r:id="rId6"/>
    <p:sldId id="262" r:id="rId7"/>
    <p:sldId id="263" r:id="rId8"/>
    <p:sldId id="264" r:id="rId9"/>
    <p:sldId id="265" r:id="rId10"/>
    <p:sldId id="266" r:id="rId11"/>
    <p:sldId id="267"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3" d="100"/>
          <a:sy n="73"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D8B630B-5D70-4DF4-9A1F-5E73E254DD76}"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23A38-C466-4440-96F3-DCFC1DEC319A}" type="slidenum">
              <a:rPr lang="en-US" smtClean="0"/>
              <a:t>‹#›</a:t>
            </a:fld>
            <a:endParaRPr lang="en-US"/>
          </a:p>
        </p:txBody>
      </p:sp>
    </p:spTree>
    <p:extLst>
      <p:ext uri="{BB962C8B-B14F-4D97-AF65-F5344CB8AC3E}">
        <p14:creationId xmlns:p14="http://schemas.microsoft.com/office/powerpoint/2010/main" val="990266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8B630B-5D70-4DF4-9A1F-5E73E254DD76}" type="datetimeFigureOut">
              <a:rPr lang="en-US" smtClean="0"/>
              <a:t>6/5/2018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23A38-C466-4440-96F3-DCFC1DEC319A}" type="slidenum">
              <a:rPr lang="en-US" smtClean="0"/>
              <a:t>‹#›</a:t>
            </a:fld>
            <a:endParaRPr lang="en-US"/>
          </a:p>
        </p:txBody>
      </p:sp>
    </p:spTree>
    <p:extLst>
      <p:ext uri="{BB962C8B-B14F-4D97-AF65-F5344CB8AC3E}">
        <p14:creationId xmlns:p14="http://schemas.microsoft.com/office/powerpoint/2010/main" val="3690210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8B630B-5D70-4DF4-9A1F-5E73E254DD76}" type="datetimeFigureOut">
              <a:rPr lang="en-US" smtClean="0"/>
              <a:t>6/5/2018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23A38-C466-4440-96F3-DCFC1DEC319A}" type="slidenum">
              <a:rPr lang="en-US" smtClean="0"/>
              <a:t>‹#›</a:t>
            </a:fld>
            <a:endParaRPr lang="en-US"/>
          </a:p>
        </p:txBody>
      </p:sp>
    </p:spTree>
    <p:extLst>
      <p:ext uri="{BB962C8B-B14F-4D97-AF65-F5344CB8AC3E}">
        <p14:creationId xmlns:p14="http://schemas.microsoft.com/office/powerpoint/2010/main" val="144274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8B630B-5D70-4DF4-9A1F-5E73E254DD76}" type="datetimeFigureOut">
              <a:rPr lang="en-US" smtClean="0"/>
              <a:t>6/5/2018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23A38-C466-4440-96F3-DCFC1DEC319A}"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3512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8B630B-5D70-4DF4-9A1F-5E73E254DD76}" type="datetimeFigureOut">
              <a:rPr lang="en-US" smtClean="0"/>
              <a:t>6/5/2018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23A38-C466-4440-96F3-DCFC1DEC319A}" type="slidenum">
              <a:rPr lang="en-US" smtClean="0"/>
              <a:t>‹#›</a:t>
            </a:fld>
            <a:endParaRPr lang="en-US"/>
          </a:p>
        </p:txBody>
      </p:sp>
    </p:spTree>
    <p:extLst>
      <p:ext uri="{BB962C8B-B14F-4D97-AF65-F5344CB8AC3E}">
        <p14:creationId xmlns:p14="http://schemas.microsoft.com/office/powerpoint/2010/main" val="3302260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D8B630B-5D70-4DF4-9A1F-5E73E254DD76}" type="datetimeFigureOut">
              <a:rPr lang="en-US" smtClean="0"/>
              <a:t>6/5/2018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A23A38-C466-4440-96F3-DCFC1DEC319A}" type="slidenum">
              <a:rPr lang="en-US" smtClean="0"/>
              <a:t>‹#›</a:t>
            </a:fld>
            <a:endParaRPr lang="en-US"/>
          </a:p>
        </p:txBody>
      </p:sp>
    </p:spTree>
    <p:extLst>
      <p:ext uri="{BB962C8B-B14F-4D97-AF65-F5344CB8AC3E}">
        <p14:creationId xmlns:p14="http://schemas.microsoft.com/office/powerpoint/2010/main" val="1564199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D8B630B-5D70-4DF4-9A1F-5E73E254DD76}" type="datetimeFigureOut">
              <a:rPr lang="en-US" smtClean="0"/>
              <a:t>6/5/2018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A23A38-C466-4440-96F3-DCFC1DEC319A}" type="slidenum">
              <a:rPr lang="en-US" smtClean="0"/>
              <a:t>‹#›</a:t>
            </a:fld>
            <a:endParaRPr lang="en-US"/>
          </a:p>
        </p:txBody>
      </p:sp>
    </p:spTree>
    <p:extLst>
      <p:ext uri="{BB962C8B-B14F-4D97-AF65-F5344CB8AC3E}">
        <p14:creationId xmlns:p14="http://schemas.microsoft.com/office/powerpoint/2010/main" val="2530766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8B630B-5D70-4DF4-9A1F-5E73E254DD76}"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23A38-C466-4440-96F3-DCFC1DEC319A}" type="slidenum">
              <a:rPr lang="en-US" smtClean="0"/>
              <a:t>‹#›</a:t>
            </a:fld>
            <a:endParaRPr lang="en-US"/>
          </a:p>
        </p:txBody>
      </p:sp>
    </p:spTree>
    <p:extLst>
      <p:ext uri="{BB962C8B-B14F-4D97-AF65-F5344CB8AC3E}">
        <p14:creationId xmlns:p14="http://schemas.microsoft.com/office/powerpoint/2010/main" val="3526602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8B630B-5D70-4DF4-9A1F-5E73E254DD76}"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23A38-C466-4440-96F3-DCFC1DEC319A}" type="slidenum">
              <a:rPr lang="en-US" smtClean="0"/>
              <a:t>‹#›</a:t>
            </a:fld>
            <a:endParaRPr lang="en-US"/>
          </a:p>
        </p:txBody>
      </p:sp>
    </p:spTree>
    <p:extLst>
      <p:ext uri="{BB962C8B-B14F-4D97-AF65-F5344CB8AC3E}">
        <p14:creationId xmlns:p14="http://schemas.microsoft.com/office/powerpoint/2010/main" val="2949962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8B630B-5D70-4DF4-9A1F-5E73E254DD76}"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23A38-C466-4440-96F3-DCFC1DEC319A}" type="slidenum">
              <a:rPr lang="en-US" smtClean="0"/>
              <a:t>‹#›</a:t>
            </a:fld>
            <a:endParaRPr lang="en-US"/>
          </a:p>
        </p:txBody>
      </p:sp>
    </p:spTree>
    <p:extLst>
      <p:ext uri="{BB962C8B-B14F-4D97-AF65-F5344CB8AC3E}">
        <p14:creationId xmlns:p14="http://schemas.microsoft.com/office/powerpoint/2010/main" val="2599273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8B630B-5D70-4DF4-9A1F-5E73E254DD76}"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23A38-C466-4440-96F3-DCFC1DEC319A}" type="slidenum">
              <a:rPr lang="en-US" smtClean="0"/>
              <a:t>‹#›</a:t>
            </a:fld>
            <a:endParaRPr lang="en-US"/>
          </a:p>
        </p:txBody>
      </p:sp>
    </p:spTree>
    <p:extLst>
      <p:ext uri="{BB962C8B-B14F-4D97-AF65-F5344CB8AC3E}">
        <p14:creationId xmlns:p14="http://schemas.microsoft.com/office/powerpoint/2010/main" val="2341061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D8B630B-5D70-4DF4-9A1F-5E73E254DD76}" type="datetimeFigureOut">
              <a:rPr lang="en-US" smtClean="0"/>
              <a:t>6/5/2018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23A38-C466-4440-96F3-DCFC1DEC319A}" type="slidenum">
              <a:rPr lang="en-US" smtClean="0"/>
              <a:t>‹#›</a:t>
            </a:fld>
            <a:endParaRPr lang="en-US"/>
          </a:p>
        </p:txBody>
      </p:sp>
    </p:spTree>
    <p:extLst>
      <p:ext uri="{BB962C8B-B14F-4D97-AF65-F5344CB8AC3E}">
        <p14:creationId xmlns:p14="http://schemas.microsoft.com/office/powerpoint/2010/main" val="1260283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8B630B-5D70-4DF4-9A1F-5E73E254DD76}" type="datetimeFigureOut">
              <a:rPr lang="en-US" smtClean="0"/>
              <a:t>6/5/2018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A23A38-C466-4440-96F3-DCFC1DEC319A}" type="slidenum">
              <a:rPr lang="en-US" smtClean="0"/>
              <a:t>‹#›</a:t>
            </a:fld>
            <a:endParaRPr lang="en-US"/>
          </a:p>
        </p:txBody>
      </p:sp>
    </p:spTree>
    <p:extLst>
      <p:ext uri="{BB962C8B-B14F-4D97-AF65-F5344CB8AC3E}">
        <p14:creationId xmlns:p14="http://schemas.microsoft.com/office/powerpoint/2010/main" val="2968770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D8B630B-5D70-4DF4-9A1F-5E73E254DD76}" type="datetimeFigureOut">
              <a:rPr lang="en-US" smtClean="0"/>
              <a:t>6/5/2018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A23A38-C466-4440-96F3-DCFC1DEC319A}" type="slidenum">
              <a:rPr lang="en-US" smtClean="0"/>
              <a:t>‹#›</a:t>
            </a:fld>
            <a:endParaRPr lang="en-US"/>
          </a:p>
        </p:txBody>
      </p:sp>
    </p:spTree>
    <p:extLst>
      <p:ext uri="{BB962C8B-B14F-4D97-AF65-F5344CB8AC3E}">
        <p14:creationId xmlns:p14="http://schemas.microsoft.com/office/powerpoint/2010/main" val="4534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D8B630B-5D70-4DF4-9A1F-5E73E254DD76}" type="datetimeFigureOut">
              <a:rPr lang="en-US" smtClean="0"/>
              <a:t>6/5/2018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A23A38-C466-4440-96F3-DCFC1DEC319A}" type="slidenum">
              <a:rPr lang="en-US" smtClean="0"/>
              <a:t>‹#›</a:t>
            </a:fld>
            <a:endParaRPr lang="en-US"/>
          </a:p>
        </p:txBody>
      </p:sp>
    </p:spTree>
    <p:extLst>
      <p:ext uri="{BB962C8B-B14F-4D97-AF65-F5344CB8AC3E}">
        <p14:creationId xmlns:p14="http://schemas.microsoft.com/office/powerpoint/2010/main" val="2999371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8B630B-5D70-4DF4-9A1F-5E73E254DD76}" type="datetimeFigureOut">
              <a:rPr lang="en-US" smtClean="0"/>
              <a:t>6/5/2018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23A38-C466-4440-96F3-DCFC1DEC319A}" type="slidenum">
              <a:rPr lang="en-US" smtClean="0"/>
              <a:t>‹#›</a:t>
            </a:fld>
            <a:endParaRPr lang="en-US"/>
          </a:p>
        </p:txBody>
      </p:sp>
    </p:spTree>
    <p:extLst>
      <p:ext uri="{BB962C8B-B14F-4D97-AF65-F5344CB8AC3E}">
        <p14:creationId xmlns:p14="http://schemas.microsoft.com/office/powerpoint/2010/main" val="1504568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8B630B-5D70-4DF4-9A1F-5E73E254DD76}" type="datetimeFigureOut">
              <a:rPr lang="en-US" smtClean="0"/>
              <a:t>6/5/2018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23A38-C466-4440-96F3-DCFC1DEC319A}" type="slidenum">
              <a:rPr lang="en-US" smtClean="0"/>
              <a:t>‹#›</a:t>
            </a:fld>
            <a:endParaRPr lang="en-US"/>
          </a:p>
        </p:txBody>
      </p:sp>
    </p:spTree>
    <p:extLst>
      <p:ext uri="{BB962C8B-B14F-4D97-AF65-F5344CB8AC3E}">
        <p14:creationId xmlns:p14="http://schemas.microsoft.com/office/powerpoint/2010/main" val="11967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D8B630B-5D70-4DF4-9A1F-5E73E254DD76}" type="datetimeFigureOut">
              <a:rPr lang="en-US" smtClean="0"/>
              <a:t>6/5/2018</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3A23A38-C466-4440-96F3-DCFC1DEC319A}" type="slidenum">
              <a:rPr lang="en-US" smtClean="0"/>
              <a:t>‹#›</a:t>
            </a:fld>
            <a:endParaRPr lang="en-US"/>
          </a:p>
        </p:txBody>
      </p:sp>
    </p:spTree>
    <p:extLst>
      <p:ext uri="{BB962C8B-B14F-4D97-AF65-F5344CB8AC3E}">
        <p14:creationId xmlns:p14="http://schemas.microsoft.com/office/powerpoint/2010/main" val="4120734964"/>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do i want to work for google</a:t>
            </a:r>
            <a:endParaRPr lang="en-US" dirty="0"/>
          </a:p>
        </p:txBody>
      </p:sp>
      <p:sp>
        <p:nvSpPr>
          <p:cNvPr id="3" name="Subtitle 2"/>
          <p:cNvSpPr>
            <a:spLocks noGrp="1"/>
          </p:cNvSpPr>
          <p:nvPr>
            <p:ph type="subTitle" idx="1"/>
          </p:nvPr>
        </p:nvSpPr>
        <p:spPr/>
        <p:txBody>
          <a:bodyPr/>
          <a:lstStyle/>
          <a:p>
            <a:r>
              <a:rPr lang="en-US" dirty="0" smtClean="0"/>
              <a:t>Vorobiov dmytro, ka-72mp</a:t>
            </a:r>
            <a:endParaRPr lang="en-US" dirty="0"/>
          </a:p>
        </p:txBody>
      </p:sp>
    </p:spTree>
    <p:extLst>
      <p:ext uri="{BB962C8B-B14F-4D97-AF65-F5344CB8AC3E}">
        <p14:creationId xmlns:p14="http://schemas.microsoft.com/office/powerpoint/2010/main" val="4039203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92044"/>
            <a:ext cx="10364451" cy="1307265"/>
          </a:xfrm>
        </p:spPr>
        <p:txBody>
          <a:bodyPr/>
          <a:lstStyle/>
          <a:p>
            <a:r>
              <a:rPr lang="en-US" cap="none" dirty="0" smtClean="0"/>
              <a:t>Weird and wonderful perks</a:t>
            </a:r>
            <a:endParaRPr lang="en-US" cap="none" dirty="0"/>
          </a:p>
        </p:txBody>
      </p:sp>
      <p:sp>
        <p:nvSpPr>
          <p:cNvPr id="3" name="Content Placeholder 2"/>
          <p:cNvSpPr>
            <a:spLocks noGrp="1"/>
          </p:cNvSpPr>
          <p:nvPr>
            <p:ph sz="quarter" idx="13"/>
          </p:nvPr>
        </p:nvSpPr>
        <p:spPr>
          <a:xfrm>
            <a:off x="913775" y="1940427"/>
            <a:ext cx="7040880" cy="3454533"/>
          </a:xfrm>
        </p:spPr>
        <p:txBody>
          <a:bodyPr>
            <a:normAutofit/>
          </a:bodyPr>
          <a:lstStyle/>
          <a:p>
            <a:pPr marL="0" indent="0">
              <a:buNone/>
            </a:pPr>
            <a:r>
              <a:rPr lang="en-US" cap="none" dirty="0"/>
              <a:t>Google is famous for throwing tons of perks at its employees</a:t>
            </a:r>
            <a:r>
              <a:rPr lang="en-US" cap="none" dirty="0" smtClean="0"/>
              <a:t>.</a:t>
            </a:r>
          </a:p>
          <a:p>
            <a:r>
              <a:rPr lang="en-US" cap="none" dirty="0" smtClean="0"/>
              <a:t>Free food</a:t>
            </a:r>
          </a:p>
          <a:p>
            <a:r>
              <a:rPr lang="en-US" cap="none" dirty="0" smtClean="0"/>
              <a:t>Unpaid </a:t>
            </a:r>
            <a:r>
              <a:rPr lang="en-US" cap="none" dirty="0"/>
              <a:t>three month leave of </a:t>
            </a:r>
            <a:r>
              <a:rPr lang="en-US" cap="none" dirty="0" smtClean="0"/>
              <a:t>absence</a:t>
            </a:r>
          </a:p>
          <a:p>
            <a:r>
              <a:rPr lang="en-US" cap="none" dirty="0" smtClean="0"/>
              <a:t>On-site gym</a:t>
            </a:r>
          </a:p>
          <a:p>
            <a:r>
              <a:rPr lang="en-US" cap="none" dirty="0" smtClean="0"/>
              <a:t>Pets </a:t>
            </a:r>
            <a:r>
              <a:rPr lang="en-US" cap="none" dirty="0"/>
              <a:t>to work</a:t>
            </a:r>
          </a:p>
          <a:p>
            <a:pPr marL="0" indent="0">
              <a:buNone/>
            </a:pPr>
            <a:r>
              <a:rPr lang="en-US" cap="none" dirty="0"/>
              <a:t>Global Education Leave</a:t>
            </a:r>
            <a:endParaRPr lang="en-US" cap="none" dirty="0" smtClean="0"/>
          </a:p>
        </p:txBody>
      </p:sp>
      <p:pic>
        <p:nvPicPr>
          <p:cNvPr id="8194" name="Picture 2" descr="Image result for perks card"/>
          <p:cNvPicPr>
            <a:picLocks noChangeAspect="1" noChangeArrowheads="1"/>
          </p:cNvPicPr>
          <p:nvPr/>
        </p:nvPicPr>
        <p:blipFill>
          <a:blip r:embed="rId2">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6062417" y="2304256"/>
            <a:ext cx="5215809" cy="3911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761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92044"/>
            <a:ext cx="10364451" cy="1307265"/>
          </a:xfrm>
        </p:spPr>
        <p:txBody>
          <a:bodyPr/>
          <a:lstStyle/>
          <a:p>
            <a:r>
              <a:rPr lang="en-US" cap="none" dirty="0" smtClean="0"/>
              <a:t>Summary</a:t>
            </a:r>
            <a:endParaRPr lang="en-US" cap="none" dirty="0"/>
          </a:p>
        </p:txBody>
      </p:sp>
      <p:sp>
        <p:nvSpPr>
          <p:cNvPr id="3" name="Content Placeholder 2"/>
          <p:cNvSpPr>
            <a:spLocks noGrp="1"/>
          </p:cNvSpPr>
          <p:nvPr>
            <p:ph sz="quarter" idx="13"/>
          </p:nvPr>
        </p:nvSpPr>
        <p:spPr>
          <a:xfrm>
            <a:off x="914400" y="1399309"/>
            <a:ext cx="10363826" cy="4281055"/>
          </a:xfrm>
        </p:spPr>
        <p:txBody>
          <a:bodyPr>
            <a:normAutofit/>
          </a:bodyPr>
          <a:lstStyle/>
          <a:p>
            <a:pPr marL="0" indent="0">
              <a:buNone/>
            </a:pPr>
            <a:r>
              <a:rPr lang="en-US" cap="none" dirty="0"/>
              <a:t>Google is one of the best places to work. 86% of Google employees say they are either extremely satisfied or fairly satisfied with their job.</a:t>
            </a:r>
          </a:p>
          <a:p>
            <a:pPr marL="0" indent="0">
              <a:buNone/>
            </a:pPr>
            <a:r>
              <a:rPr lang="en-US" cap="none" dirty="0"/>
              <a:t>Googlers have a lot of benefits such as one of the highest salaries, awesome teams with smartest people. Working at Google provides employees with the sense of contributing to the worldwide population. Most Googlers think their work makes the world a better place.</a:t>
            </a:r>
          </a:p>
          <a:p>
            <a:pPr marL="0" indent="0">
              <a:buNone/>
            </a:pPr>
            <a:endParaRPr lang="en-US" cap="none" dirty="0" smtClean="0"/>
          </a:p>
        </p:txBody>
      </p:sp>
      <p:pic>
        <p:nvPicPr>
          <p:cNvPr id="9220" name="Picture 4" descr="Image result for summar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47815" y="3464021"/>
            <a:ext cx="4752975"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442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530444"/>
            <a:ext cx="10364451" cy="1596177"/>
          </a:xfrm>
        </p:spPr>
        <p:txBody>
          <a:bodyPr/>
          <a:lstStyle/>
          <a:p>
            <a:r>
              <a:rPr lang="en-US" cap="none" dirty="0" smtClean="0"/>
              <a:t>Thank you for your attention</a:t>
            </a:r>
            <a:endParaRPr lang="en-US" cap="none" dirty="0"/>
          </a:p>
        </p:txBody>
      </p:sp>
    </p:spTree>
    <p:extLst>
      <p:ext uri="{BB962C8B-B14F-4D97-AF65-F5344CB8AC3E}">
        <p14:creationId xmlns:p14="http://schemas.microsoft.com/office/powerpoint/2010/main" val="518327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92044"/>
            <a:ext cx="10364451" cy="1307265"/>
          </a:xfrm>
        </p:spPr>
        <p:txBody>
          <a:bodyPr/>
          <a:lstStyle/>
          <a:p>
            <a:r>
              <a:rPr lang="en-US" cap="none" dirty="0" smtClean="0"/>
              <a:t>Contents</a:t>
            </a:r>
            <a:endParaRPr lang="en-US" cap="none" dirty="0"/>
          </a:p>
        </p:txBody>
      </p:sp>
      <p:sp>
        <p:nvSpPr>
          <p:cNvPr id="3" name="Content Placeholder 2"/>
          <p:cNvSpPr>
            <a:spLocks noGrp="1"/>
          </p:cNvSpPr>
          <p:nvPr>
            <p:ph sz="quarter" idx="13"/>
          </p:nvPr>
        </p:nvSpPr>
        <p:spPr>
          <a:xfrm>
            <a:off x="914400" y="1399309"/>
            <a:ext cx="10363826" cy="4281055"/>
          </a:xfrm>
        </p:spPr>
        <p:txBody>
          <a:bodyPr>
            <a:normAutofit lnSpcReduction="10000"/>
          </a:bodyPr>
          <a:lstStyle/>
          <a:p>
            <a:r>
              <a:rPr lang="en-US" cap="none" dirty="0" smtClean="0"/>
              <a:t>Intro</a:t>
            </a:r>
          </a:p>
          <a:p>
            <a:r>
              <a:rPr lang="en-US" cap="none" dirty="0" smtClean="0"/>
              <a:t>Money</a:t>
            </a:r>
          </a:p>
          <a:p>
            <a:r>
              <a:rPr lang="en-US" cap="none" dirty="0" smtClean="0"/>
              <a:t>Mission statement</a:t>
            </a:r>
          </a:p>
          <a:p>
            <a:r>
              <a:rPr lang="en-US" cap="none" dirty="0"/>
              <a:t>Possibilities for </a:t>
            </a:r>
            <a:r>
              <a:rPr lang="en-US" cap="none" dirty="0" smtClean="0"/>
              <a:t>self-realization</a:t>
            </a:r>
          </a:p>
          <a:p>
            <a:r>
              <a:rPr lang="en-US" cap="none" dirty="0" smtClean="0"/>
              <a:t>Awesome </a:t>
            </a:r>
            <a:r>
              <a:rPr lang="en-US" cap="none" dirty="0"/>
              <a:t>team</a:t>
            </a:r>
          </a:p>
          <a:p>
            <a:r>
              <a:rPr lang="en-US" cap="none" dirty="0" smtClean="0"/>
              <a:t>Transparency</a:t>
            </a:r>
            <a:endParaRPr lang="en-US" cap="none" dirty="0"/>
          </a:p>
          <a:p>
            <a:r>
              <a:rPr lang="en-US" cap="none" dirty="0" smtClean="0"/>
              <a:t>Free food</a:t>
            </a:r>
            <a:endParaRPr lang="uk-UA" cap="none" dirty="0" smtClean="0"/>
          </a:p>
          <a:p>
            <a:r>
              <a:rPr lang="en-US" cap="none" dirty="0"/>
              <a:t>Weird and wonderful </a:t>
            </a:r>
            <a:r>
              <a:rPr lang="en-US" cap="none" dirty="0" smtClean="0"/>
              <a:t>perks</a:t>
            </a:r>
            <a:endParaRPr lang="uk-UA" cap="none" dirty="0" smtClean="0"/>
          </a:p>
          <a:p>
            <a:r>
              <a:rPr lang="en-US" cap="none" dirty="0" smtClean="0"/>
              <a:t>Summary</a:t>
            </a:r>
          </a:p>
        </p:txBody>
      </p:sp>
    </p:spTree>
    <p:extLst>
      <p:ext uri="{BB962C8B-B14F-4D97-AF65-F5344CB8AC3E}">
        <p14:creationId xmlns:p14="http://schemas.microsoft.com/office/powerpoint/2010/main" val="3547309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92044"/>
            <a:ext cx="10364451" cy="1307265"/>
          </a:xfrm>
        </p:spPr>
        <p:txBody>
          <a:bodyPr/>
          <a:lstStyle/>
          <a:p>
            <a:r>
              <a:rPr lang="en-US" cap="none" dirty="0" smtClean="0"/>
              <a:t>Intro</a:t>
            </a:r>
            <a:endParaRPr lang="en-US" cap="none" dirty="0"/>
          </a:p>
        </p:txBody>
      </p:sp>
      <p:sp>
        <p:nvSpPr>
          <p:cNvPr id="3" name="Content Placeholder 2"/>
          <p:cNvSpPr>
            <a:spLocks noGrp="1"/>
          </p:cNvSpPr>
          <p:nvPr>
            <p:ph sz="quarter" idx="13"/>
          </p:nvPr>
        </p:nvSpPr>
        <p:spPr>
          <a:xfrm>
            <a:off x="914400" y="1399310"/>
            <a:ext cx="5212080" cy="4008714"/>
          </a:xfrm>
        </p:spPr>
        <p:txBody>
          <a:bodyPr>
            <a:normAutofit/>
          </a:bodyPr>
          <a:lstStyle/>
          <a:p>
            <a:pPr marL="0" indent="0">
              <a:buNone/>
            </a:pPr>
            <a:r>
              <a:rPr lang="en-US" cap="none" dirty="0"/>
              <a:t>While some job interviewers take a fairly unusual approach to interview questions, most job interviews involve an exchange of common interview questions and </a:t>
            </a:r>
            <a:r>
              <a:rPr lang="en-US" cap="none" dirty="0" smtClean="0"/>
              <a:t>answers.</a:t>
            </a:r>
            <a:endParaRPr lang="uk-UA" cap="none" dirty="0" smtClean="0"/>
          </a:p>
          <a:p>
            <a:pPr marL="0" indent="0">
              <a:buNone/>
            </a:pPr>
            <a:r>
              <a:rPr lang="en-US" cap="none" dirty="0" smtClean="0"/>
              <a:t>Here </a:t>
            </a:r>
            <a:r>
              <a:rPr lang="en-US" cap="none" dirty="0"/>
              <a:t>is one of the most popular question: “So, why do you want to work here?” or “Why do you want to work for us?”. Let's answer this question for Google company.</a:t>
            </a:r>
            <a:endParaRPr lang="en-US" cap="none" dirty="0" smtClean="0"/>
          </a:p>
        </p:txBody>
      </p:sp>
      <p:pic>
        <p:nvPicPr>
          <p:cNvPr id="1026" name="Picture 2" descr="Image result for google"/>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96000" y="1724298"/>
            <a:ext cx="6046890" cy="3023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0149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92044"/>
            <a:ext cx="10364451" cy="1307265"/>
          </a:xfrm>
        </p:spPr>
        <p:txBody>
          <a:bodyPr/>
          <a:lstStyle/>
          <a:p>
            <a:r>
              <a:rPr lang="en-US" cap="none" dirty="0" smtClean="0"/>
              <a:t>Money</a:t>
            </a:r>
            <a:endParaRPr lang="en-US" cap="none" dirty="0"/>
          </a:p>
        </p:txBody>
      </p:sp>
      <p:sp>
        <p:nvSpPr>
          <p:cNvPr id="3" name="Content Placeholder 2"/>
          <p:cNvSpPr>
            <a:spLocks noGrp="1"/>
          </p:cNvSpPr>
          <p:nvPr>
            <p:ph sz="quarter" idx="13"/>
          </p:nvPr>
        </p:nvSpPr>
        <p:spPr>
          <a:xfrm>
            <a:off x="1084218" y="1817320"/>
            <a:ext cx="4389119" cy="3381697"/>
          </a:xfrm>
        </p:spPr>
        <p:txBody>
          <a:bodyPr>
            <a:normAutofit/>
          </a:bodyPr>
          <a:lstStyle/>
          <a:p>
            <a:pPr marL="0" indent="0">
              <a:buNone/>
            </a:pPr>
            <a:r>
              <a:rPr lang="en-US" cap="none" dirty="0" smtClean="0"/>
              <a:t>Salary </a:t>
            </a:r>
            <a:r>
              <a:rPr lang="en-US" cap="none" dirty="0"/>
              <a:t>is important in the most basic sense -- the vast majority of people wouldn't do their jobs if they weren't paid for it. Fair salary for the particular work required is also important</a:t>
            </a:r>
            <a:r>
              <a:rPr lang="en-US" cap="none" dirty="0" smtClean="0"/>
              <a:t>.</a:t>
            </a:r>
            <a:r>
              <a:rPr lang="en-US" cap="none" dirty="0"/>
              <a:t> Google pays some of the highest salaries in the tech industry.</a:t>
            </a:r>
          </a:p>
          <a:p>
            <a:pPr marL="0" indent="0">
              <a:buNone/>
            </a:pPr>
            <a:endParaRPr lang="en-US" cap="none" dirty="0" smtClean="0"/>
          </a:p>
        </p:txBody>
      </p:sp>
      <p:pic>
        <p:nvPicPr>
          <p:cNvPr id="2052" name="Picture 4" descr="Image result for money"/>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727371" y="1399309"/>
            <a:ext cx="4550855" cy="3185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941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92044"/>
            <a:ext cx="10364451" cy="1307265"/>
          </a:xfrm>
        </p:spPr>
        <p:txBody>
          <a:bodyPr/>
          <a:lstStyle/>
          <a:p>
            <a:r>
              <a:rPr lang="en-US" cap="none" dirty="0" smtClean="0"/>
              <a:t>Mission statement</a:t>
            </a:r>
            <a:endParaRPr lang="en-US" cap="none" dirty="0"/>
          </a:p>
        </p:txBody>
      </p:sp>
      <p:sp>
        <p:nvSpPr>
          <p:cNvPr id="3" name="Content Placeholder 2"/>
          <p:cNvSpPr>
            <a:spLocks noGrp="1"/>
          </p:cNvSpPr>
          <p:nvPr>
            <p:ph sz="quarter" idx="13"/>
          </p:nvPr>
        </p:nvSpPr>
        <p:spPr>
          <a:xfrm>
            <a:off x="913775" y="2006199"/>
            <a:ext cx="4976949" cy="3520730"/>
          </a:xfrm>
        </p:spPr>
        <p:txBody>
          <a:bodyPr>
            <a:normAutofit/>
          </a:bodyPr>
          <a:lstStyle/>
          <a:p>
            <a:pPr marL="0" indent="0">
              <a:buNone/>
            </a:pPr>
            <a:r>
              <a:rPr lang="en-US" cap="none" dirty="0"/>
              <a:t>Google’s mission statement is “to organize the world’s information and make it universally accessible and useful.” Ever since its beginnings, the company has focused on developing its proprietary algorithms to maximize effectiveness. Google continues to focus on ensuring that people access the information they need.</a:t>
            </a:r>
            <a:endParaRPr lang="en-US" cap="none" dirty="0" smtClean="0"/>
          </a:p>
        </p:txBody>
      </p:sp>
      <p:pic>
        <p:nvPicPr>
          <p:cNvPr id="3076" name="Picture 4" descr="Related imag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83234" y="1852764"/>
            <a:ext cx="5908766" cy="382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502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92044"/>
            <a:ext cx="10364451" cy="1307265"/>
          </a:xfrm>
        </p:spPr>
        <p:txBody>
          <a:bodyPr/>
          <a:lstStyle/>
          <a:p>
            <a:r>
              <a:rPr lang="en-US" cap="none" dirty="0"/>
              <a:t>Possibilities for self-realization</a:t>
            </a:r>
          </a:p>
        </p:txBody>
      </p:sp>
      <p:sp>
        <p:nvSpPr>
          <p:cNvPr id="3" name="Content Placeholder 2"/>
          <p:cNvSpPr>
            <a:spLocks noGrp="1"/>
          </p:cNvSpPr>
          <p:nvPr>
            <p:ph sz="quarter" idx="13"/>
          </p:nvPr>
        </p:nvSpPr>
        <p:spPr>
          <a:xfrm>
            <a:off x="799010" y="1387829"/>
            <a:ext cx="10593977" cy="2473525"/>
          </a:xfrm>
        </p:spPr>
        <p:txBody>
          <a:bodyPr>
            <a:normAutofit/>
          </a:bodyPr>
          <a:lstStyle/>
          <a:p>
            <a:pPr marL="0" indent="0" algn="just">
              <a:buNone/>
            </a:pPr>
            <a:r>
              <a:rPr lang="en-US" cap="none" dirty="0"/>
              <a:t>Google offers its employees one of the most innovative work environment cultures. Google cares so much about innovation that it has set forth nine principles of innovation. One of the principles encourages Google employees to spend 20% of their time pursuing innovative ideas that they are passionate about. Products and applications, such as Google News, Google Alerts and Google Maps Street View, have been born from this principle.</a:t>
            </a:r>
            <a:endParaRPr lang="en-US" cap="none" dirty="0" smtClean="0"/>
          </a:p>
        </p:txBody>
      </p:sp>
      <p:pic>
        <p:nvPicPr>
          <p:cNvPr id="4100" name="Picture 4" descr="Image result for self real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881" y="3861354"/>
            <a:ext cx="8020237" cy="2785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799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92044"/>
            <a:ext cx="10364451" cy="1307265"/>
          </a:xfrm>
        </p:spPr>
        <p:txBody>
          <a:bodyPr/>
          <a:lstStyle/>
          <a:p>
            <a:r>
              <a:rPr lang="en-US" cap="none" dirty="0" smtClean="0"/>
              <a:t>Awesome team</a:t>
            </a:r>
            <a:endParaRPr lang="en-US" cap="none" dirty="0"/>
          </a:p>
        </p:txBody>
      </p:sp>
      <p:sp>
        <p:nvSpPr>
          <p:cNvPr id="3" name="Content Placeholder 2"/>
          <p:cNvSpPr>
            <a:spLocks noGrp="1"/>
          </p:cNvSpPr>
          <p:nvPr>
            <p:ph sz="quarter" idx="13"/>
          </p:nvPr>
        </p:nvSpPr>
        <p:spPr>
          <a:xfrm>
            <a:off x="679268" y="1337161"/>
            <a:ext cx="5601326" cy="4281055"/>
          </a:xfrm>
        </p:spPr>
        <p:txBody>
          <a:bodyPr>
            <a:normAutofit lnSpcReduction="10000"/>
          </a:bodyPr>
          <a:lstStyle/>
          <a:p>
            <a:pPr marL="0" indent="0">
              <a:buNone/>
            </a:pPr>
            <a:r>
              <a:rPr lang="en-US" cap="none" dirty="0"/>
              <a:t>Google </a:t>
            </a:r>
            <a:r>
              <a:rPr lang="en-US" cap="none" dirty="0" smtClean="0"/>
              <a:t>looks </a:t>
            </a:r>
            <a:r>
              <a:rPr lang="en-US" cap="none" dirty="0"/>
              <a:t>for the best and brightest minds, and employees are always exposed to other amazing employees and intelligent thinkers. Being around other intelligent thinkers allows for creative work environment, collaboration and disruptive innovation.</a:t>
            </a:r>
          </a:p>
          <a:p>
            <a:pPr marL="0" indent="0">
              <a:buNone/>
            </a:pPr>
            <a:r>
              <a:rPr lang="en-US" cap="none" dirty="0"/>
              <a:t>Given Google’s large application flow, the company can afford to be pretty picky with who they hire. They’ve put together an all-star team which plays a major role in continued talent attraction.</a:t>
            </a:r>
          </a:p>
          <a:p>
            <a:pPr marL="0" indent="0">
              <a:buNone/>
            </a:pPr>
            <a:endParaRPr lang="en-US" cap="none" dirty="0" smtClean="0"/>
          </a:p>
        </p:txBody>
      </p:sp>
      <p:pic>
        <p:nvPicPr>
          <p:cNvPr id="5122" name="Picture 2" descr="Image result for google te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0594" y="1706500"/>
            <a:ext cx="5318879" cy="354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043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92044"/>
            <a:ext cx="10364451" cy="1307265"/>
          </a:xfrm>
        </p:spPr>
        <p:txBody>
          <a:bodyPr/>
          <a:lstStyle/>
          <a:p>
            <a:r>
              <a:rPr lang="en-US" cap="none" dirty="0" smtClean="0"/>
              <a:t>Transparency</a:t>
            </a:r>
            <a:endParaRPr lang="en-US" cap="none" dirty="0"/>
          </a:p>
        </p:txBody>
      </p:sp>
      <p:sp>
        <p:nvSpPr>
          <p:cNvPr id="3" name="Content Placeholder 2"/>
          <p:cNvSpPr>
            <a:spLocks noGrp="1"/>
          </p:cNvSpPr>
          <p:nvPr>
            <p:ph sz="quarter" idx="13"/>
          </p:nvPr>
        </p:nvSpPr>
        <p:spPr>
          <a:xfrm>
            <a:off x="913775" y="2052451"/>
            <a:ext cx="5943600" cy="2989811"/>
          </a:xfrm>
        </p:spPr>
        <p:txBody>
          <a:bodyPr>
            <a:normAutofit/>
          </a:bodyPr>
          <a:lstStyle/>
          <a:p>
            <a:pPr marL="0" indent="0">
              <a:buNone/>
            </a:pPr>
            <a:r>
              <a:rPr lang="en-US" cap="none" dirty="0"/>
              <a:t>On every software engineers' first day, he or she gets access to almost all of Google's code, every employee can view the personal goals and objectives </a:t>
            </a:r>
            <a:r>
              <a:rPr lang="en-US" cap="none" dirty="0" smtClean="0"/>
              <a:t>of </a:t>
            </a:r>
            <a:r>
              <a:rPr lang="en-US" cap="none" dirty="0"/>
              <a:t>every other employee, and the company holds all-hands meetings every Friday where anyone can ask the founders questions about anything.</a:t>
            </a:r>
            <a:endParaRPr lang="en-US" cap="none" dirty="0" smtClean="0"/>
          </a:p>
        </p:txBody>
      </p:sp>
      <p:pic>
        <p:nvPicPr>
          <p:cNvPr id="1026" name="Picture 2" descr="Image result for transparenc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4719" y="2183081"/>
            <a:ext cx="3779520" cy="2516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085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92044"/>
            <a:ext cx="10364451" cy="1307265"/>
          </a:xfrm>
        </p:spPr>
        <p:txBody>
          <a:bodyPr/>
          <a:lstStyle/>
          <a:p>
            <a:r>
              <a:rPr lang="en-US" cap="none" dirty="0" smtClean="0"/>
              <a:t>Free food</a:t>
            </a:r>
            <a:endParaRPr lang="en-US" cap="none" dirty="0"/>
          </a:p>
        </p:txBody>
      </p:sp>
      <p:sp>
        <p:nvSpPr>
          <p:cNvPr id="3" name="Content Placeholder 2"/>
          <p:cNvSpPr>
            <a:spLocks noGrp="1"/>
          </p:cNvSpPr>
          <p:nvPr>
            <p:ph sz="quarter" idx="13"/>
          </p:nvPr>
        </p:nvSpPr>
        <p:spPr>
          <a:xfrm>
            <a:off x="913775" y="2124746"/>
            <a:ext cx="5368834" cy="2414746"/>
          </a:xfrm>
        </p:spPr>
        <p:txBody>
          <a:bodyPr>
            <a:normAutofit/>
          </a:bodyPr>
          <a:lstStyle/>
          <a:p>
            <a:pPr marL="0" indent="0">
              <a:buNone/>
            </a:pPr>
            <a:r>
              <a:rPr lang="en-US" cap="none" dirty="0"/>
              <a:t>At the Mountain View campus alone, there are over 36 different cafes that offer a variety of different specialty foods. From fresh sushi to Indian food and exotic salads, Google has become known for their midday feasts.</a:t>
            </a:r>
            <a:endParaRPr lang="en-US" cap="none" dirty="0" smtClean="0"/>
          </a:p>
        </p:txBody>
      </p:sp>
      <p:pic>
        <p:nvPicPr>
          <p:cNvPr id="7170" name="Picture 2" descr="Image result for google free foo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06986" y="1830979"/>
            <a:ext cx="4001250" cy="3002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365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9898</TotalTime>
  <Words>560</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Tw Cen MT</vt:lpstr>
      <vt:lpstr>Droplet</vt:lpstr>
      <vt:lpstr>Why do i want to work for google</vt:lpstr>
      <vt:lpstr>Contents</vt:lpstr>
      <vt:lpstr>Intro</vt:lpstr>
      <vt:lpstr>Money</vt:lpstr>
      <vt:lpstr>Mission statement</vt:lpstr>
      <vt:lpstr>Possibilities for self-realization</vt:lpstr>
      <vt:lpstr>Awesome team</vt:lpstr>
      <vt:lpstr>Transparency</vt:lpstr>
      <vt:lpstr>Free food</vt:lpstr>
      <vt:lpstr>Weird and wonderful perks</vt:lpstr>
      <vt:lpstr>Summary</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 i want to work for google</dc:title>
  <dc:creator>Dmytro Vorobyov</dc:creator>
  <cp:lastModifiedBy>Dmytro Vorobyov</cp:lastModifiedBy>
  <cp:revision>18</cp:revision>
  <dcterms:created xsi:type="dcterms:W3CDTF">2018-05-20T19:29:51Z</dcterms:created>
  <dcterms:modified xsi:type="dcterms:W3CDTF">2018-06-06T06:19:09Z</dcterms:modified>
</cp:coreProperties>
</file>