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5" r:id="rId4"/>
    <p:sldId id="263" r:id="rId5"/>
    <p:sldId id="261" r:id="rId6"/>
    <p:sldId id="269" r:id="rId7"/>
    <p:sldId id="270" r:id="rId8"/>
    <p:sldId id="279" r:id="rId9"/>
    <p:sldId id="273" r:id="rId10"/>
    <p:sldId id="272" r:id="rId11"/>
    <p:sldId id="284" r:id="rId12"/>
    <p:sldId id="277" r:id="rId13"/>
    <p:sldId id="285"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87"/>
    <p:restoredTop sz="96208"/>
  </p:normalViewPr>
  <p:slideViewPr>
    <p:cSldViewPr snapToGrid="0" snapToObjects="1">
      <p:cViewPr varScale="1">
        <p:scale>
          <a:sx n="107" d="100"/>
          <a:sy n="107" d="100"/>
        </p:scale>
        <p:origin x="192"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Dena/Desktop/DATA%20ANALYST%20COURSE/Section%201%20-%20Intro%20to%20Data%20Analytics/Tasks%20/1.8%20Developing%20Insights%20Rehas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Users/Dena/Desktop/DATA%20ANALYST%20COURSE/Section%201%20-%20Intro%20to%20Data%20Analytics/Tasks%20/1.8%20Developing%20Insights%20Rehash.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Users/Dena/Desktop/DATA%20ANALYST%20COURSE/Section%201%20-%20Intro%20to%20Data%20Analytics/Final%20Project/Final%20Project%20Take%202.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Users/Dena/Desktop/DATA%20ANALYST%20COURSE/Section%201%20-%20Intro%20to%20Data%20Analytics/Final%20Project/Final%20Project%20Take%202.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Users/Dena/Desktop/DATA%20ANALYST%20COURSE/Section%201%20-%20Intro%20to%20Data%20Analytics/Final%20Project/Final%20Project%20Take%202.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[1.8 Developing Insights Rehash.xlsx]Question 4!PivotTable1</c:name>
    <c:fmtId val="5"/>
  </c:pivotSource>
  <c:chart>
    <c:title>
      <c:tx>
        <c:rich>
          <a:bodyPr rot="0" spcFirstLastPara="1" vertOverflow="ellipsis" vert="horz" wrap="square" anchor="ctr" anchorCtr="1"/>
          <a:lstStyle/>
          <a:p>
            <a:pPr>
              <a:defRPr sz="2500" b="1" i="0" u="none" strike="noStrike" kern="1200" baseline="0">
                <a:solidFill>
                  <a:schemeClr val="dk1">
                    <a:lumMod val="75000"/>
                    <a:lumOff val="25000"/>
                  </a:schemeClr>
                </a:solidFill>
                <a:latin typeface="+mn-lt"/>
                <a:ea typeface="+mn-ea"/>
                <a:cs typeface="+mn-cs"/>
              </a:defRPr>
            </a:pPr>
            <a:r>
              <a:rPr lang="en-US" sz="2500" u="none" dirty="0"/>
              <a:t>Proportion of Global Sales by Region 2000 - 2016</a:t>
            </a:r>
          </a:p>
        </c:rich>
      </c:tx>
      <c:layout>
        <c:manualLayout>
          <c:xMode val="edge"/>
          <c:yMode val="edge"/>
          <c:x val="0.1955382415701187"/>
          <c:y val="1.9504106489306641E-2"/>
        </c:manualLayout>
      </c:layout>
      <c:overlay val="1"/>
      <c:spPr>
        <a:noFill/>
        <a:ln>
          <a:noFill/>
        </a:ln>
        <a:effectLst/>
      </c:spPr>
      <c:txPr>
        <a:bodyPr rot="0" spcFirstLastPara="1" vertOverflow="ellipsis" vert="horz" wrap="square" anchor="ctr" anchorCtr="1"/>
        <a:lstStyle/>
        <a:p>
          <a:pPr>
            <a:defRPr sz="25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31750" cap="rnd" cmpd="sng" algn="ctr">
            <a:solidFill>
              <a:schemeClr val="accent1"/>
            </a:solidFill>
            <a:round/>
          </a:ln>
          <a:effectLst/>
        </c:spPr>
        <c:marker>
          <c:symbol val="circle"/>
          <c:size val="17"/>
          <c:spPr>
            <a:solidFill>
              <a:schemeClr val="accent3"/>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31750" cap="rnd" cmpd="sng" algn="ctr">
            <a:solidFill>
              <a:schemeClr val="accent2"/>
            </a:solidFill>
            <a:round/>
          </a:ln>
          <a:effectLst/>
        </c:spPr>
        <c:marker>
          <c:symbol val="circle"/>
          <c:size val="17"/>
          <c:spPr>
            <a:solidFill>
              <a:schemeClr val="accent2"/>
            </a:solidFill>
            <a:ln>
              <a:noFill/>
            </a:ln>
            <a:effectLst/>
          </c:spPr>
        </c:marker>
      </c:pivotFmt>
      <c:pivotFmt>
        <c:idx val="10"/>
        <c:spPr>
          <a:solidFill>
            <a:schemeClr val="accent1">
              <a:alpha val="85000"/>
            </a:schemeClr>
          </a:solidFill>
          <a:ln w="31750" cap="rnd" cmpd="sng" algn="ctr">
            <a:solidFill>
              <a:schemeClr val="accent2"/>
            </a:solidFill>
            <a:round/>
          </a:ln>
          <a:effectLst/>
        </c:spPr>
        <c:marker>
          <c:symbol val="circle"/>
          <c:size val="17"/>
          <c:spPr>
            <a:solidFill>
              <a:schemeClr val="accent2"/>
            </a:solidFill>
            <a:ln>
              <a:noFill/>
            </a:ln>
            <a:effectLst/>
          </c:spPr>
        </c:marker>
      </c:pivotFmt>
      <c:pivotFmt>
        <c:idx val="11"/>
        <c:spPr>
          <a:solidFill>
            <a:schemeClr val="accent1">
              <a:alpha val="85000"/>
            </a:schemeClr>
          </a:solidFill>
          <a:ln w="31750" cap="rnd" cmpd="sng" algn="ctr">
            <a:solidFill>
              <a:schemeClr val="accent1"/>
            </a:solidFill>
            <a:round/>
          </a:ln>
          <a:effectLst/>
        </c:spPr>
        <c:marker>
          <c:symbol val="circle"/>
          <c:size val="17"/>
          <c:spPr>
            <a:solidFill>
              <a:schemeClr val="accent4"/>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alpha val="85000"/>
            </a:schemeClr>
          </a:solidFill>
          <a:ln w="31750" cap="rnd" cmpd="sng" algn="ctr">
            <a:solidFill>
              <a:schemeClr val="accent1"/>
            </a:solidFill>
            <a:round/>
          </a:ln>
          <a:effectLst/>
        </c:spPr>
        <c:marker>
          <c:symbol val="circle"/>
          <c:size val="17"/>
          <c:spPr>
            <a:solidFill>
              <a:schemeClr val="accent3"/>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alpha val="85000"/>
            </a:schemeClr>
          </a:solidFill>
          <a:ln w="31750" cap="rnd" cmpd="sng" algn="ctr">
            <a:solidFill>
              <a:schemeClr val="accent1"/>
            </a:solidFill>
            <a:round/>
          </a:ln>
          <a:effectLst/>
        </c:spPr>
        <c:marker>
          <c:symbol val="circle"/>
          <c:size val="17"/>
          <c:spPr>
            <a:solidFill>
              <a:schemeClr val="accent4"/>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alpha val="85000"/>
            </a:schemeClr>
          </a:solidFill>
          <a:ln w="31750" cap="rnd" cmpd="sng" algn="ctr">
            <a:solidFill>
              <a:schemeClr val="accent1"/>
            </a:solidFill>
            <a:round/>
          </a:ln>
          <a:effectLst/>
        </c:spPr>
        <c:marker>
          <c:symbol val="circle"/>
          <c:size val="17"/>
          <c:spPr>
            <a:solidFill>
              <a:schemeClr val="accent3"/>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alpha val="85000"/>
            </a:schemeClr>
          </a:solidFill>
          <a:ln w="31750" cap="rnd" cmpd="sng" algn="ctr">
            <a:solidFill>
              <a:schemeClr val="accent1"/>
            </a:solidFill>
            <a:round/>
          </a:ln>
          <a:effectLst/>
        </c:spPr>
        <c:marker>
          <c:symbol val="circle"/>
          <c:size val="17"/>
          <c:spPr>
            <a:solidFill>
              <a:schemeClr val="accent4"/>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7654702619933587E-2"/>
          <c:y val="0.10388742476017414"/>
          <c:w val="0.69228931239991864"/>
          <c:h val="0.76183726398186036"/>
        </c:manualLayout>
      </c:layout>
      <c:lineChart>
        <c:grouping val="standard"/>
        <c:varyColors val="0"/>
        <c:ser>
          <c:idx val="0"/>
          <c:order val="0"/>
          <c:tx>
            <c:strRef>
              <c:f>'Question 4'!$B$3</c:f>
              <c:strCache>
                <c:ptCount val="1"/>
                <c:pt idx="0">
                  <c:v>Europe</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'Question 4'!$A$4:$A$21</c:f>
              <c:strCach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strCache>
            </c:strRef>
          </c:cat>
          <c:val>
            <c:numRef>
              <c:f>'Question 4'!$B$4:$B$21</c:f>
              <c:numCache>
                <c:formatCode>0%</c:formatCode>
                <c:ptCount val="17"/>
                <c:pt idx="0">
                  <c:v>0.261708672355626</c:v>
                </c:pt>
                <c:pt idx="1">
                  <c:v>0.28627025070142126</c:v>
                </c:pt>
                <c:pt idx="2">
                  <c:v>0.27745752427184667</c:v>
                </c:pt>
                <c:pt idx="3">
                  <c:v>0.29009361464300842</c:v>
                </c:pt>
                <c:pt idx="4">
                  <c:v>0.25594428942787123</c:v>
                </c:pt>
                <c:pt idx="5">
                  <c:v>0.26512153759186208</c:v>
                </c:pt>
                <c:pt idx="6">
                  <c:v>0.24804237678489763</c:v>
                </c:pt>
                <c:pt idx="7">
                  <c:v>0.26262824603603424</c:v>
                </c:pt>
                <c:pt idx="8">
                  <c:v>0.2716158491677732</c:v>
                </c:pt>
                <c:pt idx="9">
                  <c:v>0.28711224336880198</c:v>
                </c:pt>
                <c:pt idx="10">
                  <c:v>0.29432925306020796</c:v>
                </c:pt>
                <c:pt idx="11">
                  <c:v>0.32450241283746306</c:v>
                </c:pt>
                <c:pt idx="12">
                  <c:v>0.32673158386972689</c:v>
                </c:pt>
                <c:pt idx="13">
                  <c:v>0.34174567384749255</c:v>
                </c:pt>
                <c:pt idx="14">
                  <c:v>0.37279335410176712</c:v>
                </c:pt>
                <c:pt idx="15">
                  <c:v>0.36949780668582621</c:v>
                </c:pt>
                <c:pt idx="16">
                  <c:v>0.37727336810940248</c:v>
                </c:pt>
              </c:numCache>
            </c:numRef>
          </c:val>
          <c:smooth val="0"/>
          <c:extLst>
            <c:ext xmlns:c16="http://schemas.microsoft.com/office/drawing/2014/chart" uri="{C3380CC4-5D6E-409C-BE32-E72D297353CC}">
              <c16:uniqueId val="{00000000-0A21-3C47-BB43-58C4F9578537}"/>
            </c:ext>
          </c:extLst>
        </c:ser>
        <c:ser>
          <c:idx val="1"/>
          <c:order val="1"/>
          <c:tx>
            <c:strRef>
              <c:f>'Question 4'!$C$3</c:f>
              <c:strCache>
                <c:ptCount val="1"/>
                <c:pt idx="0">
                  <c:v>North America</c:v>
                </c:pt>
              </c:strCache>
            </c:strRef>
          </c:tx>
          <c:spPr>
            <a:ln w="31750" cap="rnd">
              <a:solidFill>
                <a:schemeClr val="accent2"/>
              </a:solidFill>
              <a:round/>
            </a:ln>
            <a:effectLst/>
          </c:spPr>
          <c:marker>
            <c:symbol val="circle"/>
            <c:size val="17"/>
            <c:spPr>
              <a:solidFill>
                <a:schemeClr val="accent2"/>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'Question 4'!$A$4:$A$21</c:f>
              <c:strCach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strCache>
            </c:strRef>
          </c:cat>
          <c:val>
            <c:numRef>
              <c:f>'Question 4'!$C$4:$C$21</c:f>
              <c:numCache>
                <c:formatCode>0%</c:formatCode>
                <c:ptCount val="17"/>
                <c:pt idx="0">
                  <c:v>0.46879341139114866</c:v>
                </c:pt>
                <c:pt idx="1">
                  <c:v>0.52487404591667686</c:v>
                </c:pt>
                <c:pt idx="2">
                  <c:v>0.54659688511327176</c:v>
                </c:pt>
                <c:pt idx="3">
                  <c:v>0.54098085790135908</c:v>
                </c:pt>
                <c:pt idx="4">
                  <c:v>0.53084829839498504</c:v>
                </c:pt>
                <c:pt idx="5">
                  <c:v>0.52748184545810728</c:v>
                </c:pt>
                <c:pt idx="6">
                  <c:v>0.50499001996008941</c:v>
                </c:pt>
                <c:pt idx="7">
                  <c:v>0.51061149019030627</c:v>
                </c:pt>
                <c:pt idx="8">
                  <c:v>0.51766092207983749</c:v>
                </c:pt>
                <c:pt idx="9">
                  <c:v>0.5077925970328212</c:v>
                </c:pt>
                <c:pt idx="10">
                  <c:v>0.50668665167791327</c:v>
                </c:pt>
                <c:pt idx="11">
                  <c:v>0.46717959650381635</c:v>
                </c:pt>
                <c:pt idx="12">
                  <c:v>0.42625295703361593</c:v>
                </c:pt>
                <c:pt idx="13">
                  <c:v>0.42044497568661715</c:v>
                </c:pt>
                <c:pt idx="14">
                  <c:v>0.39154428126390972</c:v>
                </c:pt>
                <c:pt idx="15">
                  <c:v>0.38882166086824943</c:v>
                </c:pt>
                <c:pt idx="16">
                  <c:v>0.31946989990131036</c:v>
                </c:pt>
              </c:numCache>
            </c:numRef>
          </c:val>
          <c:smooth val="0"/>
          <c:extLst>
            <c:ext xmlns:c16="http://schemas.microsoft.com/office/drawing/2014/chart" uri="{C3380CC4-5D6E-409C-BE32-E72D297353CC}">
              <c16:uniqueId val="{00000001-0A21-3C47-BB43-58C4F9578537}"/>
            </c:ext>
          </c:extLst>
        </c:ser>
        <c:ser>
          <c:idx val="2"/>
          <c:order val="2"/>
          <c:tx>
            <c:strRef>
              <c:f>'Question 4'!$D$3</c:f>
              <c:strCache>
                <c:ptCount val="1"/>
                <c:pt idx="0">
                  <c:v>Japan</c:v>
                </c:pt>
              </c:strCache>
            </c:strRef>
          </c:tx>
          <c:spPr>
            <a:ln w="31750" cap="rnd">
              <a:solidFill>
                <a:schemeClr val="accent3"/>
              </a:solidFill>
              <a:round/>
            </a:ln>
            <a:effectLst/>
          </c:spPr>
          <c:marker>
            <c:symbol val="circle"/>
            <c:size val="17"/>
            <c:spPr>
              <a:solidFill>
                <a:schemeClr val="accent3"/>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'Question 4'!$A$4:$A$21</c:f>
              <c:strCach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strCache>
            </c:strRef>
          </c:cat>
          <c:val>
            <c:numRef>
              <c:f>'Question 4'!$D$4:$D$21</c:f>
              <c:numCache>
                <c:formatCode>0%</c:formatCode>
                <c:ptCount val="17"/>
                <c:pt idx="0">
                  <c:v>0.21219487993649533</c:v>
                </c:pt>
                <c:pt idx="1">
                  <c:v>0.12025220985307901</c:v>
                </c:pt>
                <c:pt idx="2">
                  <c:v>0.10558252427184517</c:v>
                </c:pt>
                <c:pt idx="3">
                  <c:v>9.5570769875646541E-2</c:v>
                </c:pt>
                <c:pt idx="4">
                  <c:v>9.9329851422575485E-2</c:v>
                </c:pt>
                <c:pt idx="5">
                  <c:v>0.1180153933121718</c:v>
                </c:pt>
                <c:pt idx="6">
                  <c:v>0.14150545063719033</c:v>
                </c:pt>
                <c:pt idx="7">
                  <c:v>9.8653314352103255E-2</c:v>
                </c:pt>
                <c:pt idx="8">
                  <c:v>8.8761231403742216E-2</c:v>
                </c:pt>
                <c:pt idx="9">
                  <c:v>9.2746890454069336E-2</c:v>
                </c:pt>
                <c:pt idx="10">
                  <c:v>9.9075693230078893E-2</c:v>
                </c:pt>
                <c:pt idx="11">
                  <c:v>0.10279268978081121</c:v>
                </c:pt>
                <c:pt idx="12">
                  <c:v>0.14232271551961376</c:v>
                </c:pt>
                <c:pt idx="13">
                  <c:v>0.12928200809540694</c:v>
                </c:pt>
                <c:pt idx="14">
                  <c:v>0.11707461800919827</c:v>
                </c:pt>
                <c:pt idx="15">
                  <c:v>0.12751474814702757</c:v>
                </c:pt>
                <c:pt idx="16">
                  <c:v>0.19314817425630776</c:v>
                </c:pt>
              </c:numCache>
            </c:numRef>
          </c:val>
          <c:smooth val="0"/>
          <c:extLst>
            <c:ext xmlns:c16="http://schemas.microsoft.com/office/drawing/2014/chart" uri="{C3380CC4-5D6E-409C-BE32-E72D297353CC}">
              <c16:uniqueId val="{00000002-0A21-3C47-BB43-58C4F9578537}"/>
            </c:ext>
          </c:extLst>
        </c:ser>
        <c:ser>
          <c:idx val="3"/>
          <c:order val="3"/>
          <c:tx>
            <c:strRef>
              <c:f>'Question 4'!$E$3</c:f>
              <c:strCache>
                <c:ptCount val="1"/>
                <c:pt idx="0">
                  <c:v>Other</c:v>
                </c:pt>
              </c:strCache>
            </c:strRef>
          </c:tx>
          <c:spPr>
            <a:ln w="31750" cap="rnd">
              <a:solidFill>
                <a:schemeClr val="accent4"/>
              </a:solidFill>
              <a:round/>
            </a:ln>
            <a:effectLst/>
          </c:spPr>
          <c:marker>
            <c:symbol val="circle"/>
            <c:size val="17"/>
            <c:spPr>
              <a:solidFill>
                <a:schemeClr val="accent4"/>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'Question 4'!$A$4:$A$21</c:f>
              <c:strCach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strCache>
            </c:strRef>
          </c:cat>
          <c:val>
            <c:numRef>
              <c:f>'Question 4'!$E$4:$E$21</c:f>
              <c:numCache>
                <c:formatCode>0%</c:formatCode>
                <c:ptCount val="17"/>
                <c:pt idx="0">
                  <c:v>5.7650327445921433E-2</c:v>
                </c:pt>
                <c:pt idx="1">
                  <c:v>6.8663830814252411E-2</c:v>
                </c:pt>
                <c:pt idx="2">
                  <c:v>6.8972491909386049E-2</c:v>
                </c:pt>
                <c:pt idx="3">
                  <c:v>7.2684085510689708E-2</c:v>
                </c:pt>
                <c:pt idx="4">
                  <c:v>0.11278052037871737</c:v>
                </c:pt>
                <c:pt idx="5">
                  <c:v>8.8228899421663773E-2</c:v>
                </c:pt>
                <c:pt idx="6">
                  <c:v>0.1044641486258272</c:v>
                </c:pt>
                <c:pt idx="7">
                  <c:v>0.12697789341057031</c:v>
                </c:pt>
                <c:pt idx="8">
                  <c:v>0.12135807924584179</c:v>
                </c:pt>
                <c:pt idx="9">
                  <c:v>0.1120485538738229</c:v>
                </c:pt>
                <c:pt idx="10">
                  <c:v>9.9758514447498545E-2</c:v>
                </c:pt>
                <c:pt idx="11">
                  <c:v>0.10540901955464359</c:v>
                </c:pt>
                <c:pt idx="12">
                  <c:v>0.10403256863068756</c:v>
                </c:pt>
                <c:pt idx="13">
                  <c:v>0.10817418706364985</c:v>
                </c:pt>
                <c:pt idx="14">
                  <c:v>0.11873609256786878</c:v>
                </c:pt>
                <c:pt idx="15">
                  <c:v>0.11348510058992634</c:v>
                </c:pt>
                <c:pt idx="16">
                  <c:v>0.1092626533201741</c:v>
                </c:pt>
              </c:numCache>
            </c:numRef>
          </c:val>
          <c:smooth val="0"/>
          <c:extLst>
            <c:ext xmlns:c16="http://schemas.microsoft.com/office/drawing/2014/chart" uri="{C3380CC4-5D6E-409C-BE32-E72D297353CC}">
              <c16:uniqueId val="{00000003-0A21-3C47-BB43-58C4F9578537}"/>
            </c:ext>
          </c:extLst>
        </c:ser>
        <c:dLbls>
          <c:dLblPos val="ctr"/>
          <c:showLegendKey val="0"/>
          <c:showVal val="1"/>
          <c:showCatName val="0"/>
          <c:showSerName val="0"/>
          <c:showPercent val="0"/>
          <c:showBubbleSize val="0"/>
        </c:dLbls>
        <c:marker val="1"/>
        <c:smooth val="0"/>
        <c:axId val="44092959"/>
        <c:axId val="44961247"/>
      </c:lineChart>
      <c:catAx>
        <c:axId val="44092959"/>
        <c:scaling>
          <c:orientation val="minMax"/>
        </c:scaling>
        <c:delete val="0"/>
        <c:axPos val="b"/>
        <c:title>
          <c:tx>
            <c:rich>
              <a:bodyPr rot="0" spcFirstLastPara="1" vertOverflow="ellipsis" vert="horz" wrap="square" anchor="ctr" anchorCtr="1"/>
              <a:lstStyle/>
              <a:p>
                <a:pPr>
                  <a:defRPr sz="2000" b="1" i="0" u="none" strike="noStrike" kern="1200" baseline="0">
                    <a:solidFill>
                      <a:schemeClr val="dk1">
                        <a:lumMod val="75000"/>
                        <a:lumOff val="25000"/>
                      </a:schemeClr>
                    </a:solidFill>
                    <a:latin typeface="+mn-lt"/>
                    <a:ea typeface="+mn-ea"/>
                    <a:cs typeface="+mn-cs"/>
                  </a:defRPr>
                </a:pPr>
                <a:r>
                  <a:rPr lang="en-US" sz="2000"/>
                  <a:t>Year</a:t>
                </a:r>
              </a:p>
            </c:rich>
          </c:tx>
          <c:layout>
            <c:manualLayout>
              <c:xMode val="edge"/>
              <c:yMode val="edge"/>
              <c:x val="0.42699024189723833"/>
              <c:y val="0.91794039936759142"/>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200" b="0" i="0" u="none" strike="noStrike" kern="1200" cap="all" baseline="0">
                <a:solidFill>
                  <a:schemeClr val="dk1">
                    <a:lumMod val="75000"/>
                    <a:lumOff val="25000"/>
                  </a:schemeClr>
                </a:solidFill>
                <a:latin typeface="+mn-lt"/>
                <a:ea typeface="+mn-ea"/>
                <a:cs typeface="+mn-cs"/>
              </a:defRPr>
            </a:pPr>
            <a:endParaRPr lang="en-US"/>
          </a:p>
        </c:txPr>
        <c:crossAx val="44961247"/>
        <c:crosses val="autoZero"/>
        <c:auto val="1"/>
        <c:lblAlgn val="ctr"/>
        <c:lblOffset val="100"/>
        <c:noMultiLvlLbl val="0"/>
      </c:catAx>
      <c:valAx>
        <c:axId val="44961247"/>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2000" b="1" i="0" u="none" strike="noStrike" kern="1200" baseline="0">
                    <a:solidFill>
                      <a:schemeClr val="dk1">
                        <a:lumMod val="75000"/>
                        <a:lumOff val="25000"/>
                      </a:schemeClr>
                    </a:solidFill>
                    <a:latin typeface="+mn-lt"/>
                    <a:ea typeface="+mn-ea"/>
                    <a:cs typeface="+mn-cs"/>
                  </a:defRPr>
                </a:pPr>
                <a:r>
                  <a:rPr lang="en-US" sz="2000"/>
                  <a:t>% of Global Sales</a:t>
                </a:r>
              </a:p>
            </c:rich>
          </c:tx>
          <c:layout>
            <c:manualLayout>
              <c:xMode val="edge"/>
              <c:yMode val="edge"/>
              <c:x val="1.5398349357766314E-2"/>
              <c:y val="0.31436400272746501"/>
            </c:manualLayout>
          </c:layout>
          <c:overlay val="0"/>
          <c:spPr>
            <a:noFill/>
            <a:ln>
              <a:noFill/>
            </a:ln>
            <a:effectLst/>
          </c:spPr>
          <c:txPr>
            <a:bodyPr rot="-5400000" spcFirstLastPara="1" vertOverflow="ellipsis" vert="horz" wrap="square" anchor="ctr" anchorCtr="1"/>
            <a:lstStyle/>
            <a:p>
              <a:pPr>
                <a:defRPr sz="2000" b="1" i="0" u="none" strike="noStrike" kern="1200" baseline="0">
                  <a:solidFill>
                    <a:schemeClr val="dk1">
                      <a:lumMod val="75000"/>
                      <a:lumOff val="2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dk1">
                    <a:lumMod val="75000"/>
                    <a:lumOff val="25000"/>
                  </a:schemeClr>
                </a:solidFill>
                <a:latin typeface="+mn-lt"/>
                <a:ea typeface="+mn-ea"/>
                <a:cs typeface="+mn-cs"/>
              </a:defRPr>
            </a:pPr>
            <a:endParaRPr lang="en-US"/>
          </a:p>
        </c:txPr>
        <c:crossAx val="44092959"/>
        <c:crosses val="autoZero"/>
        <c:crossBetween val="between"/>
      </c:valAx>
      <c:spPr>
        <a:noFill/>
        <a:ln>
          <a:noFill/>
        </a:ln>
        <a:effectLst/>
      </c:spPr>
    </c:plotArea>
    <c:legend>
      <c:legendPos val="r"/>
      <c:layout>
        <c:manualLayout>
          <c:xMode val="edge"/>
          <c:yMode val="edge"/>
          <c:x val="0.80248231373167145"/>
          <c:y val="0.32443242595133509"/>
          <c:w val="0.18309389240455373"/>
          <c:h val="0.3251415735802593"/>
        </c:manualLayout>
      </c:layout>
      <c:overlay val="0"/>
      <c:spPr>
        <a:solidFill>
          <a:schemeClr val="bg1">
            <a:alpha val="39000"/>
          </a:schemeClr>
        </a:solidFill>
        <a:ln>
          <a:noFill/>
        </a:ln>
        <a:effectLst/>
      </c:spPr>
      <c:txPr>
        <a:bodyPr rot="0" spcFirstLastPara="1" vertOverflow="ellipsis" vert="horz" wrap="square" anchor="ctr" anchorCtr="1"/>
        <a:lstStyle/>
        <a:p>
          <a:pPr>
            <a:defRPr sz="11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bg2">
          <a:lumMod val="90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300" dirty="0"/>
              <a:t>Percentage of Sales by Region</a:t>
            </a:r>
            <a:r>
              <a:rPr lang="en-US" sz="2300" baseline="0" dirty="0"/>
              <a:t> for 2016</a:t>
            </a:r>
            <a:endParaRPr lang="en-US" sz="2300" dirty="0"/>
          </a:p>
        </c:rich>
      </c:tx>
      <c:layout>
        <c:manualLayout>
          <c:xMode val="edge"/>
          <c:yMode val="edge"/>
          <c:x val="0.12593737141181705"/>
          <c:y val="8.8412279189161516E-3"/>
        </c:manualLayout>
      </c:layout>
      <c:overlay val="0"/>
      <c:spPr>
        <a:noFill/>
        <a:ln>
          <a:noFill/>
        </a:ln>
        <a:effectLst/>
      </c:spPr>
    </c:title>
    <c:autoTitleDeleted val="0"/>
    <c:plotArea>
      <c:layout>
        <c:manualLayout>
          <c:layoutTarget val="inner"/>
          <c:xMode val="edge"/>
          <c:yMode val="edge"/>
          <c:x val="7.2688078178283405E-2"/>
          <c:y val="0.12331675990078625"/>
          <c:w val="0.88847533355878783"/>
          <c:h val="0.87668324009921372"/>
        </c:manualLayout>
      </c:layout>
      <c:pieChart>
        <c:varyColors val="1"/>
        <c:ser>
          <c:idx val="3"/>
          <c:order val="0"/>
          <c:dLbls>
            <c:spPr>
              <a:noFill/>
              <a:ln>
                <a:noFill/>
              </a:ln>
              <a:effectLst/>
            </c:spPr>
            <c:dLblPos val="ctr"/>
            <c:showLegendKey val="0"/>
            <c:showVal val="1"/>
            <c:showCatName val="0"/>
            <c:showSerName val="0"/>
            <c:showPercent val="0"/>
            <c:showBubbleSize val="0"/>
            <c:showLeaderLines val="1"/>
            <c:extLst>
              <c:ext xmlns:c15="http://schemas.microsoft.com/office/drawing/2012/chart" uri="{CE6537A1-D6FC-4f65-9D91-7224C49458BB}"/>
            </c:extLst>
          </c:dLbls>
          <c:cat>
            <c:strRef>
              <c:f>'Original Data'!$L$279:$L$282</c:f>
              <c:strCache>
                <c:ptCount val="4"/>
                <c:pt idx="0">
                  <c:v>Europe</c:v>
                </c:pt>
                <c:pt idx="1">
                  <c:v>North America</c:v>
                </c:pt>
                <c:pt idx="2">
                  <c:v>Japan</c:v>
                </c:pt>
                <c:pt idx="3">
                  <c:v>Other</c:v>
                </c:pt>
              </c:strCache>
            </c:strRef>
          </c:cat>
          <c:val>
            <c:numRef>
              <c:f>'Original Data'!$M$279:$M$282</c:f>
            </c:numRef>
          </c:val>
          <c:extLst>
            <c:ext xmlns:c16="http://schemas.microsoft.com/office/drawing/2014/chart" uri="{C3380CC4-5D6E-409C-BE32-E72D297353CC}">
              <c16:uniqueId val="{00000000-459F-AC43-B926-6009C0FCA204}"/>
            </c:ext>
          </c:extLst>
        </c:ser>
        <c:ser>
          <c:idx val="4"/>
          <c:order val="1"/>
          <c:dLbls>
            <c:spPr>
              <a:noFill/>
              <a:ln>
                <a:noFill/>
              </a:ln>
              <a:effectLst/>
            </c:spPr>
            <c:dLblPos val="ctr"/>
            <c:showLegendKey val="0"/>
            <c:showVal val="1"/>
            <c:showCatName val="0"/>
            <c:showSerName val="0"/>
            <c:showPercent val="0"/>
            <c:showBubbleSize val="0"/>
            <c:showLeaderLines val="1"/>
            <c:extLst>
              <c:ext xmlns:c15="http://schemas.microsoft.com/office/drawing/2012/chart" uri="{CE6537A1-D6FC-4f65-9D91-7224C49458BB}"/>
            </c:extLst>
          </c:dLbls>
          <c:cat>
            <c:strRef>
              <c:f>'Original Data'!$L$279:$L$282</c:f>
              <c:strCache>
                <c:ptCount val="4"/>
                <c:pt idx="0">
                  <c:v>Europe</c:v>
                </c:pt>
                <c:pt idx="1">
                  <c:v>North America</c:v>
                </c:pt>
                <c:pt idx="2">
                  <c:v>Japan</c:v>
                </c:pt>
                <c:pt idx="3">
                  <c:v>Other</c:v>
                </c:pt>
              </c:strCache>
            </c:strRef>
          </c:cat>
          <c:val>
            <c:numRef>
              <c:f>'Original Data'!$N$279:$N$282</c:f>
            </c:numRef>
          </c:val>
          <c:extLst>
            <c:ext xmlns:c16="http://schemas.microsoft.com/office/drawing/2014/chart" uri="{C3380CC4-5D6E-409C-BE32-E72D297353CC}">
              <c16:uniqueId val="{00000001-459F-AC43-B926-6009C0FCA204}"/>
            </c:ext>
          </c:extLst>
        </c:ser>
        <c:ser>
          <c:idx val="5"/>
          <c:order val="2"/>
          <c:dLbls>
            <c:dLbl>
              <c:idx val="0"/>
              <c:layout>
                <c:manualLayout>
                  <c:x val="-0.20276887546336197"/>
                  <c:y val="9.2815340875852623E-2"/>
                </c:manualLayout>
              </c:layout>
              <c:tx>
                <c:rich>
                  <a:bodyPr/>
                  <a:lstStyle/>
                  <a:p>
                    <a:fld id="{38C37F2F-3B79-584B-B898-4A438C93568D}" type="CATEGORYNAME">
                      <a:rPr lang="en-US"/>
                      <a:pPr/>
                      <a:t>[CATEGORY NAME]</a:t>
                    </a:fld>
                    <a:endParaRPr lang="en-US" baseline="0"/>
                  </a:p>
                  <a:p>
                    <a:fld id="{FA72C661-CA10-1C48-BD36-1F63526D3772}" type="VALUE">
                      <a:rPr lang="en-US" baseline="0"/>
                      <a:pPr/>
                      <a:t>[VALUE]</a:t>
                    </a:fld>
                    <a:endParaRPr lang="en-US"/>
                  </a:p>
                </c:rich>
              </c:tx>
              <c:dLblPos val="bestFit"/>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459F-AC43-B926-6009C0FCA204}"/>
                </c:ext>
              </c:extLst>
            </c:dLbl>
            <c:dLbl>
              <c:idx val="1"/>
              <c:layout>
                <c:manualLayout>
                  <c:x val="0.11825431598166822"/>
                  <c:y val="-0.14404502985239759"/>
                </c:manualLayout>
              </c:layout>
              <c:tx>
                <c:rich>
                  <a:bodyPr/>
                  <a:lstStyle/>
                  <a:p>
                    <a:fld id="{2EF98B71-4116-684B-BD85-5CCE9FFAA32F}" type="CATEGORYNAME">
                      <a:rPr lang="en-US"/>
                      <a:pPr/>
                      <a:t>[CATEGORY NAME]</a:t>
                    </a:fld>
                    <a:endParaRPr lang="en-US" baseline="0"/>
                  </a:p>
                  <a:p>
                    <a:fld id="{DEE6B67D-C25B-984E-AED0-3630B60D1307}" type="VALUE">
                      <a:rPr lang="en-US" baseline="0"/>
                      <a:pPr/>
                      <a:t>[VALUE]</a:t>
                    </a:fld>
                    <a:endParaRPr lang="en-US"/>
                  </a:p>
                </c:rich>
              </c:tx>
              <c:dLblPos val="bestFit"/>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59F-AC43-B926-6009C0FCA204}"/>
                </c:ext>
              </c:extLst>
            </c:dLbl>
            <c:dLbl>
              <c:idx val="2"/>
              <c:layout>
                <c:manualLayout>
                  <c:x val="0.17718472884656714"/>
                  <c:y val="7.9715377720237152E-2"/>
                </c:manualLayout>
              </c:layout>
              <c:tx>
                <c:rich>
                  <a:bodyPr/>
                  <a:lstStyle/>
                  <a:p>
                    <a:fld id="{2C7F896F-5F64-3542-9E8E-950CB34A43DF}" type="CATEGORYNAME">
                      <a:rPr lang="en-US"/>
                      <a:pPr/>
                      <a:t>[CATEGORY NAME]</a:t>
                    </a:fld>
                    <a:endParaRPr lang="en-US" baseline="0"/>
                  </a:p>
                  <a:p>
                    <a:fld id="{A6776966-BF65-544A-9557-7FB30B408F55}" type="VALUE">
                      <a:rPr lang="en-US" baseline="0"/>
                      <a:pPr/>
                      <a:t>[VALUE]</a:t>
                    </a:fld>
                    <a:endParaRPr lang="en-US"/>
                  </a:p>
                </c:rich>
              </c:tx>
              <c:dLblPos val="bestFit"/>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459F-AC43-B926-6009C0FCA204}"/>
                </c:ext>
              </c:extLst>
            </c:dLbl>
            <c:dLbl>
              <c:idx val="3"/>
              <c:layout>
                <c:manualLayout>
                  <c:x val="0.11274728496723965"/>
                  <c:y val="0.20136219182892023"/>
                </c:manualLayout>
              </c:layout>
              <c:tx>
                <c:rich>
                  <a:bodyPr/>
                  <a:lstStyle/>
                  <a:p>
                    <a:fld id="{F782C64B-1D2D-6C49-A1C0-7B4EFEF99448}" type="CATEGORYNAME">
                      <a:rPr lang="en-US"/>
                      <a:pPr/>
                      <a:t>[CATEGORY NAME]</a:t>
                    </a:fld>
                    <a:endParaRPr lang="en-US" baseline="0"/>
                  </a:p>
                  <a:p>
                    <a:fld id="{510FF7C0-CA7F-1E4F-9EB3-2DE994F9263B}" type="VALUE">
                      <a:rPr lang="en-US" baseline="0"/>
                      <a:pPr/>
                      <a:t>[VALUE]</a:t>
                    </a:fld>
                    <a:endParaRPr lang="en-US"/>
                  </a:p>
                </c:rich>
              </c:tx>
              <c:dLblPos val="bestFit"/>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59F-AC43-B926-6009C0FCA204}"/>
                </c:ext>
              </c:extLst>
            </c:dLbl>
            <c:spPr>
              <a:noFill/>
              <a:ln>
                <a:noFill/>
              </a:ln>
              <a:effectLst/>
            </c:spPr>
            <c:txPr>
              <a:bodyPr wrap="square" lIns="38100" tIns="19050" rIns="38100" bIns="19050" anchor="ctr">
                <a:spAutoFit/>
              </a:bodyPr>
              <a:lstStyle/>
              <a:p>
                <a:pPr>
                  <a:defRPr sz="2000">
                    <a:solidFill>
                      <a:schemeClr val="bg1"/>
                    </a:solidFill>
                  </a:defRPr>
                </a:pPr>
                <a:endParaRPr lang="en-US"/>
              </a:p>
            </c:txPr>
            <c:dLblPos val="ctr"/>
            <c:showLegendKey val="0"/>
            <c:showVal val="1"/>
            <c:showCatName val="1"/>
            <c:showSerName val="0"/>
            <c:showPercent val="0"/>
            <c:showBubbleSize val="0"/>
            <c:showLeaderLines val="1"/>
            <c:extLst>
              <c:ext xmlns:c15="http://schemas.microsoft.com/office/drawing/2012/chart" uri="{CE6537A1-D6FC-4f65-9D91-7224C49458BB}"/>
            </c:extLst>
          </c:dLbls>
          <c:cat>
            <c:strRef>
              <c:f>'Original Data'!$L$279:$L$282</c:f>
              <c:strCache>
                <c:ptCount val="4"/>
                <c:pt idx="0">
                  <c:v>Europe</c:v>
                </c:pt>
                <c:pt idx="1">
                  <c:v>North America</c:v>
                </c:pt>
                <c:pt idx="2">
                  <c:v>Japan</c:v>
                </c:pt>
                <c:pt idx="3">
                  <c:v>Other</c:v>
                </c:pt>
              </c:strCache>
            </c:strRef>
          </c:cat>
          <c:val>
            <c:numRef>
              <c:f>'Original Data'!$O$279:$O$282</c:f>
              <c:numCache>
                <c:formatCode>0%</c:formatCode>
                <c:ptCount val="4"/>
                <c:pt idx="0">
                  <c:v>0.37727457903313416</c:v>
                </c:pt>
                <c:pt idx="1">
                  <c:v>0.31946923255994414</c:v>
                </c:pt>
                <c:pt idx="2">
                  <c:v>0.19038565996740903</c:v>
                </c:pt>
                <c:pt idx="3">
                  <c:v>0.10926224101808024</c:v>
                </c:pt>
              </c:numCache>
            </c:numRef>
          </c:val>
          <c:extLst>
            <c:ext xmlns:c16="http://schemas.microsoft.com/office/drawing/2014/chart" uri="{C3380CC4-5D6E-409C-BE32-E72D297353CC}">
              <c16:uniqueId val="{00000006-459F-AC43-B926-6009C0FCA204}"/>
            </c:ext>
          </c:extLst>
        </c:ser>
        <c:ser>
          <c:idx val="0"/>
          <c:order val="3"/>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'Original Data'!$L$279:$L$282</c:f>
              <c:strCache>
                <c:ptCount val="4"/>
                <c:pt idx="0">
                  <c:v>Europe</c:v>
                </c:pt>
                <c:pt idx="1">
                  <c:v>North America</c:v>
                </c:pt>
                <c:pt idx="2">
                  <c:v>Japan</c:v>
                </c:pt>
                <c:pt idx="3">
                  <c:v>Other</c:v>
                </c:pt>
              </c:strCache>
            </c:strRef>
          </c:cat>
          <c:val>
            <c:numRef>
              <c:f>'Original Data'!$M$279:$M$282</c:f>
            </c:numRef>
          </c:val>
          <c:extLst>
            <c:ext xmlns:c16="http://schemas.microsoft.com/office/drawing/2014/chart" uri="{C3380CC4-5D6E-409C-BE32-E72D297353CC}">
              <c16:uniqueId val="{00000007-459F-AC43-B926-6009C0FCA204}"/>
            </c:ext>
          </c:extLst>
        </c:ser>
        <c:ser>
          <c:idx val="1"/>
          <c:order val="4"/>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'Original Data'!$L$279:$L$282</c:f>
              <c:strCache>
                <c:ptCount val="4"/>
                <c:pt idx="0">
                  <c:v>Europe</c:v>
                </c:pt>
                <c:pt idx="1">
                  <c:v>North America</c:v>
                </c:pt>
                <c:pt idx="2">
                  <c:v>Japan</c:v>
                </c:pt>
                <c:pt idx="3">
                  <c:v>Other</c:v>
                </c:pt>
              </c:strCache>
            </c:strRef>
          </c:cat>
          <c:val>
            <c:numRef>
              <c:f>'Original Data'!$N$279:$N$282</c:f>
            </c:numRef>
          </c:val>
          <c:extLst>
            <c:ext xmlns:c16="http://schemas.microsoft.com/office/drawing/2014/chart" uri="{C3380CC4-5D6E-409C-BE32-E72D297353CC}">
              <c16:uniqueId val="{00000008-459F-AC43-B926-6009C0FCA204}"/>
            </c:ext>
          </c:extLst>
        </c:ser>
        <c:ser>
          <c:idx val="2"/>
          <c:order val="5"/>
          <c:dPt>
            <c:idx val="0"/>
            <c:bubble3D val="0"/>
            <c:spPr>
              <a:solidFill>
                <a:schemeClr val="accent1"/>
              </a:solidFill>
              <a:ln w="19050">
                <a:solidFill>
                  <a:schemeClr val="lt1"/>
                </a:solidFill>
              </a:ln>
              <a:effectLst/>
            </c:spPr>
            <c:extLst>
              <c:ext xmlns:c16="http://schemas.microsoft.com/office/drawing/2014/chart" uri="{C3380CC4-5D6E-409C-BE32-E72D297353CC}">
                <c16:uniqueId val="{0000000A-459F-AC43-B926-6009C0FCA20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C-459F-AC43-B926-6009C0FCA20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E-459F-AC43-B926-6009C0FCA20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0-459F-AC43-B926-6009C0FCA204}"/>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'Original Data'!$L$279:$L$282</c:f>
              <c:strCache>
                <c:ptCount val="4"/>
                <c:pt idx="0">
                  <c:v>Europe</c:v>
                </c:pt>
                <c:pt idx="1">
                  <c:v>North America</c:v>
                </c:pt>
                <c:pt idx="2">
                  <c:v>Japan</c:v>
                </c:pt>
                <c:pt idx="3">
                  <c:v>Other</c:v>
                </c:pt>
              </c:strCache>
            </c:strRef>
          </c:cat>
          <c:val>
            <c:numRef>
              <c:f>'Original Data'!$O$279:$O$282</c:f>
              <c:numCache>
                <c:formatCode>0%</c:formatCode>
                <c:ptCount val="4"/>
                <c:pt idx="0">
                  <c:v>0.37727457903313416</c:v>
                </c:pt>
                <c:pt idx="1">
                  <c:v>0.31946923255994414</c:v>
                </c:pt>
                <c:pt idx="2">
                  <c:v>0.19038565996740903</c:v>
                </c:pt>
                <c:pt idx="3">
                  <c:v>0.10926224101808024</c:v>
                </c:pt>
              </c:numCache>
            </c:numRef>
          </c:val>
          <c:extLst>
            <c:ext xmlns:c16="http://schemas.microsoft.com/office/drawing/2014/chart" uri="{C3380CC4-5D6E-409C-BE32-E72D297353CC}">
              <c16:uniqueId val="{00000011-459F-AC43-B926-6009C0FCA204}"/>
            </c:ext>
          </c:extLst>
        </c:ser>
        <c:dLbls>
          <c:dLblPos val="ctr"/>
          <c:showLegendKey val="0"/>
          <c:showVal val="1"/>
          <c:showCatName val="0"/>
          <c:showSerName val="0"/>
          <c:showPercent val="0"/>
          <c:showBubbleSize val="0"/>
          <c:showLeaderLines val="1"/>
        </c:dLbls>
        <c:firstSliceAng val="0"/>
      </c:pieChart>
    </c:plotArea>
    <c:plotVisOnly val="1"/>
    <c:dispBlanksAs val="gap"/>
    <c:showDLblsOverMax val="0"/>
    <c:extLst/>
  </c:chart>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 Take 2.xlsx]Global Sales!PivotTable3</c:name>
    <c:fmtId val="6"/>
  </c:pivotSource>
  <c:chart>
    <c:title>
      <c:tx>
        <c:rich>
          <a:bodyPr rot="0" spcFirstLastPara="1" vertOverflow="ellipsis" vert="horz" wrap="square" anchor="ctr" anchorCtr="1"/>
          <a:lstStyle/>
          <a:p>
            <a:pPr>
              <a:defRPr sz="2300" b="0" i="0" u="none" strike="noStrike" kern="1200" spc="0" baseline="0">
                <a:solidFill>
                  <a:schemeClr val="tx1">
                    <a:lumMod val="65000"/>
                    <a:lumOff val="35000"/>
                  </a:schemeClr>
                </a:solidFill>
                <a:latin typeface="+mn-lt"/>
                <a:ea typeface="+mn-ea"/>
                <a:cs typeface="+mn-cs"/>
              </a:defRPr>
            </a:pPr>
            <a:r>
              <a:rPr lang="en-US" sz="2300"/>
              <a:t>Global</a:t>
            </a:r>
            <a:r>
              <a:rPr lang="en-US" sz="2300" baseline="0"/>
              <a:t> Sales 1990 - 2016</a:t>
            </a:r>
            <a:endParaRPr lang="en-US" sz="2300"/>
          </a:p>
        </c:rich>
      </c:tx>
      <c:layout>
        <c:manualLayout>
          <c:xMode val="edge"/>
          <c:yMode val="edge"/>
          <c:x val="0.33916306487504277"/>
          <c:y val="1.9710348706411699E-2"/>
        </c:manualLayout>
      </c:layout>
      <c:overlay val="0"/>
      <c:spPr>
        <a:noFill/>
        <a:ln>
          <a:noFill/>
        </a:ln>
        <a:effectLst/>
      </c:spPr>
      <c:txPr>
        <a:bodyPr rot="0" spcFirstLastPara="1" vertOverflow="ellipsis" vert="horz" wrap="square" anchor="ctr" anchorCtr="1"/>
        <a:lstStyle/>
        <a:p>
          <a:pPr>
            <a:defRPr sz="23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373775461165947"/>
          <c:y val="0.1233460143324781"/>
          <c:w val="0.80877133316081973"/>
          <c:h val="0.69724891130181765"/>
        </c:manualLayout>
      </c:layout>
      <c:barChart>
        <c:barDir val="col"/>
        <c:grouping val="clustered"/>
        <c:varyColors val="0"/>
        <c:ser>
          <c:idx val="0"/>
          <c:order val="0"/>
          <c:tx>
            <c:strRef>
              <c:f>'Global Sales'!$B$3</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'Global Sales'!$A$4:$A$31</c:f>
              <c:strCache>
                <c:ptCount val="27"/>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strCache>
            </c:strRef>
          </c:cat>
          <c:val>
            <c:numRef>
              <c:f>'Global Sales'!$B$4:$B$31</c:f>
              <c:numCache>
                <c:formatCode>General</c:formatCode>
                <c:ptCount val="27"/>
                <c:pt idx="0">
                  <c:v>49.389999999999993</c:v>
                </c:pt>
                <c:pt idx="1">
                  <c:v>32.230000000000004</c:v>
                </c:pt>
                <c:pt idx="2">
                  <c:v>76.159999999999982</c:v>
                </c:pt>
                <c:pt idx="3">
                  <c:v>45.98</c:v>
                </c:pt>
                <c:pt idx="4">
                  <c:v>79.17000000000003</c:v>
                </c:pt>
                <c:pt idx="5">
                  <c:v>88.109999999999914</c:v>
                </c:pt>
                <c:pt idx="6">
                  <c:v>199.14999999999995</c:v>
                </c:pt>
                <c:pt idx="7">
                  <c:v>200.98000000000013</c:v>
                </c:pt>
                <c:pt idx="8">
                  <c:v>256.46999999999963</c:v>
                </c:pt>
                <c:pt idx="9">
                  <c:v>251.27000000000018</c:v>
                </c:pt>
                <c:pt idx="10">
                  <c:v>201.56000000000023</c:v>
                </c:pt>
                <c:pt idx="11">
                  <c:v>331.46999999999912</c:v>
                </c:pt>
                <c:pt idx="12">
                  <c:v>395.51999999999828</c:v>
                </c:pt>
                <c:pt idx="13">
                  <c:v>357.84999999999894</c:v>
                </c:pt>
                <c:pt idx="14">
                  <c:v>419.30999999999864</c:v>
                </c:pt>
                <c:pt idx="15">
                  <c:v>459.93999999999761</c:v>
                </c:pt>
                <c:pt idx="16">
                  <c:v>521.03999999999132</c:v>
                </c:pt>
                <c:pt idx="17">
                  <c:v>611.1299999999934</c:v>
                </c:pt>
                <c:pt idx="18">
                  <c:v>678.8999999999952</c:v>
                </c:pt>
                <c:pt idx="19">
                  <c:v>667.29999999999472</c:v>
                </c:pt>
                <c:pt idx="20">
                  <c:v>600.44999999999482</c:v>
                </c:pt>
                <c:pt idx="21">
                  <c:v>515.98999999999671</c:v>
                </c:pt>
                <c:pt idx="22">
                  <c:v>363.53999999999837</c:v>
                </c:pt>
                <c:pt idx="23">
                  <c:v>368.10999999999865</c:v>
                </c:pt>
                <c:pt idx="24">
                  <c:v>337.04999999999848</c:v>
                </c:pt>
                <c:pt idx="25">
                  <c:v>264.43999999999795</c:v>
                </c:pt>
                <c:pt idx="26">
                  <c:v>70.92999999999995</c:v>
                </c:pt>
              </c:numCache>
            </c:numRef>
          </c:val>
          <c:extLst>
            <c:ext xmlns:c16="http://schemas.microsoft.com/office/drawing/2014/chart" uri="{C3380CC4-5D6E-409C-BE32-E72D297353CC}">
              <c16:uniqueId val="{00000000-ED81-474F-8DAB-C9040341B580}"/>
            </c:ext>
          </c:extLst>
        </c:ser>
        <c:dLbls>
          <c:showLegendKey val="0"/>
          <c:showVal val="0"/>
          <c:showCatName val="0"/>
          <c:showSerName val="0"/>
          <c:showPercent val="0"/>
          <c:showBubbleSize val="0"/>
        </c:dLbls>
        <c:gapWidth val="182"/>
        <c:axId val="260157423"/>
        <c:axId val="45534495"/>
      </c:barChart>
      <c:catAx>
        <c:axId val="260157423"/>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Year</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5534495"/>
        <c:crosses val="autoZero"/>
        <c:auto val="1"/>
        <c:lblAlgn val="ctr"/>
        <c:lblOffset val="100"/>
        <c:noMultiLvlLbl val="0"/>
      </c:catAx>
      <c:valAx>
        <c:axId val="455344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a:t>Global</a:t>
                </a:r>
                <a:r>
                  <a:rPr lang="en-US" sz="2000" baseline="0"/>
                  <a:t> Sales in Millions of Units</a:t>
                </a:r>
                <a:endParaRPr lang="en-US" sz="2000"/>
              </a:p>
            </c:rich>
          </c:tx>
          <c:layout>
            <c:manualLayout>
              <c:xMode val="edge"/>
              <c:yMode val="edge"/>
              <c:x val="8.2372261211913714E-3"/>
              <c:y val="0.183248207255343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601574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 Take 2.xlsx]All genres!PivotTable5</c:name>
    <c:fmtId val="6"/>
  </c:pivotSource>
  <c:chart>
    <c:title>
      <c:tx>
        <c:rich>
          <a:bodyPr rot="0" spcFirstLastPara="1" vertOverflow="ellipsis" vert="horz" wrap="square" anchor="ctr" anchorCtr="1"/>
          <a:lstStyle/>
          <a:p>
            <a:pPr>
              <a:defRPr sz="2300" b="0" i="0" u="none" strike="noStrike" kern="1200" spc="0" baseline="0">
                <a:solidFill>
                  <a:schemeClr val="tx1">
                    <a:lumMod val="65000"/>
                    <a:lumOff val="35000"/>
                  </a:schemeClr>
                </a:solidFill>
                <a:latin typeface="+mn-lt"/>
                <a:ea typeface="+mn-ea"/>
                <a:cs typeface="+mn-cs"/>
              </a:defRPr>
            </a:pPr>
            <a:r>
              <a:rPr lang="en-US" sz="2300"/>
              <a:t>Global Sales 2007 - 2016</a:t>
            </a:r>
          </a:p>
        </c:rich>
      </c:tx>
      <c:overlay val="0"/>
      <c:spPr>
        <a:noFill/>
        <a:ln>
          <a:noFill/>
        </a:ln>
        <a:effectLst/>
      </c:spPr>
      <c:txPr>
        <a:bodyPr rot="0" spcFirstLastPara="1" vertOverflow="ellipsis" vert="horz" wrap="square" anchor="ctr" anchorCtr="1"/>
        <a:lstStyle/>
        <a:p>
          <a:pPr>
            <a:defRPr sz="23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'All genres'!$B$3</c:f>
              <c:strCache>
                <c:ptCount val="1"/>
                <c:pt idx="0">
                  <c:v>Total</c:v>
                </c:pt>
              </c:strCache>
            </c:strRef>
          </c:tx>
          <c:spPr>
            <a:solidFill>
              <a:schemeClr val="accent1"/>
            </a:solidFill>
            <a:ln>
              <a:noFill/>
            </a:ln>
            <a:effectLst/>
          </c:spPr>
          <c:invertIfNegative val="0"/>
          <c:cat>
            <c:strRef>
              <c:f>'All genres'!$A$4:$A$16</c:f>
              <c:strCache>
                <c:ptCount val="12"/>
                <c:pt idx="0">
                  <c:v>Action</c:v>
                </c:pt>
                <c:pt idx="1">
                  <c:v>Shooter</c:v>
                </c:pt>
                <c:pt idx="2">
                  <c:v>Sports</c:v>
                </c:pt>
                <c:pt idx="3">
                  <c:v>Misc</c:v>
                </c:pt>
                <c:pt idx="4">
                  <c:v>Role-Playing</c:v>
                </c:pt>
                <c:pt idx="5">
                  <c:v>Racing</c:v>
                </c:pt>
                <c:pt idx="6">
                  <c:v>Platform</c:v>
                </c:pt>
                <c:pt idx="7">
                  <c:v>Simulation</c:v>
                </c:pt>
                <c:pt idx="8">
                  <c:v>Fighting</c:v>
                </c:pt>
                <c:pt idx="9">
                  <c:v>Adventure</c:v>
                </c:pt>
                <c:pt idx="10">
                  <c:v>Puzzle</c:v>
                </c:pt>
                <c:pt idx="11">
                  <c:v>Strategy</c:v>
                </c:pt>
              </c:strCache>
            </c:strRef>
          </c:cat>
          <c:val>
            <c:numRef>
              <c:f>'All genres'!$B$4:$B$16</c:f>
              <c:numCache>
                <c:formatCode>General</c:formatCode>
                <c:ptCount val="12"/>
                <c:pt idx="0">
                  <c:v>1055.7400000000059</c:v>
                </c:pt>
                <c:pt idx="1">
                  <c:v>663.23999999999739</c:v>
                </c:pt>
                <c:pt idx="2">
                  <c:v>656.85999999999706</c:v>
                </c:pt>
                <c:pt idx="3">
                  <c:v>494.28999999999843</c:v>
                </c:pt>
                <c:pt idx="4">
                  <c:v>457.29999999999882</c:v>
                </c:pt>
                <c:pt idx="5">
                  <c:v>267.71000000000055</c:v>
                </c:pt>
                <c:pt idx="6">
                  <c:v>233.07000000000033</c:v>
                </c:pt>
                <c:pt idx="7">
                  <c:v>200.48</c:v>
                </c:pt>
                <c:pt idx="8">
                  <c:v>167.22000000000014</c:v>
                </c:pt>
                <c:pt idx="9">
                  <c:v>131.22000000000037</c:v>
                </c:pt>
                <c:pt idx="10">
                  <c:v>81.140000000000029</c:v>
                </c:pt>
                <c:pt idx="11">
                  <c:v>69.57000000000005</c:v>
                </c:pt>
              </c:numCache>
            </c:numRef>
          </c:val>
          <c:extLst>
            <c:ext xmlns:c16="http://schemas.microsoft.com/office/drawing/2014/chart" uri="{C3380CC4-5D6E-409C-BE32-E72D297353CC}">
              <c16:uniqueId val="{00000000-2CA9-8044-B04F-A592A6E40FA4}"/>
            </c:ext>
          </c:extLst>
        </c:ser>
        <c:dLbls>
          <c:showLegendKey val="0"/>
          <c:showVal val="0"/>
          <c:showCatName val="0"/>
          <c:showSerName val="0"/>
          <c:showPercent val="0"/>
          <c:showBubbleSize val="0"/>
        </c:dLbls>
        <c:gapWidth val="182"/>
        <c:axId val="1718471792"/>
        <c:axId val="1718473424"/>
      </c:barChart>
      <c:catAx>
        <c:axId val="1718471792"/>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Genre</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18473424"/>
        <c:crosses val="autoZero"/>
        <c:auto val="1"/>
        <c:lblAlgn val="ctr"/>
        <c:lblOffset val="100"/>
        <c:noMultiLvlLbl val="0"/>
      </c:catAx>
      <c:valAx>
        <c:axId val="1718473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Sales in Millions of Units</a:t>
                </a:r>
              </a:p>
            </c:rich>
          </c:tx>
          <c:layout>
            <c:manualLayout>
              <c:xMode val="edge"/>
              <c:yMode val="edge"/>
              <c:x val="5.6602697200231521E-3"/>
              <c:y val="0.23886801609361136"/>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184717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 Take 2.xlsx]Sales by R,S!PivotTable1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aseline="0" dirty="0"/>
              <a:t>Sales by Region and Genre for 2015 - 2016</a:t>
            </a:r>
            <a:endParaRPr lang="en-US" sz="2000" dirty="0"/>
          </a:p>
        </c:rich>
      </c:tx>
      <c:layout>
        <c:manualLayout>
          <c:xMode val="edge"/>
          <c:yMode val="edge"/>
          <c:x val="0.32363088846592236"/>
          <c:y val="1.663695781342840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1384850108649815E-2"/>
          <c:y val="9.2481461207723353E-2"/>
          <c:w val="0.88149138815190753"/>
          <c:h val="0.72729930149105704"/>
        </c:manualLayout>
      </c:layout>
      <c:barChart>
        <c:barDir val="col"/>
        <c:grouping val="clustered"/>
        <c:varyColors val="0"/>
        <c:ser>
          <c:idx val="0"/>
          <c:order val="0"/>
          <c:tx>
            <c:strRef>
              <c:f>'Sales by R,S'!$B$3</c:f>
              <c:strCache>
                <c:ptCount val="1"/>
                <c:pt idx="0">
                  <c:v>Europe</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'Sales by R,S'!$A$4:$A$16</c:f>
              <c:strCache>
                <c:ptCount val="12"/>
                <c:pt idx="0">
                  <c:v>Shooter</c:v>
                </c:pt>
                <c:pt idx="1">
                  <c:v>Action</c:v>
                </c:pt>
                <c:pt idx="2">
                  <c:v>Sports</c:v>
                </c:pt>
                <c:pt idx="3">
                  <c:v>Role-Playing</c:v>
                </c:pt>
                <c:pt idx="4">
                  <c:v>Racing</c:v>
                </c:pt>
                <c:pt idx="5">
                  <c:v>Misc</c:v>
                </c:pt>
                <c:pt idx="6">
                  <c:v>Adventure</c:v>
                </c:pt>
                <c:pt idx="7">
                  <c:v>Fighting</c:v>
                </c:pt>
                <c:pt idx="8">
                  <c:v>Platform</c:v>
                </c:pt>
                <c:pt idx="9">
                  <c:v>Simulation</c:v>
                </c:pt>
                <c:pt idx="10">
                  <c:v>Strategy</c:v>
                </c:pt>
                <c:pt idx="11">
                  <c:v>Puzzle</c:v>
                </c:pt>
              </c:strCache>
            </c:strRef>
          </c:cat>
          <c:val>
            <c:numRef>
              <c:f>'Sales by R,S'!$B$4:$B$16</c:f>
              <c:numCache>
                <c:formatCode>General</c:formatCode>
                <c:ptCount val="12"/>
                <c:pt idx="0">
                  <c:v>31.930000000000007</c:v>
                </c:pt>
                <c:pt idx="1">
                  <c:v>31.009999999999987</c:v>
                </c:pt>
                <c:pt idx="2">
                  <c:v>24.04999999999999</c:v>
                </c:pt>
                <c:pt idx="3">
                  <c:v>13.809999999999999</c:v>
                </c:pt>
                <c:pt idx="4">
                  <c:v>5.8799999999999981</c:v>
                </c:pt>
                <c:pt idx="5">
                  <c:v>3.8</c:v>
                </c:pt>
                <c:pt idx="6">
                  <c:v>3.7700000000000005</c:v>
                </c:pt>
                <c:pt idx="7">
                  <c:v>3.5300000000000007</c:v>
                </c:pt>
                <c:pt idx="8">
                  <c:v>2.6800000000000006</c:v>
                </c:pt>
                <c:pt idx="9">
                  <c:v>2.6000000000000005</c:v>
                </c:pt>
                <c:pt idx="10">
                  <c:v>1.3000000000000003</c:v>
                </c:pt>
                <c:pt idx="11">
                  <c:v>0.11</c:v>
                </c:pt>
              </c:numCache>
            </c:numRef>
          </c:val>
          <c:extLst>
            <c:ext xmlns:c16="http://schemas.microsoft.com/office/drawing/2014/chart" uri="{C3380CC4-5D6E-409C-BE32-E72D297353CC}">
              <c16:uniqueId val="{00000000-E207-B843-82B6-75E3104C55C6}"/>
            </c:ext>
          </c:extLst>
        </c:ser>
        <c:ser>
          <c:idx val="1"/>
          <c:order val="1"/>
          <c:tx>
            <c:strRef>
              <c:f>'Sales by R,S'!$C$3</c:f>
              <c:strCache>
                <c:ptCount val="1"/>
                <c:pt idx="0">
                  <c:v>North America</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'Sales by R,S'!$A$4:$A$16</c:f>
              <c:strCache>
                <c:ptCount val="12"/>
                <c:pt idx="0">
                  <c:v>Shooter</c:v>
                </c:pt>
                <c:pt idx="1">
                  <c:v>Action</c:v>
                </c:pt>
                <c:pt idx="2">
                  <c:v>Sports</c:v>
                </c:pt>
                <c:pt idx="3">
                  <c:v>Role-Playing</c:v>
                </c:pt>
                <c:pt idx="4">
                  <c:v>Racing</c:v>
                </c:pt>
                <c:pt idx="5">
                  <c:v>Misc</c:v>
                </c:pt>
                <c:pt idx="6">
                  <c:v>Adventure</c:v>
                </c:pt>
                <c:pt idx="7">
                  <c:v>Fighting</c:v>
                </c:pt>
                <c:pt idx="8">
                  <c:v>Platform</c:v>
                </c:pt>
                <c:pt idx="9">
                  <c:v>Simulation</c:v>
                </c:pt>
                <c:pt idx="10">
                  <c:v>Strategy</c:v>
                </c:pt>
                <c:pt idx="11">
                  <c:v>Puzzle</c:v>
                </c:pt>
              </c:strCache>
            </c:strRef>
          </c:cat>
          <c:val>
            <c:numRef>
              <c:f>'Sales by R,S'!$C$4:$C$16</c:f>
              <c:numCache>
                <c:formatCode>General</c:formatCode>
                <c:ptCount val="12"/>
                <c:pt idx="0">
                  <c:v>38.230000000000004</c:v>
                </c:pt>
                <c:pt idx="1">
                  <c:v>28.699999999999989</c:v>
                </c:pt>
                <c:pt idx="2">
                  <c:v>23.03</c:v>
                </c:pt>
                <c:pt idx="3">
                  <c:v>14.739999999999993</c:v>
                </c:pt>
                <c:pt idx="4">
                  <c:v>2.2999999999999998</c:v>
                </c:pt>
                <c:pt idx="5">
                  <c:v>5.0299999999999994</c:v>
                </c:pt>
                <c:pt idx="6">
                  <c:v>3.1</c:v>
                </c:pt>
                <c:pt idx="7">
                  <c:v>5.1999999999999993</c:v>
                </c:pt>
                <c:pt idx="8">
                  <c:v>3.29</c:v>
                </c:pt>
                <c:pt idx="9">
                  <c:v>1.1300000000000001</c:v>
                </c:pt>
                <c:pt idx="10">
                  <c:v>0.67999999999999994</c:v>
                </c:pt>
                <c:pt idx="11">
                  <c:v>0.05</c:v>
                </c:pt>
              </c:numCache>
            </c:numRef>
          </c:val>
          <c:extLst>
            <c:ext xmlns:c16="http://schemas.microsoft.com/office/drawing/2014/chart" uri="{C3380CC4-5D6E-409C-BE32-E72D297353CC}">
              <c16:uniqueId val="{00000001-E207-B843-82B6-75E3104C55C6}"/>
            </c:ext>
          </c:extLst>
        </c:ser>
        <c:ser>
          <c:idx val="2"/>
          <c:order val="2"/>
          <c:tx>
            <c:strRef>
              <c:f>'Sales by R,S'!$D$3</c:f>
              <c:strCache>
                <c:ptCount val="1"/>
                <c:pt idx="0">
                  <c:v>Japan</c:v>
                </c:pt>
              </c:strCache>
            </c:strRef>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'Sales by R,S'!$A$4:$A$16</c:f>
              <c:strCache>
                <c:ptCount val="12"/>
                <c:pt idx="0">
                  <c:v>Shooter</c:v>
                </c:pt>
                <c:pt idx="1">
                  <c:v>Action</c:v>
                </c:pt>
                <c:pt idx="2">
                  <c:v>Sports</c:v>
                </c:pt>
                <c:pt idx="3">
                  <c:v>Role-Playing</c:v>
                </c:pt>
                <c:pt idx="4">
                  <c:v>Racing</c:v>
                </c:pt>
                <c:pt idx="5">
                  <c:v>Misc</c:v>
                </c:pt>
                <c:pt idx="6">
                  <c:v>Adventure</c:v>
                </c:pt>
                <c:pt idx="7">
                  <c:v>Fighting</c:v>
                </c:pt>
                <c:pt idx="8">
                  <c:v>Platform</c:v>
                </c:pt>
                <c:pt idx="9">
                  <c:v>Simulation</c:v>
                </c:pt>
                <c:pt idx="10">
                  <c:v>Strategy</c:v>
                </c:pt>
                <c:pt idx="11">
                  <c:v>Puzzle</c:v>
                </c:pt>
              </c:strCache>
            </c:strRef>
          </c:cat>
          <c:val>
            <c:numRef>
              <c:f>'Sales by R,S'!$D$4:$D$16</c:f>
              <c:numCache>
                <c:formatCode>General</c:formatCode>
                <c:ptCount val="12"/>
                <c:pt idx="0">
                  <c:v>3.2999999999999985</c:v>
                </c:pt>
                <c:pt idx="1">
                  <c:v>21.640000000000004</c:v>
                </c:pt>
                <c:pt idx="2">
                  <c:v>1.4999999999999998</c:v>
                </c:pt>
                <c:pt idx="3">
                  <c:v>10.339999999999998</c:v>
                </c:pt>
                <c:pt idx="4">
                  <c:v>0.29000000000000004</c:v>
                </c:pt>
                <c:pt idx="5">
                  <c:v>2.91</c:v>
                </c:pt>
                <c:pt idx="6">
                  <c:v>2.0100000000000007</c:v>
                </c:pt>
                <c:pt idx="7">
                  <c:v>1.4300000000000002</c:v>
                </c:pt>
                <c:pt idx="8">
                  <c:v>1.4000000000000001</c:v>
                </c:pt>
                <c:pt idx="9">
                  <c:v>1.8800000000000001</c:v>
                </c:pt>
                <c:pt idx="10">
                  <c:v>0.2</c:v>
                </c:pt>
                <c:pt idx="11">
                  <c:v>0.52</c:v>
                </c:pt>
              </c:numCache>
            </c:numRef>
          </c:val>
          <c:extLst>
            <c:ext xmlns:c16="http://schemas.microsoft.com/office/drawing/2014/chart" uri="{C3380CC4-5D6E-409C-BE32-E72D297353CC}">
              <c16:uniqueId val="{00000002-E207-B843-82B6-75E3104C55C6}"/>
            </c:ext>
          </c:extLst>
        </c:ser>
        <c:dLbls>
          <c:dLblPos val="outEnd"/>
          <c:showLegendKey val="0"/>
          <c:showVal val="1"/>
          <c:showCatName val="0"/>
          <c:showSerName val="0"/>
          <c:showPercent val="0"/>
          <c:showBubbleSize val="0"/>
        </c:dLbls>
        <c:gapWidth val="219"/>
        <c:overlap val="-27"/>
        <c:axId val="55905679"/>
        <c:axId val="133367791"/>
      </c:barChart>
      <c:catAx>
        <c:axId val="55905679"/>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dirty="0"/>
                  <a:t>Genre</a:t>
                </a:r>
              </a:p>
            </c:rich>
          </c:tx>
          <c:layout>
            <c:manualLayout>
              <c:xMode val="edge"/>
              <c:yMode val="edge"/>
              <c:x val="0.4725359982060226"/>
              <c:y val="0.8976239467392779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33367791"/>
        <c:crosses val="autoZero"/>
        <c:auto val="1"/>
        <c:lblAlgn val="ctr"/>
        <c:lblOffset val="100"/>
        <c:noMultiLvlLbl val="0"/>
      </c:catAx>
      <c:valAx>
        <c:axId val="133367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Sales</a:t>
                </a:r>
                <a:r>
                  <a:rPr lang="en-US" sz="1800" baseline="0"/>
                  <a:t> in Millions of Units</a:t>
                </a:r>
                <a:endParaRPr lang="en-US" sz="1800"/>
              </a:p>
            </c:rich>
          </c:tx>
          <c:layout>
            <c:manualLayout>
              <c:xMode val="edge"/>
              <c:yMode val="edge"/>
              <c:x val="2.6778878530259266E-2"/>
              <c:y val="0.28565154474174143"/>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5905679"/>
        <c:crosses val="autoZero"/>
        <c:crossBetween val="between"/>
      </c:valAx>
      <c:spPr>
        <a:noFill/>
        <a:ln>
          <a:noFill/>
        </a:ln>
        <a:effectLst/>
      </c:spPr>
    </c:plotArea>
    <c:legend>
      <c:legendPos val="r"/>
      <c:layout>
        <c:manualLayout>
          <c:xMode val="edge"/>
          <c:yMode val="edge"/>
          <c:x val="0.76706367931828856"/>
          <c:y val="9.5593451888032727E-2"/>
          <c:w val="0.13646507943903463"/>
          <c:h val="0.18072751791367153"/>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B9580-F6E7-4673-BE10-FAB90A1068ED}" type="doc">
      <dgm:prSet loTypeId="urn:microsoft.com/office/officeart/2016/7/layout/HexagonTimeline" loCatId="process" qsTypeId="urn:microsoft.com/office/officeart/2005/8/quickstyle/simple1" qsCatId="simple" csTypeId="urn:microsoft.com/office/officeart/2005/8/colors/colorful1" csCatId="colorful" phldr="1"/>
      <dgm:spPr/>
      <dgm:t>
        <a:bodyPr/>
        <a:lstStyle/>
        <a:p>
          <a:endParaRPr lang="en-US"/>
        </a:p>
      </dgm:t>
    </dgm:pt>
    <dgm:pt modelId="{EAE51C6F-0955-465F-BF6F-3976A417100E}">
      <dgm:prSet/>
      <dgm:spPr/>
      <dgm:t>
        <a:bodyPr/>
        <a:lstStyle/>
        <a:p>
          <a:r>
            <a:rPr lang="en-US"/>
            <a:t>2006</a:t>
          </a:r>
        </a:p>
      </dgm:t>
    </dgm:pt>
    <dgm:pt modelId="{037B49A9-582F-48F6-BB42-F395FE27926A}" type="parTrans" cxnId="{84C6C148-E261-4C5D-9EA0-A2A76F612E11}">
      <dgm:prSet/>
      <dgm:spPr/>
      <dgm:t>
        <a:bodyPr/>
        <a:lstStyle/>
        <a:p>
          <a:endParaRPr lang="en-US"/>
        </a:p>
      </dgm:t>
    </dgm:pt>
    <dgm:pt modelId="{F80B1721-AA46-4445-86BA-8C8F7D33E7CF}" type="sibTrans" cxnId="{84C6C148-E261-4C5D-9EA0-A2A76F612E11}">
      <dgm:prSet/>
      <dgm:spPr/>
      <dgm:t>
        <a:bodyPr/>
        <a:lstStyle/>
        <a:p>
          <a:endParaRPr lang="en-US"/>
        </a:p>
      </dgm:t>
    </dgm:pt>
    <dgm:pt modelId="{97EA8263-CD75-4CE9-A383-F0B8B9841777}">
      <dgm:prSet custT="1"/>
      <dgm:spPr/>
      <dgm:t>
        <a:bodyPr/>
        <a:lstStyle/>
        <a:p>
          <a:r>
            <a:rPr lang="en-US" sz="1600" dirty="0"/>
            <a:t>Europe’s percentage of global sales has increased consistently since 2006 (from 25% to 38%) and is now surpassing North America.</a:t>
          </a:r>
        </a:p>
      </dgm:t>
    </dgm:pt>
    <dgm:pt modelId="{3D174ECD-1A94-4D75-B1DD-401FC8012F05}" type="parTrans" cxnId="{AD23D859-F2EF-4DAE-AB32-F34DFBACFCDF}">
      <dgm:prSet/>
      <dgm:spPr/>
      <dgm:t>
        <a:bodyPr/>
        <a:lstStyle/>
        <a:p>
          <a:endParaRPr lang="en-US"/>
        </a:p>
      </dgm:t>
    </dgm:pt>
    <dgm:pt modelId="{86D3D735-A2A1-42DC-81F6-D45D52F22976}" type="sibTrans" cxnId="{AD23D859-F2EF-4DAE-AB32-F34DFBACFCDF}">
      <dgm:prSet/>
      <dgm:spPr/>
      <dgm:t>
        <a:bodyPr/>
        <a:lstStyle/>
        <a:p>
          <a:endParaRPr lang="en-US"/>
        </a:p>
      </dgm:t>
    </dgm:pt>
    <dgm:pt modelId="{0D6D3014-414F-4B6A-9AF3-0EF8CBCD8430}">
      <dgm:prSet/>
      <dgm:spPr/>
      <dgm:t>
        <a:bodyPr/>
        <a:lstStyle/>
        <a:p>
          <a:r>
            <a:rPr lang="en-US"/>
            <a:t>2010</a:t>
          </a:r>
        </a:p>
      </dgm:t>
    </dgm:pt>
    <dgm:pt modelId="{05EC7173-CF70-4E05-A0C4-65AFE59A13D3}" type="parTrans" cxnId="{CD67AA5B-E591-4D71-91FE-7E0CA97BE8BB}">
      <dgm:prSet/>
      <dgm:spPr/>
      <dgm:t>
        <a:bodyPr/>
        <a:lstStyle/>
        <a:p>
          <a:endParaRPr lang="en-US"/>
        </a:p>
      </dgm:t>
    </dgm:pt>
    <dgm:pt modelId="{D89321B9-3774-407D-9362-6C131EB988B7}" type="sibTrans" cxnId="{CD67AA5B-E591-4D71-91FE-7E0CA97BE8BB}">
      <dgm:prSet/>
      <dgm:spPr/>
      <dgm:t>
        <a:bodyPr/>
        <a:lstStyle/>
        <a:p>
          <a:endParaRPr lang="en-US"/>
        </a:p>
      </dgm:t>
    </dgm:pt>
    <dgm:pt modelId="{51D3230A-190C-4B4B-86D4-8F3DC7AFB8E9}">
      <dgm:prSet custT="1"/>
      <dgm:spPr/>
      <dgm:t>
        <a:bodyPr/>
        <a:lstStyle/>
        <a:p>
          <a:r>
            <a:rPr lang="en-US" sz="1600" dirty="0"/>
            <a:t>North America’s percentage of global sales has decreased consistently since 2010 (from 51% to 32%)</a:t>
          </a:r>
        </a:p>
      </dgm:t>
    </dgm:pt>
    <dgm:pt modelId="{7E44BAD7-37B7-426C-8C77-498F408C2ABC}" type="parTrans" cxnId="{420FAC1D-90F4-4987-A672-3BEAD00F6BC8}">
      <dgm:prSet/>
      <dgm:spPr/>
      <dgm:t>
        <a:bodyPr/>
        <a:lstStyle/>
        <a:p>
          <a:endParaRPr lang="en-US"/>
        </a:p>
      </dgm:t>
    </dgm:pt>
    <dgm:pt modelId="{8D05C5A3-37C3-4C9E-9F2C-EDA4E2E033F0}" type="sibTrans" cxnId="{420FAC1D-90F4-4987-A672-3BEAD00F6BC8}">
      <dgm:prSet/>
      <dgm:spPr/>
      <dgm:t>
        <a:bodyPr/>
        <a:lstStyle/>
        <a:p>
          <a:endParaRPr lang="en-US"/>
        </a:p>
      </dgm:t>
    </dgm:pt>
    <dgm:pt modelId="{A64F4DAD-DB78-4B2C-B7E3-3A9E41A71CC2}">
      <dgm:prSet/>
      <dgm:spPr/>
      <dgm:t>
        <a:bodyPr/>
        <a:lstStyle/>
        <a:p>
          <a:r>
            <a:rPr lang="en-US" dirty="0"/>
            <a:t>2014</a:t>
          </a:r>
        </a:p>
      </dgm:t>
    </dgm:pt>
    <dgm:pt modelId="{D018D8E3-5FEE-4E61-9195-633329901A97}" type="parTrans" cxnId="{0E54C97B-2857-4177-BCEA-8E336968D998}">
      <dgm:prSet/>
      <dgm:spPr/>
      <dgm:t>
        <a:bodyPr/>
        <a:lstStyle/>
        <a:p>
          <a:endParaRPr lang="en-US"/>
        </a:p>
      </dgm:t>
    </dgm:pt>
    <dgm:pt modelId="{DE79A7A6-4D5E-4684-A4BA-0122FA93F804}" type="sibTrans" cxnId="{0E54C97B-2857-4177-BCEA-8E336968D998}">
      <dgm:prSet/>
      <dgm:spPr/>
      <dgm:t>
        <a:bodyPr/>
        <a:lstStyle/>
        <a:p>
          <a:endParaRPr lang="en-US"/>
        </a:p>
      </dgm:t>
    </dgm:pt>
    <dgm:pt modelId="{5BFB841A-A2E8-4C80-B458-3BEB2719F7BD}">
      <dgm:prSet custT="1"/>
      <dgm:spPr/>
      <dgm:t>
        <a:bodyPr/>
        <a:lstStyle/>
        <a:p>
          <a:r>
            <a:rPr lang="en-US" sz="1600" dirty="0"/>
            <a:t>Japan’s percentage of global sales has only been steadily increasing since 2014 (from 12% to 19%), and Japan’s market share has been more cyclical, ranging up and down between 9% and 21% for the last 16 years.</a:t>
          </a:r>
        </a:p>
      </dgm:t>
    </dgm:pt>
    <dgm:pt modelId="{F8B00B88-E6AE-460B-A1CC-31FA24F954D6}" type="parTrans" cxnId="{EAE1F740-A08E-443F-BF32-8E7FA78B3C7B}">
      <dgm:prSet/>
      <dgm:spPr/>
      <dgm:t>
        <a:bodyPr/>
        <a:lstStyle/>
        <a:p>
          <a:endParaRPr lang="en-US"/>
        </a:p>
      </dgm:t>
    </dgm:pt>
    <dgm:pt modelId="{A8DC5613-22B9-4499-B4DE-47E41CC09859}" type="sibTrans" cxnId="{EAE1F740-A08E-443F-BF32-8E7FA78B3C7B}">
      <dgm:prSet/>
      <dgm:spPr/>
      <dgm:t>
        <a:bodyPr/>
        <a:lstStyle/>
        <a:p>
          <a:endParaRPr lang="en-US"/>
        </a:p>
      </dgm:t>
    </dgm:pt>
    <dgm:pt modelId="{3BD4D535-A566-874B-9178-F2EB846E432D}" type="pres">
      <dgm:prSet presAssocID="{E5CB9580-F6E7-4673-BE10-FAB90A1068ED}" presName="Name0" presStyleCnt="0">
        <dgm:presLayoutVars>
          <dgm:chMax/>
          <dgm:chPref/>
          <dgm:animLvl val="lvl"/>
        </dgm:presLayoutVars>
      </dgm:prSet>
      <dgm:spPr/>
    </dgm:pt>
    <dgm:pt modelId="{F6F38726-9EFB-D340-88ED-25552B60D738}" type="pres">
      <dgm:prSet presAssocID="{EAE51C6F-0955-465F-BF6F-3976A417100E}" presName="composite" presStyleCnt="0"/>
      <dgm:spPr/>
    </dgm:pt>
    <dgm:pt modelId="{D444AEA8-B889-0340-9CC1-86A1BA678877}" type="pres">
      <dgm:prSet presAssocID="{EAE51C6F-0955-465F-BF6F-3976A417100E}" presName="Parent1" presStyleLbl="alignNode1" presStyleIdx="0" presStyleCnt="3" custScaleX="131987">
        <dgm:presLayoutVars>
          <dgm:chMax val="1"/>
          <dgm:chPref val="1"/>
          <dgm:bulletEnabled val="1"/>
        </dgm:presLayoutVars>
      </dgm:prSet>
      <dgm:spPr/>
    </dgm:pt>
    <dgm:pt modelId="{0C934EA1-F287-204D-9DE2-83984D19EDCC}" type="pres">
      <dgm:prSet presAssocID="{EAE51C6F-0955-465F-BF6F-3976A417100E}" presName="Childtext1" presStyleLbl="revTx" presStyleIdx="0" presStyleCnt="3">
        <dgm:presLayoutVars>
          <dgm:chMax val="0"/>
          <dgm:chPref val="0"/>
          <dgm:bulletEnabled/>
        </dgm:presLayoutVars>
      </dgm:prSet>
      <dgm:spPr/>
    </dgm:pt>
    <dgm:pt modelId="{900FC1BB-2404-BC49-8573-808E7BBDF4A9}" type="pres">
      <dgm:prSet presAssocID="{EAE51C6F-0955-465F-BF6F-3976A417100E}" presName="ConnectLine" presStyleLbl="sibTrans1D1" presStyleIdx="0" presStyleCnt="3"/>
      <dgm:spPr>
        <a:noFill/>
        <a:ln w="12700" cap="flat" cmpd="sng" algn="ctr">
          <a:solidFill>
            <a:schemeClr val="accent2">
              <a:hueOff val="0"/>
              <a:satOff val="0"/>
              <a:lumOff val="0"/>
              <a:alphaOff val="0"/>
            </a:schemeClr>
          </a:solidFill>
          <a:prstDash val="dash"/>
          <a:miter lim="800000"/>
        </a:ln>
        <a:effectLst/>
      </dgm:spPr>
    </dgm:pt>
    <dgm:pt modelId="{1E508DEE-57C2-1E4F-818B-B35DDFA47249}" type="pres">
      <dgm:prSet presAssocID="{EAE51C6F-0955-465F-BF6F-3976A417100E}" presName="ConnectLineEnd" presStyleLbl="node1" presStyleIdx="0" presStyleCnt="3"/>
      <dgm:spPr/>
    </dgm:pt>
    <dgm:pt modelId="{333BB39E-CAB1-F549-B89F-C2512DF4F37B}" type="pres">
      <dgm:prSet presAssocID="{EAE51C6F-0955-465F-BF6F-3976A417100E}" presName="EmptyPane" presStyleCnt="0"/>
      <dgm:spPr/>
    </dgm:pt>
    <dgm:pt modelId="{B17DD86B-DF03-DF48-A51E-E1984A04F650}" type="pres">
      <dgm:prSet presAssocID="{F80B1721-AA46-4445-86BA-8C8F7D33E7CF}" presName="spaceBetweenRectangles" presStyleLbl="fgAcc1" presStyleIdx="0" presStyleCnt="2"/>
      <dgm:spPr/>
    </dgm:pt>
    <dgm:pt modelId="{D68E7BC0-C998-424D-9962-B6B46533CDF0}" type="pres">
      <dgm:prSet presAssocID="{0D6D3014-414F-4B6A-9AF3-0EF8CBCD8430}" presName="composite" presStyleCnt="0"/>
      <dgm:spPr/>
    </dgm:pt>
    <dgm:pt modelId="{98802BBB-6ABF-9D4C-A464-5D277E34BA94}" type="pres">
      <dgm:prSet presAssocID="{0D6D3014-414F-4B6A-9AF3-0EF8CBCD8430}" presName="Parent1" presStyleLbl="alignNode1" presStyleIdx="1" presStyleCnt="3">
        <dgm:presLayoutVars>
          <dgm:chMax val="1"/>
          <dgm:chPref val="1"/>
          <dgm:bulletEnabled val="1"/>
        </dgm:presLayoutVars>
      </dgm:prSet>
      <dgm:spPr/>
    </dgm:pt>
    <dgm:pt modelId="{8E66E912-C3C0-DF49-8EF2-E03770E9A336}" type="pres">
      <dgm:prSet presAssocID="{0D6D3014-414F-4B6A-9AF3-0EF8CBCD8430}" presName="Childtext1" presStyleLbl="revTx" presStyleIdx="1" presStyleCnt="3">
        <dgm:presLayoutVars>
          <dgm:chMax val="0"/>
          <dgm:chPref val="0"/>
          <dgm:bulletEnabled/>
        </dgm:presLayoutVars>
      </dgm:prSet>
      <dgm:spPr/>
    </dgm:pt>
    <dgm:pt modelId="{BD63D34A-21B2-D946-957E-3E0289F90E24}" type="pres">
      <dgm:prSet presAssocID="{0D6D3014-414F-4B6A-9AF3-0EF8CBCD8430}" presName="ConnectLine" presStyleLbl="sibTrans1D1" presStyleIdx="1" presStyleCnt="3"/>
      <dgm:spPr>
        <a:noFill/>
        <a:ln w="12700" cap="flat" cmpd="sng" algn="ctr">
          <a:solidFill>
            <a:schemeClr val="accent3">
              <a:hueOff val="0"/>
              <a:satOff val="0"/>
              <a:lumOff val="0"/>
              <a:alphaOff val="0"/>
            </a:schemeClr>
          </a:solidFill>
          <a:prstDash val="dash"/>
          <a:miter lim="800000"/>
        </a:ln>
        <a:effectLst/>
      </dgm:spPr>
    </dgm:pt>
    <dgm:pt modelId="{92EBCAA9-D908-3D40-92E0-CD23AB077F78}" type="pres">
      <dgm:prSet presAssocID="{0D6D3014-414F-4B6A-9AF3-0EF8CBCD8430}" presName="ConnectLineEnd" presStyleLbl="node1" presStyleIdx="1" presStyleCnt="3"/>
      <dgm:spPr/>
    </dgm:pt>
    <dgm:pt modelId="{D65DA216-1004-7D47-AED0-8619043A7B15}" type="pres">
      <dgm:prSet presAssocID="{0D6D3014-414F-4B6A-9AF3-0EF8CBCD8430}" presName="EmptyPane" presStyleCnt="0"/>
      <dgm:spPr/>
    </dgm:pt>
    <dgm:pt modelId="{3CDB12A5-220B-EA49-94AE-8E3116345854}" type="pres">
      <dgm:prSet presAssocID="{D89321B9-3774-407D-9362-6C131EB988B7}" presName="spaceBetweenRectangles" presStyleLbl="fgAcc1" presStyleIdx="1" presStyleCnt="2"/>
      <dgm:spPr/>
    </dgm:pt>
    <dgm:pt modelId="{34A5F671-B08C-ED44-9E1B-E3579EE30D60}" type="pres">
      <dgm:prSet presAssocID="{A64F4DAD-DB78-4B2C-B7E3-3A9E41A71CC2}" presName="composite" presStyleCnt="0"/>
      <dgm:spPr/>
    </dgm:pt>
    <dgm:pt modelId="{475132AC-4CEE-F448-8BD5-730534AA290C}" type="pres">
      <dgm:prSet presAssocID="{A64F4DAD-DB78-4B2C-B7E3-3A9E41A71CC2}" presName="Parent1" presStyleLbl="alignNode1" presStyleIdx="2" presStyleCnt="3" custScaleX="131332">
        <dgm:presLayoutVars>
          <dgm:chMax val="1"/>
          <dgm:chPref val="1"/>
          <dgm:bulletEnabled val="1"/>
        </dgm:presLayoutVars>
      </dgm:prSet>
      <dgm:spPr/>
    </dgm:pt>
    <dgm:pt modelId="{6A7DFDF8-BC19-6B43-9D53-4DE9C222DFBA}" type="pres">
      <dgm:prSet presAssocID="{A64F4DAD-DB78-4B2C-B7E3-3A9E41A71CC2}" presName="Childtext1" presStyleLbl="revTx" presStyleIdx="2" presStyleCnt="3">
        <dgm:presLayoutVars>
          <dgm:chMax val="0"/>
          <dgm:chPref val="0"/>
          <dgm:bulletEnabled/>
        </dgm:presLayoutVars>
      </dgm:prSet>
      <dgm:spPr/>
    </dgm:pt>
    <dgm:pt modelId="{C0F0045F-6433-E34E-8A40-B32D29ECAB18}" type="pres">
      <dgm:prSet presAssocID="{A64F4DAD-DB78-4B2C-B7E3-3A9E41A71CC2}" presName="ConnectLine" presStyleLbl="sibTrans1D1" presStyleIdx="2" presStyleCnt="3"/>
      <dgm:spPr>
        <a:noFill/>
        <a:ln w="12700" cap="flat" cmpd="sng" algn="ctr">
          <a:solidFill>
            <a:schemeClr val="accent4">
              <a:hueOff val="0"/>
              <a:satOff val="0"/>
              <a:lumOff val="0"/>
              <a:alphaOff val="0"/>
            </a:schemeClr>
          </a:solidFill>
          <a:prstDash val="dash"/>
          <a:miter lim="800000"/>
        </a:ln>
        <a:effectLst/>
      </dgm:spPr>
    </dgm:pt>
    <dgm:pt modelId="{3DD3539F-BB59-B442-9954-CCF0427C9A66}" type="pres">
      <dgm:prSet presAssocID="{A64F4DAD-DB78-4B2C-B7E3-3A9E41A71CC2}" presName="ConnectLineEnd" presStyleLbl="node1" presStyleIdx="2" presStyleCnt="3"/>
      <dgm:spPr/>
    </dgm:pt>
    <dgm:pt modelId="{B07702D1-ABA7-374B-9E08-6C0D54E55EA1}" type="pres">
      <dgm:prSet presAssocID="{A64F4DAD-DB78-4B2C-B7E3-3A9E41A71CC2}" presName="EmptyPane" presStyleCnt="0"/>
      <dgm:spPr/>
    </dgm:pt>
  </dgm:ptLst>
  <dgm:cxnLst>
    <dgm:cxn modelId="{CF43FD08-26A4-4B40-8C58-E3AB50FC5469}" type="presOf" srcId="{97EA8263-CD75-4CE9-A383-F0B8B9841777}" destId="{0C934EA1-F287-204D-9DE2-83984D19EDCC}" srcOrd="0" destOrd="0" presId="urn:microsoft.com/office/officeart/2016/7/layout/HexagonTimeline"/>
    <dgm:cxn modelId="{420FAC1D-90F4-4987-A672-3BEAD00F6BC8}" srcId="{0D6D3014-414F-4B6A-9AF3-0EF8CBCD8430}" destId="{51D3230A-190C-4B4B-86D4-8F3DC7AFB8E9}" srcOrd="0" destOrd="0" parTransId="{7E44BAD7-37B7-426C-8C77-498F408C2ABC}" sibTransId="{8D05C5A3-37C3-4C9E-9F2C-EDA4E2E033F0}"/>
    <dgm:cxn modelId="{EAE1F740-A08E-443F-BF32-8E7FA78B3C7B}" srcId="{A64F4DAD-DB78-4B2C-B7E3-3A9E41A71CC2}" destId="{5BFB841A-A2E8-4C80-B458-3BEB2719F7BD}" srcOrd="0" destOrd="0" parTransId="{F8B00B88-E6AE-460B-A1CC-31FA24F954D6}" sibTransId="{A8DC5613-22B9-4499-B4DE-47E41CC09859}"/>
    <dgm:cxn modelId="{84C6C148-E261-4C5D-9EA0-A2A76F612E11}" srcId="{E5CB9580-F6E7-4673-BE10-FAB90A1068ED}" destId="{EAE51C6F-0955-465F-BF6F-3976A417100E}" srcOrd="0" destOrd="0" parTransId="{037B49A9-582F-48F6-BB42-F395FE27926A}" sibTransId="{F80B1721-AA46-4445-86BA-8C8F7D33E7CF}"/>
    <dgm:cxn modelId="{AD23D859-F2EF-4DAE-AB32-F34DFBACFCDF}" srcId="{EAE51C6F-0955-465F-BF6F-3976A417100E}" destId="{97EA8263-CD75-4CE9-A383-F0B8B9841777}" srcOrd="0" destOrd="0" parTransId="{3D174ECD-1A94-4D75-B1DD-401FC8012F05}" sibTransId="{86D3D735-A2A1-42DC-81F6-D45D52F22976}"/>
    <dgm:cxn modelId="{CD67AA5B-E591-4D71-91FE-7E0CA97BE8BB}" srcId="{E5CB9580-F6E7-4673-BE10-FAB90A1068ED}" destId="{0D6D3014-414F-4B6A-9AF3-0EF8CBCD8430}" srcOrd="1" destOrd="0" parTransId="{05EC7173-CF70-4E05-A0C4-65AFE59A13D3}" sibTransId="{D89321B9-3774-407D-9362-6C131EB988B7}"/>
    <dgm:cxn modelId="{0E54C97B-2857-4177-BCEA-8E336968D998}" srcId="{E5CB9580-F6E7-4673-BE10-FAB90A1068ED}" destId="{A64F4DAD-DB78-4B2C-B7E3-3A9E41A71CC2}" srcOrd="2" destOrd="0" parTransId="{D018D8E3-5FEE-4E61-9195-633329901A97}" sibTransId="{DE79A7A6-4D5E-4684-A4BA-0122FA93F804}"/>
    <dgm:cxn modelId="{32F5DC7C-C713-1046-8132-5E71588ACE9B}" type="presOf" srcId="{EAE51C6F-0955-465F-BF6F-3976A417100E}" destId="{D444AEA8-B889-0340-9CC1-86A1BA678877}" srcOrd="0" destOrd="0" presId="urn:microsoft.com/office/officeart/2016/7/layout/HexagonTimeline"/>
    <dgm:cxn modelId="{70CB078D-8BD2-A84F-8410-363A26D4119E}" type="presOf" srcId="{51D3230A-190C-4B4B-86D4-8F3DC7AFB8E9}" destId="{8E66E912-C3C0-DF49-8EF2-E03770E9A336}" srcOrd="0" destOrd="0" presId="urn:microsoft.com/office/officeart/2016/7/layout/HexagonTimeline"/>
    <dgm:cxn modelId="{C30586B0-0F40-324A-AE6C-883CF95B2F94}" type="presOf" srcId="{E5CB9580-F6E7-4673-BE10-FAB90A1068ED}" destId="{3BD4D535-A566-874B-9178-F2EB846E432D}" srcOrd="0" destOrd="0" presId="urn:microsoft.com/office/officeart/2016/7/layout/HexagonTimeline"/>
    <dgm:cxn modelId="{9BD576C3-EB88-E845-B832-6865AFA592C2}" type="presOf" srcId="{5BFB841A-A2E8-4C80-B458-3BEB2719F7BD}" destId="{6A7DFDF8-BC19-6B43-9D53-4DE9C222DFBA}" srcOrd="0" destOrd="0" presId="urn:microsoft.com/office/officeart/2016/7/layout/HexagonTimeline"/>
    <dgm:cxn modelId="{BB9057D8-6829-7F48-B098-4FFEC05827EA}" type="presOf" srcId="{0D6D3014-414F-4B6A-9AF3-0EF8CBCD8430}" destId="{98802BBB-6ABF-9D4C-A464-5D277E34BA94}" srcOrd="0" destOrd="0" presId="urn:microsoft.com/office/officeart/2016/7/layout/HexagonTimeline"/>
    <dgm:cxn modelId="{C0A4E6FE-F857-B846-8C08-C2D06222A474}" type="presOf" srcId="{A64F4DAD-DB78-4B2C-B7E3-3A9E41A71CC2}" destId="{475132AC-4CEE-F448-8BD5-730534AA290C}" srcOrd="0" destOrd="0" presId="urn:microsoft.com/office/officeart/2016/7/layout/HexagonTimeline"/>
    <dgm:cxn modelId="{B0EFE71F-0B8C-2547-BA89-78F158FBDE9B}" type="presParOf" srcId="{3BD4D535-A566-874B-9178-F2EB846E432D}" destId="{F6F38726-9EFB-D340-88ED-25552B60D738}" srcOrd="0" destOrd="0" presId="urn:microsoft.com/office/officeart/2016/7/layout/HexagonTimeline"/>
    <dgm:cxn modelId="{D8F1C3DC-CFF6-CF4A-AE03-2DCB437BEE23}" type="presParOf" srcId="{F6F38726-9EFB-D340-88ED-25552B60D738}" destId="{D444AEA8-B889-0340-9CC1-86A1BA678877}" srcOrd="0" destOrd="0" presId="urn:microsoft.com/office/officeart/2016/7/layout/HexagonTimeline"/>
    <dgm:cxn modelId="{1D3FA0BB-2F87-1540-A4E8-B49FFC00BECC}" type="presParOf" srcId="{F6F38726-9EFB-D340-88ED-25552B60D738}" destId="{0C934EA1-F287-204D-9DE2-83984D19EDCC}" srcOrd="1" destOrd="0" presId="urn:microsoft.com/office/officeart/2016/7/layout/HexagonTimeline"/>
    <dgm:cxn modelId="{A14C72D7-7E9D-4141-8598-11DCF67E6363}" type="presParOf" srcId="{F6F38726-9EFB-D340-88ED-25552B60D738}" destId="{900FC1BB-2404-BC49-8573-808E7BBDF4A9}" srcOrd="2" destOrd="0" presId="urn:microsoft.com/office/officeart/2016/7/layout/HexagonTimeline"/>
    <dgm:cxn modelId="{CA0D62F6-75A6-3F4D-8BDF-3BD4247B33AA}" type="presParOf" srcId="{F6F38726-9EFB-D340-88ED-25552B60D738}" destId="{1E508DEE-57C2-1E4F-818B-B35DDFA47249}" srcOrd="3" destOrd="0" presId="urn:microsoft.com/office/officeart/2016/7/layout/HexagonTimeline"/>
    <dgm:cxn modelId="{E4245DB0-C63D-154C-8E8A-1133F5726A2B}" type="presParOf" srcId="{F6F38726-9EFB-D340-88ED-25552B60D738}" destId="{333BB39E-CAB1-F549-B89F-C2512DF4F37B}" srcOrd="4" destOrd="0" presId="urn:microsoft.com/office/officeart/2016/7/layout/HexagonTimeline"/>
    <dgm:cxn modelId="{1122CE37-41B1-7B4A-8C48-03500CB385A1}" type="presParOf" srcId="{3BD4D535-A566-874B-9178-F2EB846E432D}" destId="{B17DD86B-DF03-DF48-A51E-E1984A04F650}" srcOrd="1" destOrd="0" presId="urn:microsoft.com/office/officeart/2016/7/layout/HexagonTimeline"/>
    <dgm:cxn modelId="{E064E25C-3531-244E-B819-BCB5DA22B438}" type="presParOf" srcId="{3BD4D535-A566-874B-9178-F2EB846E432D}" destId="{D68E7BC0-C998-424D-9962-B6B46533CDF0}" srcOrd="2" destOrd="0" presId="urn:microsoft.com/office/officeart/2016/7/layout/HexagonTimeline"/>
    <dgm:cxn modelId="{F9936E93-0141-0348-819F-36EEA44EAA33}" type="presParOf" srcId="{D68E7BC0-C998-424D-9962-B6B46533CDF0}" destId="{98802BBB-6ABF-9D4C-A464-5D277E34BA94}" srcOrd="0" destOrd="0" presId="urn:microsoft.com/office/officeart/2016/7/layout/HexagonTimeline"/>
    <dgm:cxn modelId="{A975AC9D-47F3-1E4B-A33D-3311F60E899A}" type="presParOf" srcId="{D68E7BC0-C998-424D-9962-B6B46533CDF0}" destId="{8E66E912-C3C0-DF49-8EF2-E03770E9A336}" srcOrd="1" destOrd="0" presId="urn:microsoft.com/office/officeart/2016/7/layout/HexagonTimeline"/>
    <dgm:cxn modelId="{57C3C193-E561-BF40-8EBF-F996AD6DC729}" type="presParOf" srcId="{D68E7BC0-C998-424D-9962-B6B46533CDF0}" destId="{BD63D34A-21B2-D946-957E-3E0289F90E24}" srcOrd="2" destOrd="0" presId="urn:microsoft.com/office/officeart/2016/7/layout/HexagonTimeline"/>
    <dgm:cxn modelId="{29BCA79E-8414-3E47-8249-F9F6798D6B98}" type="presParOf" srcId="{D68E7BC0-C998-424D-9962-B6B46533CDF0}" destId="{92EBCAA9-D908-3D40-92E0-CD23AB077F78}" srcOrd="3" destOrd="0" presId="urn:microsoft.com/office/officeart/2016/7/layout/HexagonTimeline"/>
    <dgm:cxn modelId="{EE7C607E-E502-B847-9FA9-AA2427BD3449}" type="presParOf" srcId="{D68E7BC0-C998-424D-9962-B6B46533CDF0}" destId="{D65DA216-1004-7D47-AED0-8619043A7B15}" srcOrd="4" destOrd="0" presId="urn:microsoft.com/office/officeart/2016/7/layout/HexagonTimeline"/>
    <dgm:cxn modelId="{CAE7422B-2A7E-1448-AA53-3060701E6236}" type="presParOf" srcId="{3BD4D535-A566-874B-9178-F2EB846E432D}" destId="{3CDB12A5-220B-EA49-94AE-8E3116345854}" srcOrd="3" destOrd="0" presId="urn:microsoft.com/office/officeart/2016/7/layout/HexagonTimeline"/>
    <dgm:cxn modelId="{353EBC18-5DEA-454F-A1D5-15255BD99563}" type="presParOf" srcId="{3BD4D535-A566-874B-9178-F2EB846E432D}" destId="{34A5F671-B08C-ED44-9E1B-E3579EE30D60}" srcOrd="4" destOrd="0" presId="urn:microsoft.com/office/officeart/2016/7/layout/HexagonTimeline"/>
    <dgm:cxn modelId="{884079D3-6188-E24B-A71C-1C749007BF5C}" type="presParOf" srcId="{34A5F671-B08C-ED44-9E1B-E3579EE30D60}" destId="{475132AC-4CEE-F448-8BD5-730534AA290C}" srcOrd="0" destOrd="0" presId="urn:microsoft.com/office/officeart/2016/7/layout/HexagonTimeline"/>
    <dgm:cxn modelId="{05580C3C-B904-A84E-AAF8-393AD73FF2CD}" type="presParOf" srcId="{34A5F671-B08C-ED44-9E1B-E3579EE30D60}" destId="{6A7DFDF8-BC19-6B43-9D53-4DE9C222DFBA}" srcOrd="1" destOrd="0" presId="urn:microsoft.com/office/officeart/2016/7/layout/HexagonTimeline"/>
    <dgm:cxn modelId="{A919420D-4CCE-E74C-B64B-81C5519A6E4F}" type="presParOf" srcId="{34A5F671-B08C-ED44-9E1B-E3579EE30D60}" destId="{C0F0045F-6433-E34E-8A40-B32D29ECAB18}" srcOrd="2" destOrd="0" presId="urn:microsoft.com/office/officeart/2016/7/layout/HexagonTimeline"/>
    <dgm:cxn modelId="{84DDF048-B846-8144-A79C-2C75EAEF9253}" type="presParOf" srcId="{34A5F671-B08C-ED44-9E1B-E3579EE30D60}" destId="{3DD3539F-BB59-B442-9954-CCF0427C9A66}" srcOrd="3" destOrd="0" presId="urn:microsoft.com/office/officeart/2016/7/layout/HexagonTimeline"/>
    <dgm:cxn modelId="{C0AF5BE9-0076-A540-A437-F18237A86077}" type="presParOf" srcId="{34A5F671-B08C-ED44-9E1B-E3579EE30D60}" destId="{B07702D1-ABA7-374B-9E08-6C0D54E55EA1}" srcOrd="4" destOrd="0" presId="urn:microsoft.com/office/officeart/2016/7/layout/HexagonTimeline"/>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44AEA8-B889-0340-9CC1-86A1BA678877}">
      <dsp:nvSpPr>
        <dsp:cNvPr id="0" name=""/>
        <dsp:cNvSpPr/>
      </dsp:nvSpPr>
      <dsp:spPr>
        <a:xfrm>
          <a:off x="396847" y="2889503"/>
          <a:ext cx="2016561" cy="788046"/>
        </a:xfrm>
        <a:prstGeom prst="homePlate">
          <a:avLst>
            <a:gd name="adj" fmla="val 4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800100">
            <a:lnSpc>
              <a:spcPct val="90000"/>
            </a:lnSpc>
            <a:spcBef>
              <a:spcPct val="0"/>
            </a:spcBef>
            <a:spcAft>
              <a:spcPct val="35000"/>
            </a:spcAft>
            <a:buNone/>
          </a:pPr>
          <a:r>
            <a:rPr lang="en-US" sz="1800" kern="1200"/>
            <a:t>2006</a:t>
          </a:r>
        </a:p>
      </dsp:txBody>
      <dsp:txXfrm>
        <a:off x="396847" y="2889503"/>
        <a:ext cx="1858952" cy="788046"/>
      </dsp:txXfrm>
    </dsp:sp>
    <dsp:sp modelId="{0C934EA1-F287-204D-9DE2-83984D19EDCC}">
      <dsp:nvSpPr>
        <dsp:cNvPr id="0" name=""/>
        <dsp:cNvSpPr/>
      </dsp:nvSpPr>
      <dsp:spPr>
        <a:xfrm>
          <a:off x="4737" y="0"/>
          <a:ext cx="2800779" cy="2101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b" anchorCtr="1">
          <a:noAutofit/>
        </a:bodyPr>
        <a:lstStyle/>
        <a:p>
          <a:pPr marL="0" lvl="0" indent="0" algn="ctr" defTabSz="711200">
            <a:lnSpc>
              <a:spcPct val="90000"/>
            </a:lnSpc>
            <a:spcBef>
              <a:spcPct val="0"/>
            </a:spcBef>
            <a:spcAft>
              <a:spcPct val="35000"/>
            </a:spcAft>
            <a:buNone/>
          </a:pPr>
          <a:r>
            <a:rPr lang="en-US" sz="1600" kern="1200" dirty="0"/>
            <a:t>Europe’s percentage of global sales has increased consistently since 2006 (from 25% to 38%) and is now surpassing North America.</a:t>
          </a:r>
        </a:p>
      </dsp:txBody>
      <dsp:txXfrm>
        <a:off x="4737" y="0"/>
        <a:ext cx="2800779" cy="2101456"/>
      </dsp:txXfrm>
    </dsp:sp>
    <dsp:sp modelId="{B17DD86B-DF03-DF48-A51E-E1984A04F650}">
      <dsp:nvSpPr>
        <dsp:cNvPr id="0" name=""/>
        <dsp:cNvSpPr/>
      </dsp:nvSpPr>
      <dsp:spPr>
        <a:xfrm>
          <a:off x="2413408" y="3283526"/>
          <a:ext cx="689190" cy="0"/>
        </a:xfrm>
        <a:custGeom>
          <a:avLst/>
          <a:gdLst/>
          <a:ahLst/>
          <a:cxnLst/>
          <a:rect l="0" t="0" r="0" b="0"/>
          <a:pathLst>
            <a:path>
              <a:moveTo>
                <a:pt x="0" y="0"/>
              </a:moveTo>
              <a:lnTo>
                <a:pt x="689190"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0FC1BB-2404-BC49-8573-808E7BBDF4A9}">
      <dsp:nvSpPr>
        <dsp:cNvPr id="0" name=""/>
        <dsp:cNvSpPr/>
      </dsp:nvSpPr>
      <dsp:spPr>
        <a:xfrm>
          <a:off x="1405127" y="2232798"/>
          <a:ext cx="0" cy="656705"/>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E508DEE-57C2-1E4F-818B-B35DDFA47249}">
      <dsp:nvSpPr>
        <dsp:cNvPr id="0" name=""/>
        <dsp:cNvSpPr/>
      </dsp:nvSpPr>
      <dsp:spPr>
        <a:xfrm>
          <a:off x="1318451" y="2101456"/>
          <a:ext cx="173353" cy="13134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802BBB-6ABF-9D4C-A464-5D277E34BA94}">
      <dsp:nvSpPr>
        <dsp:cNvPr id="0" name=""/>
        <dsp:cNvSpPr/>
      </dsp:nvSpPr>
      <dsp:spPr>
        <a:xfrm>
          <a:off x="3102599" y="2889503"/>
          <a:ext cx="1527848" cy="788046"/>
        </a:xfrm>
        <a:prstGeom prst="hexagon">
          <a:avLst>
            <a:gd name="adj" fmla="val 40000"/>
            <a:gd name="vf" fmla="val 11547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800100">
            <a:lnSpc>
              <a:spcPct val="90000"/>
            </a:lnSpc>
            <a:spcBef>
              <a:spcPct val="0"/>
            </a:spcBef>
            <a:spcAft>
              <a:spcPct val="35000"/>
            </a:spcAft>
            <a:buNone/>
          </a:pPr>
          <a:r>
            <a:rPr lang="en-US" sz="1800" kern="1200"/>
            <a:t>2010</a:t>
          </a:r>
        </a:p>
      </dsp:txBody>
      <dsp:txXfrm>
        <a:off x="3334992" y="3009369"/>
        <a:ext cx="1063062" cy="548314"/>
      </dsp:txXfrm>
    </dsp:sp>
    <dsp:sp modelId="{8E66E912-C3C0-DF49-8EF2-E03770E9A336}">
      <dsp:nvSpPr>
        <dsp:cNvPr id="0" name=""/>
        <dsp:cNvSpPr/>
      </dsp:nvSpPr>
      <dsp:spPr>
        <a:xfrm>
          <a:off x="2805517" y="4465596"/>
          <a:ext cx="2122011" cy="2101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t" anchorCtr="1">
          <a:noAutofit/>
        </a:bodyPr>
        <a:lstStyle/>
        <a:p>
          <a:pPr marL="0" lvl="0" indent="0" algn="ctr" defTabSz="711200">
            <a:lnSpc>
              <a:spcPct val="90000"/>
            </a:lnSpc>
            <a:spcBef>
              <a:spcPct val="0"/>
            </a:spcBef>
            <a:spcAft>
              <a:spcPct val="35000"/>
            </a:spcAft>
            <a:buNone/>
          </a:pPr>
          <a:r>
            <a:rPr lang="en-US" sz="1600" kern="1200" dirty="0"/>
            <a:t>North America’s percentage of global sales has decreased consistently since 2010 (from 51% to 32%)</a:t>
          </a:r>
        </a:p>
      </dsp:txBody>
      <dsp:txXfrm>
        <a:off x="2805517" y="4465596"/>
        <a:ext cx="2122011" cy="2101456"/>
      </dsp:txXfrm>
    </dsp:sp>
    <dsp:sp modelId="{3CDB12A5-220B-EA49-94AE-8E3116345854}">
      <dsp:nvSpPr>
        <dsp:cNvPr id="0" name=""/>
        <dsp:cNvSpPr/>
      </dsp:nvSpPr>
      <dsp:spPr>
        <a:xfrm>
          <a:off x="4630447" y="3283526"/>
          <a:ext cx="687244" cy="0"/>
        </a:xfrm>
        <a:custGeom>
          <a:avLst/>
          <a:gdLst/>
          <a:ahLst/>
          <a:cxnLst/>
          <a:rect l="0" t="0" r="0" b="0"/>
          <a:pathLst>
            <a:path>
              <a:moveTo>
                <a:pt x="0" y="0"/>
              </a:moveTo>
              <a:lnTo>
                <a:pt x="687244"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63D34A-21B2-D946-957E-3E0289F90E24}">
      <dsp:nvSpPr>
        <dsp:cNvPr id="0" name=""/>
        <dsp:cNvSpPr/>
      </dsp:nvSpPr>
      <dsp:spPr>
        <a:xfrm>
          <a:off x="3866523" y="3677549"/>
          <a:ext cx="0" cy="656705"/>
        </a:xfrm>
        <a:prstGeom prst="line">
          <a:avLst/>
        </a:prstGeom>
        <a:noFill/>
        <a:ln w="1270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2EBCAA9-D908-3D40-92E0-CD23AB077F78}">
      <dsp:nvSpPr>
        <dsp:cNvPr id="0" name=""/>
        <dsp:cNvSpPr/>
      </dsp:nvSpPr>
      <dsp:spPr>
        <a:xfrm>
          <a:off x="3800853" y="4334254"/>
          <a:ext cx="131341" cy="13134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5132AC-4CEE-F448-8BD5-730534AA290C}">
      <dsp:nvSpPr>
        <dsp:cNvPr id="0" name=""/>
        <dsp:cNvSpPr/>
      </dsp:nvSpPr>
      <dsp:spPr>
        <a:xfrm rot="10800000">
          <a:off x="5317692" y="2889503"/>
          <a:ext cx="2006554" cy="788046"/>
        </a:xfrm>
        <a:prstGeom prst="homePlate">
          <a:avLst>
            <a:gd name="adj" fmla="val 4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800100">
            <a:lnSpc>
              <a:spcPct val="90000"/>
            </a:lnSpc>
            <a:spcBef>
              <a:spcPct val="0"/>
            </a:spcBef>
            <a:spcAft>
              <a:spcPct val="35000"/>
            </a:spcAft>
            <a:buNone/>
          </a:pPr>
          <a:r>
            <a:rPr lang="en-US" sz="1800" kern="1200" dirty="0"/>
            <a:t>2014</a:t>
          </a:r>
        </a:p>
      </dsp:txBody>
      <dsp:txXfrm rot="10800000">
        <a:off x="5475301" y="2889503"/>
        <a:ext cx="1848945" cy="788046"/>
      </dsp:txXfrm>
    </dsp:sp>
    <dsp:sp modelId="{6A7DFDF8-BC19-6B43-9D53-4DE9C222DFBA}">
      <dsp:nvSpPr>
        <dsp:cNvPr id="0" name=""/>
        <dsp:cNvSpPr/>
      </dsp:nvSpPr>
      <dsp:spPr>
        <a:xfrm>
          <a:off x="4927529" y="0"/>
          <a:ext cx="2786880" cy="2101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b" anchorCtr="1">
          <a:noAutofit/>
        </a:bodyPr>
        <a:lstStyle/>
        <a:p>
          <a:pPr marL="0" lvl="0" indent="0" algn="ctr" defTabSz="711200">
            <a:lnSpc>
              <a:spcPct val="90000"/>
            </a:lnSpc>
            <a:spcBef>
              <a:spcPct val="0"/>
            </a:spcBef>
            <a:spcAft>
              <a:spcPct val="35000"/>
            </a:spcAft>
            <a:buNone/>
          </a:pPr>
          <a:r>
            <a:rPr lang="en-US" sz="1600" kern="1200" dirty="0"/>
            <a:t>Japan’s percentage of global sales has only been steadily increasing since 2014 (from 12% to 19%), and Japan’s market share has been more cyclical, ranging up and down between 9% and 21% for the last 16 years.</a:t>
          </a:r>
        </a:p>
      </dsp:txBody>
      <dsp:txXfrm>
        <a:off x="4927529" y="0"/>
        <a:ext cx="2786880" cy="2101456"/>
      </dsp:txXfrm>
    </dsp:sp>
    <dsp:sp modelId="{C0F0045F-6433-E34E-8A40-B32D29ECAB18}">
      <dsp:nvSpPr>
        <dsp:cNvPr id="0" name=""/>
        <dsp:cNvSpPr/>
      </dsp:nvSpPr>
      <dsp:spPr>
        <a:xfrm>
          <a:off x="6320969" y="2232798"/>
          <a:ext cx="0" cy="656705"/>
        </a:xfrm>
        <a:prstGeom prst="line">
          <a:avLst/>
        </a:prstGeom>
        <a:noFill/>
        <a:ln w="1270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DD3539F-BB59-B442-9954-CCF0427C9A66}">
      <dsp:nvSpPr>
        <dsp:cNvPr id="0" name=""/>
        <dsp:cNvSpPr/>
      </dsp:nvSpPr>
      <dsp:spPr>
        <a:xfrm>
          <a:off x="6234723" y="2101456"/>
          <a:ext cx="172492" cy="13134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3561-4C5D-5846-811F-30B2ACADF2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58786F-0CEC-A648-ABA0-B2177F84AA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7AC68F-EC20-9B4A-B4DA-D93B00BBD170}"/>
              </a:ext>
            </a:extLst>
          </p:cNvPr>
          <p:cNvSpPr>
            <a:spLocks noGrp="1"/>
          </p:cNvSpPr>
          <p:nvPr>
            <p:ph type="dt" sz="half" idx="10"/>
          </p:nvPr>
        </p:nvSpPr>
        <p:spPr/>
        <p:txBody>
          <a:bodyPr/>
          <a:lstStyle/>
          <a:p>
            <a:fld id="{6B0F8D4C-85C6-334E-A92F-9F624018450D}" type="datetimeFigureOut">
              <a:rPr lang="en-US" smtClean="0"/>
              <a:t>11/4/20</a:t>
            </a:fld>
            <a:endParaRPr lang="en-US"/>
          </a:p>
        </p:txBody>
      </p:sp>
      <p:sp>
        <p:nvSpPr>
          <p:cNvPr id="5" name="Footer Placeholder 4">
            <a:extLst>
              <a:ext uri="{FF2B5EF4-FFF2-40B4-BE49-F238E27FC236}">
                <a16:creationId xmlns:a16="http://schemas.microsoft.com/office/drawing/2014/main" id="{078744FB-6B0D-D24F-AE10-F5DA932897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82EA9-F591-0D44-BB94-8BC5BCF87568}"/>
              </a:ext>
            </a:extLst>
          </p:cNvPr>
          <p:cNvSpPr>
            <a:spLocks noGrp="1"/>
          </p:cNvSpPr>
          <p:nvPr>
            <p:ph type="sldNum" sz="quarter" idx="12"/>
          </p:nvPr>
        </p:nvSpPr>
        <p:spPr/>
        <p:txBody>
          <a:bodyPr/>
          <a:lstStyle/>
          <a:p>
            <a:fld id="{D44CF5BF-83B6-CF4B-B759-49B63BEE25C9}" type="slidenum">
              <a:rPr lang="en-US" smtClean="0"/>
              <a:t>‹#›</a:t>
            </a:fld>
            <a:endParaRPr lang="en-US"/>
          </a:p>
        </p:txBody>
      </p:sp>
    </p:spTree>
    <p:extLst>
      <p:ext uri="{BB962C8B-B14F-4D97-AF65-F5344CB8AC3E}">
        <p14:creationId xmlns:p14="http://schemas.microsoft.com/office/powerpoint/2010/main" val="730243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6425-7314-F84C-87BE-D4E65B9200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2511BA-53DC-F24A-8A72-4C2E298453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367EA-7284-D34D-A4F7-0BED9497E015}"/>
              </a:ext>
            </a:extLst>
          </p:cNvPr>
          <p:cNvSpPr>
            <a:spLocks noGrp="1"/>
          </p:cNvSpPr>
          <p:nvPr>
            <p:ph type="dt" sz="half" idx="10"/>
          </p:nvPr>
        </p:nvSpPr>
        <p:spPr/>
        <p:txBody>
          <a:bodyPr/>
          <a:lstStyle/>
          <a:p>
            <a:fld id="{6B0F8D4C-85C6-334E-A92F-9F624018450D}" type="datetimeFigureOut">
              <a:rPr lang="en-US" smtClean="0"/>
              <a:t>11/4/20</a:t>
            </a:fld>
            <a:endParaRPr lang="en-US"/>
          </a:p>
        </p:txBody>
      </p:sp>
      <p:sp>
        <p:nvSpPr>
          <p:cNvPr id="5" name="Footer Placeholder 4">
            <a:extLst>
              <a:ext uri="{FF2B5EF4-FFF2-40B4-BE49-F238E27FC236}">
                <a16:creationId xmlns:a16="http://schemas.microsoft.com/office/drawing/2014/main" id="{3F62DE05-27D7-7241-8CD0-B85F39138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10376-127F-7A48-8B3F-8BFE49F399AE}"/>
              </a:ext>
            </a:extLst>
          </p:cNvPr>
          <p:cNvSpPr>
            <a:spLocks noGrp="1"/>
          </p:cNvSpPr>
          <p:nvPr>
            <p:ph type="sldNum" sz="quarter" idx="12"/>
          </p:nvPr>
        </p:nvSpPr>
        <p:spPr/>
        <p:txBody>
          <a:bodyPr/>
          <a:lstStyle/>
          <a:p>
            <a:fld id="{D44CF5BF-83B6-CF4B-B759-49B63BEE25C9}" type="slidenum">
              <a:rPr lang="en-US" smtClean="0"/>
              <a:t>‹#›</a:t>
            </a:fld>
            <a:endParaRPr lang="en-US"/>
          </a:p>
        </p:txBody>
      </p:sp>
    </p:spTree>
    <p:extLst>
      <p:ext uri="{BB962C8B-B14F-4D97-AF65-F5344CB8AC3E}">
        <p14:creationId xmlns:p14="http://schemas.microsoft.com/office/powerpoint/2010/main" val="215416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C6C7CB-D1D3-0549-BF8E-9AE929D827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EE4262-476A-3741-9C77-7B34143896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713DE5-0EFC-3A40-B365-9E08E31DAB06}"/>
              </a:ext>
            </a:extLst>
          </p:cNvPr>
          <p:cNvSpPr>
            <a:spLocks noGrp="1"/>
          </p:cNvSpPr>
          <p:nvPr>
            <p:ph type="dt" sz="half" idx="10"/>
          </p:nvPr>
        </p:nvSpPr>
        <p:spPr/>
        <p:txBody>
          <a:bodyPr/>
          <a:lstStyle/>
          <a:p>
            <a:fld id="{6B0F8D4C-85C6-334E-A92F-9F624018450D}" type="datetimeFigureOut">
              <a:rPr lang="en-US" smtClean="0"/>
              <a:t>11/4/20</a:t>
            </a:fld>
            <a:endParaRPr lang="en-US"/>
          </a:p>
        </p:txBody>
      </p:sp>
      <p:sp>
        <p:nvSpPr>
          <p:cNvPr id="5" name="Footer Placeholder 4">
            <a:extLst>
              <a:ext uri="{FF2B5EF4-FFF2-40B4-BE49-F238E27FC236}">
                <a16:creationId xmlns:a16="http://schemas.microsoft.com/office/drawing/2014/main" id="{A3807C0F-C9E9-1348-8FE5-C9D836202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8EAD9-048B-3148-ACAE-BA6103A207FF}"/>
              </a:ext>
            </a:extLst>
          </p:cNvPr>
          <p:cNvSpPr>
            <a:spLocks noGrp="1"/>
          </p:cNvSpPr>
          <p:nvPr>
            <p:ph type="sldNum" sz="quarter" idx="12"/>
          </p:nvPr>
        </p:nvSpPr>
        <p:spPr/>
        <p:txBody>
          <a:bodyPr/>
          <a:lstStyle/>
          <a:p>
            <a:fld id="{D44CF5BF-83B6-CF4B-B759-49B63BEE25C9}" type="slidenum">
              <a:rPr lang="en-US" smtClean="0"/>
              <a:t>‹#›</a:t>
            </a:fld>
            <a:endParaRPr lang="en-US"/>
          </a:p>
        </p:txBody>
      </p:sp>
    </p:spTree>
    <p:extLst>
      <p:ext uri="{BB962C8B-B14F-4D97-AF65-F5344CB8AC3E}">
        <p14:creationId xmlns:p14="http://schemas.microsoft.com/office/powerpoint/2010/main" val="110254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AE7B0-0F4B-7A4A-8C1F-D3DEB2AE76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A313FB-CCDF-FD49-8367-544F0588BC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5AF078-947C-9748-B3E2-7E4BC92EF9CB}"/>
              </a:ext>
            </a:extLst>
          </p:cNvPr>
          <p:cNvSpPr>
            <a:spLocks noGrp="1"/>
          </p:cNvSpPr>
          <p:nvPr>
            <p:ph type="dt" sz="half" idx="10"/>
          </p:nvPr>
        </p:nvSpPr>
        <p:spPr/>
        <p:txBody>
          <a:bodyPr/>
          <a:lstStyle/>
          <a:p>
            <a:fld id="{6B0F8D4C-85C6-334E-A92F-9F624018450D}" type="datetimeFigureOut">
              <a:rPr lang="en-US" smtClean="0"/>
              <a:t>11/4/20</a:t>
            </a:fld>
            <a:endParaRPr lang="en-US"/>
          </a:p>
        </p:txBody>
      </p:sp>
      <p:sp>
        <p:nvSpPr>
          <p:cNvPr id="5" name="Footer Placeholder 4">
            <a:extLst>
              <a:ext uri="{FF2B5EF4-FFF2-40B4-BE49-F238E27FC236}">
                <a16:creationId xmlns:a16="http://schemas.microsoft.com/office/drawing/2014/main" id="{08C51257-913D-8D47-8D7D-0BC161A5DB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37D2A-A4A7-074F-ACF9-4CBE507718CE}"/>
              </a:ext>
            </a:extLst>
          </p:cNvPr>
          <p:cNvSpPr>
            <a:spLocks noGrp="1"/>
          </p:cNvSpPr>
          <p:nvPr>
            <p:ph type="sldNum" sz="quarter" idx="12"/>
          </p:nvPr>
        </p:nvSpPr>
        <p:spPr/>
        <p:txBody>
          <a:bodyPr/>
          <a:lstStyle/>
          <a:p>
            <a:fld id="{D44CF5BF-83B6-CF4B-B759-49B63BEE25C9}" type="slidenum">
              <a:rPr lang="en-US" smtClean="0"/>
              <a:t>‹#›</a:t>
            </a:fld>
            <a:endParaRPr lang="en-US"/>
          </a:p>
        </p:txBody>
      </p:sp>
    </p:spTree>
    <p:extLst>
      <p:ext uri="{BB962C8B-B14F-4D97-AF65-F5344CB8AC3E}">
        <p14:creationId xmlns:p14="http://schemas.microsoft.com/office/powerpoint/2010/main" val="2066029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1984F-27A5-D746-BAFB-F1AC7E51F5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84C9B9-11F7-2846-8E01-FDE4AD6B68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21A52E-B325-C74B-85E4-F76824D2AA51}"/>
              </a:ext>
            </a:extLst>
          </p:cNvPr>
          <p:cNvSpPr>
            <a:spLocks noGrp="1"/>
          </p:cNvSpPr>
          <p:nvPr>
            <p:ph type="dt" sz="half" idx="10"/>
          </p:nvPr>
        </p:nvSpPr>
        <p:spPr/>
        <p:txBody>
          <a:bodyPr/>
          <a:lstStyle/>
          <a:p>
            <a:fld id="{6B0F8D4C-85C6-334E-A92F-9F624018450D}" type="datetimeFigureOut">
              <a:rPr lang="en-US" smtClean="0"/>
              <a:t>11/4/20</a:t>
            </a:fld>
            <a:endParaRPr lang="en-US"/>
          </a:p>
        </p:txBody>
      </p:sp>
      <p:sp>
        <p:nvSpPr>
          <p:cNvPr id="5" name="Footer Placeholder 4">
            <a:extLst>
              <a:ext uri="{FF2B5EF4-FFF2-40B4-BE49-F238E27FC236}">
                <a16:creationId xmlns:a16="http://schemas.microsoft.com/office/drawing/2014/main" id="{E98DCC02-90A1-BA42-8D03-814AB1296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1540C-05F0-5843-95BE-A211B2355F06}"/>
              </a:ext>
            </a:extLst>
          </p:cNvPr>
          <p:cNvSpPr>
            <a:spLocks noGrp="1"/>
          </p:cNvSpPr>
          <p:nvPr>
            <p:ph type="sldNum" sz="quarter" idx="12"/>
          </p:nvPr>
        </p:nvSpPr>
        <p:spPr/>
        <p:txBody>
          <a:bodyPr/>
          <a:lstStyle/>
          <a:p>
            <a:fld id="{D44CF5BF-83B6-CF4B-B759-49B63BEE25C9}" type="slidenum">
              <a:rPr lang="en-US" smtClean="0"/>
              <a:t>‹#›</a:t>
            </a:fld>
            <a:endParaRPr lang="en-US"/>
          </a:p>
        </p:txBody>
      </p:sp>
    </p:spTree>
    <p:extLst>
      <p:ext uri="{BB962C8B-B14F-4D97-AF65-F5344CB8AC3E}">
        <p14:creationId xmlns:p14="http://schemas.microsoft.com/office/powerpoint/2010/main" val="298321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812A-5561-6545-A43E-27BA992177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5DBFB-3293-B549-AB34-F4E8608CF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CBB624-7607-7949-8BB4-102F5BCDD8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904CBF-9FE5-A040-AFD3-BBB0DC0805A5}"/>
              </a:ext>
            </a:extLst>
          </p:cNvPr>
          <p:cNvSpPr>
            <a:spLocks noGrp="1"/>
          </p:cNvSpPr>
          <p:nvPr>
            <p:ph type="dt" sz="half" idx="10"/>
          </p:nvPr>
        </p:nvSpPr>
        <p:spPr/>
        <p:txBody>
          <a:bodyPr/>
          <a:lstStyle/>
          <a:p>
            <a:fld id="{6B0F8D4C-85C6-334E-A92F-9F624018450D}" type="datetimeFigureOut">
              <a:rPr lang="en-US" smtClean="0"/>
              <a:t>11/4/20</a:t>
            </a:fld>
            <a:endParaRPr lang="en-US"/>
          </a:p>
        </p:txBody>
      </p:sp>
      <p:sp>
        <p:nvSpPr>
          <p:cNvPr id="6" name="Footer Placeholder 5">
            <a:extLst>
              <a:ext uri="{FF2B5EF4-FFF2-40B4-BE49-F238E27FC236}">
                <a16:creationId xmlns:a16="http://schemas.microsoft.com/office/drawing/2014/main" id="{F654475E-178A-4340-8567-EFDB8F00E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E3DEA3-24B5-584C-962C-5E3DB846ED93}"/>
              </a:ext>
            </a:extLst>
          </p:cNvPr>
          <p:cNvSpPr>
            <a:spLocks noGrp="1"/>
          </p:cNvSpPr>
          <p:nvPr>
            <p:ph type="sldNum" sz="quarter" idx="12"/>
          </p:nvPr>
        </p:nvSpPr>
        <p:spPr/>
        <p:txBody>
          <a:bodyPr/>
          <a:lstStyle/>
          <a:p>
            <a:fld id="{D44CF5BF-83B6-CF4B-B759-49B63BEE25C9}" type="slidenum">
              <a:rPr lang="en-US" smtClean="0"/>
              <a:t>‹#›</a:t>
            </a:fld>
            <a:endParaRPr lang="en-US"/>
          </a:p>
        </p:txBody>
      </p:sp>
    </p:spTree>
    <p:extLst>
      <p:ext uri="{BB962C8B-B14F-4D97-AF65-F5344CB8AC3E}">
        <p14:creationId xmlns:p14="http://schemas.microsoft.com/office/powerpoint/2010/main" val="28819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30C-438F-3F4D-8036-79F9ABBBCE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A4E404-FDC1-D540-8843-1DCFB78AEB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FB9A15-75C6-944D-9552-741BB040D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071FA2-DB23-3947-967C-BF2EC9B5E1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C1CC75-7246-644A-9B56-D424128B5B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EFF228-3202-B148-877F-3B034EBD0A96}"/>
              </a:ext>
            </a:extLst>
          </p:cNvPr>
          <p:cNvSpPr>
            <a:spLocks noGrp="1"/>
          </p:cNvSpPr>
          <p:nvPr>
            <p:ph type="dt" sz="half" idx="10"/>
          </p:nvPr>
        </p:nvSpPr>
        <p:spPr/>
        <p:txBody>
          <a:bodyPr/>
          <a:lstStyle/>
          <a:p>
            <a:fld id="{6B0F8D4C-85C6-334E-A92F-9F624018450D}" type="datetimeFigureOut">
              <a:rPr lang="en-US" smtClean="0"/>
              <a:t>11/4/20</a:t>
            </a:fld>
            <a:endParaRPr lang="en-US"/>
          </a:p>
        </p:txBody>
      </p:sp>
      <p:sp>
        <p:nvSpPr>
          <p:cNvPr id="8" name="Footer Placeholder 7">
            <a:extLst>
              <a:ext uri="{FF2B5EF4-FFF2-40B4-BE49-F238E27FC236}">
                <a16:creationId xmlns:a16="http://schemas.microsoft.com/office/drawing/2014/main" id="{B7491417-2D69-5B46-9308-25248A386B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89CBC7-EA1D-A84A-B433-90B7E0458B85}"/>
              </a:ext>
            </a:extLst>
          </p:cNvPr>
          <p:cNvSpPr>
            <a:spLocks noGrp="1"/>
          </p:cNvSpPr>
          <p:nvPr>
            <p:ph type="sldNum" sz="quarter" idx="12"/>
          </p:nvPr>
        </p:nvSpPr>
        <p:spPr/>
        <p:txBody>
          <a:bodyPr/>
          <a:lstStyle/>
          <a:p>
            <a:fld id="{D44CF5BF-83B6-CF4B-B759-49B63BEE25C9}" type="slidenum">
              <a:rPr lang="en-US" smtClean="0"/>
              <a:t>‹#›</a:t>
            </a:fld>
            <a:endParaRPr lang="en-US"/>
          </a:p>
        </p:txBody>
      </p:sp>
    </p:spTree>
    <p:extLst>
      <p:ext uri="{BB962C8B-B14F-4D97-AF65-F5344CB8AC3E}">
        <p14:creationId xmlns:p14="http://schemas.microsoft.com/office/powerpoint/2010/main" val="403904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5251-E0A3-4F43-BF3B-F94AB8C6A9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30A4D5-B096-804E-9C88-3B197913A575}"/>
              </a:ext>
            </a:extLst>
          </p:cNvPr>
          <p:cNvSpPr>
            <a:spLocks noGrp="1"/>
          </p:cNvSpPr>
          <p:nvPr>
            <p:ph type="dt" sz="half" idx="10"/>
          </p:nvPr>
        </p:nvSpPr>
        <p:spPr/>
        <p:txBody>
          <a:bodyPr/>
          <a:lstStyle/>
          <a:p>
            <a:fld id="{6B0F8D4C-85C6-334E-A92F-9F624018450D}" type="datetimeFigureOut">
              <a:rPr lang="en-US" smtClean="0"/>
              <a:t>11/4/20</a:t>
            </a:fld>
            <a:endParaRPr lang="en-US"/>
          </a:p>
        </p:txBody>
      </p:sp>
      <p:sp>
        <p:nvSpPr>
          <p:cNvPr id="4" name="Footer Placeholder 3">
            <a:extLst>
              <a:ext uri="{FF2B5EF4-FFF2-40B4-BE49-F238E27FC236}">
                <a16:creationId xmlns:a16="http://schemas.microsoft.com/office/drawing/2014/main" id="{7FA033BB-74D3-5B46-80F2-7109BD6D0D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588695-CC32-4942-BF98-F2DF9309C0F1}"/>
              </a:ext>
            </a:extLst>
          </p:cNvPr>
          <p:cNvSpPr>
            <a:spLocks noGrp="1"/>
          </p:cNvSpPr>
          <p:nvPr>
            <p:ph type="sldNum" sz="quarter" idx="12"/>
          </p:nvPr>
        </p:nvSpPr>
        <p:spPr/>
        <p:txBody>
          <a:bodyPr/>
          <a:lstStyle/>
          <a:p>
            <a:fld id="{D44CF5BF-83B6-CF4B-B759-49B63BEE25C9}" type="slidenum">
              <a:rPr lang="en-US" smtClean="0"/>
              <a:t>‹#›</a:t>
            </a:fld>
            <a:endParaRPr lang="en-US"/>
          </a:p>
        </p:txBody>
      </p:sp>
    </p:spTree>
    <p:extLst>
      <p:ext uri="{BB962C8B-B14F-4D97-AF65-F5344CB8AC3E}">
        <p14:creationId xmlns:p14="http://schemas.microsoft.com/office/powerpoint/2010/main" val="2542284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38B57-8F46-B54A-8A36-ADD593FB37E5}"/>
              </a:ext>
            </a:extLst>
          </p:cNvPr>
          <p:cNvSpPr>
            <a:spLocks noGrp="1"/>
          </p:cNvSpPr>
          <p:nvPr>
            <p:ph type="dt" sz="half" idx="10"/>
          </p:nvPr>
        </p:nvSpPr>
        <p:spPr/>
        <p:txBody>
          <a:bodyPr/>
          <a:lstStyle/>
          <a:p>
            <a:fld id="{6B0F8D4C-85C6-334E-A92F-9F624018450D}" type="datetimeFigureOut">
              <a:rPr lang="en-US" smtClean="0"/>
              <a:t>11/4/20</a:t>
            </a:fld>
            <a:endParaRPr lang="en-US"/>
          </a:p>
        </p:txBody>
      </p:sp>
      <p:sp>
        <p:nvSpPr>
          <p:cNvPr id="3" name="Footer Placeholder 2">
            <a:extLst>
              <a:ext uri="{FF2B5EF4-FFF2-40B4-BE49-F238E27FC236}">
                <a16:creationId xmlns:a16="http://schemas.microsoft.com/office/drawing/2014/main" id="{94B3CBEF-5C55-ED48-B33C-7128D2883D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694443-64F4-D54A-9D54-4BB131C34717}"/>
              </a:ext>
            </a:extLst>
          </p:cNvPr>
          <p:cNvSpPr>
            <a:spLocks noGrp="1"/>
          </p:cNvSpPr>
          <p:nvPr>
            <p:ph type="sldNum" sz="quarter" idx="12"/>
          </p:nvPr>
        </p:nvSpPr>
        <p:spPr/>
        <p:txBody>
          <a:bodyPr/>
          <a:lstStyle/>
          <a:p>
            <a:fld id="{D44CF5BF-83B6-CF4B-B759-49B63BEE25C9}" type="slidenum">
              <a:rPr lang="en-US" smtClean="0"/>
              <a:t>‹#›</a:t>
            </a:fld>
            <a:endParaRPr lang="en-US"/>
          </a:p>
        </p:txBody>
      </p:sp>
    </p:spTree>
    <p:extLst>
      <p:ext uri="{BB962C8B-B14F-4D97-AF65-F5344CB8AC3E}">
        <p14:creationId xmlns:p14="http://schemas.microsoft.com/office/powerpoint/2010/main" val="3178546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4BA72-CADA-2E49-BE29-ACBAE7FFB5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902BC9-5C71-0041-8D9C-CEC0E1989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95CF23-C662-CA47-9677-24874FD3B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B0FFCF-CD97-1649-828E-B5A8EDFD01D4}"/>
              </a:ext>
            </a:extLst>
          </p:cNvPr>
          <p:cNvSpPr>
            <a:spLocks noGrp="1"/>
          </p:cNvSpPr>
          <p:nvPr>
            <p:ph type="dt" sz="half" idx="10"/>
          </p:nvPr>
        </p:nvSpPr>
        <p:spPr/>
        <p:txBody>
          <a:bodyPr/>
          <a:lstStyle/>
          <a:p>
            <a:fld id="{6B0F8D4C-85C6-334E-A92F-9F624018450D}" type="datetimeFigureOut">
              <a:rPr lang="en-US" smtClean="0"/>
              <a:t>11/4/20</a:t>
            </a:fld>
            <a:endParaRPr lang="en-US"/>
          </a:p>
        </p:txBody>
      </p:sp>
      <p:sp>
        <p:nvSpPr>
          <p:cNvPr id="6" name="Footer Placeholder 5">
            <a:extLst>
              <a:ext uri="{FF2B5EF4-FFF2-40B4-BE49-F238E27FC236}">
                <a16:creationId xmlns:a16="http://schemas.microsoft.com/office/drawing/2014/main" id="{85A47CBE-D7FE-CB47-B220-0C8E564FFB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7CA336-6056-8741-8457-FAF20556B829}"/>
              </a:ext>
            </a:extLst>
          </p:cNvPr>
          <p:cNvSpPr>
            <a:spLocks noGrp="1"/>
          </p:cNvSpPr>
          <p:nvPr>
            <p:ph type="sldNum" sz="quarter" idx="12"/>
          </p:nvPr>
        </p:nvSpPr>
        <p:spPr/>
        <p:txBody>
          <a:bodyPr/>
          <a:lstStyle/>
          <a:p>
            <a:fld id="{D44CF5BF-83B6-CF4B-B759-49B63BEE25C9}" type="slidenum">
              <a:rPr lang="en-US" smtClean="0"/>
              <a:t>‹#›</a:t>
            </a:fld>
            <a:endParaRPr lang="en-US"/>
          </a:p>
        </p:txBody>
      </p:sp>
    </p:spTree>
    <p:extLst>
      <p:ext uri="{BB962C8B-B14F-4D97-AF65-F5344CB8AC3E}">
        <p14:creationId xmlns:p14="http://schemas.microsoft.com/office/powerpoint/2010/main" val="336191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BAF1-F0B9-5146-B1B3-0A3914749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782149-F120-F448-9007-E2D376858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B9E387-58FC-9740-B773-32CA95377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17E131-6836-6047-9918-2035E30DD944}"/>
              </a:ext>
            </a:extLst>
          </p:cNvPr>
          <p:cNvSpPr>
            <a:spLocks noGrp="1"/>
          </p:cNvSpPr>
          <p:nvPr>
            <p:ph type="dt" sz="half" idx="10"/>
          </p:nvPr>
        </p:nvSpPr>
        <p:spPr/>
        <p:txBody>
          <a:bodyPr/>
          <a:lstStyle/>
          <a:p>
            <a:fld id="{6B0F8D4C-85C6-334E-A92F-9F624018450D}" type="datetimeFigureOut">
              <a:rPr lang="en-US" smtClean="0"/>
              <a:t>11/4/20</a:t>
            </a:fld>
            <a:endParaRPr lang="en-US"/>
          </a:p>
        </p:txBody>
      </p:sp>
      <p:sp>
        <p:nvSpPr>
          <p:cNvPr id="6" name="Footer Placeholder 5">
            <a:extLst>
              <a:ext uri="{FF2B5EF4-FFF2-40B4-BE49-F238E27FC236}">
                <a16:creationId xmlns:a16="http://schemas.microsoft.com/office/drawing/2014/main" id="{AED4716C-5D21-704A-90BB-91C76383B9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CBD825-7641-2F42-8AE0-2B92237A3F45}"/>
              </a:ext>
            </a:extLst>
          </p:cNvPr>
          <p:cNvSpPr>
            <a:spLocks noGrp="1"/>
          </p:cNvSpPr>
          <p:nvPr>
            <p:ph type="sldNum" sz="quarter" idx="12"/>
          </p:nvPr>
        </p:nvSpPr>
        <p:spPr/>
        <p:txBody>
          <a:bodyPr/>
          <a:lstStyle/>
          <a:p>
            <a:fld id="{D44CF5BF-83B6-CF4B-B759-49B63BEE25C9}" type="slidenum">
              <a:rPr lang="en-US" smtClean="0"/>
              <a:t>‹#›</a:t>
            </a:fld>
            <a:endParaRPr lang="en-US"/>
          </a:p>
        </p:txBody>
      </p:sp>
    </p:spTree>
    <p:extLst>
      <p:ext uri="{BB962C8B-B14F-4D97-AF65-F5344CB8AC3E}">
        <p14:creationId xmlns:p14="http://schemas.microsoft.com/office/powerpoint/2010/main" val="119245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21204A-5539-CA47-9729-53971E279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FBD547-748B-7F4E-AB0E-6207ABBFB9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C4674-308F-D94B-A268-B05C59A7B6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F8D4C-85C6-334E-A92F-9F624018450D}" type="datetimeFigureOut">
              <a:rPr lang="en-US" smtClean="0"/>
              <a:t>11/4/20</a:t>
            </a:fld>
            <a:endParaRPr lang="en-US"/>
          </a:p>
        </p:txBody>
      </p:sp>
      <p:sp>
        <p:nvSpPr>
          <p:cNvPr id="5" name="Footer Placeholder 4">
            <a:extLst>
              <a:ext uri="{FF2B5EF4-FFF2-40B4-BE49-F238E27FC236}">
                <a16:creationId xmlns:a16="http://schemas.microsoft.com/office/drawing/2014/main" id="{7035CBC8-EAF3-8E48-9DA5-C5F29AC347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64C50B-74DC-F042-8B7F-3AC7143DC4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CF5BF-83B6-CF4B-B759-49B63BEE25C9}" type="slidenum">
              <a:rPr lang="en-US" smtClean="0"/>
              <a:t>‹#›</a:t>
            </a:fld>
            <a:endParaRPr lang="en-US"/>
          </a:p>
        </p:txBody>
      </p:sp>
    </p:spTree>
    <p:extLst>
      <p:ext uri="{BB962C8B-B14F-4D97-AF65-F5344CB8AC3E}">
        <p14:creationId xmlns:p14="http://schemas.microsoft.com/office/powerpoint/2010/main" val="3566183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pot&#10;&#10;Description automatically generated">
            <a:extLst>
              <a:ext uri="{FF2B5EF4-FFF2-40B4-BE49-F238E27FC236}">
                <a16:creationId xmlns:a16="http://schemas.microsoft.com/office/drawing/2014/main" id="{3639E673-D644-7B47-AC49-67E64CFACEF9}"/>
              </a:ext>
            </a:extLst>
          </p:cNvPr>
          <p:cNvPicPr>
            <a:picLocks noChangeAspect="1"/>
          </p:cNvPicPr>
          <p:nvPr/>
        </p:nvPicPr>
        <p:blipFill rotWithShape="1">
          <a:blip r:embed="rId2"/>
          <a:srcRect l="4817" t="23391" r="4275"/>
          <a:stretch/>
        </p:blipFill>
        <p:spPr>
          <a:xfrm>
            <a:off x="20" y="10"/>
            <a:ext cx="12191981" cy="6857990"/>
          </a:xfrm>
          <a:prstGeom prst="rect">
            <a:avLst/>
          </a:prstGeom>
        </p:spPr>
      </p:pic>
      <p:sp>
        <p:nvSpPr>
          <p:cNvPr id="12" name="Rectangle 1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9C7A7C-0097-EA4B-B4FC-F21D1692D398}"/>
              </a:ext>
            </a:extLst>
          </p:cNvPr>
          <p:cNvSpPr>
            <a:spLocks noGrp="1"/>
          </p:cNvSpPr>
          <p:nvPr>
            <p:ph type="ctrTitle"/>
          </p:nvPr>
        </p:nvSpPr>
        <p:spPr>
          <a:xfrm>
            <a:off x="404553" y="3091928"/>
            <a:ext cx="9078562" cy="2387600"/>
          </a:xfrm>
        </p:spPr>
        <p:txBody>
          <a:bodyPr>
            <a:normAutofit/>
          </a:bodyPr>
          <a:lstStyle/>
          <a:p>
            <a:pPr algn="l"/>
            <a:r>
              <a:rPr lang="en-US" sz="6600" dirty="0"/>
              <a:t>Sales Forecast for 2017</a:t>
            </a:r>
          </a:p>
        </p:txBody>
      </p:sp>
      <p:sp>
        <p:nvSpPr>
          <p:cNvPr id="14" name="Rectangle: Rounded Corners 1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EAC70BE-9798-4940-B988-B251D091665D}"/>
              </a:ext>
            </a:extLst>
          </p:cNvPr>
          <p:cNvSpPr>
            <a:spLocks noGrp="1"/>
          </p:cNvSpPr>
          <p:nvPr>
            <p:ph type="subTitle" idx="1"/>
          </p:nvPr>
        </p:nvSpPr>
        <p:spPr>
          <a:xfrm>
            <a:off x="404553" y="5624945"/>
            <a:ext cx="9078562" cy="592975"/>
          </a:xfrm>
        </p:spPr>
        <p:txBody>
          <a:bodyPr anchor="ctr">
            <a:normAutofit/>
          </a:bodyPr>
          <a:lstStyle/>
          <a:p>
            <a:pPr algn="l"/>
            <a:r>
              <a:rPr lang="en-US" dirty="0"/>
              <a:t>How should the marketing budget be distributed?</a:t>
            </a:r>
          </a:p>
        </p:txBody>
      </p:sp>
    </p:spTree>
    <p:extLst>
      <p:ext uri="{BB962C8B-B14F-4D97-AF65-F5344CB8AC3E}">
        <p14:creationId xmlns:p14="http://schemas.microsoft.com/office/powerpoint/2010/main" val="6476569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31E4D76-4CE3-9B4B-93CA-8899CB8214AE}"/>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2800" kern="1200" dirty="0">
                <a:solidFill>
                  <a:srgbClr val="FFFFFF"/>
                </a:solidFill>
                <a:latin typeface="+mj-lt"/>
                <a:ea typeface="+mj-ea"/>
                <a:cs typeface="+mj-cs"/>
              </a:rPr>
              <a:t>Over the past 10 years, the 3 top genres for global sales have been </a:t>
            </a:r>
            <a:r>
              <a:rPr lang="en-US" sz="2800" b="1" i="1" kern="1200" dirty="0">
                <a:solidFill>
                  <a:srgbClr val="FFFFFF"/>
                </a:solidFill>
                <a:latin typeface="+mj-lt"/>
                <a:ea typeface="+mj-ea"/>
                <a:cs typeface="+mj-cs"/>
              </a:rPr>
              <a:t>Action, Shooter, and Sports.</a:t>
            </a:r>
          </a:p>
        </p:txBody>
      </p:sp>
      <p:graphicFrame>
        <p:nvGraphicFramePr>
          <p:cNvPr id="6" name="Chart 5">
            <a:extLst>
              <a:ext uri="{FF2B5EF4-FFF2-40B4-BE49-F238E27FC236}">
                <a16:creationId xmlns:a16="http://schemas.microsoft.com/office/drawing/2014/main" id="{A63EE876-D5FE-3146-A0DB-7C7B1DCCE284}"/>
              </a:ext>
            </a:extLst>
          </p:cNvPr>
          <p:cNvGraphicFramePr/>
          <p:nvPr>
            <p:extLst>
              <p:ext uri="{D42A27DB-BD31-4B8C-83A1-F6EECF244321}">
                <p14:modId xmlns:p14="http://schemas.microsoft.com/office/powerpoint/2010/main" val="2093489348"/>
              </p:ext>
            </p:extLst>
          </p:nvPr>
        </p:nvGraphicFramePr>
        <p:xfrm>
          <a:off x="4743450" y="575072"/>
          <a:ext cx="6731128" cy="57078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95834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81A9569F-28E4-CD4F-910A-CCD22C7C0720}"/>
              </a:ext>
            </a:extLst>
          </p:cNvPr>
          <p:cNvGraphicFramePr>
            <a:graphicFrameLocks/>
          </p:cNvGraphicFramePr>
          <p:nvPr>
            <p:extLst>
              <p:ext uri="{D42A27DB-BD31-4B8C-83A1-F6EECF244321}">
                <p14:modId xmlns:p14="http://schemas.microsoft.com/office/powerpoint/2010/main" val="3242909641"/>
              </p:ext>
            </p:extLst>
          </p:nvPr>
        </p:nvGraphicFramePr>
        <p:xfrm>
          <a:off x="280985" y="1079362"/>
          <a:ext cx="11630024" cy="52357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7D5539E-B7EB-A94D-B648-D4AE933A1465}"/>
              </a:ext>
            </a:extLst>
          </p:cNvPr>
          <p:cNvSpPr txBox="1"/>
          <p:nvPr/>
        </p:nvSpPr>
        <p:spPr>
          <a:xfrm>
            <a:off x="1" y="0"/>
            <a:ext cx="12191999" cy="1015663"/>
          </a:xfrm>
          <a:prstGeom prst="rect">
            <a:avLst/>
          </a:prstGeom>
          <a:noFill/>
        </p:spPr>
        <p:txBody>
          <a:bodyPr wrap="square" rtlCol="0">
            <a:spAutoFit/>
          </a:bodyPr>
          <a:lstStyle/>
          <a:p>
            <a:r>
              <a:rPr lang="en-US" sz="2000" dirty="0">
                <a:solidFill>
                  <a:schemeClr val="bg1"/>
                </a:solidFill>
              </a:rPr>
              <a:t>Broken down into the 3 main regions, we can see which genres are currently generating the most sales and where. Notice that Action games perform consistently well across these 3 regions, making up 27% of the sales below. Shooter, Action, and Sports games together are responsible for 68% of the sales below.</a:t>
            </a:r>
          </a:p>
        </p:txBody>
      </p:sp>
      <p:sp>
        <p:nvSpPr>
          <p:cNvPr id="6" name="TextBox 5">
            <a:extLst>
              <a:ext uri="{FF2B5EF4-FFF2-40B4-BE49-F238E27FC236}">
                <a16:creationId xmlns:a16="http://schemas.microsoft.com/office/drawing/2014/main" id="{B9B2BA82-69A5-B445-9068-118523249C6E}"/>
              </a:ext>
            </a:extLst>
          </p:cNvPr>
          <p:cNvSpPr txBox="1"/>
          <p:nvPr/>
        </p:nvSpPr>
        <p:spPr>
          <a:xfrm>
            <a:off x="1904146" y="6438276"/>
            <a:ext cx="8383705" cy="369332"/>
          </a:xfrm>
          <a:prstGeom prst="rect">
            <a:avLst/>
          </a:prstGeom>
          <a:noFill/>
        </p:spPr>
        <p:txBody>
          <a:bodyPr wrap="none" rtlCol="0">
            <a:spAutoFit/>
          </a:bodyPr>
          <a:lstStyle/>
          <a:p>
            <a:r>
              <a:rPr lang="en-US" dirty="0">
                <a:solidFill>
                  <a:schemeClr val="bg1"/>
                </a:solidFill>
              </a:rPr>
              <a:t>*2015 data is included here because we do not have a complete picture yet for 2016.</a:t>
            </a:r>
          </a:p>
        </p:txBody>
      </p:sp>
    </p:spTree>
    <p:extLst>
      <p:ext uri="{BB962C8B-B14F-4D97-AF65-F5344CB8AC3E}">
        <p14:creationId xmlns:p14="http://schemas.microsoft.com/office/powerpoint/2010/main" val="1754224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7E957-142C-4947-A384-7BA24F69880A}"/>
              </a:ext>
            </a:extLst>
          </p:cNvPr>
          <p:cNvSpPr>
            <a:spLocks noGrp="1"/>
          </p:cNvSpPr>
          <p:nvPr>
            <p:ph type="title"/>
          </p:nvPr>
        </p:nvSpPr>
        <p:spPr>
          <a:xfrm>
            <a:off x="483436" y="982122"/>
            <a:ext cx="3200400" cy="4461163"/>
          </a:xfrm>
        </p:spPr>
        <p:txBody>
          <a:bodyPr>
            <a:normAutofit/>
          </a:bodyPr>
          <a:lstStyle/>
          <a:p>
            <a:r>
              <a:rPr lang="en-US" sz="3100" dirty="0">
                <a:solidFill>
                  <a:srgbClr val="FFFFFF"/>
                </a:solidFill>
              </a:rPr>
              <a:t> Recommendations</a:t>
            </a:r>
          </a:p>
        </p:txBody>
      </p:sp>
      <p:sp>
        <p:nvSpPr>
          <p:cNvPr id="23"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3">
            <a:extLst>
              <a:ext uri="{FF2B5EF4-FFF2-40B4-BE49-F238E27FC236}">
                <a16:creationId xmlns:a16="http://schemas.microsoft.com/office/drawing/2014/main" id="{5C3CD4AE-FC26-E848-8A48-80DB2FBB665B}"/>
              </a:ext>
            </a:extLst>
          </p:cNvPr>
          <p:cNvSpPr/>
          <p:nvPr/>
        </p:nvSpPr>
        <p:spPr>
          <a:xfrm>
            <a:off x="3752195" y="95373"/>
            <a:ext cx="8545070" cy="1015663"/>
          </a:xfrm>
          <a:prstGeom prst="rect">
            <a:avLst/>
          </a:prstGeom>
        </p:spPr>
        <p:txBody>
          <a:bodyPr wrap="square">
            <a:spAutoFit/>
          </a:bodyPr>
          <a:lstStyle/>
          <a:p>
            <a:r>
              <a:rPr lang="en-US" sz="2000" dirty="0"/>
              <a:t>Redistribute the marketing budget to reflect the fact that sales for the different geographic regions have not remained the same over time, and </a:t>
            </a:r>
            <a:r>
              <a:rPr lang="en-US" sz="2000" b="1" dirty="0"/>
              <a:t>Europe is becoming more dominant than North America </a:t>
            </a:r>
            <a:r>
              <a:rPr lang="en-US" sz="2000" dirty="0"/>
              <a:t>in percentage of units sold.</a:t>
            </a:r>
          </a:p>
        </p:txBody>
      </p:sp>
      <p:sp>
        <p:nvSpPr>
          <p:cNvPr id="6" name="Rectangle 5">
            <a:extLst>
              <a:ext uri="{FF2B5EF4-FFF2-40B4-BE49-F238E27FC236}">
                <a16:creationId xmlns:a16="http://schemas.microsoft.com/office/drawing/2014/main" id="{1F3F450D-3987-BF42-ADE4-7EC38C4A37E8}"/>
              </a:ext>
            </a:extLst>
          </p:cNvPr>
          <p:cNvSpPr/>
          <p:nvPr/>
        </p:nvSpPr>
        <p:spPr>
          <a:xfrm>
            <a:off x="4362796" y="1674172"/>
            <a:ext cx="7242828" cy="3888398"/>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8" name="Rectangle 7">
            <a:extLst>
              <a:ext uri="{FF2B5EF4-FFF2-40B4-BE49-F238E27FC236}">
                <a16:creationId xmlns:a16="http://schemas.microsoft.com/office/drawing/2014/main" id="{75C9128F-0367-8343-AE79-7618B861AE2C}"/>
              </a:ext>
            </a:extLst>
          </p:cNvPr>
          <p:cNvSpPr/>
          <p:nvPr/>
        </p:nvSpPr>
        <p:spPr>
          <a:xfrm>
            <a:off x="6274679" y="3237837"/>
            <a:ext cx="1750050" cy="2031325"/>
          </a:xfrm>
          <a:prstGeom prst="rect">
            <a:avLst/>
          </a:prstGeom>
        </p:spPr>
        <p:txBody>
          <a:bodyPr wrap="square">
            <a:spAutoFit/>
          </a:bodyPr>
          <a:lstStyle/>
          <a:p>
            <a:r>
              <a:rPr lang="en-US" dirty="0">
                <a:solidFill>
                  <a:schemeClr val="bg1"/>
                </a:solidFill>
              </a:rPr>
              <a:t>Shooter</a:t>
            </a:r>
          </a:p>
          <a:p>
            <a:r>
              <a:rPr lang="en-US" dirty="0">
                <a:solidFill>
                  <a:schemeClr val="bg1"/>
                </a:solidFill>
              </a:rPr>
              <a:t>Action</a:t>
            </a:r>
          </a:p>
          <a:p>
            <a:r>
              <a:rPr lang="en-US" dirty="0">
                <a:solidFill>
                  <a:schemeClr val="bg1"/>
                </a:solidFill>
              </a:rPr>
              <a:t>Sports</a:t>
            </a:r>
          </a:p>
          <a:p>
            <a:r>
              <a:rPr lang="en-US" dirty="0">
                <a:solidFill>
                  <a:schemeClr val="bg1"/>
                </a:solidFill>
              </a:rPr>
              <a:t>Role-Playing </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9" name="Rectangle 8">
            <a:extLst>
              <a:ext uri="{FF2B5EF4-FFF2-40B4-BE49-F238E27FC236}">
                <a16:creationId xmlns:a16="http://schemas.microsoft.com/office/drawing/2014/main" id="{F7313C9A-C6DA-444E-ACEE-A32A6EF6BAAB}"/>
              </a:ext>
            </a:extLst>
          </p:cNvPr>
          <p:cNvSpPr/>
          <p:nvPr/>
        </p:nvSpPr>
        <p:spPr>
          <a:xfrm>
            <a:off x="10265752" y="3282993"/>
            <a:ext cx="1698092" cy="2031325"/>
          </a:xfrm>
          <a:prstGeom prst="rect">
            <a:avLst/>
          </a:prstGeom>
        </p:spPr>
        <p:txBody>
          <a:bodyPr wrap="square">
            <a:spAutoFit/>
          </a:bodyPr>
          <a:lstStyle/>
          <a:p>
            <a:r>
              <a:rPr lang="en-US" dirty="0">
                <a:solidFill>
                  <a:schemeClr val="bg1"/>
                </a:solidFill>
              </a:rPr>
              <a:t>Action</a:t>
            </a:r>
          </a:p>
          <a:p>
            <a:r>
              <a:rPr lang="en-US" dirty="0">
                <a:solidFill>
                  <a:schemeClr val="bg1"/>
                </a:solidFill>
              </a:rPr>
              <a:t>Role Playing </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10" name="Rectangle 9">
            <a:extLst>
              <a:ext uri="{FF2B5EF4-FFF2-40B4-BE49-F238E27FC236}">
                <a16:creationId xmlns:a16="http://schemas.microsoft.com/office/drawing/2014/main" id="{0311AE8B-296D-A14D-8953-1038825EE949}"/>
              </a:ext>
            </a:extLst>
          </p:cNvPr>
          <p:cNvSpPr/>
          <p:nvPr/>
        </p:nvSpPr>
        <p:spPr>
          <a:xfrm>
            <a:off x="8179877" y="3234927"/>
            <a:ext cx="1895707" cy="1754326"/>
          </a:xfrm>
          <a:prstGeom prst="rect">
            <a:avLst/>
          </a:prstGeom>
        </p:spPr>
        <p:txBody>
          <a:bodyPr wrap="square">
            <a:spAutoFit/>
          </a:bodyPr>
          <a:lstStyle/>
          <a:p>
            <a:r>
              <a:rPr lang="en-US" dirty="0">
                <a:solidFill>
                  <a:schemeClr val="bg1"/>
                </a:solidFill>
              </a:rPr>
              <a:t>Shooter</a:t>
            </a:r>
          </a:p>
          <a:p>
            <a:r>
              <a:rPr lang="en-US" dirty="0">
                <a:solidFill>
                  <a:schemeClr val="bg1"/>
                </a:solidFill>
              </a:rPr>
              <a:t>Action</a:t>
            </a:r>
          </a:p>
          <a:p>
            <a:r>
              <a:rPr lang="en-US" dirty="0">
                <a:solidFill>
                  <a:schemeClr val="bg1"/>
                </a:solidFill>
              </a:rPr>
              <a:t>Sports</a:t>
            </a:r>
          </a:p>
          <a:p>
            <a:r>
              <a:rPr lang="en-US" dirty="0">
                <a:solidFill>
                  <a:schemeClr val="bg1"/>
                </a:solidFill>
              </a:rPr>
              <a:t>Role-Playing </a:t>
            </a:r>
          </a:p>
          <a:p>
            <a:endParaRPr lang="en-US" dirty="0">
              <a:solidFill>
                <a:schemeClr val="bg1"/>
              </a:solidFill>
            </a:endParaRPr>
          </a:p>
          <a:p>
            <a:endParaRPr lang="en-US" dirty="0">
              <a:solidFill>
                <a:schemeClr val="bg1"/>
              </a:solidFill>
            </a:endParaRPr>
          </a:p>
        </p:txBody>
      </p:sp>
      <p:sp>
        <p:nvSpPr>
          <p:cNvPr id="11" name="TextBox 10">
            <a:extLst>
              <a:ext uri="{FF2B5EF4-FFF2-40B4-BE49-F238E27FC236}">
                <a16:creationId xmlns:a16="http://schemas.microsoft.com/office/drawing/2014/main" id="{1B85E724-158E-774E-9255-DB1B105FEBC6}"/>
              </a:ext>
            </a:extLst>
          </p:cNvPr>
          <p:cNvSpPr txBox="1"/>
          <p:nvPr/>
        </p:nvSpPr>
        <p:spPr>
          <a:xfrm>
            <a:off x="4514170" y="1686039"/>
            <a:ext cx="7021120" cy="1200329"/>
          </a:xfrm>
          <a:prstGeom prst="rect">
            <a:avLst/>
          </a:prstGeom>
          <a:noFill/>
        </p:spPr>
        <p:txBody>
          <a:bodyPr wrap="square" rtlCol="0">
            <a:spAutoFit/>
          </a:bodyPr>
          <a:lstStyle/>
          <a:p>
            <a:r>
              <a:rPr lang="en-US" dirty="0">
                <a:solidFill>
                  <a:schemeClr val="bg1"/>
                </a:solidFill>
              </a:rPr>
              <a:t>According to the 2015 - 2016 data, these genres should be focused on in each region, </a:t>
            </a:r>
            <a:r>
              <a:rPr lang="en-US" i="1" dirty="0">
                <a:solidFill>
                  <a:schemeClr val="bg1"/>
                </a:solidFill>
              </a:rPr>
              <a:t>in order of importance:</a:t>
            </a:r>
          </a:p>
          <a:p>
            <a:endParaRPr lang="en-US" dirty="0">
              <a:solidFill>
                <a:schemeClr val="bg1"/>
              </a:solidFill>
            </a:endParaRPr>
          </a:p>
          <a:p>
            <a:r>
              <a:rPr lang="en-US" b="1" dirty="0">
                <a:solidFill>
                  <a:schemeClr val="bg1"/>
                </a:solidFill>
              </a:rPr>
              <a:t>                                   Europe                      North America                   Japan</a:t>
            </a:r>
          </a:p>
        </p:txBody>
      </p:sp>
      <p:cxnSp>
        <p:nvCxnSpPr>
          <p:cNvPr id="13" name="Straight Connector 12">
            <a:extLst>
              <a:ext uri="{FF2B5EF4-FFF2-40B4-BE49-F238E27FC236}">
                <a16:creationId xmlns:a16="http://schemas.microsoft.com/office/drawing/2014/main" id="{3AA5D674-3E26-B647-9609-D68E4204001B}"/>
              </a:ext>
            </a:extLst>
          </p:cNvPr>
          <p:cNvCxnSpPr>
            <a:cxnSpLocks/>
          </p:cNvCxnSpPr>
          <p:nvPr/>
        </p:nvCxnSpPr>
        <p:spPr>
          <a:xfrm>
            <a:off x="7838466" y="2455479"/>
            <a:ext cx="0" cy="43090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85F8A8-3535-F14E-A131-186374A93F6F}"/>
              </a:ext>
            </a:extLst>
          </p:cNvPr>
          <p:cNvCxnSpPr>
            <a:cxnSpLocks/>
          </p:cNvCxnSpPr>
          <p:nvPr/>
        </p:nvCxnSpPr>
        <p:spPr>
          <a:xfrm>
            <a:off x="10252999" y="2475950"/>
            <a:ext cx="0" cy="32123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6201745-026C-E541-9E10-7B865D096165}"/>
              </a:ext>
            </a:extLst>
          </p:cNvPr>
          <p:cNvCxnSpPr>
            <a:cxnSpLocks/>
          </p:cNvCxnSpPr>
          <p:nvPr/>
        </p:nvCxnSpPr>
        <p:spPr>
          <a:xfrm>
            <a:off x="6096000" y="2455479"/>
            <a:ext cx="0" cy="43090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0D11613-C7CF-6D43-B502-186E62FE7452}"/>
              </a:ext>
            </a:extLst>
          </p:cNvPr>
          <p:cNvSpPr txBox="1"/>
          <p:nvPr/>
        </p:nvSpPr>
        <p:spPr>
          <a:xfrm>
            <a:off x="4522235" y="3234927"/>
            <a:ext cx="1405065" cy="923330"/>
          </a:xfrm>
          <a:prstGeom prst="rect">
            <a:avLst/>
          </a:prstGeom>
          <a:noFill/>
        </p:spPr>
        <p:txBody>
          <a:bodyPr wrap="square" rtlCol="0">
            <a:spAutoFit/>
          </a:bodyPr>
          <a:lstStyle/>
          <a:p>
            <a:r>
              <a:rPr lang="en-US" b="1" dirty="0">
                <a:solidFill>
                  <a:schemeClr val="bg1"/>
                </a:solidFill>
              </a:rPr>
              <a:t>Genres that generate the most sales:</a:t>
            </a:r>
          </a:p>
        </p:txBody>
      </p:sp>
      <p:cxnSp>
        <p:nvCxnSpPr>
          <p:cNvPr id="25" name="Straight Connector 24">
            <a:extLst>
              <a:ext uri="{FF2B5EF4-FFF2-40B4-BE49-F238E27FC236}">
                <a16:creationId xmlns:a16="http://schemas.microsoft.com/office/drawing/2014/main" id="{7CF3E826-B9E5-FE4B-80B1-21D55A4EE5DF}"/>
              </a:ext>
            </a:extLst>
          </p:cNvPr>
          <p:cNvCxnSpPr/>
          <p:nvPr/>
        </p:nvCxnSpPr>
        <p:spPr>
          <a:xfrm>
            <a:off x="4362796" y="2852104"/>
            <a:ext cx="7498080" cy="0"/>
          </a:xfrm>
          <a:prstGeom prst="line">
            <a:avLst/>
          </a:prstGeom>
          <a:ln w="38100">
            <a:solidFill>
              <a:schemeClr val="bg1"/>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400664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9"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58261E0-1B2F-1043-9605-73FFA931B0FD}"/>
              </a:ext>
            </a:extLst>
          </p:cNvPr>
          <p:cNvSpPr>
            <a:spLocks noGrp="1"/>
          </p:cNvSpPr>
          <p:nvPr>
            <p:ph type="title"/>
          </p:nvPr>
        </p:nvSpPr>
        <p:spPr>
          <a:xfrm>
            <a:off x="640080" y="1243013"/>
            <a:ext cx="3855720" cy="4371974"/>
          </a:xfrm>
        </p:spPr>
        <p:txBody>
          <a:bodyPr>
            <a:normAutofit/>
          </a:bodyPr>
          <a:lstStyle/>
          <a:p>
            <a:r>
              <a:rPr lang="en-US" sz="3600" u="sng" dirty="0"/>
              <a:t>Appendix</a:t>
            </a:r>
            <a:br>
              <a:rPr lang="en-US" sz="3600" dirty="0"/>
            </a:br>
            <a:r>
              <a:rPr lang="en-US" sz="3600" dirty="0"/>
              <a:t>Missing sales data was imputed using the mean.</a:t>
            </a:r>
            <a:br>
              <a:rPr lang="en-US" sz="3600" dirty="0"/>
            </a:br>
            <a:r>
              <a:rPr lang="en-US" sz="3600" dirty="0"/>
              <a:t>(averages are in millions of units)</a:t>
            </a:r>
          </a:p>
        </p:txBody>
      </p:sp>
      <p:sp>
        <p:nvSpPr>
          <p:cNvPr id="3" name="Content Placeholder 2">
            <a:extLst>
              <a:ext uri="{FF2B5EF4-FFF2-40B4-BE49-F238E27FC236}">
                <a16:creationId xmlns:a16="http://schemas.microsoft.com/office/drawing/2014/main" id="{8E927D96-992B-2B46-AEF1-D93A33F43DA9}"/>
              </a:ext>
            </a:extLst>
          </p:cNvPr>
          <p:cNvSpPr>
            <a:spLocks noGrp="1"/>
          </p:cNvSpPr>
          <p:nvPr>
            <p:ph idx="1"/>
          </p:nvPr>
        </p:nvSpPr>
        <p:spPr>
          <a:xfrm>
            <a:off x="5403273" y="942582"/>
            <a:ext cx="6362685" cy="5719900"/>
          </a:xfrm>
        </p:spPr>
        <p:txBody>
          <a:bodyPr anchor="ctr">
            <a:normAutofit/>
          </a:bodyPr>
          <a:lstStyle/>
          <a:p>
            <a:r>
              <a:rPr lang="en-US" sz="2200" dirty="0"/>
              <a:t>North America Sales Average .26 (2 replacements)</a:t>
            </a:r>
          </a:p>
          <a:p>
            <a:endParaRPr lang="en-US" sz="2200" dirty="0"/>
          </a:p>
          <a:p>
            <a:r>
              <a:rPr lang="en-US" sz="2200" dirty="0"/>
              <a:t>Europe Sales Average .15 (8 replacements)</a:t>
            </a:r>
          </a:p>
          <a:p>
            <a:pPr marL="0" indent="0">
              <a:buNone/>
            </a:pPr>
            <a:endParaRPr lang="en-US" sz="2200" dirty="0"/>
          </a:p>
          <a:p>
            <a:r>
              <a:rPr lang="en-US" sz="2200" dirty="0"/>
              <a:t>Japan Sales Average .08 (8 replacements)</a:t>
            </a:r>
          </a:p>
          <a:p>
            <a:endParaRPr lang="en-US" sz="2200" dirty="0"/>
          </a:p>
          <a:p>
            <a:r>
              <a:rPr lang="en-US" sz="2200" dirty="0"/>
              <a:t>Other Sales Average .05 (578 replacements)</a:t>
            </a:r>
          </a:p>
          <a:p>
            <a:endParaRPr lang="en-US" sz="2200" dirty="0"/>
          </a:p>
          <a:p>
            <a:r>
              <a:rPr lang="en-US" sz="2200" dirty="0"/>
              <a:t>Global Sales Average .54 (8 replacements)</a:t>
            </a:r>
          </a:p>
          <a:p>
            <a:pPr marL="0" indent="0">
              <a:buNone/>
            </a:pPr>
            <a:endParaRPr lang="en-US" sz="2200" dirty="0"/>
          </a:p>
          <a:p>
            <a:pPr marL="0" indent="0">
              <a:buNone/>
            </a:pPr>
            <a:r>
              <a:rPr lang="en-US" sz="2200" dirty="0"/>
              <a:t>(Two empty rows and one duplicate was removed out of 16,601 entries.)</a:t>
            </a:r>
          </a:p>
          <a:p>
            <a:pPr marL="0" indent="0">
              <a:buNone/>
            </a:pPr>
            <a:endParaRPr lang="en-US" sz="2200" dirty="0">
              <a:solidFill>
                <a:schemeClr val="tx2"/>
              </a:solidFill>
            </a:endParaRPr>
          </a:p>
          <a:p>
            <a:endParaRPr lang="en-US" sz="2200" dirty="0">
              <a:solidFill>
                <a:schemeClr val="tx2"/>
              </a:solidFill>
            </a:endParaRPr>
          </a:p>
        </p:txBody>
      </p:sp>
    </p:spTree>
    <p:extLst>
      <p:ext uri="{BB962C8B-B14F-4D97-AF65-F5344CB8AC3E}">
        <p14:creationId xmlns:p14="http://schemas.microsoft.com/office/powerpoint/2010/main" val="186647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1A5A269-83B7-674D-B77D-567BEBDD3609}"/>
              </a:ext>
            </a:extLst>
          </p:cNvPr>
          <p:cNvSpPr>
            <a:spLocks noGrp="1"/>
          </p:cNvSpPr>
          <p:nvPr>
            <p:ph type="title"/>
          </p:nvPr>
        </p:nvSpPr>
        <p:spPr>
          <a:xfrm>
            <a:off x="379053" y="2505201"/>
            <a:ext cx="3669161" cy="2760098"/>
          </a:xfrm>
        </p:spPr>
        <p:txBody>
          <a:bodyPr vert="horz" lIns="91440" tIns="45720" rIns="91440" bIns="45720" rtlCol="0" anchor="ctr">
            <a:normAutofit fontScale="90000"/>
          </a:bodyPr>
          <a:lstStyle/>
          <a:p>
            <a:r>
              <a:rPr lang="en-US" b="1" u="sng" kern="1200" dirty="0">
                <a:solidFill>
                  <a:srgbClr val="FFFFFF"/>
                </a:solidFill>
                <a:latin typeface="+mj-lt"/>
                <a:ea typeface="+mj-ea"/>
                <a:cs typeface="+mj-cs"/>
              </a:rPr>
              <a:t>Appendix</a:t>
            </a:r>
            <a:br>
              <a:rPr lang="en-US" b="1" kern="1200" dirty="0">
                <a:solidFill>
                  <a:srgbClr val="FFFFFF"/>
                </a:solidFill>
                <a:latin typeface="+mj-lt"/>
                <a:ea typeface="+mj-ea"/>
                <a:cs typeface="+mj-cs"/>
              </a:rPr>
            </a:br>
            <a:r>
              <a:rPr lang="en-US" b="1" kern="1200" dirty="0">
                <a:solidFill>
                  <a:srgbClr val="FFFFFF"/>
                </a:solidFill>
                <a:latin typeface="+mj-lt"/>
                <a:ea typeface="+mj-ea"/>
                <a:cs typeface="+mj-cs"/>
              </a:rPr>
              <a:t>What about the other genres?</a:t>
            </a:r>
            <a:br>
              <a:rPr lang="en-US" b="1" kern="1200" dirty="0">
                <a:solidFill>
                  <a:srgbClr val="FFFFFF"/>
                </a:solidFill>
                <a:latin typeface="+mj-lt"/>
                <a:ea typeface="+mj-ea"/>
                <a:cs typeface="+mj-cs"/>
              </a:rPr>
            </a:br>
            <a:br>
              <a:rPr lang="en-US" b="1" kern="1200" dirty="0">
                <a:solidFill>
                  <a:srgbClr val="FFFFFF"/>
                </a:solidFill>
                <a:latin typeface="+mj-lt"/>
                <a:ea typeface="+mj-ea"/>
                <a:cs typeface="+mj-cs"/>
              </a:rPr>
            </a:br>
            <a:endParaRPr lang="en-US" kern="1200" dirty="0">
              <a:solidFill>
                <a:srgbClr val="FFFFFF"/>
              </a:solidFill>
              <a:latin typeface="+mj-lt"/>
              <a:ea typeface="+mj-ea"/>
              <a:cs typeface="+mj-cs"/>
            </a:endParaRPr>
          </a:p>
        </p:txBody>
      </p:sp>
      <p:sp>
        <p:nvSpPr>
          <p:cNvPr id="6" name="TextBox 5">
            <a:extLst>
              <a:ext uri="{FF2B5EF4-FFF2-40B4-BE49-F238E27FC236}">
                <a16:creationId xmlns:a16="http://schemas.microsoft.com/office/drawing/2014/main" id="{CF1BC043-0488-D84F-9D0D-B060033D217D}"/>
              </a:ext>
            </a:extLst>
          </p:cNvPr>
          <p:cNvSpPr txBox="1"/>
          <p:nvPr/>
        </p:nvSpPr>
        <p:spPr>
          <a:xfrm>
            <a:off x="9137054" y="2505201"/>
            <a:ext cx="2545426" cy="2347734"/>
          </a:xfrm>
          <a:prstGeom prst="rect">
            <a:avLst/>
          </a:prstGeom>
        </p:spPr>
        <p:txBody>
          <a:bodyPr vert="horz" lIns="91440" tIns="45720" rIns="91440" bIns="45720" rtlCol="0" anchor="ctr">
            <a:normAutofit/>
          </a:bodyPr>
          <a:lstStyle/>
          <a:p>
            <a:pPr algn="ctr">
              <a:lnSpc>
                <a:spcPct val="90000"/>
              </a:lnSpc>
              <a:spcAft>
                <a:spcPts val="600"/>
              </a:spcAft>
            </a:pPr>
            <a:r>
              <a:rPr lang="en-US" sz="2400" b="1" u="sng" dirty="0">
                <a:solidFill>
                  <a:srgbClr val="000000"/>
                </a:solidFill>
              </a:rPr>
              <a:t>North America</a:t>
            </a:r>
          </a:p>
          <a:p>
            <a:pPr marL="457200" indent="-228600">
              <a:lnSpc>
                <a:spcPct val="90000"/>
              </a:lnSpc>
              <a:spcAft>
                <a:spcPts val="600"/>
              </a:spcAft>
              <a:buFont typeface="Arial" panose="020B0604020202020204" pitchFamily="34" charset="0"/>
              <a:buChar char="•"/>
            </a:pPr>
            <a:r>
              <a:rPr lang="en-US" sz="2400" dirty="0">
                <a:solidFill>
                  <a:srgbClr val="000000"/>
                </a:solidFill>
              </a:rPr>
              <a:t>Fighting</a:t>
            </a:r>
          </a:p>
          <a:p>
            <a:pPr marL="457200" indent="-228600">
              <a:lnSpc>
                <a:spcPct val="90000"/>
              </a:lnSpc>
              <a:spcAft>
                <a:spcPts val="600"/>
              </a:spcAft>
              <a:buFont typeface="Arial" panose="020B0604020202020204" pitchFamily="34" charset="0"/>
              <a:buChar char="•"/>
            </a:pPr>
            <a:r>
              <a:rPr lang="en-US" sz="2400" dirty="0">
                <a:solidFill>
                  <a:srgbClr val="000000"/>
                </a:solidFill>
              </a:rPr>
              <a:t>Miscellaneous</a:t>
            </a:r>
          </a:p>
          <a:p>
            <a:pPr marL="457200" indent="-228600">
              <a:lnSpc>
                <a:spcPct val="90000"/>
              </a:lnSpc>
              <a:spcAft>
                <a:spcPts val="600"/>
              </a:spcAft>
              <a:buFont typeface="Arial" panose="020B0604020202020204" pitchFamily="34" charset="0"/>
              <a:buChar char="•"/>
            </a:pPr>
            <a:r>
              <a:rPr lang="en-US" sz="2400" dirty="0">
                <a:solidFill>
                  <a:srgbClr val="000000"/>
                </a:solidFill>
              </a:rPr>
              <a:t>Platform</a:t>
            </a:r>
            <a:endParaRPr lang="en-US" sz="2400" u="sng" dirty="0">
              <a:solidFill>
                <a:srgbClr val="000000"/>
              </a:solidFill>
            </a:endParaRPr>
          </a:p>
          <a:p>
            <a:pPr marL="285750" indent="-228600">
              <a:lnSpc>
                <a:spcPct val="90000"/>
              </a:lnSpc>
              <a:spcAft>
                <a:spcPts val="600"/>
              </a:spcAft>
              <a:buFont typeface="Arial" panose="020B0604020202020204" pitchFamily="34" charset="0"/>
              <a:buChar char="•"/>
            </a:pPr>
            <a:endParaRPr lang="en-US" sz="2400" dirty="0">
              <a:solidFill>
                <a:srgbClr val="000000"/>
              </a:solidFill>
            </a:endParaRPr>
          </a:p>
        </p:txBody>
      </p:sp>
      <p:sp>
        <p:nvSpPr>
          <p:cNvPr id="8" name="TextBox 7">
            <a:extLst>
              <a:ext uri="{FF2B5EF4-FFF2-40B4-BE49-F238E27FC236}">
                <a16:creationId xmlns:a16="http://schemas.microsoft.com/office/drawing/2014/main" id="{1885AD4A-25D8-4446-AA66-8B6915BCF0C0}"/>
              </a:ext>
            </a:extLst>
          </p:cNvPr>
          <p:cNvSpPr txBox="1"/>
          <p:nvPr/>
        </p:nvSpPr>
        <p:spPr>
          <a:xfrm>
            <a:off x="8839052" y="5031905"/>
            <a:ext cx="973343" cy="907941"/>
          </a:xfrm>
          <a:prstGeom prst="rect">
            <a:avLst/>
          </a:prstGeom>
          <a:noFill/>
        </p:spPr>
        <p:txBody>
          <a:bodyPr wrap="none" rtlCol="0">
            <a:spAutoFit/>
          </a:bodyPr>
          <a:lstStyle/>
          <a:p>
            <a:pPr algn="ctr">
              <a:spcAft>
                <a:spcPts val="600"/>
              </a:spcAft>
            </a:pPr>
            <a:r>
              <a:rPr lang="en-US" sz="2400" b="1" u="sng" dirty="0"/>
              <a:t>Japan</a:t>
            </a:r>
          </a:p>
          <a:p>
            <a:pPr algn="ctr">
              <a:spcAft>
                <a:spcPts val="600"/>
              </a:spcAft>
            </a:pPr>
            <a:r>
              <a:rPr lang="en-US" sz="2400" dirty="0"/>
              <a:t>Puzzle</a:t>
            </a:r>
          </a:p>
        </p:txBody>
      </p:sp>
      <p:sp>
        <p:nvSpPr>
          <p:cNvPr id="9" name="TextBox 8">
            <a:extLst>
              <a:ext uri="{FF2B5EF4-FFF2-40B4-BE49-F238E27FC236}">
                <a16:creationId xmlns:a16="http://schemas.microsoft.com/office/drawing/2014/main" id="{9A180FE2-1A5B-B545-AE52-B11F7CEAF846}"/>
              </a:ext>
            </a:extLst>
          </p:cNvPr>
          <p:cNvSpPr txBox="1"/>
          <p:nvPr/>
        </p:nvSpPr>
        <p:spPr>
          <a:xfrm>
            <a:off x="6427818" y="2564691"/>
            <a:ext cx="1977144" cy="2246769"/>
          </a:xfrm>
          <a:prstGeom prst="rect">
            <a:avLst/>
          </a:prstGeom>
          <a:noFill/>
        </p:spPr>
        <p:txBody>
          <a:bodyPr wrap="none" rtlCol="0">
            <a:spAutoFit/>
          </a:bodyPr>
          <a:lstStyle/>
          <a:p>
            <a:pPr algn="ctr">
              <a:spcAft>
                <a:spcPts val="600"/>
              </a:spcAft>
            </a:pPr>
            <a:r>
              <a:rPr lang="en-US" sz="2400" b="1" u="sng" dirty="0"/>
              <a:t>Europe</a:t>
            </a:r>
          </a:p>
          <a:p>
            <a:pPr marL="457200" indent="-457200">
              <a:spcAft>
                <a:spcPts val="600"/>
              </a:spcAft>
              <a:buFont typeface="Arial" panose="020B0604020202020204" pitchFamily="34" charset="0"/>
              <a:buChar char="•"/>
            </a:pPr>
            <a:r>
              <a:rPr lang="en-US" sz="2400" dirty="0"/>
              <a:t>Racing</a:t>
            </a:r>
          </a:p>
          <a:p>
            <a:pPr marL="457200" indent="-457200">
              <a:spcAft>
                <a:spcPts val="600"/>
              </a:spcAft>
              <a:buFont typeface="Arial" panose="020B0604020202020204" pitchFamily="34" charset="0"/>
              <a:buChar char="•"/>
            </a:pPr>
            <a:r>
              <a:rPr lang="en-US" sz="2400" dirty="0"/>
              <a:t>Adventure</a:t>
            </a:r>
          </a:p>
          <a:p>
            <a:pPr marL="457200" indent="-457200">
              <a:spcAft>
                <a:spcPts val="600"/>
              </a:spcAft>
              <a:buFont typeface="Arial" panose="020B0604020202020204" pitchFamily="34" charset="0"/>
              <a:buChar char="•"/>
            </a:pPr>
            <a:r>
              <a:rPr lang="en-US" sz="2400" dirty="0"/>
              <a:t>Simulation</a:t>
            </a:r>
          </a:p>
          <a:p>
            <a:pPr marL="457200" indent="-457200">
              <a:spcAft>
                <a:spcPts val="600"/>
              </a:spcAft>
              <a:buFont typeface="Arial" panose="020B0604020202020204" pitchFamily="34" charset="0"/>
              <a:buChar char="•"/>
            </a:pPr>
            <a:r>
              <a:rPr lang="en-US" sz="2400" dirty="0"/>
              <a:t>Strategy</a:t>
            </a:r>
          </a:p>
        </p:txBody>
      </p:sp>
      <p:sp>
        <p:nvSpPr>
          <p:cNvPr id="12" name="TextBox 11">
            <a:extLst>
              <a:ext uri="{FF2B5EF4-FFF2-40B4-BE49-F238E27FC236}">
                <a16:creationId xmlns:a16="http://schemas.microsoft.com/office/drawing/2014/main" id="{2FD2E17D-15D9-8F42-B751-9BF7DE07EDC8}"/>
              </a:ext>
            </a:extLst>
          </p:cNvPr>
          <p:cNvSpPr txBox="1"/>
          <p:nvPr/>
        </p:nvSpPr>
        <p:spPr>
          <a:xfrm>
            <a:off x="5639723" y="1038294"/>
            <a:ext cx="7632825" cy="954107"/>
          </a:xfrm>
          <a:prstGeom prst="rect">
            <a:avLst/>
          </a:prstGeom>
          <a:noFill/>
        </p:spPr>
        <p:txBody>
          <a:bodyPr wrap="square" rtlCol="0">
            <a:spAutoFit/>
          </a:bodyPr>
          <a:lstStyle/>
          <a:p>
            <a:pPr>
              <a:spcAft>
                <a:spcPts val="600"/>
              </a:spcAft>
            </a:pPr>
            <a:r>
              <a:rPr lang="en-US" sz="2800" dirty="0"/>
              <a:t>Genres that perform the best in the region, proportionally (in order of importance):</a:t>
            </a:r>
          </a:p>
        </p:txBody>
      </p:sp>
    </p:spTree>
    <p:extLst>
      <p:ext uri="{BB962C8B-B14F-4D97-AF65-F5344CB8AC3E}">
        <p14:creationId xmlns:p14="http://schemas.microsoft.com/office/powerpoint/2010/main" val="1630991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71F472-8720-1640-A06D-A9E34EA0A74B}"/>
              </a:ext>
            </a:extLst>
          </p:cNvPr>
          <p:cNvSpPr>
            <a:spLocks noGrp="1"/>
          </p:cNvSpPr>
          <p:nvPr>
            <p:ph type="title"/>
          </p:nvPr>
        </p:nvSpPr>
        <p:spPr>
          <a:xfrm>
            <a:off x="483436" y="1153571"/>
            <a:ext cx="3200400" cy="4461163"/>
          </a:xfrm>
        </p:spPr>
        <p:txBody>
          <a:bodyPr>
            <a:normAutofit/>
          </a:bodyPr>
          <a:lstStyle/>
          <a:p>
            <a:r>
              <a:rPr lang="en-US" dirty="0">
                <a:solidFill>
                  <a:srgbClr val="FFFFFF"/>
                </a:solidFill>
              </a:rPr>
              <a:t>Our Current Assumption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E39E807-91C2-6E46-8FDE-162AA98428A0}"/>
              </a:ext>
            </a:extLst>
          </p:cNvPr>
          <p:cNvSpPr>
            <a:spLocks noGrp="1"/>
          </p:cNvSpPr>
          <p:nvPr>
            <p:ph idx="1"/>
          </p:nvPr>
        </p:nvSpPr>
        <p:spPr>
          <a:xfrm>
            <a:off x="4447308" y="591344"/>
            <a:ext cx="6906491" cy="5585619"/>
          </a:xfrm>
        </p:spPr>
        <p:txBody>
          <a:bodyPr anchor="ctr">
            <a:normAutofit/>
          </a:bodyPr>
          <a:lstStyle/>
          <a:p>
            <a:pPr marL="0" indent="0">
              <a:buNone/>
            </a:pPr>
            <a:r>
              <a:rPr lang="en-US" dirty="0" err="1"/>
              <a:t>GameCo’s</a:t>
            </a:r>
            <a:r>
              <a:rPr lang="en-US" dirty="0"/>
              <a:t> current understanding is that sales for different geographic regions have remained the same over time.</a:t>
            </a:r>
          </a:p>
          <a:p>
            <a:pPr marL="0" indent="0">
              <a:buNone/>
            </a:pPr>
            <a:endParaRPr lang="en-US" dirty="0"/>
          </a:p>
          <a:p>
            <a:pPr marL="0" indent="0">
              <a:buNone/>
            </a:pPr>
            <a:r>
              <a:rPr lang="en-US" dirty="0"/>
              <a:t>Does the data confirm or deny this assumption?</a:t>
            </a:r>
          </a:p>
        </p:txBody>
      </p:sp>
    </p:spTree>
    <p:extLst>
      <p:ext uri="{BB962C8B-B14F-4D97-AF65-F5344CB8AC3E}">
        <p14:creationId xmlns:p14="http://schemas.microsoft.com/office/powerpoint/2010/main" val="89263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72D502-3E56-984C-9217-AB0D82C718F9}"/>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Where does the data come from for this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025C5A4-6263-1F49-B508-9007E5F20E98}"/>
              </a:ext>
            </a:extLst>
          </p:cNvPr>
          <p:cNvSpPr>
            <a:spLocks noGrp="1"/>
          </p:cNvSpPr>
          <p:nvPr>
            <p:ph idx="1"/>
          </p:nvPr>
        </p:nvSpPr>
        <p:spPr>
          <a:xfrm>
            <a:off x="4447308" y="953293"/>
            <a:ext cx="6906491" cy="5585619"/>
          </a:xfrm>
        </p:spPr>
        <p:txBody>
          <a:bodyPr anchor="ctr">
            <a:normAutofit/>
          </a:bodyPr>
          <a:lstStyle/>
          <a:p>
            <a:r>
              <a:rPr lang="en-US" b="1" dirty="0"/>
              <a:t>Source</a:t>
            </a:r>
            <a:r>
              <a:rPr lang="en-US" dirty="0"/>
              <a:t> - </a:t>
            </a:r>
            <a:r>
              <a:rPr lang="en-US" dirty="0" err="1"/>
              <a:t>VGChartz</a:t>
            </a:r>
            <a:r>
              <a:rPr lang="en-US" dirty="0"/>
              <a:t> (Video Game Charts), an industry research firm</a:t>
            </a:r>
          </a:p>
          <a:p>
            <a:r>
              <a:rPr lang="en-US" b="1" dirty="0"/>
              <a:t>Variables</a:t>
            </a:r>
            <a:r>
              <a:rPr lang="en-US" dirty="0"/>
              <a:t> - game rank, sales by geographic region, genre, publisher, platform, and year</a:t>
            </a:r>
          </a:p>
          <a:p>
            <a:r>
              <a:rPr lang="en-US" b="1" dirty="0"/>
              <a:t>Data Cleaning </a:t>
            </a:r>
            <a:r>
              <a:rPr lang="en-US" dirty="0"/>
              <a:t>- empty rows deleted, and sales data imputation*</a:t>
            </a:r>
          </a:p>
          <a:p>
            <a:pPr marL="0" indent="0">
              <a:buNone/>
            </a:pPr>
            <a:endParaRPr lang="en-US" dirty="0"/>
          </a:p>
        </p:txBody>
      </p:sp>
      <p:sp>
        <p:nvSpPr>
          <p:cNvPr id="4" name="TextBox 3">
            <a:extLst>
              <a:ext uri="{FF2B5EF4-FFF2-40B4-BE49-F238E27FC236}">
                <a16:creationId xmlns:a16="http://schemas.microsoft.com/office/drawing/2014/main" id="{85795DD6-28B3-3948-B317-B263F45ACD67}"/>
              </a:ext>
            </a:extLst>
          </p:cNvPr>
          <p:cNvSpPr txBox="1"/>
          <p:nvPr/>
        </p:nvSpPr>
        <p:spPr>
          <a:xfrm>
            <a:off x="4641599" y="6354246"/>
            <a:ext cx="2544992" cy="369332"/>
          </a:xfrm>
          <a:prstGeom prst="rect">
            <a:avLst/>
          </a:prstGeom>
          <a:noFill/>
        </p:spPr>
        <p:txBody>
          <a:bodyPr wrap="none" rtlCol="0">
            <a:spAutoFit/>
          </a:bodyPr>
          <a:lstStyle/>
          <a:p>
            <a:r>
              <a:rPr lang="en-US" dirty="0"/>
              <a:t>*See appendix for details</a:t>
            </a:r>
          </a:p>
        </p:txBody>
      </p:sp>
    </p:spTree>
    <p:extLst>
      <p:ext uri="{BB962C8B-B14F-4D97-AF65-F5344CB8AC3E}">
        <p14:creationId xmlns:p14="http://schemas.microsoft.com/office/powerpoint/2010/main" val="604876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F56768-40DF-4844-A15C-C1FD23E839DC}"/>
              </a:ext>
            </a:extLst>
          </p:cNvPr>
          <p:cNvSpPr>
            <a:spLocks noGrp="1"/>
          </p:cNvSpPr>
          <p:nvPr>
            <p:ph type="title"/>
          </p:nvPr>
        </p:nvSpPr>
        <p:spPr>
          <a:xfrm>
            <a:off x="838200" y="621792"/>
            <a:ext cx="4795157" cy="5413248"/>
          </a:xfrm>
        </p:spPr>
        <p:txBody>
          <a:bodyPr>
            <a:normAutofit/>
          </a:bodyPr>
          <a:lstStyle/>
          <a:p>
            <a:r>
              <a:rPr lang="en-US" sz="5200">
                <a:solidFill>
                  <a:schemeClr val="bg1"/>
                </a:solidFill>
              </a:rPr>
              <a:t>How are the geographic regions of interest categorized?</a:t>
            </a:r>
            <a:endParaRPr lang="en-US" sz="5200" dirty="0">
              <a:solidFill>
                <a:schemeClr val="bg1"/>
              </a:solidFill>
            </a:endParaRPr>
          </a:p>
        </p:txBody>
      </p:sp>
      <p:sp>
        <p:nvSpPr>
          <p:cNvPr id="3" name="Content Placeholder 2">
            <a:extLst>
              <a:ext uri="{FF2B5EF4-FFF2-40B4-BE49-F238E27FC236}">
                <a16:creationId xmlns:a16="http://schemas.microsoft.com/office/drawing/2014/main" id="{AE980E8F-2DAA-3447-80B0-F17F737895DD}"/>
              </a:ext>
            </a:extLst>
          </p:cNvPr>
          <p:cNvSpPr>
            <a:spLocks noGrp="1"/>
          </p:cNvSpPr>
          <p:nvPr>
            <p:ph idx="1"/>
          </p:nvPr>
        </p:nvSpPr>
        <p:spPr>
          <a:xfrm>
            <a:off x="6521450" y="621792"/>
            <a:ext cx="4832349" cy="5413248"/>
          </a:xfrm>
        </p:spPr>
        <p:txBody>
          <a:bodyPr anchor="ctr">
            <a:normAutofit/>
          </a:bodyPr>
          <a:lstStyle/>
          <a:p>
            <a:r>
              <a:rPr lang="en-US" sz="4500" dirty="0"/>
              <a:t>North America</a:t>
            </a:r>
          </a:p>
          <a:p>
            <a:r>
              <a:rPr lang="en-US" sz="4500" dirty="0"/>
              <a:t>Europe</a:t>
            </a:r>
          </a:p>
          <a:p>
            <a:r>
              <a:rPr lang="en-US" sz="4500" dirty="0"/>
              <a:t>Japan</a:t>
            </a:r>
          </a:p>
          <a:p>
            <a:r>
              <a:rPr lang="en-US" sz="4500" dirty="0"/>
              <a:t>Other Regions</a:t>
            </a:r>
          </a:p>
        </p:txBody>
      </p:sp>
    </p:spTree>
    <p:extLst>
      <p:ext uri="{BB962C8B-B14F-4D97-AF65-F5344CB8AC3E}">
        <p14:creationId xmlns:p14="http://schemas.microsoft.com/office/powerpoint/2010/main" val="736816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2241-1A80-B743-A399-8141A8F5BF60}"/>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7938CD42-0C27-3541-B694-9696E54EEC8A}"/>
              </a:ext>
            </a:extLst>
          </p:cNvPr>
          <p:cNvSpPr>
            <a:spLocks noGrp="1"/>
          </p:cNvSpPr>
          <p:nvPr>
            <p:ph type="subTitle" idx="1"/>
          </p:nvPr>
        </p:nvSpPr>
        <p:spPr>
          <a:solidFill>
            <a:schemeClr val="accent2"/>
          </a:solidFill>
        </p:spPr>
        <p:txBody>
          <a:bodyPr/>
          <a:lstStyle/>
          <a:p>
            <a:endParaRPr lang="en-US" dirty="0"/>
          </a:p>
        </p:txBody>
      </p:sp>
      <p:graphicFrame>
        <p:nvGraphicFramePr>
          <p:cNvPr id="4" name="Chart 3">
            <a:extLst>
              <a:ext uri="{FF2B5EF4-FFF2-40B4-BE49-F238E27FC236}">
                <a16:creationId xmlns:a16="http://schemas.microsoft.com/office/drawing/2014/main" id="{7721F0E4-A714-5243-9324-5181CB07153B}"/>
              </a:ext>
            </a:extLst>
          </p:cNvPr>
          <p:cNvGraphicFramePr>
            <a:graphicFrameLocks/>
          </p:cNvGraphicFramePr>
          <p:nvPr/>
        </p:nvGraphicFramePr>
        <p:xfrm>
          <a:off x="913804" y="1122363"/>
          <a:ext cx="10364390" cy="5429101"/>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97920C48-5C0F-2B43-8FFA-7F2A299C2DE2}"/>
              </a:ext>
            </a:extLst>
          </p:cNvPr>
          <p:cNvSpPr txBox="1"/>
          <p:nvPr/>
        </p:nvSpPr>
        <p:spPr>
          <a:xfrm>
            <a:off x="546794" y="14625"/>
            <a:ext cx="11098409" cy="1015663"/>
          </a:xfrm>
          <a:prstGeom prst="rect">
            <a:avLst/>
          </a:prstGeom>
          <a:noFill/>
        </p:spPr>
        <p:txBody>
          <a:bodyPr wrap="square" rtlCol="0">
            <a:spAutoFit/>
          </a:bodyPr>
          <a:lstStyle/>
          <a:p>
            <a:pPr algn="ctr"/>
            <a:r>
              <a:rPr lang="en-US" sz="3000" dirty="0">
                <a:solidFill>
                  <a:schemeClr val="bg1"/>
                </a:solidFill>
                <a:latin typeface="+mj-lt"/>
              </a:rPr>
              <a:t>Contrary to our current assumption, the data shows us that sales for the regions have actually changed over time.</a:t>
            </a:r>
            <a:endParaRPr lang="en-US" sz="3000" dirty="0">
              <a:latin typeface="+mj-lt"/>
            </a:endParaRPr>
          </a:p>
        </p:txBody>
      </p:sp>
    </p:spTree>
    <p:extLst>
      <p:ext uri="{BB962C8B-B14F-4D97-AF65-F5344CB8AC3E}">
        <p14:creationId xmlns:p14="http://schemas.microsoft.com/office/powerpoint/2010/main" val="403236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E2ADA05-8978-3545-BC27-A4AA152D9D46}"/>
              </a:ext>
            </a:extLst>
          </p:cNvPr>
          <p:cNvSpPr/>
          <p:nvPr/>
        </p:nvSpPr>
        <p:spPr>
          <a:xfrm>
            <a:off x="-57148" y="-21431"/>
            <a:ext cx="5857874" cy="68794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27A3FD9-E9F0-9242-AD70-FB7EBFD4A1C3}"/>
              </a:ext>
            </a:extLst>
          </p:cNvPr>
          <p:cNvSpPr txBox="1"/>
          <p:nvPr/>
        </p:nvSpPr>
        <p:spPr>
          <a:xfrm>
            <a:off x="238125" y="1928589"/>
            <a:ext cx="5857875" cy="3000821"/>
          </a:xfrm>
          <a:prstGeom prst="rect">
            <a:avLst/>
          </a:prstGeom>
          <a:noFill/>
        </p:spPr>
        <p:txBody>
          <a:bodyPr wrap="square" rtlCol="0">
            <a:spAutoFit/>
          </a:bodyPr>
          <a:lstStyle/>
          <a:p>
            <a:r>
              <a:rPr lang="en-US" sz="2100" u="sng" dirty="0">
                <a:solidFill>
                  <a:schemeClr val="bg1"/>
                </a:solidFill>
              </a:rPr>
              <a:t>Average Number of Copies Sold per Game (2016)</a:t>
            </a:r>
            <a:endParaRPr lang="en-US" sz="2100" dirty="0">
              <a:solidFill>
                <a:schemeClr val="bg1"/>
              </a:solidFill>
            </a:endParaRPr>
          </a:p>
          <a:p>
            <a:r>
              <a:rPr lang="en-US" sz="2100" dirty="0">
                <a:solidFill>
                  <a:schemeClr val="bg1"/>
                </a:solidFill>
              </a:rPr>
              <a:t>	</a:t>
            </a:r>
          </a:p>
          <a:p>
            <a:r>
              <a:rPr lang="en-US" sz="2100" dirty="0">
                <a:solidFill>
                  <a:schemeClr val="bg1"/>
                </a:solidFill>
              </a:rPr>
              <a:t>	</a:t>
            </a:r>
            <a:r>
              <a:rPr lang="en-US" sz="2100" dirty="0"/>
              <a:t>Europe 	                    77,791</a:t>
            </a:r>
          </a:p>
          <a:p>
            <a:endParaRPr lang="en-US" sz="2100" dirty="0">
              <a:solidFill>
                <a:schemeClr val="bg1"/>
              </a:solidFill>
            </a:endParaRPr>
          </a:p>
          <a:p>
            <a:r>
              <a:rPr lang="en-US" sz="2100" dirty="0">
                <a:solidFill>
                  <a:schemeClr val="bg1"/>
                </a:solidFill>
              </a:rPr>
              <a:t>               North America         65,872</a:t>
            </a:r>
          </a:p>
          <a:p>
            <a:endParaRPr lang="en-US" sz="2100" dirty="0">
              <a:solidFill>
                <a:schemeClr val="bg1"/>
              </a:solidFill>
            </a:endParaRPr>
          </a:p>
          <a:p>
            <a:r>
              <a:rPr lang="en-US" sz="2100" dirty="0">
                <a:solidFill>
                  <a:schemeClr val="bg1"/>
                </a:solidFill>
              </a:rPr>
              <a:t>               Japan                         39,256</a:t>
            </a:r>
          </a:p>
          <a:p>
            <a:endParaRPr lang="en-US" sz="2100" dirty="0">
              <a:solidFill>
                <a:schemeClr val="bg1"/>
              </a:solidFill>
            </a:endParaRPr>
          </a:p>
          <a:p>
            <a:r>
              <a:rPr lang="en-US" sz="2100" dirty="0">
                <a:solidFill>
                  <a:schemeClr val="bg1"/>
                </a:solidFill>
              </a:rPr>
              <a:t>               Other                         22,529</a:t>
            </a:r>
          </a:p>
        </p:txBody>
      </p:sp>
      <p:sp>
        <p:nvSpPr>
          <p:cNvPr id="8" name="TextBox 7">
            <a:extLst>
              <a:ext uri="{FF2B5EF4-FFF2-40B4-BE49-F238E27FC236}">
                <a16:creationId xmlns:a16="http://schemas.microsoft.com/office/drawing/2014/main" id="{ED6EB94E-E19D-5C45-9144-96ED7FC66E7A}"/>
              </a:ext>
            </a:extLst>
          </p:cNvPr>
          <p:cNvSpPr txBox="1"/>
          <p:nvPr/>
        </p:nvSpPr>
        <p:spPr>
          <a:xfrm>
            <a:off x="93311" y="203069"/>
            <a:ext cx="5614101" cy="954107"/>
          </a:xfrm>
          <a:prstGeom prst="rect">
            <a:avLst/>
          </a:prstGeom>
          <a:noFill/>
        </p:spPr>
        <p:txBody>
          <a:bodyPr wrap="none" rtlCol="0">
            <a:spAutoFit/>
          </a:bodyPr>
          <a:lstStyle/>
          <a:p>
            <a:pPr algn="ctr"/>
            <a:r>
              <a:rPr lang="en-US" sz="2800" dirty="0"/>
              <a:t>North America was once the </a:t>
            </a:r>
          </a:p>
          <a:p>
            <a:pPr algn="ctr"/>
            <a:r>
              <a:rPr lang="en-US" sz="2800" dirty="0"/>
              <a:t>dominant market, but now Europe is.</a:t>
            </a:r>
          </a:p>
        </p:txBody>
      </p:sp>
      <p:graphicFrame>
        <p:nvGraphicFramePr>
          <p:cNvPr id="17" name="Chart 16">
            <a:extLst>
              <a:ext uri="{FF2B5EF4-FFF2-40B4-BE49-F238E27FC236}">
                <a16:creationId xmlns:a16="http://schemas.microsoft.com/office/drawing/2014/main" id="{BA1A6BFB-F2E6-5D4F-93E7-2F653C3C4B37}"/>
              </a:ext>
            </a:extLst>
          </p:cNvPr>
          <p:cNvGraphicFramePr>
            <a:graphicFrameLocks/>
          </p:cNvGraphicFramePr>
          <p:nvPr>
            <p:extLst>
              <p:ext uri="{D42A27DB-BD31-4B8C-83A1-F6EECF244321}">
                <p14:modId xmlns:p14="http://schemas.microsoft.com/office/powerpoint/2010/main" val="2028715249"/>
              </p:ext>
            </p:extLst>
          </p:nvPr>
        </p:nvGraphicFramePr>
        <p:xfrm>
          <a:off x="5951185" y="238870"/>
          <a:ext cx="6002690" cy="60834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30996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12315-DA35-EB44-BE4F-A5FB12865824}"/>
              </a:ext>
            </a:extLst>
          </p:cNvPr>
          <p:cNvSpPr>
            <a:spLocks noGrp="1"/>
          </p:cNvSpPr>
          <p:nvPr>
            <p:ph type="title"/>
          </p:nvPr>
        </p:nvSpPr>
        <p:spPr>
          <a:xfrm>
            <a:off x="0" y="0"/>
            <a:ext cx="4094018" cy="6858000"/>
          </a:xfrm>
          <a:solidFill>
            <a:schemeClr val="tx1">
              <a:lumMod val="65000"/>
              <a:lumOff val="35000"/>
            </a:schemeClr>
          </a:solidFill>
        </p:spPr>
        <p:txBody>
          <a:bodyPr anchor="ctr">
            <a:normAutofit/>
          </a:bodyPr>
          <a:lstStyle/>
          <a:p>
            <a:r>
              <a:rPr lang="en-US" sz="5000" dirty="0">
                <a:solidFill>
                  <a:schemeClr val="bg1"/>
                </a:solidFill>
              </a:rPr>
              <a:t> Observations</a:t>
            </a:r>
          </a:p>
        </p:txBody>
      </p:sp>
      <p:graphicFrame>
        <p:nvGraphicFramePr>
          <p:cNvPr id="5" name="Content Placeholder 2">
            <a:extLst>
              <a:ext uri="{FF2B5EF4-FFF2-40B4-BE49-F238E27FC236}">
                <a16:creationId xmlns:a16="http://schemas.microsoft.com/office/drawing/2014/main" id="{CE009F84-F938-4DB0-9081-9C61BC0B6940}"/>
              </a:ext>
            </a:extLst>
          </p:cNvPr>
          <p:cNvGraphicFramePr>
            <a:graphicFrameLocks noGrp="1"/>
          </p:cNvGraphicFramePr>
          <p:nvPr>
            <p:ph idx="1"/>
            <p:extLst>
              <p:ext uri="{D42A27DB-BD31-4B8C-83A1-F6EECF244321}">
                <p14:modId xmlns:p14="http://schemas.microsoft.com/office/powerpoint/2010/main" val="940583789"/>
              </p:ext>
            </p:extLst>
          </p:nvPr>
        </p:nvGraphicFramePr>
        <p:xfrm>
          <a:off x="4239491" y="145473"/>
          <a:ext cx="7719148" cy="65670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538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71F472-8720-1640-A06D-A9E34EA0A74B}"/>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  Genres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E39E807-91C2-6E46-8FDE-162AA98428A0}"/>
              </a:ext>
            </a:extLst>
          </p:cNvPr>
          <p:cNvSpPr>
            <a:spLocks noGrp="1"/>
          </p:cNvSpPr>
          <p:nvPr>
            <p:ph idx="1"/>
          </p:nvPr>
        </p:nvSpPr>
        <p:spPr>
          <a:xfrm>
            <a:off x="4447308" y="591344"/>
            <a:ext cx="6906491" cy="5585619"/>
          </a:xfrm>
        </p:spPr>
        <p:txBody>
          <a:bodyPr anchor="ctr">
            <a:normAutofit/>
          </a:bodyPr>
          <a:lstStyle/>
          <a:p>
            <a:pPr marL="0" indent="0">
              <a:buNone/>
            </a:pPr>
            <a:r>
              <a:rPr lang="en-US" sz="3000" dirty="0"/>
              <a:t>How should the marketing budget be distributed amongst the different genres?</a:t>
            </a:r>
          </a:p>
        </p:txBody>
      </p:sp>
    </p:spTree>
    <p:extLst>
      <p:ext uri="{BB962C8B-B14F-4D97-AF65-F5344CB8AC3E}">
        <p14:creationId xmlns:p14="http://schemas.microsoft.com/office/powerpoint/2010/main" val="3381126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B0A104-B569-E848-8748-7B57A292E6B4}"/>
              </a:ext>
            </a:extLst>
          </p:cNvPr>
          <p:cNvSpPr txBox="1"/>
          <p:nvPr/>
        </p:nvSpPr>
        <p:spPr>
          <a:xfrm>
            <a:off x="395287" y="214313"/>
            <a:ext cx="11401425" cy="646331"/>
          </a:xfrm>
          <a:prstGeom prst="rect">
            <a:avLst/>
          </a:prstGeom>
          <a:solidFill>
            <a:schemeClr val="accent2"/>
          </a:solidFill>
        </p:spPr>
        <p:txBody>
          <a:bodyPr wrap="square" rtlCol="0">
            <a:spAutoFit/>
          </a:bodyPr>
          <a:lstStyle/>
          <a:p>
            <a:r>
              <a:rPr lang="en-US" dirty="0">
                <a:solidFill>
                  <a:schemeClr val="bg1"/>
                </a:solidFill>
              </a:rPr>
              <a:t>Per the chart below, sales for all genres are declining, as the global sales for video games continue to decline. However, we can distribute the marketing budget to focus on those genres that are proportionally performing better than others.</a:t>
            </a:r>
          </a:p>
        </p:txBody>
      </p:sp>
      <p:graphicFrame>
        <p:nvGraphicFramePr>
          <p:cNvPr id="6" name="Chart 5">
            <a:extLst>
              <a:ext uri="{FF2B5EF4-FFF2-40B4-BE49-F238E27FC236}">
                <a16:creationId xmlns:a16="http://schemas.microsoft.com/office/drawing/2014/main" id="{B8331C6B-076F-1849-A3FA-765D5F198685}"/>
              </a:ext>
            </a:extLst>
          </p:cNvPr>
          <p:cNvGraphicFramePr>
            <a:graphicFrameLocks/>
          </p:cNvGraphicFramePr>
          <p:nvPr>
            <p:extLst>
              <p:ext uri="{D42A27DB-BD31-4B8C-83A1-F6EECF244321}">
                <p14:modId xmlns:p14="http://schemas.microsoft.com/office/powerpoint/2010/main" val="894719318"/>
              </p:ext>
            </p:extLst>
          </p:nvPr>
        </p:nvGraphicFramePr>
        <p:xfrm>
          <a:off x="1422400" y="954087"/>
          <a:ext cx="9347200" cy="5689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3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694</Words>
  <Application>Microsoft Macintosh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Sales Forecast for 2017</vt:lpstr>
      <vt:lpstr>Our Current Assumption</vt:lpstr>
      <vt:lpstr>Where does the data come from for this analysis?</vt:lpstr>
      <vt:lpstr>How are the geographic regions of interest categorized?</vt:lpstr>
      <vt:lpstr>PowerPoint Presentation</vt:lpstr>
      <vt:lpstr>PowerPoint Presentation</vt:lpstr>
      <vt:lpstr> Observations</vt:lpstr>
      <vt:lpstr>  Genres</vt:lpstr>
      <vt:lpstr>PowerPoint Presentation</vt:lpstr>
      <vt:lpstr>PowerPoint Presentation</vt:lpstr>
      <vt:lpstr>PowerPoint Presentation</vt:lpstr>
      <vt:lpstr> Recommendations</vt:lpstr>
      <vt:lpstr>Appendix Missing sales data was imputed using the mean. (averages are in millions of units)</vt:lpstr>
      <vt:lpstr>Appendix What about the other genres?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Forecast for 2017</dc:title>
  <dc:creator>Dena Coduri</dc:creator>
  <cp:lastModifiedBy>Dena Coduri</cp:lastModifiedBy>
  <cp:revision>4</cp:revision>
  <dcterms:created xsi:type="dcterms:W3CDTF">2020-11-04T22:19:04Z</dcterms:created>
  <dcterms:modified xsi:type="dcterms:W3CDTF">2020-11-04T22:24:17Z</dcterms:modified>
</cp:coreProperties>
</file>