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47"/>
    <p:restoredTop sz="95755"/>
  </p:normalViewPr>
  <p:slideViewPr>
    <p:cSldViewPr snapToGrid="0" snapToObjects="1">
      <p:cViewPr varScale="1">
        <p:scale>
          <a:sx n="52" d="100"/>
          <a:sy n="52" d="100"/>
        </p:scale>
        <p:origin x="192" y="1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1/6/21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25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1/6/21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629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1/6/21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482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1/6/21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182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1/6/21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35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1/6/21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191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1/6/21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397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1/6/21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379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1/6/21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187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1/6/21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996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1/6/21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567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1/6/21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56086524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Arc 12">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D0CCBB-DE61-5C49-8EC4-A487F2AFFB35}"/>
              </a:ext>
            </a:extLst>
          </p:cNvPr>
          <p:cNvSpPr>
            <a:spLocks noGrp="1"/>
          </p:cNvSpPr>
          <p:nvPr>
            <p:ph type="ctrTitle"/>
          </p:nvPr>
        </p:nvSpPr>
        <p:spPr>
          <a:xfrm>
            <a:off x="860742" y="1231313"/>
            <a:ext cx="4425962" cy="2894119"/>
          </a:xfrm>
        </p:spPr>
        <p:txBody>
          <a:bodyPr>
            <a:normAutofit/>
          </a:bodyPr>
          <a:lstStyle/>
          <a:p>
            <a:pPr algn="l"/>
            <a:r>
              <a:rPr lang="en-US" sz="4800" dirty="0"/>
              <a:t>Sentiment Analysis</a:t>
            </a:r>
            <a:br>
              <a:rPr lang="en-US" sz="4800" dirty="0"/>
            </a:br>
            <a:r>
              <a:rPr lang="en-US" sz="4800" dirty="0"/>
              <a:t>with N-Gram</a:t>
            </a:r>
            <a:br>
              <a:rPr lang="en-US" sz="4800" dirty="0"/>
            </a:br>
            <a:r>
              <a:rPr lang="en-US" sz="4800" dirty="0"/>
              <a:t>and SVM</a:t>
            </a:r>
          </a:p>
        </p:txBody>
      </p:sp>
      <p:sp>
        <p:nvSpPr>
          <p:cNvPr id="3" name="Subtitle 2">
            <a:extLst>
              <a:ext uri="{FF2B5EF4-FFF2-40B4-BE49-F238E27FC236}">
                <a16:creationId xmlns:a16="http://schemas.microsoft.com/office/drawing/2014/main" id="{CDB1695A-B722-D644-A0B7-EEF48BC51C5A}"/>
              </a:ext>
            </a:extLst>
          </p:cNvPr>
          <p:cNvSpPr>
            <a:spLocks noGrp="1"/>
          </p:cNvSpPr>
          <p:nvPr>
            <p:ph type="subTitle" idx="1"/>
          </p:nvPr>
        </p:nvSpPr>
        <p:spPr>
          <a:xfrm>
            <a:off x="860742" y="4173180"/>
            <a:ext cx="4425962" cy="1655762"/>
          </a:xfrm>
        </p:spPr>
        <p:txBody>
          <a:bodyPr>
            <a:normAutofit/>
          </a:bodyPr>
          <a:lstStyle/>
          <a:p>
            <a:pPr marL="285750" indent="-285750" algn="l">
              <a:buFont typeface="Arial" panose="020B0604020202020204" pitchFamily="34" charset="0"/>
              <a:buChar char="•"/>
            </a:pPr>
            <a:r>
              <a:rPr lang="en-US" sz="1600" dirty="0"/>
              <a:t>Daniel Santoso / 2201756506</a:t>
            </a:r>
          </a:p>
          <a:p>
            <a:pPr marL="285750" indent="-285750" algn="l">
              <a:buFont typeface="Arial" panose="020B0604020202020204" pitchFamily="34" charset="0"/>
              <a:buChar char="•"/>
            </a:pPr>
            <a:r>
              <a:rPr lang="en-US" sz="1600" dirty="0"/>
              <a:t>Boban Nathaniel </a:t>
            </a:r>
            <a:r>
              <a:rPr lang="en-US" sz="1600" dirty="0" err="1"/>
              <a:t>Seputra</a:t>
            </a:r>
            <a:r>
              <a:rPr lang="en-US" sz="1600" dirty="0"/>
              <a:t> / 2201762540</a:t>
            </a:r>
          </a:p>
          <a:p>
            <a:pPr marL="285750" indent="-285750" algn="l">
              <a:buFont typeface="Arial" panose="020B0604020202020204" pitchFamily="34" charset="0"/>
              <a:buChar char="•"/>
            </a:pPr>
            <a:r>
              <a:rPr lang="en-US" sz="1600" dirty="0" err="1"/>
              <a:t>Luwis</a:t>
            </a:r>
            <a:r>
              <a:rPr lang="en-US" sz="1600" dirty="0"/>
              <a:t> Lim / 2201761771</a:t>
            </a:r>
          </a:p>
          <a:p>
            <a:pPr marL="285750" indent="-285750" algn="l">
              <a:buFont typeface="Arial" panose="020B0604020202020204" pitchFamily="34" charset="0"/>
              <a:buChar char="•"/>
            </a:pPr>
            <a:r>
              <a:rPr lang="en-US" sz="1600" dirty="0"/>
              <a:t>Steven </a:t>
            </a:r>
            <a:r>
              <a:rPr lang="en-US" sz="1600" dirty="0" err="1"/>
              <a:t>Odolf</a:t>
            </a:r>
            <a:r>
              <a:rPr lang="en-US" sz="1600" dirty="0"/>
              <a:t> </a:t>
            </a:r>
            <a:r>
              <a:rPr lang="en-US" sz="1600" dirty="0" err="1"/>
              <a:t>Yuwono</a:t>
            </a:r>
            <a:r>
              <a:rPr lang="en-US" sz="1600" dirty="0"/>
              <a:t> / 2201758045</a:t>
            </a:r>
          </a:p>
        </p:txBody>
      </p:sp>
      <p:pic>
        <p:nvPicPr>
          <p:cNvPr id="4" name="Picture 3">
            <a:extLst>
              <a:ext uri="{FF2B5EF4-FFF2-40B4-BE49-F238E27FC236}">
                <a16:creationId xmlns:a16="http://schemas.microsoft.com/office/drawing/2014/main" id="{F292759F-AE94-4609-82C6-0E823E8EE51B}"/>
              </a:ext>
            </a:extLst>
          </p:cNvPr>
          <p:cNvPicPr>
            <a:picLocks noChangeAspect="1"/>
          </p:cNvPicPr>
          <p:nvPr/>
        </p:nvPicPr>
        <p:blipFill rotWithShape="1">
          <a:blip r:embed="rId2"/>
          <a:srcRect l="26434" r="26480"/>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27" name="Rectangle 14">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Oval 16">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74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0989-FB35-6E4D-977E-97C6E0B19D5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A315304-DDDE-3343-8559-3D600F81CC89}"/>
              </a:ext>
            </a:extLst>
          </p:cNvPr>
          <p:cNvSpPr>
            <a:spLocks noGrp="1"/>
          </p:cNvSpPr>
          <p:nvPr>
            <p:ph sz="half" idx="1"/>
          </p:nvPr>
        </p:nvSpPr>
        <p:spPr>
          <a:xfrm>
            <a:off x="838200" y="3010878"/>
            <a:ext cx="5181600" cy="1980831"/>
          </a:xfrm>
        </p:spPr>
        <p:txBody>
          <a:bodyPr/>
          <a:lstStyle/>
          <a:p>
            <a:r>
              <a:rPr lang="en-US" dirty="0"/>
              <a:t>Sentiment analysis refers to the use of NLP to systematically identify, extract, quantify, and study affective states and subjective information</a:t>
            </a:r>
          </a:p>
        </p:txBody>
      </p:sp>
      <p:pic>
        <p:nvPicPr>
          <p:cNvPr id="6" name="Content Placeholder 5" descr="Logo, company name&#10;&#10;Description automatically generated">
            <a:extLst>
              <a:ext uri="{FF2B5EF4-FFF2-40B4-BE49-F238E27FC236}">
                <a16:creationId xmlns:a16="http://schemas.microsoft.com/office/drawing/2014/main" id="{F711E3A1-988B-CB4C-A2DF-9B9A5E5C8FF4}"/>
              </a:ext>
            </a:extLst>
          </p:cNvPr>
          <p:cNvPicPr>
            <a:picLocks noGrp="1" noChangeAspect="1"/>
          </p:cNvPicPr>
          <p:nvPr>
            <p:ph sz="half" idx="2"/>
          </p:nvPr>
        </p:nvPicPr>
        <p:blipFill>
          <a:blip r:embed="rId2"/>
          <a:stretch>
            <a:fillRect/>
          </a:stretch>
        </p:blipFill>
        <p:spPr>
          <a:xfrm>
            <a:off x="6172200" y="2060462"/>
            <a:ext cx="5181600" cy="3358444"/>
          </a:xfrm>
        </p:spPr>
      </p:pic>
      <p:sp>
        <p:nvSpPr>
          <p:cNvPr id="7" name="Rectangle 6">
            <a:extLst>
              <a:ext uri="{FF2B5EF4-FFF2-40B4-BE49-F238E27FC236}">
                <a16:creationId xmlns:a16="http://schemas.microsoft.com/office/drawing/2014/main" id="{7BE62052-B567-C646-BA29-621939D9BD71}"/>
              </a:ext>
            </a:extLst>
          </p:cNvPr>
          <p:cNvSpPr/>
          <p:nvPr/>
        </p:nvSpPr>
        <p:spPr>
          <a:xfrm>
            <a:off x="6403458" y="5527070"/>
            <a:ext cx="4719084" cy="523220"/>
          </a:xfrm>
          <a:prstGeom prst="rect">
            <a:avLst/>
          </a:prstGeom>
        </p:spPr>
        <p:txBody>
          <a:bodyPr wrap="square">
            <a:spAutoFit/>
          </a:bodyPr>
          <a:lstStyle/>
          <a:p>
            <a:r>
              <a:rPr lang="en-US" sz="1400" dirty="0">
                <a:solidFill>
                  <a:schemeClr val="tx1">
                    <a:lumMod val="65000"/>
                    <a:lumOff val="35000"/>
                  </a:schemeClr>
                </a:solidFill>
              </a:rPr>
              <a:t>https://mk0ecommercefas531pc.kinstacdn.com/wp-content/uploads/2019/12/sentiment-</a:t>
            </a:r>
            <a:r>
              <a:rPr lang="en-US" sz="1400" dirty="0" err="1">
                <a:solidFill>
                  <a:schemeClr val="tx1">
                    <a:lumMod val="65000"/>
                    <a:lumOff val="35000"/>
                  </a:schemeClr>
                </a:solidFill>
              </a:rPr>
              <a:t>analysis.png</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320199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C3FE-6164-284A-9547-C6681683B2FF}"/>
              </a:ext>
            </a:extLst>
          </p:cNvPr>
          <p:cNvSpPr>
            <a:spLocks noGrp="1"/>
          </p:cNvSpPr>
          <p:nvPr>
            <p:ph type="title"/>
          </p:nvPr>
        </p:nvSpPr>
        <p:spPr/>
        <p:txBody>
          <a:bodyPr/>
          <a:lstStyle/>
          <a:p>
            <a:r>
              <a:rPr lang="en-US" dirty="0"/>
              <a:t>Method</a:t>
            </a:r>
          </a:p>
        </p:txBody>
      </p:sp>
      <p:pic>
        <p:nvPicPr>
          <p:cNvPr id="6" name="Content Placeholder 5" descr="Chart, scatter chart&#10;&#10;Description automatically generated">
            <a:extLst>
              <a:ext uri="{FF2B5EF4-FFF2-40B4-BE49-F238E27FC236}">
                <a16:creationId xmlns:a16="http://schemas.microsoft.com/office/drawing/2014/main" id="{E64EB154-666E-1C44-BFB3-64C8E1B9D514}"/>
              </a:ext>
            </a:extLst>
          </p:cNvPr>
          <p:cNvPicPr>
            <a:picLocks noGrp="1" noChangeAspect="1"/>
          </p:cNvPicPr>
          <p:nvPr>
            <p:ph sz="half" idx="1"/>
          </p:nvPr>
        </p:nvPicPr>
        <p:blipFill>
          <a:blip r:embed="rId2"/>
          <a:stretch>
            <a:fillRect/>
          </a:stretch>
        </p:blipFill>
        <p:spPr>
          <a:xfrm>
            <a:off x="838200" y="1825625"/>
            <a:ext cx="5181600" cy="3458532"/>
          </a:xfrm>
        </p:spPr>
      </p:pic>
      <p:sp>
        <p:nvSpPr>
          <p:cNvPr id="4" name="Content Placeholder 3">
            <a:extLst>
              <a:ext uri="{FF2B5EF4-FFF2-40B4-BE49-F238E27FC236}">
                <a16:creationId xmlns:a16="http://schemas.microsoft.com/office/drawing/2014/main" id="{E381596C-CF69-1F42-8ED9-B2C06AEA0850}"/>
              </a:ext>
            </a:extLst>
          </p:cNvPr>
          <p:cNvSpPr>
            <a:spLocks noGrp="1"/>
          </p:cNvSpPr>
          <p:nvPr>
            <p:ph sz="half" idx="2"/>
          </p:nvPr>
        </p:nvSpPr>
        <p:spPr>
          <a:xfrm>
            <a:off x="6172200" y="2117908"/>
            <a:ext cx="5181600" cy="2873966"/>
          </a:xfrm>
        </p:spPr>
        <p:txBody>
          <a:bodyPr/>
          <a:lstStyle/>
          <a:p>
            <a:r>
              <a:rPr lang="en-US" dirty="0"/>
              <a:t>N-Gram</a:t>
            </a:r>
          </a:p>
          <a:p>
            <a:pPr lvl="1"/>
            <a:r>
              <a:rPr lang="en-US" dirty="0"/>
              <a:t>Contiguous </a:t>
            </a:r>
            <a:r>
              <a:rPr lang="en-US" dirty="0" err="1"/>
              <a:t>sequene</a:t>
            </a:r>
            <a:r>
              <a:rPr lang="en-US" dirty="0"/>
              <a:t> of n-items from a given sample of text or speech</a:t>
            </a:r>
          </a:p>
          <a:p>
            <a:r>
              <a:rPr lang="en-US" dirty="0"/>
              <a:t>SVM (Support Vector Machine)</a:t>
            </a:r>
          </a:p>
          <a:p>
            <a:pPr lvl="1"/>
            <a:r>
              <a:rPr lang="en-US" dirty="0"/>
              <a:t>Objective: find a hyperplane in an N-dimensional space that distinctly classifies the data points</a:t>
            </a:r>
          </a:p>
        </p:txBody>
      </p:sp>
      <p:sp>
        <p:nvSpPr>
          <p:cNvPr id="7" name="Rectangle 6">
            <a:extLst>
              <a:ext uri="{FF2B5EF4-FFF2-40B4-BE49-F238E27FC236}">
                <a16:creationId xmlns:a16="http://schemas.microsoft.com/office/drawing/2014/main" id="{CC89A757-CFA4-9242-854A-7AF0B1B75156}"/>
              </a:ext>
            </a:extLst>
          </p:cNvPr>
          <p:cNvSpPr/>
          <p:nvPr/>
        </p:nvSpPr>
        <p:spPr>
          <a:xfrm>
            <a:off x="1176670" y="5419093"/>
            <a:ext cx="4843130" cy="954107"/>
          </a:xfrm>
          <a:prstGeom prst="rect">
            <a:avLst/>
          </a:prstGeom>
        </p:spPr>
        <p:txBody>
          <a:bodyPr wrap="square">
            <a:spAutoFit/>
          </a:bodyPr>
          <a:lstStyle/>
          <a:p>
            <a:r>
              <a:rPr lang="en-US" sz="1400" dirty="0">
                <a:solidFill>
                  <a:schemeClr val="tx1">
                    <a:lumMod val="65000"/>
                    <a:lumOff val="35000"/>
                  </a:schemeClr>
                </a:solidFill>
              </a:rPr>
              <a:t>https://</a:t>
            </a:r>
            <a:r>
              <a:rPr lang="en-US" sz="1400" dirty="0" err="1">
                <a:solidFill>
                  <a:schemeClr val="tx1">
                    <a:lumMod val="65000"/>
                    <a:lumOff val="35000"/>
                  </a:schemeClr>
                </a:solidFill>
              </a:rPr>
              <a:t>www.researchgate.net</a:t>
            </a:r>
            <a:r>
              <a:rPr lang="en-US" sz="1400" dirty="0">
                <a:solidFill>
                  <a:schemeClr val="tx1">
                    <a:lumMod val="65000"/>
                    <a:lumOff val="35000"/>
                  </a:schemeClr>
                </a:solidFill>
              </a:rPr>
              <a:t>/publication/304611323/figure/fig8/AS:668377215406089@1536364954428/Classification-of-data-by-support-vector-machine-</a:t>
            </a:r>
            <a:r>
              <a:rPr lang="en-US" sz="1400" dirty="0" err="1">
                <a:solidFill>
                  <a:schemeClr val="tx1">
                    <a:lumMod val="65000"/>
                    <a:lumOff val="35000"/>
                  </a:schemeClr>
                </a:solidFill>
              </a:rPr>
              <a:t>SVM.png</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311397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4157-3329-4C44-A7E7-32594BF8FC17}"/>
              </a:ext>
            </a:extLst>
          </p:cNvPr>
          <p:cNvSpPr>
            <a:spLocks noGrp="1"/>
          </p:cNvSpPr>
          <p:nvPr>
            <p:ph type="title"/>
          </p:nvPr>
        </p:nvSpPr>
        <p:spPr/>
        <p:txBody>
          <a:bodyPr/>
          <a:lstStyle/>
          <a:p>
            <a:r>
              <a:rPr lang="en-US" dirty="0"/>
              <a:t>Results and Discussion</a:t>
            </a:r>
          </a:p>
        </p:txBody>
      </p:sp>
      <p:pic>
        <p:nvPicPr>
          <p:cNvPr id="4" name="Picture 3">
            <a:extLst>
              <a:ext uri="{FF2B5EF4-FFF2-40B4-BE49-F238E27FC236}">
                <a16:creationId xmlns:a16="http://schemas.microsoft.com/office/drawing/2014/main" id="{8ED11107-03CB-8C42-A9A2-7E6FB5B563C7}"/>
              </a:ext>
            </a:extLst>
          </p:cNvPr>
          <p:cNvPicPr/>
          <p:nvPr/>
        </p:nvPicPr>
        <p:blipFill>
          <a:blip r:embed="rId2">
            <a:extLst>
              <a:ext uri="{28A0092B-C50C-407E-A947-70E740481C1C}">
                <a14:useLocalDpi xmlns:a14="http://schemas.microsoft.com/office/drawing/2010/main" val="0"/>
              </a:ext>
            </a:extLst>
          </a:blip>
          <a:stretch>
            <a:fillRect/>
          </a:stretch>
        </p:blipFill>
        <p:spPr>
          <a:xfrm>
            <a:off x="838200" y="2118432"/>
            <a:ext cx="10515600" cy="1738312"/>
          </a:xfrm>
          <a:prstGeom prst="rect">
            <a:avLst/>
          </a:prstGeom>
        </p:spPr>
      </p:pic>
      <p:pic>
        <p:nvPicPr>
          <p:cNvPr id="5" name="Picture 4">
            <a:extLst>
              <a:ext uri="{FF2B5EF4-FFF2-40B4-BE49-F238E27FC236}">
                <a16:creationId xmlns:a16="http://schemas.microsoft.com/office/drawing/2014/main" id="{C9F6A7A7-F4CD-EB4C-A8B7-197592A1543A}"/>
              </a:ext>
            </a:extLst>
          </p:cNvPr>
          <p:cNvPicPr/>
          <p:nvPr/>
        </p:nvPicPr>
        <p:blipFill>
          <a:blip r:embed="rId3">
            <a:extLst>
              <a:ext uri="{28A0092B-C50C-407E-A947-70E740481C1C}">
                <a14:useLocalDpi xmlns:a14="http://schemas.microsoft.com/office/drawing/2010/main" val="0"/>
              </a:ext>
            </a:extLst>
          </a:blip>
          <a:stretch>
            <a:fillRect/>
          </a:stretch>
        </p:blipFill>
        <p:spPr>
          <a:xfrm>
            <a:off x="838200" y="4206219"/>
            <a:ext cx="10534886" cy="769818"/>
          </a:xfrm>
          <a:prstGeom prst="rect">
            <a:avLst/>
          </a:prstGeom>
        </p:spPr>
      </p:pic>
      <p:sp>
        <p:nvSpPr>
          <p:cNvPr id="3" name="Rectangle 2">
            <a:extLst>
              <a:ext uri="{FF2B5EF4-FFF2-40B4-BE49-F238E27FC236}">
                <a16:creationId xmlns:a16="http://schemas.microsoft.com/office/drawing/2014/main" id="{B1DF3844-657F-2142-B422-B03E97A83374}"/>
              </a:ext>
            </a:extLst>
          </p:cNvPr>
          <p:cNvSpPr/>
          <p:nvPr/>
        </p:nvSpPr>
        <p:spPr>
          <a:xfrm>
            <a:off x="9322475" y="6123543"/>
            <a:ext cx="2129109" cy="369332"/>
          </a:xfrm>
          <a:prstGeom prst="rect">
            <a:avLst/>
          </a:prstGeom>
        </p:spPr>
        <p:txBody>
          <a:bodyPr wrap="none">
            <a:spAutoFit/>
          </a:bodyPr>
          <a:lstStyle/>
          <a:p>
            <a:r>
              <a:rPr lang="en-US" dirty="0"/>
              <a:t>*Code attached</a:t>
            </a:r>
          </a:p>
        </p:txBody>
      </p:sp>
    </p:spTree>
    <p:extLst>
      <p:ext uri="{BB962C8B-B14F-4D97-AF65-F5344CB8AC3E}">
        <p14:creationId xmlns:p14="http://schemas.microsoft.com/office/powerpoint/2010/main" val="775352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CA38-EF4F-F44F-9DB0-C6D8B807AFF4}"/>
              </a:ext>
            </a:extLst>
          </p:cNvPr>
          <p:cNvSpPr>
            <a:spLocks noGrp="1"/>
          </p:cNvSpPr>
          <p:nvPr>
            <p:ph type="title"/>
          </p:nvPr>
        </p:nvSpPr>
        <p:spPr/>
        <p:txBody>
          <a:bodyPr/>
          <a:lstStyle/>
          <a:p>
            <a:r>
              <a:rPr lang="en-US" dirty="0"/>
              <a:t>Results and Discussion</a:t>
            </a:r>
          </a:p>
        </p:txBody>
      </p:sp>
      <p:pic>
        <p:nvPicPr>
          <p:cNvPr id="4" name="Content Placeholder 3">
            <a:extLst>
              <a:ext uri="{FF2B5EF4-FFF2-40B4-BE49-F238E27FC236}">
                <a16:creationId xmlns:a16="http://schemas.microsoft.com/office/drawing/2014/main" id="{08F7A862-9F14-1744-A6A5-502EAB5A3D4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50851" y="1690688"/>
            <a:ext cx="9347791" cy="3880772"/>
          </a:xfrm>
          <a:prstGeom prst="rect">
            <a:avLst/>
          </a:prstGeom>
        </p:spPr>
      </p:pic>
      <p:sp>
        <p:nvSpPr>
          <p:cNvPr id="5" name="Rectangle 4">
            <a:extLst>
              <a:ext uri="{FF2B5EF4-FFF2-40B4-BE49-F238E27FC236}">
                <a16:creationId xmlns:a16="http://schemas.microsoft.com/office/drawing/2014/main" id="{DF551629-6D4D-554B-BF79-076AC2611EF8}"/>
              </a:ext>
            </a:extLst>
          </p:cNvPr>
          <p:cNvSpPr/>
          <p:nvPr/>
        </p:nvSpPr>
        <p:spPr>
          <a:xfrm>
            <a:off x="9322475" y="6123543"/>
            <a:ext cx="2129109" cy="369332"/>
          </a:xfrm>
          <a:prstGeom prst="rect">
            <a:avLst/>
          </a:prstGeom>
        </p:spPr>
        <p:txBody>
          <a:bodyPr wrap="none">
            <a:spAutoFit/>
          </a:bodyPr>
          <a:lstStyle/>
          <a:p>
            <a:r>
              <a:rPr lang="en-US" dirty="0"/>
              <a:t>*Code attached</a:t>
            </a:r>
          </a:p>
        </p:txBody>
      </p:sp>
    </p:spTree>
    <p:extLst>
      <p:ext uri="{BB962C8B-B14F-4D97-AF65-F5344CB8AC3E}">
        <p14:creationId xmlns:p14="http://schemas.microsoft.com/office/powerpoint/2010/main" val="3293742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9372-32BF-4748-9BDB-49BF743AC80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879F9B3-7E56-F94D-8A93-EAF8F103867A}"/>
              </a:ext>
            </a:extLst>
          </p:cNvPr>
          <p:cNvSpPr>
            <a:spLocks noGrp="1"/>
          </p:cNvSpPr>
          <p:nvPr>
            <p:ph idx="1"/>
          </p:nvPr>
        </p:nvSpPr>
        <p:spPr/>
        <p:txBody>
          <a:bodyPr/>
          <a:lstStyle/>
          <a:p>
            <a:r>
              <a:rPr lang="en-ID" dirty="0"/>
              <a:t>The conclusion of our test using sentiment analysis for movie reviews turns out to be good. Because the accuracy that we got is 0.9065 which means that the algorithm can predict 9/10 cases.</a:t>
            </a:r>
          </a:p>
          <a:p>
            <a:r>
              <a:rPr lang="en-US" dirty="0"/>
              <a:t>There are many methods to be used besides N-Gram and SVM, for example BERT is now giving better state-of-the-art results.</a:t>
            </a:r>
          </a:p>
        </p:txBody>
      </p:sp>
    </p:spTree>
    <p:extLst>
      <p:ext uri="{BB962C8B-B14F-4D97-AF65-F5344CB8AC3E}">
        <p14:creationId xmlns:p14="http://schemas.microsoft.com/office/powerpoint/2010/main" val="1961934798"/>
      </p:ext>
    </p:extLst>
  </p:cSld>
  <p:clrMapOvr>
    <a:masterClrMapping/>
  </p:clrMapOvr>
</p:sld>
</file>

<file path=ppt/theme/theme1.xml><?xml version="1.0" encoding="utf-8"?>
<a:theme xmlns:a="http://schemas.openxmlformats.org/drawingml/2006/main" name="ShapesVTI">
  <a:themeElements>
    <a:clrScheme name="AnalogousFromRegularSeedRightStep">
      <a:dk1>
        <a:srgbClr val="000000"/>
      </a:dk1>
      <a:lt1>
        <a:srgbClr val="FFFFFF"/>
      </a:lt1>
      <a:dk2>
        <a:srgbClr val="1A212F"/>
      </a:dk2>
      <a:lt2>
        <a:srgbClr val="F3F0F0"/>
      </a:lt2>
      <a:accent1>
        <a:srgbClr val="44B0A9"/>
      </a:accent1>
      <a:accent2>
        <a:srgbClr val="3A87B2"/>
      </a:accent2>
      <a:accent3>
        <a:srgbClr val="4C67C4"/>
      </a:accent3>
      <a:accent4>
        <a:srgbClr val="533CB3"/>
      </a:accent4>
      <a:accent5>
        <a:srgbClr val="954CC4"/>
      </a:accent5>
      <a:accent6>
        <a:srgbClr val="B23AB0"/>
      </a:accent6>
      <a:hlink>
        <a:srgbClr val="BF3F47"/>
      </a:hlink>
      <a:folHlink>
        <a:srgbClr val="7F7F7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26</TotalTime>
  <Words>195</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Century Gothic</vt:lpstr>
      <vt:lpstr>ShapesVTI</vt:lpstr>
      <vt:lpstr>Sentiment Analysis with N-Gram and SVM</vt:lpstr>
      <vt:lpstr>Introduction</vt:lpstr>
      <vt:lpstr>Method</vt:lpstr>
      <vt:lpstr>Results and Discussion</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DANIEL SANTOSO</dc:creator>
  <cp:lastModifiedBy>DANIEL SANTOSO</cp:lastModifiedBy>
  <cp:revision>9</cp:revision>
  <dcterms:created xsi:type="dcterms:W3CDTF">2021-01-06T00:44:05Z</dcterms:created>
  <dcterms:modified xsi:type="dcterms:W3CDTF">2021-01-06T01:11:59Z</dcterms:modified>
</cp:coreProperties>
</file>