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4.xml" ContentType="application/vnd.openxmlformats-officedocument.themeOverride+xml"/>
  <Override PartName="/ppt/drawings/drawing10.xml" ContentType="application/vnd.openxmlformats-officedocument.drawingml.chartshapes+xml"/>
  <Override PartName="/ppt/notesSlides/notesSlide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4.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5.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6.xml" ContentType="application/vnd.openxmlformats-officedocument.drawingml.chartshapes+xml"/>
  <Override PartName="/ppt/notesSlides/notesSlide5.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17.xml" ContentType="application/vnd.openxmlformats-officedocument.drawingml.chartshape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18.xml" ContentType="application/vnd.openxmlformats-officedocument.drawingml.chartshapes+xml"/>
  <Override PartName="/ppt/notesSlides/notesSlide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5.xml" ContentType="application/vnd.openxmlformats-officedocument.themeOverride+xml"/>
  <Override PartName="/ppt/drawings/drawing19.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6.xml" ContentType="application/vnd.openxmlformats-officedocument.themeOverride+xml"/>
  <Override PartName="/ppt/drawings/drawing20.xml" ContentType="application/vnd.openxmlformats-officedocument.drawingml.chartshape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7.xml" ContentType="application/vnd.openxmlformats-officedocument.themeOverr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8.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9.xml" ContentType="application/vnd.openxmlformats-officedocument.themeOverride+xml"/>
  <Override PartName="/ppt/notesSlides/notesSlide7.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21.xml" ContentType="application/vnd.openxmlformats-officedocument.drawingml.chartshape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10.xml" ContentType="application/vnd.openxmlformats-officedocument.themeOverride+xml"/>
  <Override PartName="/ppt/drawings/drawing22.xml" ContentType="application/vnd.openxmlformats-officedocument.drawingml.chartshapes+xml"/>
  <Override PartName="/ppt/notesSlides/notesSlide10.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11.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12.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13.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11.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drawings/drawing23.xml" ContentType="application/vnd.openxmlformats-officedocument.drawingml.chartshape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drawings/drawing24.xml" ContentType="application/vnd.openxmlformats-officedocument.drawingml.chartshapes+xml"/>
  <Override PartName="/ppt/notesSlides/notesSlide12.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drawings/drawing25.xml" ContentType="application/vnd.openxmlformats-officedocument.drawingml.chartshape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drawings/drawing26.xml" ContentType="application/vnd.openxmlformats-officedocument.drawingml.chartshape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drawings/drawing27.xml" ContentType="application/vnd.openxmlformats-officedocument.drawingml.chartshapes+xml"/>
  <Override PartName="/ppt/notesSlides/notesSlide13.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drawings/drawing28.xml" ContentType="application/vnd.openxmlformats-officedocument.drawingml.chartshape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drawings/drawing29.xml" ContentType="application/vnd.openxmlformats-officedocument.drawingml.chartshape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drawings/drawing30.xml" ContentType="application/vnd.openxmlformats-officedocument.drawingml.chartshapes+xml"/>
  <Override PartName="/ppt/notesSlides/notesSlide14.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drawings/drawing3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5" r:id="rId1"/>
  </p:sldMasterIdLst>
  <p:notesMasterIdLst>
    <p:notesMasterId r:id="rId31"/>
  </p:notesMasterIdLst>
  <p:handoutMasterIdLst>
    <p:handoutMasterId r:id="rId32"/>
  </p:handoutMasterIdLst>
  <p:sldIdLst>
    <p:sldId id="486" r:id="rId2"/>
    <p:sldId id="608" r:id="rId3"/>
    <p:sldId id="540" r:id="rId4"/>
    <p:sldId id="541" r:id="rId5"/>
    <p:sldId id="607" r:id="rId6"/>
    <p:sldId id="597" r:id="rId7"/>
    <p:sldId id="543" r:id="rId8"/>
    <p:sldId id="605" r:id="rId9"/>
    <p:sldId id="599" r:id="rId10"/>
    <p:sldId id="566" r:id="rId11"/>
    <p:sldId id="545" r:id="rId12"/>
    <p:sldId id="600" r:id="rId13"/>
    <p:sldId id="589" r:id="rId14"/>
    <p:sldId id="577" r:id="rId15"/>
    <p:sldId id="578" r:id="rId16"/>
    <p:sldId id="579" r:id="rId17"/>
    <p:sldId id="580" r:id="rId18"/>
    <p:sldId id="601" r:id="rId19"/>
    <p:sldId id="606" r:id="rId20"/>
    <p:sldId id="602" r:id="rId21"/>
    <p:sldId id="603" r:id="rId22"/>
    <p:sldId id="593" r:id="rId23"/>
    <p:sldId id="556" r:id="rId24"/>
    <p:sldId id="557" r:id="rId25"/>
    <p:sldId id="590" r:id="rId26"/>
    <p:sldId id="559" r:id="rId27"/>
    <p:sldId id="591" r:id="rId28"/>
    <p:sldId id="604" r:id="rId29"/>
    <p:sldId id="563"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870" userDrawn="1">
          <p15:clr>
            <a:srgbClr val="A4A3A4"/>
          </p15:clr>
        </p15:guide>
        <p15:guide id="4" pos="3797"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res, Julia (CONTR)" initials="TJ(" lastIdx="29" clrIdx="0">
    <p:extLst>
      <p:ext uri="{19B8F6BF-5375-455C-9EA6-DF929625EA0E}">
        <p15:presenceInfo xmlns:p15="http://schemas.microsoft.com/office/powerpoint/2012/main" userId="S-1-5-21-2005352356-2018378189-366286951-40483" providerId="AD"/>
      </p:ext>
    </p:extLst>
  </p:cmAuthor>
  <p:cmAuthor id="2" name="Harvey, Stephen" initials="HS" lastIdx="4" clrIdx="1">
    <p:extLst>
      <p:ext uri="{19B8F6BF-5375-455C-9EA6-DF929625EA0E}">
        <p15:presenceInfo xmlns:p15="http://schemas.microsoft.com/office/powerpoint/2012/main" userId="S-1-5-21-2005352356-2018378189-366286951-11540" providerId="AD"/>
      </p:ext>
    </p:extLst>
  </p:cmAuthor>
  <p:cmAuthor id="3" name="Diefenderfer, Jim" initials="DJ" lastIdx="25" clrIdx="2">
    <p:extLst>
      <p:ext uri="{19B8F6BF-5375-455C-9EA6-DF929625EA0E}">
        <p15:presenceInfo xmlns:p15="http://schemas.microsoft.com/office/powerpoint/2012/main" userId="S-1-5-21-2005352356-2018378189-366286951-8639" providerId="AD"/>
      </p:ext>
    </p:extLst>
  </p:cmAuthor>
  <p:cmAuthor id="4" name="Huetteman, Thaddeus" initials="HT" lastIdx="1" clrIdx="3">
    <p:extLst>
      <p:ext uri="{19B8F6BF-5375-455C-9EA6-DF929625EA0E}">
        <p15:presenceInfo xmlns:p15="http://schemas.microsoft.com/office/powerpoint/2012/main" userId="S-1-5-21-2005352356-2018378189-366286951-33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69DD8"/>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82584" autoAdjust="0"/>
  </p:normalViewPr>
  <p:slideViewPr>
    <p:cSldViewPr snapToGrid="0">
      <p:cViewPr varScale="1">
        <p:scale>
          <a:sx n="101" d="100"/>
          <a:sy n="101" d="100"/>
        </p:scale>
        <p:origin x="1192" y="192"/>
      </p:cViewPr>
      <p:guideLst>
        <p:guide orient="horz" pos="2160"/>
        <p:guide pos="3840"/>
        <p:guide orient="horz" pos="870"/>
        <p:guide pos="37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64"/>
    </p:cViewPr>
  </p:sorterViewPr>
  <p:notesViewPr>
    <p:cSldViewPr snapToGrid="0">
      <p:cViewPr varScale="1">
        <p:scale>
          <a:sx n="84" d="100"/>
          <a:sy n="84" d="100"/>
        </p:scale>
        <p:origin x="3156"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___.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0.xml"/><Relationship Id="rId1" Type="http://schemas.microsoft.com/office/2011/relationships/chartStyle" Target="style10.xml"/><Relationship Id="rId5" Type="http://schemas.openxmlformats.org/officeDocument/2006/relationships/chartUserShapes" Target="../drawings/drawing10.xml"/><Relationship Id="rId4" Type="http://schemas.openxmlformats.org/officeDocument/2006/relationships/package" Target="../embeddings/Microsoft_Excel____9.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5.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16.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17.xlsx"/><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18.xm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9.xml"/><Relationship Id="rId1" Type="http://schemas.microsoft.com/office/2011/relationships/chartStyle" Target="style19.xml"/><Relationship Id="rId5" Type="http://schemas.openxmlformats.org/officeDocument/2006/relationships/chartUserShapes" Target="../drawings/drawing19.xml"/><Relationship Id="rId4" Type="http://schemas.openxmlformats.org/officeDocument/2006/relationships/package" Target="../embeddings/Microsoft_Excel____18.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___1.xlsx"/></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20.xml"/><Relationship Id="rId1" Type="http://schemas.microsoft.com/office/2011/relationships/chartStyle" Target="style20.xml"/><Relationship Id="rId5" Type="http://schemas.openxmlformats.org/officeDocument/2006/relationships/chartUserShapes" Target="../drawings/drawing20.xml"/><Relationship Id="rId4" Type="http://schemas.openxmlformats.org/officeDocument/2006/relationships/package" Target="../embeddings/Microsoft_Excel____19.xlsx"/></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package" Target="../embeddings/Microsoft_Excel____20.xlsx"/></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package" Target="../embeddings/Microsoft_Excel____21.xlsx"/></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package" Target="../embeddings/Microsoft_Excel____22.xlsx"/></Relationships>
</file>

<file path=ppt/charts/_rels/chart24.xml.rels><?xml version="1.0" encoding="UTF-8" standalone="yes"?>
<Relationships xmlns="http://schemas.openxmlformats.org/package/2006/relationships"><Relationship Id="rId3" Type="http://schemas.openxmlformats.org/officeDocument/2006/relationships/oleObject" Target="file:////nem3\M\rec\mas\aeo2020\flipbook\flipbook_20191211.xlsx" TargetMode="Externa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21.xml"/></Relationships>
</file>

<file path=ppt/charts/_rels/chart25.xml.rels><?xml version="1.0" encoding="UTF-8" standalone="yes"?>
<Relationships xmlns="http://schemas.openxmlformats.org/package/2006/relationships"><Relationship Id="rId3" Type="http://schemas.openxmlformats.org/officeDocument/2006/relationships/oleObject" Target="file:////nem3\M\rec\mas\aeo2020\flipbook\flipbook_2019121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nem3\M\rec\mas\aeo2020\flipbook\flipbook_20191211.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27.xml"/><Relationship Id="rId1" Type="http://schemas.microsoft.com/office/2011/relationships/chartStyle" Target="style27.xml"/><Relationship Id="rId5" Type="http://schemas.openxmlformats.org/officeDocument/2006/relationships/chartUserShapes" Target="../drawings/drawing22.xml"/><Relationship Id="rId4" Type="http://schemas.openxmlformats.org/officeDocument/2006/relationships/package" Target="../embeddings/Microsoft_Excel____23.xlsx"/></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package" Target="../embeddings/Microsoft_Excel____24.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___25.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package" Target="../embeddings/Microsoft_Excel____26.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___27.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package" Target="../embeddings/Microsoft_Excel____28.xlsx"/></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___29.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___30.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___31.xlsx"/><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chartUserShapes" Target="../drawings/drawing23.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___32.xlsx"/><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chartUserShapes" Target="../drawings/drawing24.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___33.xlsx"/><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chartUserShapes" Target="../drawings/drawing25.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___34.xlsx"/><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chartUserShapes" Target="../drawings/drawing26.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___35.xlsx"/><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chartUserShapes" Target="../drawings/drawing2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___36.xlsx"/><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chartUserShapes" Target="../drawings/drawing28.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___37.xlsx"/><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chartUserShapes" Target="../drawings/drawing29.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___38.xlsx"/><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chartUserShapes" Target="../drawings/drawing30.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___39.xlsx"/><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chartUserShapes" Target="../drawings/drawing3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5" Type="http://schemas.openxmlformats.org/officeDocument/2006/relationships/chartUserShapes" Target="../drawings/drawing9.xml"/><Relationship Id="rId4" Type="http://schemas.openxmlformats.org/officeDocument/2006/relationships/package" Target="../embeddings/Microsoft_Excel____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2094311303265522"/>
          <c:w val="0.62988461103847526"/>
          <c:h val="0.69308318467655083"/>
        </c:manualLayout>
      </c:layout>
      <c:areaChart>
        <c:grouping val="stacked"/>
        <c:varyColors val="0"/>
        <c:ser>
          <c:idx val="4"/>
          <c:order val="0"/>
          <c:tx>
            <c:strRef>
              <c:f>Sheet1!$F$1</c:f>
              <c:strCache>
                <c:ptCount val="1"/>
                <c:pt idx="0">
                  <c:v>coal</c:v>
                </c:pt>
              </c:strCache>
            </c:strRef>
          </c:tx>
          <c:spPr>
            <a:solidFill>
              <a:srgbClr val="000000"/>
            </a:solidFill>
            <a:ln w="22225">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Sheet1!$F$2:$F$42</c:f>
              <c:numCache>
                <c:formatCode>General</c:formatCode>
                <c:ptCount val="41"/>
                <c:pt idx="0">
                  <c:v>1847.2902790000001</c:v>
                </c:pt>
                <c:pt idx="1">
                  <c:v>1733.4300049999999</c:v>
                </c:pt>
                <c:pt idx="2">
                  <c:v>1514.0429449999999</c:v>
                </c:pt>
                <c:pt idx="3">
                  <c:v>1581.114716</c:v>
                </c:pt>
                <c:pt idx="4">
                  <c:v>1581.7103500000001</c:v>
                </c:pt>
                <c:pt idx="5">
                  <c:v>1352.398197</c:v>
                </c:pt>
                <c:pt idx="6">
                  <c:v>1239.1486540000001</c:v>
                </c:pt>
                <c:pt idx="7">
                  <c:v>1205.8352749999999</c:v>
                </c:pt>
                <c:pt idx="8">
                  <c:v>1146.3927160000001</c:v>
                </c:pt>
                <c:pt idx="9">
                  <c:v>984.88494900000001</c:v>
                </c:pt>
                <c:pt idx="10">
                  <c:v>898.75305200000003</c:v>
                </c:pt>
                <c:pt idx="11">
                  <c:v>851.61517300000003</c:v>
                </c:pt>
                <c:pt idx="12">
                  <c:v>821.34082000000001</c:v>
                </c:pt>
                <c:pt idx="13">
                  <c:v>761.45416299999999</c:v>
                </c:pt>
                <c:pt idx="14">
                  <c:v>747.67236300000002</c:v>
                </c:pt>
                <c:pt idx="15">
                  <c:v>732.02618399999994</c:v>
                </c:pt>
                <c:pt idx="16">
                  <c:v>774.28668200000004</c:v>
                </c:pt>
                <c:pt idx="17">
                  <c:v>773.01977499999998</c:v>
                </c:pt>
                <c:pt idx="18">
                  <c:v>771.31073000000004</c:v>
                </c:pt>
                <c:pt idx="19">
                  <c:v>768.95007299999997</c:v>
                </c:pt>
                <c:pt idx="20">
                  <c:v>767.18737799999997</c:v>
                </c:pt>
                <c:pt idx="21">
                  <c:v>762.341858</c:v>
                </c:pt>
                <c:pt idx="22">
                  <c:v>760.95983899999999</c:v>
                </c:pt>
                <c:pt idx="23">
                  <c:v>767.22796600000004</c:v>
                </c:pt>
                <c:pt idx="24">
                  <c:v>760.75048800000002</c:v>
                </c:pt>
                <c:pt idx="25">
                  <c:v>751.40655500000003</c:v>
                </c:pt>
                <c:pt idx="26">
                  <c:v>745.31793200000004</c:v>
                </c:pt>
                <c:pt idx="27">
                  <c:v>744.10064699999998</c:v>
                </c:pt>
                <c:pt idx="28">
                  <c:v>735.22430399999996</c:v>
                </c:pt>
                <c:pt idx="29">
                  <c:v>729.85461399999997</c:v>
                </c:pt>
                <c:pt idx="30">
                  <c:v>727.14050299999997</c:v>
                </c:pt>
                <c:pt idx="31">
                  <c:v>723.74401899999998</c:v>
                </c:pt>
                <c:pt idx="32">
                  <c:v>720.72473100000002</c:v>
                </c:pt>
                <c:pt idx="33">
                  <c:v>718.13445999999999</c:v>
                </c:pt>
                <c:pt idx="34">
                  <c:v>718.03985599999999</c:v>
                </c:pt>
                <c:pt idx="35">
                  <c:v>714.38647500000002</c:v>
                </c:pt>
                <c:pt idx="36">
                  <c:v>720.95391800000004</c:v>
                </c:pt>
                <c:pt idx="37">
                  <c:v>720.31036400000005</c:v>
                </c:pt>
                <c:pt idx="38">
                  <c:v>719.473206</c:v>
                </c:pt>
                <c:pt idx="39">
                  <c:v>716.48748799999998</c:v>
                </c:pt>
                <c:pt idx="40">
                  <c:v>719.43194600000004</c:v>
                </c:pt>
              </c:numCache>
            </c:numRef>
          </c:val>
          <c:extLst>
            <c:ext xmlns:c16="http://schemas.microsoft.com/office/drawing/2014/chart" uri="{C3380CC4-5D6E-409C-BE32-E72D297353CC}">
              <c16:uniqueId val="{00000000-D29D-5C47-A591-49041181D462}"/>
            </c:ext>
          </c:extLst>
        </c:ser>
        <c:ser>
          <c:idx val="2"/>
          <c:order val="1"/>
          <c:tx>
            <c:strRef>
              <c:f>Sheet1!$E$1</c:f>
              <c:strCache>
                <c:ptCount val="1"/>
                <c:pt idx="0">
                  <c:v>nuclear</c:v>
                </c:pt>
              </c:strCache>
            </c:strRef>
          </c:tx>
          <c:spPr>
            <a:solidFill>
              <a:srgbClr val="A33340"/>
            </a:solidFill>
            <a:ln w="22225">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806.96799999999996</c:v>
                </c:pt>
                <c:pt idx="1">
                  <c:v>790.20399999999995</c:v>
                </c:pt>
                <c:pt idx="2">
                  <c:v>769.33100000000002</c:v>
                </c:pt>
                <c:pt idx="3">
                  <c:v>789.01599999999996</c:v>
                </c:pt>
                <c:pt idx="4">
                  <c:v>797.16600000000005</c:v>
                </c:pt>
                <c:pt idx="5">
                  <c:v>797.178</c:v>
                </c:pt>
                <c:pt idx="6">
                  <c:v>805.69399999999996</c:v>
                </c:pt>
                <c:pt idx="7">
                  <c:v>804.95</c:v>
                </c:pt>
                <c:pt idx="8">
                  <c:v>807.07799999999997</c:v>
                </c:pt>
                <c:pt idx="9">
                  <c:v>807.25695800000005</c:v>
                </c:pt>
                <c:pt idx="10">
                  <c:v>793.07165499999996</c:v>
                </c:pt>
                <c:pt idx="11">
                  <c:v>780.21447799999999</c:v>
                </c:pt>
                <c:pt idx="12">
                  <c:v>765.62353499999995</c:v>
                </c:pt>
                <c:pt idx="13">
                  <c:v>767.71270800000002</c:v>
                </c:pt>
                <c:pt idx="14">
                  <c:v>770.80505400000004</c:v>
                </c:pt>
                <c:pt idx="15">
                  <c:v>747.74780299999998</c:v>
                </c:pt>
                <c:pt idx="16">
                  <c:v>678.54431199999999</c:v>
                </c:pt>
                <c:pt idx="17">
                  <c:v>678.82409700000005</c:v>
                </c:pt>
                <c:pt idx="18">
                  <c:v>679.17993200000001</c:v>
                </c:pt>
                <c:pt idx="19">
                  <c:v>679.53405799999996</c:v>
                </c:pt>
                <c:pt idx="20">
                  <c:v>680.21289100000001</c:v>
                </c:pt>
                <c:pt idx="21">
                  <c:v>681.27758800000004</c:v>
                </c:pt>
                <c:pt idx="22">
                  <c:v>682.00195299999996</c:v>
                </c:pt>
                <c:pt idx="23">
                  <c:v>666.50482199999999</c:v>
                </c:pt>
                <c:pt idx="24">
                  <c:v>649.918274</c:v>
                </c:pt>
                <c:pt idx="25">
                  <c:v>651.32324200000005</c:v>
                </c:pt>
                <c:pt idx="26">
                  <c:v>652.36779799999999</c:v>
                </c:pt>
                <c:pt idx="27">
                  <c:v>652.578979</c:v>
                </c:pt>
                <c:pt idx="28">
                  <c:v>652.78967299999999</c:v>
                </c:pt>
                <c:pt idx="29">
                  <c:v>652.78967299999999</c:v>
                </c:pt>
                <c:pt idx="30">
                  <c:v>644.27893100000006</c:v>
                </c:pt>
                <c:pt idx="31">
                  <c:v>645.53106700000001</c:v>
                </c:pt>
                <c:pt idx="32">
                  <c:v>646.436646</c:v>
                </c:pt>
                <c:pt idx="33">
                  <c:v>638.55639599999995</c:v>
                </c:pt>
                <c:pt idx="34">
                  <c:v>639.31176800000003</c:v>
                </c:pt>
                <c:pt idx="35">
                  <c:v>640.13024900000005</c:v>
                </c:pt>
                <c:pt idx="36">
                  <c:v>640.55639599999995</c:v>
                </c:pt>
                <c:pt idx="37">
                  <c:v>640.98242200000004</c:v>
                </c:pt>
                <c:pt idx="38">
                  <c:v>641.24768100000006</c:v>
                </c:pt>
                <c:pt idx="39">
                  <c:v>641.56835899999999</c:v>
                </c:pt>
                <c:pt idx="40">
                  <c:v>642.03173800000002</c:v>
                </c:pt>
              </c:numCache>
            </c:numRef>
          </c:val>
          <c:extLst>
            <c:ext xmlns:c16="http://schemas.microsoft.com/office/drawing/2014/chart" uri="{C3380CC4-5D6E-409C-BE32-E72D297353CC}">
              <c16:uniqueId val="{00000001-D29D-5C47-A591-49041181D462}"/>
            </c:ext>
          </c:extLst>
        </c:ser>
        <c:ser>
          <c:idx val="1"/>
          <c:order val="2"/>
          <c:tx>
            <c:strRef>
              <c:f>Sheet1!$D$1</c:f>
              <c:strCache>
                <c:ptCount val="1"/>
                <c:pt idx="0">
                  <c:v>renewables</c:v>
                </c:pt>
              </c:strCache>
            </c:strRef>
          </c:tx>
          <c:spPr>
            <a:solidFill>
              <a:schemeClr val="accent3"/>
            </a:solidFill>
            <a:ln w="22225">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429.786745</c:v>
                </c:pt>
                <c:pt idx="1">
                  <c:v>517.1614209999999</c:v>
                </c:pt>
                <c:pt idx="2">
                  <c:v>500.72419700000012</c:v>
                </c:pt>
                <c:pt idx="3">
                  <c:v>530.20499600000005</c:v>
                </c:pt>
                <c:pt idx="4">
                  <c:v>549.81197899999995</c:v>
                </c:pt>
                <c:pt idx="5">
                  <c:v>558.38025700000003</c:v>
                </c:pt>
                <c:pt idx="6">
                  <c:v>628.25747200000012</c:v>
                </c:pt>
                <c:pt idx="7">
                  <c:v>710.60071100000005</c:v>
                </c:pt>
                <c:pt idx="8">
                  <c:v>742.31630500000006</c:v>
                </c:pt>
                <c:pt idx="9">
                  <c:v>772.00329599999998</c:v>
                </c:pt>
                <c:pt idx="10">
                  <c:v>844.145264</c:v>
                </c:pt>
                <c:pt idx="11">
                  <c:v>918.69799799999998</c:v>
                </c:pt>
                <c:pt idx="12">
                  <c:v>1023.786865</c:v>
                </c:pt>
                <c:pt idx="13">
                  <c:v>1108.908447</c:v>
                </c:pt>
                <c:pt idx="14">
                  <c:v>1158.1137699999999</c:v>
                </c:pt>
                <c:pt idx="15">
                  <c:v>1217.9229740000001</c:v>
                </c:pt>
                <c:pt idx="16">
                  <c:v>1260.6649170000001</c:v>
                </c:pt>
                <c:pt idx="17">
                  <c:v>1291.97522</c:v>
                </c:pt>
                <c:pt idx="18">
                  <c:v>1322.8314210000001</c:v>
                </c:pt>
                <c:pt idx="19">
                  <c:v>1363.869019</c:v>
                </c:pt>
                <c:pt idx="20">
                  <c:v>1420.5561520000001</c:v>
                </c:pt>
                <c:pt idx="21">
                  <c:v>1438.905884</c:v>
                </c:pt>
                <c:pt idx="22">
                  <c:v>1449.1188959999999</c:v>
                </c:pt>
                <c:pt idx="23">
                  <c:v>1460.6279300000001</c:v>
                </c:pt>
                <c:pt idx="24">
                  <c:v>1471.5142820000001</c:v>
                </c:pt>
                <c:pt idx="25">
                  <c:v>1510.4155270000001</c:v>
                </c:pt>
                <c:pt idx="26">
                  <c:v>1541.0192870000001</c:v>
                </c:pt>
                <c:pt idx="27">
                  <c:v>1566.5333250000001</c:v>
                </c:pt>
                <c:pt idx="28">
                  <c:v>1596.681519</c:v>
                </c:pt>
                <c:pt idx="29">
                  <c:v>1625.7873540000001</c:v>
                </c:pt>
                <c:pt idx="30">
                  <c:v>1658.839966</c:v>
                </c:pt>
                <c:pt idx="31">
                  <c:v>1695.738525</c:v>
                </c:pt>
                <c:pt idx="32">
                  <c:v>1737.5543210000001</c:v>
                </c:pt>
                <c:pt idx="33">
                  <c:v>1786.810913</c:v>
                </c:pt>
                <c:pt idx="34">
                  <c:v>1838.7353519999999</c:v>
                </c:pt>
                <c:pt idx="35">
                  <c:v>1892.9537350000001</c:v>
                </c:pt>
                <c:pt idx="36">
                  <c:v>1932.870361</c:v>
                </c:pt>
                <c:pt idx="37">
                  <c:v>1968.9125979999999</c:v>
                </c:pt>
                <c:pt idx="38">
                  <c:v>1997.498413</c:v>
                </c:pt>
                <c:pt idx="39">
                  <c:v>2029.0223390000001</c:v>
                </c:pt>
                <c:pt idx="40">
                  <c:v>2064.0065920000002</c:v>
                </c:pt>
              </c:numCache>
            </c:numRef>
          </c:val>
          <c:extLst>
            <c:ext xmlns:c16="http://schemas.microsoft.com/office/drawing/2014/chart" uri="{C3380CC4-5D6E-409C-BE32-E72D297353CC}">
              <c16:uniqueId val="{00000002-D29D-5C47-A591-49041181D462}"/>
            </c:ext>
          </c:extLst>
        </c:ser>
        <c:ser>
          <c:idx val="3"/>
          <c:order val="3"/>
          <c:tx>
            <c:strRef>
              <c:f>Sheet1!$C$1</c:f>
              <c:strCache>
                <c:ptCount val="1"/>
                <c:pt idx="0">
                  <c:v>natural gas</c:v>
                </c:pt>
              </c:strCache>
            </c:strRef>
          </c:tx>
          <c:spPr>
            <a:solidFill>
              <a:srgbClr val="0096D7"/>
            </a:solidFill>
            <a:ln w="22225">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987.69723400000009</c:v>
                </c:pt>
                <c:pt idx="1">
                  <c:v>1013.688929</c:v>
                </c:pt>
                <c:pt idx="2">
                  <c:v>1225.8941749999999</c:v>
                </c:pt>
                <c:pt idx="3">
                  <c:v>1124.83556</c:v>
                </c:pt>
                <c:pt idx="4">
                  <c:v>1126.608958</c:v>
                </c:pt>
                <c:pt idx="5">
                  <c:v>1333.4821099999999</c:v>
                </c:pt>
                <c:pt idx="6">
                  <c:v>1378.306934</c:v>
                </c:pt>
                <c:pt idx="7">
                  <c:v>1296.4146920000001</c:v>
                </c:pt>
                <c:pt idx="8">
                  <c:v>1468.0125989999999</c:v>
                </c:pt>
                <c:pt idx="9">
                  <c:v>1558.461914</c:v>
                </c:pt>
                <c:pt idx="10">
                  <c:v>1552.759399</c:v>
                </c:pt>
                <c:pt idx="11">
                  <c:v>1638.6636960000001</c:v>
                </c:pt>
                <c:pt idx="12">
                  <c:v>1627.803467</c:v>
                </c:pt>
                <c:pt idx="13">
                  <c:v>1627.252563</c:v>
                </c:pt>
                <c:pt idx="14">
                  <c:v>1609.510376</c:v>
                </c:pt>
                <c:pt idx="15">
                  <c:v>1613.774658</c:v>
                </c:pt>
                <c:pt idx="16">
                  <c:v>1621.915894</c:v>
                </c:pt>
                <c:pt idx="17">
                  <c:v>1609.124634</c:v>
                </c:pt>
                <c:pt idx="18">
                  <c:v>1608.4580080000001</c:v>
                </c:pt>
                <c:pt idx="19">
                  <c:v>1605.135254</c:v>
                </c:pt>
                <c:pt idx="20">
                  <c:v>1576.9517820000001</c:v>
                </c:pt>
                <c:pt idx="21">
                  <c:v>1596.148193</c:v>
                </c:pt>
                <c:pt idx="22">
                  <c:v>1619.300293</c:v>
                </c:pt>
                <c:pt idx="23">
                  <c:v>1650.826538</c:v>
                </c:pt>
                <c:pt idx="24">
                  <c:v>1699.8286129999999</c:v>
                </c:pt>
                <c:pt idx="25">
                  <c:v>1710.286255</c:v>
                </c:pt>
                <c:pt idx="26">
                  <c:v>1727.454346</c:v>
                </c:pt>
                <c:pt idx="27">
                  <c:v>1748.7416989999999</c:v>
                </c:pt>
                <c:pt idx="28">
                  <c:v>1771.4060059999999</c:v>
                </c:pt>
                <c:pt idx="29">
                  <c:v>1791.8400879999999</c:v>
                </c:pt>
                <c:pt idx="30">
                  <c:v>1814.9398189999999</c:v>
                </c:pt>
                <c:pt idx="31">
                  <c:v>1826.890625</c:v>
                </c:pt>
                <c:pt idx="32">
                  <c:v>1836.397461</c:v>
                </c:pt>
                <c:pt idx="33">
                  <c:v>1849.272095</c:v>
                </c:pt>
                <c:pt idx="34">
                  <c:v>1848.931274</c:v>
                </c:pt>
                <c:pt idx="35">
                  <c:v>1852.179932</c:v>
                </c:pt>
                <c:pt idx="36">
                  <c:v>1862.786621</c:v>
                </c:pt>
                <c:pt idx="37">
                  <c:v>1886.5119629999999</c:v>
                </c:pt>
                <c:pt idx="38">
                  <c:v>1918.0076899999999</c:v>
                </c:pt>
                <c:pt idx="39">
                  <c:v>1951.3043210000001</c:v>
                </c:pt>
                <c:pt idx="40">
                  <c:v>1976.012207</c:v>
                </c:pt>
              </c:numCache>
            </c:numRef>
          </c:val>
          <c:extLst>
            <c:ext xmlns:c16="http://schemas.microsoft.com/office/drawing/2014/chart" uri="{C3380CC4-5D6E-409C-BE32-E72D297353CC}">
              <c16:uniqueId val="{00000003-D29D-5C47-A591-49041181D462}"/>
            </c:ext>
          </c:extLst>
        </c:ser>
        <c:dLbls>
          <c:showLegendKey val="0"/>
          <c:showVal val="0"/>
          <c:showCatName val="0"/>
          <c:showSerName val="0"/>
          <c:showPercent val="0"/>
          <c:showBubbleSize val="0"/>
        </c:dLbls>
        <c:axId val="-851198416"/>
        <c:axId val="-851206576"/>
        <c:extLst>
          <c:ext xmlns:c15="http://schemas.microsoft.com/office/drawing/2012/chart" uri="{02D57815-91ED-43cb-92C2-25804820EDAC}">
            <c15:filteredAreaSeries>
              <c15:ser>
                <c:idx val="0"/>
                <c:order val="4"/>
                <c:tx>
                  <c:strRef>
                    <c:extLst>
                      <c:ext uri="{02D57815-91ED-43cb-92C2-25804820EDAC}">
                        <c15:formulaRef>
                          <c15:sqref>Sheet1!$B$1</c15:sqref>
                        </c15:formulaRef>
                      </c:ext>
                    </c:extLst>
                    <c:strCache>
                      <c:ptCount val="1"/>
                      <c:pt idx="0">
                        <c:v>petroleum &amp; other</c:v>
                      </c:pt>
                    </c:strCache>
                  </c:strRef>
                </c:tx>
                <c:spPr>
                  <a:solidFill>
                    <a:srgbClr val="0096D7">
                      <a:lumMod val="40000"/>
                      <a:lumOff val="60000"/>
                    </a:srgbClr>
                  </a:solidFill>
                  <a:ln w="22225">
                    <a:noFill/>
                  </a:ln>
                  <a:effectLst/>
                </c:spPr>
                <c:cat>
                  <c:numRef>
                    <c:extLst>
                      <c:ext uri="{02D57815-91ED-43cb-92C2-25804820EDAC}">
                        <c15:formulaRef>
                          <c15:sqref>Sheet1!$A$2:$A$42</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c:ext uri="{02D57815-91ED-43cb-92C2-25804820EDAC}">
                        <c15:formulaRef>
                          <c15:sqref>Sheet1!$B$2:$B$42</c15:sqref>
                        </c15:formulaRef>
                      </c:ext>
                    </c:extLst>
                    <c:numCache>
                      <c:formatCode>General</c:formatCode>
                      <c:ptCount val="41"/>
                      <c:pt idx="0">
                        <c:v>55.728309999999588</c:v>
                      </c:pt>
                      <c:pt idx="1">
                        <c:v>49.481896000000653</c:v>
                      </c:pt>
                      <c:pt idx="2">
                        <c:v>43.923946999999458</c:v>
                      </c:pt>
                      <c:pt idx="3">
                        <c:v>48.924342999999411</c:v>
                      </c:pt>
                      <c:pt idx="4">
                        <c:v>49.541377999999561</c:v>
                      </c:pt>
                      <c:pt idx="5">
                        <c:v>50.301641999999759</c:v>
                      </c:pt>
                      <c:pt idx="6">
                        <c:v>44.08029500000039</c:v>
                      </c:pt>
                      <c:pt idx="7">
                        <c:v>40.460128000000033</c:v>
                      </c:pt>
                      <c:pt idx="8">
                        <c:v>43.553486000000497</c:v>
                      </c:pt>
                      <c:pt idx="9">
                        <c:v>38.230536999999998</c:v>
                      </c:pt>
                      <c:pt idx="10">
                        <c:v>37.418895999999997</c:v>
                      </c:pt>
                      <c:pt idx="11">
                        <c:v>36.021529999999998</c:v>
                      </c:pt>
                      <c:pt idx="12">
                        <c:v>35.892482000000001</c:v>
                      </c:pt>
                      <c:pt idx="13">
                        <c:v>35.492866999999997</c:v>
                      </c:pt>
                      <c:pt idx="14">
                        <c:v>35.325155000000002</c:v>
                      </c:pt>
                      <c:pt idx="15">
                        <c:v>34.840843999999997</c:v>
                      </c:pt>
                      <c:pt idx="16">
                        <c:v>34.079355999999997</c:v>
                      </c:pt>
                      <c:pt idx="17">
                        <c:v>33.505146000000003</c:v>
                      </c:pt>
                      <c:pt idx="18">
                        <c:v>33.038789000000001</c:v>
                      </c:pt>
                      <c:pt idx="19">
                        <c:v>32.728335999999999</c:v>
                      </c:pt>
                      <c:pt idx="20">
                        <c:v>32.323233000000002</c:v>
                      </c:pt>
                      <c:pt idx="21">
                        <c:v>31.968720000000001</c:v>
                      </c:pt>
                      <c:pt idx="22">
                        <c:v>31.921353</c:v>
                      </c:pt>
                      <c:pt idx="23">
                        <c:v>31.371264</c:v>
                      </c:pt>
                      <c:pt idx="24">
                        <c:v>31.527252000000001</c:v>
                      </c:pt>
                      <c:pt idx="25">
                        <c:v>31.472387999999999</c:v>
                      </c:pt>
                      <c:pt idx="26">
                        <c:v>31.205323</c:v>
                      </c:pt>
                      <c:pt idx="27">
                        <c:v>30.886545999999999</c:v>
                      </c:pt>
                      <c:pt idx="28">
                        <c:v>30.520754</c:v>
                      </c:pt>
                      <c:pt idx="29">
                        <c:v>30.456776999999999</c:v>
                      </c:pt>
                      <c:pt idx="30">
                        <c:v>30.081710000000001</c:v>
                      </c:pt>
                      <c:pt idx="31">
                        <c:v>29.669654999999999</c:v>
                      </c:pt>
                      <c:pt idx="32">
                        <c:v>29.308022000000001</c:v>
                      </c:pt>
                      <c:pt idx="33">
                        <c:v>28.924878</c:v>
                      </c:pt>
                      <c:pt idx="34">
                        <c:v>28.592206999999998</c:v>
                      </c:pt>
                      <c:pt idx="35">
                        <c:v>28.442890999999999</c:v>
                      </c:pt>
                      <c:pt idx="36">
                        <c:v>28.208248000000001</c:v>
                      </c:pt>
                      <c:pt idx="37">
                        <c:v>28.117106</c:v>
                      </c:pt>
                      <c:pt idx="38">
                        <c:v>27.816195</c:v>
                      </c:pt>
                      <c:pt idx="39">
                        <c:v>27.470147999999998</c:v>
                      </c:pt>
                      <c:pt idx="40">
                        <c:v>27.445833</c:v>
                      </c:pt>
                    </c:numCache>
                  </c:numRef>
                </c:val>
                <c:extLst>
                  <c:ext xmlns:c16="http://schemas.microsoft.com/office/drawing/2014/chart" uri="{C3380CC4-5D6E-409C-BE32-E72D297353CC}">
                    <c16:uniqueId val="{00000004-D29D-5C47-A591-49041181D462}"/>
                  </c:ext>
                </c:extLst>
              </c15:ser>
            </c15:filteredAreaSeries>
          </c:ext>
        </c:extLst>
      </c:areaChart>
      <c:catAx>
        <c:axId val="-851198416"/>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206576"/>
        <c:crosses val="autoZero"/>
        <c:auto val="1"/>
        <c:lblAlgn val="ctr"/>
        <c:lblOffset val="100"/>
        <c:tickLblSkip val="10"/>
        <c:tickMarkSkip val="10"/>
        <c:noMultiLvlLbl val="0"/>
      </c:catAx>
      <c:valAx>
        <c:axId val="-851206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8416"/>
        <c:crossesAt val="1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4">
    <c:autoUpdate val="0"/>
  </c:externalData>
  <c:userShapes r:id="rId5"/>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8853836364605028E-2"/>
          <c:y val="0.26800666950699298"/>
          <c:w val="0.81555634350295758"/>
          <c:h val="0.65322768252830277"/>
        </c:manualLayout>
      </c:layout>
      <c:barChart>
        <c:barDir val="col"/>
        <c:grouping val="clustered"/>
        <c:varyColors val="0"/>
        <c:ser>
          <c:idx val="7"/>
          <c:order val="3"/>
          <c:tx>
            <c:strRef>
              <c:f>'Main Graph (2)'!$G$4</c:f>
              <c:strCache>
                <c:ptCount val="1"/>
                <c:pt idx="0">
                  <c:v>Divider</c:v>
                </c:pt>
              </c:strCache>
            </c:strRef>
          </c:tx>
          <c:spPr>
            <a:solidFill>
              <a:schemeClr val="bg1"/>
            </a:solidFill>
            <a:ln w="146050">
              <a:solidFill>
                <a:schemeClr val="bg1"/>
              </a:solidFill>
            </a:ln>
            <a:effectLst/>
          </c:spPr>
          <c:invertIfNegative val="0"/>
          <c:dPt>
            <c:idx val="38"/>
            <c:invertIfNegative val="0"/>
            <c:bubble3D val="0"/>
            <c:spPr>
              <a:solidFill>
                <a:sysClr val="window" lastClr="FFFFFF"/>
              </a:solidFill>
              <a:ln w="9525">
                <a:solidFill>
                  <a:schemeClr val="bg1"/>
                </a:solidFill>
              </a:ln>
              <a:effectLst/>
            </c:spPr>
            <c:extLst>
              <c:ext xmlns:c16="http://schemas.microsoft.com/office/drawing/2014/chart" uri="{C3380CC4-5D6E-409C-BE32-E72D297353CC}">
                <c16:uniqueId val="{00000001-036F-E544-B52C-FDD6A508354C}"/>
              </c:ext>
            </c:extLst>
          </c:dPt>
          <c:dPt>
            <c:idx val="77"/>
            <c:invertIfNegative val="0"/>
            <c:bubble3D val="0"/>
            <c:spPr>
              <a:solidFill>
                <a:schemeClr val="bg1"/>
              </a:solidFill>
              <a:ln w="9525">
                <a:solidFill>
                  <a:schemeClr val="bg1"/>
                </a:solidFill>
              </a:ln>
              <a:effectLst/>
            </c:spPr>
            <c:extLst>
              <c:ext xmlns:c16="http://schemas.microsoft.com/office/drawing/2014/chart" uri="{C3380CC4-5D6E-409C-BE32-E72D297353CC}">
                <c16:uniqueId val="{00000003-036F-E544-B52C-FDD6A508354C}"/>
              </c:ext>
            </c:extLst>
          </c:dPt>
          <c:dPt>
            <c:idx val="116"/>
            <c:invertIfNegative val="0"/>
            <c:bubble3D val="0"/>
            <c:spPr>
              <a:solidFill>
                <a:schemeClr val="bg1"/>
              </a:solidFill>
              <a:ln w="9525">
                <a:solidFill>
                  <a:schemeClr val="bg1"/>
                </a:solidFill>
              </a:ln>
              <a:effectLst/>
            </c:spPr>
            <c:extLst>
              <c:ext xmlns:c16="http://schemas.microsoft.com/office/drawing/2014/chart" uri="{C3380CC4-5D6E-409C-BE32-E72D297353CC}">
                <c16:uniqueId val="{00000005-036F-E544-B52C-FDD6A508354C}"/>
              </c:ext>
            </c:extLst>
          </c:dPt>
          <c:dPt>
            <c:idx val="155"/>
            <c:invertIfNegative val="0"/>
            <c:bubble3D val="0"/>
            <c:spPr>
              <a:solidFill>
                <a:schemeClr val="bg1"/>
              </a:solidFill>
              <a:ln w="9525">
                <a:solidFill>
                  <a:schemeClr val="bg1"/>
                </a:solidFill>
              </a:ln>
              <a:effectLst/>
            </c:spPr>
            <c:extLst>
              <c:ext xmlns:c16="http://schemas.microsoft.com/office/drawing/2014/chart" uri="{C3380CC4-5D6E-409C-BE32-E72D297353CC}">
                <c16:uniqueId val="{00000007-036F-E544-B52C-FDD6A508354C}"/>
              </c:ext>
            </c:extLst>
          </c:dPt>
          <c:val>
            <c:numRef>
              <c:f>'Main Graph (2)'!$G$5:$G$112</c:f>
              <c:numCache>
                <c:formatCode>General</c:formatCode>
                <c:ptCount val="108"/>
                <c:pt idx="32" formatCode="#,##0">
                  <c:v>4000</c:v>
                </c:pt>
                <c:pt idx="33" formatCode="#,##0">
                  <c:v>4000</c:v>
                </c:pt>
                <c:pt idx="34" formatCode="#,##0">
                  <c:v>4000</c:v>
                </c:pt>
                <c:pt idx="35" formatCode="#,##0">
                  <c:v>4000</c:v>
                </c:pt>
                <c:pt idx="36" formatCode="#,##0">
                  <c:v>4000</c:v>
                </c:pt>
                <c:pt idx="37" formatCode="#,##0">
                  <c:v>4000</c:v>
                </c:pt>
                <c:pt idx="70" formatCode="#,##0">
                  <c:v>4000</c:v>
                </c:pt>
                <c:pt idx="71" formatCode="#,##0">
                  <c:v>4000</c:v>
                </c:pt>
                <c:pt idx="72" formatCode="#,##0">
                  <c:v>4000</c:v>
                </c:pt>
                <c:pt idx="73" formatCode="#,##0">
                  <c:v>4000</c:v>
                </c:pt>
                <c:pt idx="74" formatCode="#,##0">
                  <c:v>4000</c:v>
                </c:pt>
                <c:pt idx="75" formatCode="#,##0">
                  <c:v>4000</c:v>
                </c:pt>
              </c:numCache>
            </c:numRef>
          </c:val>
          <c:extLst>
            <c:ext xmlns:c16="http://schemas.microsoft.com/office/drawing/2014/chart" uri="{C3380CC4-5D6E-409C-BE32-E72D297353CC}">
              <c16:uniqueId val="{00000008-036F-E544-B52C-FDD6A508354C}"/>
            </c:ext>
          </c:extLst>
        </c:ser>
        <c:dLbls>
          <c:showLegendKey val="0"/>
          <c:showVal val="0"/>
          <c:showCatName val="0"/>
          <c:showSerName val="0"/>
          <c:showPercent val="0"/>
          <c:showBubbleSize val="0"/>
        </c:dLbls>
        <c:gapWidth val="0"/>
        <c:axId val="-848109408"/>
        <c:axId val="-848115936"/>
      </c:barChart>
      <c:lineChart>
        <c:grouping val="standard"/>
        <c:varyColors val="0"/>
        <c:ser>
          <c:idx val="0"/>
          <c:order val="0"/>
          <c:tx>
            <c:v>natural gas combined cycle</c:v>
          </c:tx>
          <c:spPr>
            <a:ln w="38100" cap="rnd">
              <a:solidFill>
                <a:schemeClr val="accent2"/>
              </a:solidFill>
              <a:round/>
            </a:ln>
            <a:effectLst/>
          </c:spPr>
          <c:marker>
            <c:symbol val="none"/>
          </c:marker>
          <c:cat>
            <c:numRef>
              <c:f>'Main Graph (2)'!$C$5:$C$112</c:f>
              <c:numCache>
                <c:formatCode>General</c:formatCode>
                <c:ptCount val="108"/>
                <c:pt idx="0">
                  <c:v>2019</c:v>
                </c:pt>
                <c:pt idx="31">
                  <c:v>2050</c:v>
                </c:pt>
                <c:pt idx="38">
                  <c:v>2019</c:v>
                </c:pt>
                <c:pt idx="69">
                  <c:v>2050</c:v>
                </c:pt>
                <c:pt idx="76">
                  <c:v>2019</c:v>
                </c:pt>
                <c:pt idx="107">
                  <c:v>2050</c:v>
                </c:pt>
              </c:numCache>
            </c:numRef>
          </c:cat>
          <c:val>
            <c:numRef>
              <c:f>'Main Graph (2)'!$D$5:$D$112</c:f>
              <c:numCache>
                <c:formatCode>0</c:formatCode>
                <c:ptCount val="108"/>
                <c:pt idx="0">
                  <c:v>954.34783900000002</c:v>
                </c:pt>
                <c:pt idx="1">
                  <c:v>931.15201440032786</c:v>
                </c:pt>
                <c:pt idx="2">
                  <c:v>917.35064169369366</c:v>
                </c:pt>
                <c:pt idx="3">
                  <c:v>901.23461320036427</c:v>
                </c:pt>
                <c:pt idx="4">
                  <c:v>870.82380155974829</c:v>
                </c:pt>
                <c:pt idx="5">
                  <c:v>851.43522291618876</c:v>
                </c:pt>
                <c:pt idx="6">
                  <c:v>836.77922173247998</c:v>
                </c:pt>
                <c:pt idx="7">
                  <c:v>821.27855721436401</c:v>
                </c:pt>
                <c:pt idx="8">
                  <c:v>808.53064238905336</c:v>
                </c:pt>
                <c:pt idx="9">
                  <c:v>797.64896234233777</c:v>
                </c:pt>
                <c:pt idx="10">
                  <c:v>785.71396629623746</c:v>
                </c:pt>
                <c:pt idx="11">
                  <c:v>774.62563710422364</c:v>
                </c:pt>
                <c:pt idx="12">
                  <c:v>763.62936519612049</c:v>
                </c:pt>
                <c:pt idx="13">
                  <c:v>752.31202560712313</c:v>
                </c:pt>
                <c:pt idx="14">
                  <c:v>741.89805493849042</c:v>
                </c:pt>
                <c:pt idx="15">
                  <c:v>732.73825059188619</c:v>
                </c:pt>
                <c:pt idx="16">
                  <c:v>723.86937637058361</c:v>
                </c:pt>
                <c:pt idx="17">
                  <c:v>715.80038091716926</c:v>
                </c:pt>
                <c:pt idx="18">
                  <c:v>707.47609440012889</c:v>
                </c:pt>
                <c:pt idx="19">
                  <c:v>699.16972346569617</c:v>
                </c:pt>
                <c:pt idx="20">
                  <c:v>691.42365656743823</c:v>
                </c:pt>
                <c:pt idx="21">
                  <c:v>684.35516839884849</c:v>
                </c:pt>
                <c:pt idx="22">
                  <c:v>676.76168027394192</c:v>
                </c:pt>
                <c:pt idx="23">
                  <c:v>669.58030559674864</c:v>
                </c:pt>
                <c:pt idx="24">
                  <c:v>662.34649594574159</c:v>
                </c:pt>
                <c:pt idx="25">
                  <c:v>655.0927869865759</c:v>
                </c:pt>
                <c:pt idx="26">
                  <c:v>647.45795687879934</c:v>
                </c:pt>
                <c:pt idx="27">
                  <c:v>640.62360413832323</c:v>
                </c:pt>
                <c:pt idx="28">
                  <c:v>633.73317461836439</c:v>
                </c:pt>
                <c:pt idx="29">
                  <c:v>626.81328303307657</c:v>
                </c:pt>
                <c:pt idx="30">
                  <c:v>619.88035347304481</c:v>
                </c:pt>
                <c:pt idx="31">
                  <c:v>618.27407875695428</c:v>
                </c:pt>
                <c:pt idx="38">
                  <c:v>954.34783900000002</c:v>
                </c:pt>
                <c:pt idx="39">
                  <c:v>932.2193925738768</c:v>
                </c:pt>
                <c:pt idx="40">
                  <c:v>917.12819215943364</c:v>
                </c:pt>
                <c:pt idx="41">
                  <c:v>900.80733736239813</c:v>
                </c:pt>
                <c:pt idx="42">
                  <c:v>869.90151083726903</c:v>
                </c:pt>
                <c:pt idx="43">
                  <c:v>849.27886107691165</c:v>
                </c:pt>
                <c:pt idx="44">
                  <c:v>835.45249600450461</c:v>
                </c:pt>
                <c:pt idx="45">
                  <c:v>820.34512816082963</c:v>
                </c:pt>
                <c:pt idx="46">
                  <c:v>807.61090693482163</c:v>
                </c:pt>
                <c:pt idx="47">
                  <c:v>795.94199533628478</c:v>
                </c:pt>
                <c:pt idx="48">
                  <c:v>784.97472547781103</c:v>
                </c:pt>
                <c:pt idx="49">
                  <c:v>773.90063920771604</c:v>
                </c:pt>
                <c:pt idx="50">
                  <c:v>762.76713366458216</c:v>
                </c:pt>
                <c:pt idx="51">
                  <c:v>751.67146569324507</c:v>
                </c:pt>
                <c:pt idx="52">
                  <c:v>741.72705851922012</c:v>
                </c:pt>
                <c:pt idx="53">
                  <c:v>732.10034875528527</c:v>
                </c:pt>
                <c:pt idx="54">
                  <c:v>723.26563206893627</c:v>
                </c:pt>
                <c:pt idx="55">
                  <c:v>715.2056430174872</c:v>
                </c:pt>
                <c:pt idx="56">
                  <c:v>707.06730188916288</c:v>
                </c:pt>
                <c:pt idx="57">
                  <c:v>698.45530564588614</c:v>
                </c:pt>
                <c:pt idx="58">
                  <c:v>690.77221396079767</c:v>
                </c:pt>
                <c:pt idx="59">
                  <c:v>683.55199270465039</c:v>
                </c:pt>
                <c:pt idx="60">
                  <c:v>676.00413148515906</c:v>
                </c:pt>
                <c:pt idx="61">
                  <c:v>668.95430954815015</c:v>
                </c:pt>
                <c:pt idx="62">
                  <c:v>661.6844481487401</c:v>
                </c:pt>
                <c:pt idx="63">
                  <c:v>654.6536363311036</c:v>
                </c:pt>
                <c:pt idx="64">
                  <c:v>647.48563893080438</c:v>
                </c:pt>
                <c:pt idx="65">
                  <c:v>640.39459479016807</c:v>
                </c:pt>
                <c:pt idx="66">
                  <c:v>633.46830372619354</c:v>
                </c:pt>
                <c:pt idx="67">
                  <c:v>626.66705048771098</c:v>
                </c:pt>
                <c:pt idx="68">
                  <c:v>619.65955674994859</c:v>
                </c:pt>
                <c:pt idx="69">
                  <c:v>618.05385417683965</c:v>
                </c:pt>
                <c:pt idx="76">
                  <c:v>954.34783900000002</c:v>
                </c:pt>
                <c:pt idx="77">
                  <c:v>932.20893740031579</c:v>
                </c:pt>
                <c:pt idx="78">
                  <c:v>917.09884775278658</c:v>
                </c:pt>
                <c:pt idx="79">
                  <c:v>900.79794668464058</c:v>
                </c:pt>
                <c:pt idx="80">
                  <c:v>869.92064928111495</c:v>
                </c:pt>
                <c:pt idx="81">
                  <c:v>850.23543808922875</c:v>
                </c:pt>
                <c:pt idx="82">
                  <c:v>833.27831963946664</c:v>
                </c:pt>
                <c:pt idx="83">
                  <c:v>817.84513579730731</c:v>
                </c:pt>
                <c:pt idx="84">
                  <c:v>805.45971703382531</c:v>
                </c:pt>
                <c:pt idx="85">
                  <c:v>795.03827056346961</c:v>
                </c:pt>
                <c:pt idx="86">
                  <c:v>783.79434300718526</c:v>
                </c:pt>
                <c:pt idx="87">
                  <c:v>772.4644966487208</c:v>
                </c:pt>
                <c:pt idx="88">
                  <c:v>761.3448022242369</c:v>
                </c:pt>
                <c:pt idx="89">
                  <c:v>750.03237808776703</c:v>
                </c:pt>
                <c:pt idx="90">
                  <c:v>740.9482880731415</c:v>
                </c:pt>
                <c:pt idx="91">
                  <c:v>732.14388011421352</c:v>
                </c:pt>
                <c:pt idx="92">
                  <c:v>723.30571467817424</c:v>
                </c:pt>
                <c:pt idx="93">
                  <c:v>715.34808024556241</c:v>
                </c:pt>
                <c:pt idx="94">
                  <c:v>707.1429118861098</c:v>
                </c:pt>
                <c:pt idx="95">
                  <c:v>698.88130420665448</c:v>
                </c:pt>
                <c:pt idx="96">
                  <c:v>691.21946072500145</c:v>
                </c:pt>
                <c:pt idx="97">
                  <c:v>684.09953753108516</c:v>
                </c:pt>
                <c:pt idx="98">
                  <c:v>676.54946790965755</c:v>
                </c:pt>
                <c:pt idx="99">
                  <c:v>669.36042756133008</c:v>
                </c:pt>
                <c:pt idx="100">
                  <c:v>662.03797676221927</c:v>
                </c:pt>
                <c:pt idx="101">
                  <c:v>654.82178695383084</c:v>
                </c:pt>
                <c:pt idx="102">
                  <c:v>647.23731464075956</c:v>
                </c:pt>
                <c:pt idx="103">
                  <c:v>640.36942000366878</c:v>
                </c:pt>
                <c:pt idx="104">
                  <c:v>633.53391394718994</c:v>
                </c:pt>
                <c:pt idx="105">
                  <c:v>626.70259873078328</c:v>
                </c:pt>
                <c:pt idx="106">
                  <c:v>619.74336280543037</c:v>
                </c:pt>
                <c:pt idx="107">
                  <c:v>618.13744306856199</c:v>
                </c:pt>
              </c:numCache>
            </c:numRef>
          </c:val>
          <c:smooth val="0"/>
          <c:extLst>
            <c:ext xmlns:c16="http://schemas.microsoft.com/office/drawing/2014/chart" uri="{C3380CC4-5D6E-409C-BE32-E72D297353CC}">
              <c16:uniqueId val="{00000009-036F-E544-B52C-FDD6A508354C}"/>
            </c:ext>
          </c:extLst>
        </c:ser>
        <c:ser>
          <c:idx val="1"/>
          <c:order val="1"/>
          <c:tx>
            <c:v>wind</c:v>
          </c:tx>
          <c:spPr>
            <a:ln w="38100" cap="rnd">
              <a:solidFill>
                <a:schemeClr val="accent3"/>
              </a:solidFill>
              <a:round/>
            </a:ln>
            <a:effectLst/>
          </c:spPr>
          <c:marker>
            <c:symbol val="none"/>
          </c:marker>
          <c:cat>
            <c:numRef>
              <c:f>'Main Graph (2)'!$C$5:$C$112</c:f>
              <c:numCache>
                <c:formatCode>General</c:formatCode>
                <c:ptCount val="108"/>
                <c:pt idx="0">
                  <c:v>2019</c:v>
                </c:pt>
                <c:pt idx="31">
                  <c:v>2050</c:v>
                </c:pt>
                <c:pt idx="38">
                  <c:v>2019</c:v>
                </c:pt>
                <c:pt idx="69">
                  <c:v>2050</c:v>
                </c:pt>
                <c:pt idx="76">
                  <c:v>2019</c:v>
                </c:pt>
                <c:pt idx="107">
                  <c:v>2050</c:v>
                </c:pt>
              </c:numCache>
            </c:numRef>
          </c:cat>
          <c:val>
            <c:numRef>
              <c:f>'Main Graph (2)'!$E$5:$E$112</c:f>
              <c:numCache>
                <c:formatCode>0</c:formatCode>
                <c:ptCount val="108"/>
                <c:pt idx="0">
                  <c:v>1260.0642089999999</c:v>
                </c:pt>
                <c:pt idx="1">
                  <c:v>1230.5957370647245</c:v>
                </c:pt>
                <c:pt idx="2">
                  <c:v>1213.504938857667</c:v>
                </c:pt>
                <c:pt idx="3">
                  <c:v>1197.9615664401722</c:v>
                </c:pt>
                <c:pt idx="4">
                  <c:v>1188.9750562652287</c:v>
                </c:pt>
                <c:pt idx="5">
                  <c:v>1177.9686828517611</c:v>
                </c:pt>
                <c:pt idx="6">
                  <c:v>1167.9826149299265</c:v>
                </c:pt>
                <c:pt idx="7">
                  <c:v>1156.639910690574</c:v>
                </c:pt>
                <c:pt idx="8">
                  <c:v>1144.6714349388278</c:v>
                </c:pt>
                <c:pt idx="9">
                  <c:v>1131.5436134853876</c:v>
                </c:pt>
                <c:pt idx="10">
                  <c:v>1117.5867406610369</c:v>
                </c:pt>
                <c:pt idx="11">
                  <c:v>1103.9519559993091</c:v>
                </c:pt>
                <c:pt idx="12">
                  <c:v>1090.3481295401164</c:v>
                </c:pt>
                <c:pt idx="13">
                  <c:v>1077.1394631545668</c:v>
                </c:pt>
                <c:pt idx="14">
                  <c:v>1064.4793735978064</c:v>
                </c:pt>
                <c:pt idx="15">
                  <c:v>1051.2173474307065</c:v>
                </c:pt>
                <c:pt idx="16">
                  <c:v>1037.675917776063</c:v>
                </c:pt>
                <c:pt idx="17">
                  <c:v>1025.2973816914025</c:v>
                </c:pt>
                <c:pt idx="18">
                  <c:v>1012.5665631555109</c:v>
                </c:pt>
                <c:pt idx="19">
                  <c:v>999.87749605964439</c:v>
                </c:pt>
                <c:pt idx="20">
                  <c:v>988.00295809467934</c:v>
                </c:pt>
                <c:pt idx="21">
                  <c:v>977.1108528164649</c:v>
                </c:pt>
                <c:pt idx="22">
                  <c:v>965.48102719628901</c:v>
                </c:pt>
                <c:pt idx="23">
                  <c:v>954.45347682870931</c:v>
                </c:pt>
                <c:pt idx="24">
                  <c:v>943.36297837848861</c:v>
                </c:pt>
                <c:pt idx="25">
                  <c:v>932.25832783212047</c:v>
                </c:pt>
                <c:pt idx="26">
                  <c:v>920.62388328907844</c:v>
                </c:pt>
                <c:pt idx="27">
                  <c:v>910.1419919141041</c:v>
                </c:pt>
                <c:pt idx="28">
                  <c:v>899.59184443600839</c:v>
                </c:pt>
                <c:pt idx="29">
                  <c:v>889.01361721455555</c:v>
                </c:pt>
                <c:pt idx="30">
                  <c:v>878.42868015118961</c:v>
                </c:pt>
                <c:pt idx="31">
                  <c:v>875.39961573687503</c:v>
                </c:pt>
                <c:pt idx="38">
                  <c:v>1260.0642089999999</c:v>
                </c:pt>
                <c:pt idx="39">
                  <c:v>1182.8348688723875</c:v>
                </c:pt>
                <c:pt idx="40">
                  <c:v>1119.2486522871461</c:v>
                </c:pt>
                <c:pt idx="41">
                  <c:v>1081.5445337093458</c:v>
                </c:pt>
                <c:pt idx="42">
                  <c:v>1040.4667137761512</c:v>
                </c:pt>
                <c:pt idx="43">
                  <c:v>1001.7155680593053</c:v>
                </c:pt>
                <c:pt idx="44">
                  <c:v>979.47662995521819</c:v>
                </c:pt>
                <c:pt idx="45">
                  <c:v>948.96155643608222</c:v>
                </c:pt>
                <c:pt idx="46">
                  <c:v>923.93840665000357</c:v>
                </c:pt>
                <c:pt idx="47">
                  <c:v>899.16063491953673</c:v>
                </c:pt>
                <c:pt idx="48">
                  <c:v>874.35675527105036</c:v>
                </c:pt>
                <c:pt idx="49">
                  <c:v>851.19206244176735</c:v>
                </c:pt>
                <c:pt idx="50">
                  <c:v>825.29051487073673</c:v>
                </c:pt>
                <c:pt idx="51">
                  <c:v>802.65732298410842</c:v>
                </c:pt>
                <c:pt idx="52">
                  <c:v>781.68651969569464</c:v>
                </c:pt>
                <c:pt idx="53">
                  <c:v>761.63368989198887</c:v>
                </c:pt>
                <c:pt idx="54">
                  <c:v>742.08234072191522</c:v>
                </c:pt>
                <c:pt idx="55">
                  <c:v>720.88613125951542</c:v>
                </c:pt>
                <c:pt idx="56">
                  <c:v>702.22239598653834</c:v>
                </c:pt>
                <c:pt idx="57">
                  <c:v>684.01221268683605</c:v>
                </c:pt>
                <c:pt idx="58">
                  <c:v>667.51026172960462</c:v>
                </c:pt>
                <c:pt idx="59">
                  <c:v>652.18686205016468</c:v>
                </c:pt>
                <c:pt idx="60">
                  <c:v>637.9581729490319</c:v>
                </c:pt>
                <c:pt idx="61">
                  <c:v>624.63199751914237</c:v>
                </c:pt>
                <c:pt idx="62">
                  <c:v>611.52566675312141</c:v>
                </c:pt>
                <c:pt idx="63">
                  <c:v>598.94362313272234</c:v>
                </c:pt>
                <c:pt idx="64">
                  <c:v>586.38858319486781</c:v>
                </c:pt>
                <c:pt idx="65">
                  <c:v>574.00548893503674</c:v>
                </c:pt>
                <c:pt idx="66">
                  <c:v>561.86948515177698</c:v>
                </c:pt>
                <c:pt idx="67">
                  <c:v>549.94319478726868</c:v>
                </c:pt>
                <c:pt idx="68">
                  <c:v>537.93494442833105</c:v>
                </c:pt>
                <c:pt idx="69">
                  <c:v>530.66777926592579</c:v>
                </c:pt>
                <c:pt idx="76">
                  <c:v>1260.0642089999999</c:v>
                </c:pt>
                <c:pt idx="77">
                  <c:v>1260.0642089999999</c:v>
                </c:pt>
                <c:pt idx="78">
                  <c:v>1260.0642089999999</c:v>
                </c:pt>
                <c:pt idx="79">
                  <c:v>1260.0642089999999</c:v>
                </c:pt>
                <c:pt idx="80">
                  <c:v>1260.0642089999999</c:v>
                </c:pt>
                <c:pt idx="81">
                  <c:v>1260.0642089999999</c:v>
                </c:pt>
                <c:pt idx="82">
                  <c:v>1260.0642089999999</c:v>
                </c:pt>
                <c:pt idx="83">
                  <c:v>1260.0642089999999</c:v>
                </c:pt>
                <c:pt idx="84">
                  <c:v>1260.0642089999999</c:v>
                </c:pt>
                <c:pt idx="85">
                  <c:v>1260.0642089999999</c:v>
                </c:pt>
                <c:pt idx="86">
                  <c:v>1260.0642089999999</c:v>
                </c:pt>
                <c:pt idx="87">
                  <c:v>1260.0642089999999</c:v>
                </c:pt>
                <c:pt idx="88">
                  <c:v>1260.0642089999999</c:v>
                </c:pt>
                <c:pt idx="89">
                  <c:v>1260.0642089999999</c:v>
                </c:pt>
                <c:pt idx="90">
                  <c:v>1260.0642089999999</c:v>
                </c:pt>
                <c:pt idx="91">
                  <c:v>1260.0642089999999</c:v>
                </c:pt>
                <c:pt idx="92">
                  <c:v>1260.0642089999999</c:v>
                </c:pt>
                <c:pt idx="93">
                  <c:v>1260.0642089999999</c:v>
                </c:pt>
                <c:pt idx="94">
                  <c:v>1260.0642089999999</c:v>
                </c:pt>
                <c:pt idx="95">
                  <c:v>1260.0642089999999</c:v>
                </c:pt>
                <c:pt idx="96">
                  <c:v>1260.0642089999999</c:v>
                </c:pt>
                <c:pt idx="97">
                  <c:v>1260.0642089999999</c:v>
                </c:pt>
                <c:pt idx="98">
                  <c:v>1260.0642089999999</c:v>
                </c:pt>
                <c:pt idx="99">
                  <c:v>1260.0642089999999</c:v>
                </c:pt>
                <c:pt idx="100">
                  <c:v>1260.0642089999999</c:v>
                </c:pt>
                <c:pt idx="101">
                  <c:v>1260.0642089999999</c:v>
                </c:pt>
                <c:pt idx="102">
                  <c:v>1260.0642089999999</c:v>
                </c:pt>
                <c:pt idx="103">
                  <c:v>1260.0642089999999</c:v>
                </c:pt>
                <c:pt idx="104">
                  <c:v>1260.0642089999999</c:v>
                </c:pt>
                <c:pt idx="105">
                  <c:v>1260.0642089999999</c:v>
                </c:pt>
                <c:pt idx="106">
                  <c:v>1260.0642089999999</c:v>
                </c:pt>
                <c:pt idx="107">
                  <c:v>1260.0642089999999</c:v>
                </c:pt>
              </c:numCache>
            </c:numRef>
          </c:val>
          <c:smooth val="0"/>
          <c:extLst>
            <c:ext xmlns:c16="http://schemas.microsoft.com/office/drawing/2014/chart" uri="{C3380CC4-5D6E-409C-BE32-E72D297353CC}">
              <c16:uniqueId val="{0000000A-036F-E544-B52C-FDD6A508354C}"/>
            </c:ext>
          </c:extLst>
        </c:ser>
        <c:ser>
          <c:idx val="2"/>
          <c:order val="2"/>
          <c:tx>
            <c:v>solar photovoltaic</c:v>
          </c:tx>
          <c:spPr>
            <a:ln w="38100" cap="rnd">
              <a:solidFill>
                <a:schemeClr val="accent4"/>
              </a:solidFill>
              <a:round/>
            </a:ln>
            <a:effectLst/>
          </c:spPr>
          <c:marker>
            <c:symbol val="none"/>
          </c:marker>
          <c:cat>
            <c:numRef>
              <c:f>'Main Graph (2)'!$C$5:$C$112</c:f>
              <c:numCache>
                <c:formatCode>General</c:formatCode>
                <c:ptCount val="108"/>
                <c:pt idx="0">
                  <c:v>2019</c:v>
                </c:pt>
                <c:pt idx="31">
                  <c:v>2050</c:v>
                </c:pt>
                <c:pt idx="38">
                  <c:v>2019</c:v>
                </c:pt>
                <c:pt idx="69">
                  <c:v>2050</c:v>
                </c:pt>
                <c:pt idx="76">
                  <c:v>2019</c:v>
                </c:pt>
                <c:pt idx="107">
                  <c:v>2050</c:v>
                </c:pt>
              </c:numCache>
            </c:numRef>
          </c:cat>
          <c:val>
            <c:numRef>
              <c:f>'Main Graph (2)'!$F$5:$F$112</c:f>
              <c:numCache>
                <c:formatCode>0</c:formatCode>
                <c:ptCount val="108"/>
                <c:pt idx="0">
                  <c:v>1307.458862</c:v>
                </c:pt>
                <c:pt idx="1">
                  <c:v>1195.2115025303617</c:v>
                </c:pt>
                <c:pt idx="2">
                  <c:v>1122.5217380080487</c:v>
                </c:pt>
                <c:pt idx="3">
                  <c:v>1061.0528447451206</c:v>
                </c:pt>
                <c:pt idx="4">
                  <c:v>1012.6612722048394</c:v>
                </c:pt>
                <c:pt idx="5">
                  <c:v>986.20294816305136</c:v>
                </c:pt>
                <c:pt idx="6">
                  <c:v>967.37214584183505</c:v>
                </c:pt>
                <c:pt idx="7">
                  <c:v>944.29361318003055</c:v>
                </c:pt>
                <c:pt idx="8">
                  <c:v>923.13097155901278</c:v>
                </c:pt>
                <c:pt idx="9">
                  <c:v>903.26927019973175</c:v>
                </c:pt>
                <c:pt idx="10">
                  <c:v>884.08415105595111</c:v>
                </c:pt>
                <c:pt idx="11">
                  <c:v>866.02816044828637</c:v>
                </c:pt>
                <c:pt idx="12">
                  <c:v>850.48125944775938</c:v>
                </c:pt>
                <c:pt idx="13">
                  <c:v>835.63398716556821</c:v>
                </c:pt>
                <c:pt idx="14">
                  <c:v>821.29208137707144</c:v>
                </c:pt>
                <c:pt idx="15">
                  <c:v>806.56656193647325</c:v>
                </c:pt>
                <c:pt idx="16">
                  <c:v>791.712052359572</c:v>
                </c:pt>
                <c:pt idx="17">
                  <c:v>777.82719439541233</c:v>
                </c:pt>
                <c:pt idx="18">
                  <c:v>763.75478639446362</c:v>
                </c:pt>
                <c:pt idx="19">
                  <c:v>749.7946236060717</c:v>
                </c:pt>
                <c:pt idx="20">
                  <c:v>736.52527091949548</c:v>
                </c:pt>
                <c:pt idx="21">
                  <c:v>724.05999536300089</c:v>
                </c:pt>
                <c:pt idx="22">
                  <c:v>711.11939850303747</c:v>
                </c:pt>
                <c:pt idx="23">
                  <c:v>698.69506920446872</c:v>
                </c:pt>
                <c:pt idx="24">
                  <c:v>686.29562312694475</c:v>
                </c:pt>
                <c:pt idx="25">
                  <c:v>673.95791787964686</c:v>
                </c:pt>
                <c:pt idx="26">
                  <c:v>661.31248169868195</c:v>
                </c:pt>
                <c:pt idx="27">
                  <c:v>649.56811159227288</c:v>
                </c:pt>
                <c:pt idx="28">
                  <c:v>637.84389278840376</c:v>
                </c:pt>
                <c:pt idx="29">
                  <c:v>626.16979121391432</c:v>
                </c:pt>
                <c:pt idx="30">
                  <c:v>614.56187883824475</c:v>
                </c:pt>
                <c:pt idx="31">
                  <c:v>608.27588629313902</c:v>
                </c:pt>
                <c:pt idx="38">
                  <c:v>1307.458862</c:v>
                </c:pt>
                <c:pt idx="39">
                  <c:v>1196.5802893506134</c:v>
                </c:pt>
                <c:pt idx="40">
                  <c:v>1122.2470027508002</c:v>
                </c:pt>
                <c:pt idx="41">
                  <c:v>1060.5460364263242</c:v>
                </c:pt>
                <c:pt idx="42">
                  <c:v>1011.5837692597862</c:v>
                </c:pt>
                <c:pt idx="43">
                  <c:v>984.58217634827997</c:v>
                </c:pt>
                <c:pt idx="44">
                  <c:v>958.44966028536385</c:v>
                </c:pt>
                <c:pt idx="45">
                  <c:v>931.99752426724774</c:v>
                </c:pt>
                <c:pt idx="46">
                  <c:v>905.12999500378874</c:v>
                </c:pt>
                <c:pt idx="47">
                  <c:v>877.13673339659545</c:v>
                </c:pt>
                <c:pt idx="48">
                  <c:v>848.76579203150118</c:v>
                </c:pt>
                <c:pt idx="49">
                  <c:v>821.07150129861498</c:v>
                </c:pt>
                <c:pt idx="50">
                  <c:v>793.64411262120382</c:v>
                </c:pt>
                <c:pt idx="51">
                  <c:v>766.82228989426528</c:v>
                </c:pt>
                <c:pt idx="52">
                  <c:v>740.69200265777852</c:v>
                </c:pt>
                <c:pt idx="53">
                  <c:v>714.45494211757637</c:v>
                </c:pt>
                <c:pt idx="54">
                  <c:v>688.48759807664078</c:v>
                </c:pt>
                <c:pt idx="55">
                  <c:v>663.57770651206033</c:v>
                </c:pt>
                <c:pt idx="56">
                  <c:v>638.89913312934937</c:v>
                </c:pt>
                <c:pt idx="57">
                  <c:v>614.11381482916249</c:v>
                </c:pt>
                <c:pt idx="58">
                  <c:v>590.45629569583377</c:v>
                </c:pt>
                <c:pt idx="59">
                  <c:v>567.47508002123902</c:v>
                </c:pt>
                <c:pt idx="60">
                  <c:v>544.49999437797828</c:v>
                </c:pt>
                <c:pt idx="61">
                  <c:v>522.20335878464095</c:v>
                </c:pt>
                <c:pt idx="62">
                  <c:v>500.0062177094095</c:v>
                </c:pt>
                <c:pt idx="63">
                  <c:v>478.26376459594354</c:v>
                </c:pt>
                <c:pt idx="64">
                  <c:v>456.69354470930136</c:v>
                </c:pt>
                <c:pt idx="65">
                  <c:v>435.45477648170265</c:v>
                </c:pt>
                <c:pt idx="66">
                  <c:v>414.60014735823262</c:v>
                </c:pt>
                <c:pt idx="67">
                  <c:v>394.09516584977945</c:v>
                </c:pt>
                <c:pt idx="68">
                  <c:v>373.73151906228321</c:v>
                </c:pt>
                <c:pt idx="69">
                  <c:v>356.76538455341097</c:v>
                </c:pt>
                <c:pt idx="76">
                  <c:v>1307.458862</c:v>
                </c:pt>
                <c:pt idx="77">
                  <c:v>1307.458862</c:v>
                </c:pt>
                <c:pt idx="78">
                  <c:v>1307.458862</c:v>
                </c:pt>
                <c:pt idx="79">
                  <c:v>1307.458862</c:v>
                </c:pt>
                <c:pt idx="80">
                  <c:v>1307.458862</c:v>
                </c:pt>
                <c:pt idx="81">
                  <c:v>1307.458862</c:v>
                </c:pt>
                <c:pt idx="82">
                  <c:v>1307.458862</c:v>
                </c:pt>
                <c:pt idx="83">
                  <c:v>1307.458862</c:v>
                </c:pt>
                <c:pt idx="84">
                  <c:v>1307.458862</c:v>
                </c:pt>
                <c:pt idx="85">
                  <c:v>1307.458862</c:v>
                </c:pt>
                <c:pt idx="86">
                  <c:v>1307.458862</c:v>
                </c:pt>
                <c:pt idx="87">
                  <c:v>1307.458862</c:v>
                </c:pt>
                <c:pt idx="88">
                  <c:v>1307.458862</c:v>
                </c:pt>
                <c:pt idx="89">
                  <c:v>1307.458862</c:v>
                </c:pt>
                <c:pt idx="90">
                  <c:v>1307.458862</c:v>
                </c:pt>
                <c:pt idx="91">
                  <c:v>1307.458862</c:v>
                </c:pt>
                <c:pt idx="92">
                  <c:v>1307.458862</c:v>
                </c:pt>
                <c:pt idx="93">
                  <c:v>1307.458862</c:v>
                </c:pt>
                <c:pt idx="94">
                  <c:v>1307.458862</c:v>
                </c:pt>
                <c:pt idx="95">
                  <c:v>1307.458862</c:v>
                </c:pt>
                <c:pt idx="96">
                  <c:v>1307.458862</c:v>
                </c:pt>
                <c:pt idx="97">
                  <c:v>1307.458862</c:v>
                </c:pt>
                <c:pt idx="98">
                  <c:v>1307.458862</c:v>
                </c:pt>
                <c:pt idx="99">
                  <c:v>1307.458862</c:v>
                </c:pt>
                <c:pt idx="100">
                  <c:v>1307.458862</c:v>
                </c:pt>
                <c:pt idx="101">
                  <c:v>1307.458862</c:v>
                </c:pt>
                <c:pt idx="102">
                  <c:v>1307.458862</c:v>
                </c:pt>
                <c:pt idx="103">
                  <c:v>1307.458862</c:v>
                </c:pt>
                <c:pt idx="104">
                  <c:v>1307.458862</c:v>
                </c:pt>
                <c:pt idx="105">
                  <c:v>1307.458862</c:v>
                </c:pt>
                <c:pt idx="106">
                  <c:v>1307.458862</c:v>
                </c:pt>
                <c:pt idx="107">
                  <c:v>1307.458862</c:v>
                </c:pt>
              </c:numCache>
            </c:numRef>
          </c:val>
          <c:smooth val="0"/>
          <c:extLst>
            <c:ext xmlns:c16="http://schemas.microsoft.com/office/drawing/2014/chart" uri="{C3380CC4-5D6E-409C-BE32-E72D297353CC}">
              <c16:uniqueId val="{0000000B-036F-E544-B52C-FDD6A508354C}"/>
            </c:ext>
          </c:extLst>
        </c:ser>
        <c:dLbls>
          <c:showLegendKey val="0"/>
          <c:showVal val="0"/>
          <c:showCatName val="0"/>
          <c:showSerName val="0"/>
          <c:showPercent val="0"/>
          <c:showBubbleSize val="0"/>
        </c:dLbls>
        <c:marker val="1"/>
        <c:smooth val="0"/>
        <c:axId val="-848109408"/>
        <c:axId val="-848115936"/>
      </c:lineChart>
      <c:catAx>
        <c:axId val="-848109408"/>
        <c:scaling>
          <c:orientation val="minMax"/>
        </c:scaling>
        <c:delete val="1"/>
        <c:axPos val="b"/>
        <c:numFmt formatCode="General" sourceLinked="1"/>
        <c:majorTickMark val="none"/>
        <c:minorTickMark val="none"/>
        <c:tickLblPos val="nextTo"/>
        <c:crossAx val="-848115936"/>
        <c:crosses val="autoZero"/>
        <c:auto val="1"/>
        <c:lblAlgn val="ctr"/>
        <c:lblOffset val="100"/>
        <c:tickLblSkip val="1"/>
        <c:noMultiLvlLbl val="0"/>
      </c:catAx>
      <c:valAx>
        <c:axId val="-848115936"/>
        <c:scaling>
          <c:orientation val="minMax"/>
          <c:max val="14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zh-CN"/>
          </a:p>
        </c:txPr>
        <c:crossAx val="-848109408"/>
        <c:crosses val="autoZero"/>
        <c:crossBetween val="between"/>
      </c:valAx>
      <c:spPr>
        <a:noFill/>
        <a:ln>
          <a:noFill/>
        </a:ln>
        <a:effectLst/>
      </c:spPr>
    </c:plotArea>
    <c:legend>
      <c:legendPos val="r"/>
      <c:legendEntry>
        <c:idx val="0"/>
        <c:delete val="1"/>
      </c:legendEntry>
      <c:layout>
        <c:manualLayout>
          <c:xMode val="edge"/>
          <c:yMode val="edge"/>
          <c:x val="0.29809518423581244"/>
          <c:y val="6.9169520142647503E-2"/>
          <c:w val="0.62266287879402438"/>
          <c:h val="9.8841936395772087E-2"/>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chart>
  <c:spPr>
    <a:solidFill>
      <a:schemeClr val="bg1"/>
    </a:solidFill>
    <a:ln w="38100" cap="flat" cmpd="sng" algn="ctr">
      <a:noFill/>
      <a:round/>
    </a:ln>
    <a:effectLst/>
  </c:spPr>
  <c:txPr>
    <a:bodyPr/>
    <a:lstStyle/>
    <a:p>
      <a:pPr>
        <a:defRPr sz="900">
          <a:solidFill>
            <a:sysClr val="windowText" lastClr="000000"/>
          </a:solidFill>
          <a:latin typeface="Arial" panose="020B0604020202020204" pitchFamily="34" charset="0"/>
          <a:cs typeface="Arial" panose="020B0604020202020204" pitchFamily="34" charset="0"/>
        </a:defRPr>
      </a:pPr>
      <a:endParaRPr lang="zh-CN"/>
    </a:p>
  </c:txPr>
  <c:externalData r:id="rId4">
    <c:autoUpdate val="0"/>
  </c:externalData>
  <c:userShapes r:id="rId5"/>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257217847769035E-2"/>
          <c:y val="0.18710954717834621"/>
          <c:w val="0.82898441961221914"/>
          <c:h val="0.71823331702775628"/>
        </c:manualLayout>
      </c:layout>
      <c:lineChart>
        <c:grouping val="standard"/>
        <c:varyColors val="0"/>
        <c:ser>
          <c:idx val="0"/>
          <c:order val="0"/>
          <c:tx>
            <c:strRef>
              <c:f>Sheet1!$B$1</c:f>
              <c:strCache>
                <c:ptCount val="1"/>
                <c:pt idx="0">
                  <c:v>coal</c:v>
                </c:pt>
              </c:strCache>
            </c:strRef>
          </c:tx>
          <c:spPr>
            <a:ln w="22225" cap="rnd">
              <a:solidFill>
                <a:schemeClr val="tx1">
                  <a:lumMod val="50000"/>
                  <a:lumOff val="50000"/>
                </a:schemeClr>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Sheet1!$B$2:$B$62</c:f>
              <c:numCache>
                <c:formatCode>General</c:formatCode>
                <c:ptCount val="61"/>
                <c:pt idx="0">
                  <c:v>1594.011479</c:v>
                </c:pt>
                <c:pt idx="1">
                  <c:v>1590.622748</c:v>
                </c:pt>
                <c:pt idx="2">
                  <c:v>1621.2060389999999</c:v>
                </c:pt>
                <c:pt idx="3">
                  <c:v>1690.070232</c:v>
                </c:pt>
                <c:pt idx="4">
                  <c:v>1690.6938640000001</c:v>
                </c:pt>
                <c:pt idx="5">
                  <c:v>1709.4264680000001</c:v>
                </c:pt>
                <c:pt idx="6">
                  <c:v>1795.1955929999999</c:v>
                </c:pt>
                <c:pt idx="7">
                  <c:v>1845.0157360000001</c:v>
                </c:pt>
                <c:pt idx="8">
                  <c:v>1873.5156899999999</c:v>
                </c:pt>
                <c:pt idx="9">
                  <c:v>1881.0872240000001</c:v>
                </c:pt>
                <c:pt idx="10">
                  <c:v>1966.264596</c:v>
                </c:pt>
                <c:pt idx="11">
                  <c:v>1903.9559420000001</c:v>
                </c:pt>
                <c:pt idx="12">
                  <c:v>1933.1303539999999</c:v>
                </c:pt>
                <c:pt idx="13">
                  <c:v>1973.736752</c:v>
                </c:pt>
                <c:pt idx="14">
                  <c:v>1978.300549</c:v>
                </c:pt>
                <c:pt idx="15">
                  <c:v>2012.8730459999999</c:v>
                </c:pt>
                <c:pt idx="16">
                  <c:v>1990.511135</c:v>
                </c:pt>
                <c:pt idx="17">
                  <c:v>2016.455584</c:v>
                </c:pt>
                <c:pt idx="18">
                  <c:v>1985.8012470000001</c:v>
                </c:pt>
                <c:pt idx="19">
                  <c:v>1755.9042529999999</c:v>
                </c:pt>
                <c:pt idx="20">
                  <c:v>1847.2902790000001</c:v>
                </c:pt>
                <c:pt idx="21">
                  <c:v>1733.4300049999999</c:v>
                </c:pt>
                <c:pt idx="22">
                  <c:v>1514.0429449999999</c:v>
                </c:pt>
                <c:pt idx="23">
                  <c:v>1581.114716</c:v>
                </c:pt>
                <c:pt idx="24">
                  <c:v>1581.7103500000001</c:v>
                </c:pt>
                <c:pt idx="25">
                  <c:v>1352.398197</c:v>
                </c:pt>
                <c:pt idx="26">
                  <c:v>1239.1486540000001</c:v>
                </c:pt>
                <c:pt idx="27">
                  <c:v>1205.8352749999999</c:v>
                </c:pt>
                <c:pt idx="28">
                  <c:v>1146.3927160000001</c:v>
                </c:pt>
                <c:pt idx="29">
                  <c:v>984.88494900000001</c:v>
                </c:pt>
                <c:pt idx="30">
                  <c:v>898.75305200000003</c:v>
                </c:pt>
                <c:pt idx="31">
                  <c:v>851.61517300000003</c:v>
                </c:pt>
                <c:pt idx="32">
                  <c:v>821.34082000000001</c:v>
                </c:pt>
                <c:pt idx="33">
                  <c:v>761.45416299999999</c:v>
                </c:pt>
                <c:pt idx="34">
                  <c:v>747.67236300000002</c:v>
                </c:pt>
                <c:pt idx="35">
                  <c:v>732.02618399999994</c:v>
                </c:pt>
                <c:pt idx="36">
                  <c:v>774.28668200000004</c:v>
                </c:pt>
                <c:pt idx="37">
                  <c:v>773.01977499999998</c:v>
                </c:pt>
                <c:pt idx="38">
                  <c:v>771.31073000000004</c:v>
                </c:pt>
                <c:pt idx="39">
                  <c:v>768.95007299999997</c:v>
                </c:pt>
                <c:pt idx="40">
                  <c:v>767.18737799999997</c:v>
                </c:pt>
                <c:pt idx="41">
                  <c:v>762.341858</c:v>
                </c:pt>
                <c:pt idx="42">
                  <c:v>760.95983899999999</c:v>
                </c:pt>
                <c:pt idx="43">
                  <c:v>767.22796600000004</c:v>
                </c:pt>
                <c:pt idx="44">
                  <c:v>760.75048800000002</c:v>
                </c:pt>
                <c:pt idx="45">
                  <c:v>751.40655500000003</c:v>
                </c:pt>
                <c:pt idx="46">
                  <c:v>745.31793200000004</c:v>
                </c:pt>
                <c:pt idx="47">
                  <c:v>744.10064699999998</c:v>
                </c:pt>
                <c:pt idx="48">
                  <c:v>735.22430399999996</c:v>
                </c:pt>
                <c:pt idx="49">
                  <c:v>729.85461399999997</c:v>
                </c:pt>
                <c:pt idx="50">
                  <c:v>727.14050299999997</c:v>
                </c:pt>
                <c:pt idx="51">
                  <c:v>723.74401899999998</c:v>
                </c:pt>
                <c:pt idx="52">
                  <c:v>720.72473100000002</c:v>
                </c:pt>
                <c:pt idx="53">
                  <c:v>718.13445999999999</c:v>
                </c:pt>
                <c:pt idx="54">
                  <c:v>718.03985599999999</c:v>
                </c:pt>
                <c:pt idx="55">
                  <c:v>714.38647500000002</c:v>
                </c:pt>
                <c:pt idx="56">
                  <c:v>720.95391800000004</c:v>
                </c:pt>
                <c:pt idx="57">
                  <c:v>720.31036400000005</c:v>
                </c:pt>
                <c:pt idx="58">
                  <c:v>719.473206</c:v>
                </c:pt>
                <c:pt idx="59">
                  <c:v>716.48748799999998</c:v>
                </c:pt>
                <c:pt idx="60">
                  <c:v>719.43194600000004</c:v>
                </c:pt>
              </c:numCache>
            </c:numRef>
          </c:val>
          <c:smooth val="0"/>
          <c:extLst>
            <c:ext xmlns:c16="http://schemas.microsoft.com/office/drawing/2014/chart" uri="{C3380CC4-5D6E-409C-BE32-E72D297353CC}">
              <c16:uniqueId val="{00000000-355B-DC42-8649-311A511769BB}"/>
            </c:ext>
          </c:extLst>
        </c:ser>
        <c:ser>
          <c:idx val="1"/>
          <c:order val="1"/>
          <c:tx>
            <c:strRef>
              <c:f>Sheet1!$C$1</c:f>
              <c:strCache>
                <c:ptCount val="1"/>
                <c:pt idx="0">
                  <c:v>renewables</c:v>
                </c:pt>
              </c:strCache>
            </c:strRef>
          </c:tx>
          <c:spPr>
            <a:ln w="22225" cap="rnd">
              <a:solidFill>
                <a:schemeClr val="accent3"/>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Sheet1!$C$2:$C$62</c:f>
              <c:numCache>
                <c:formatCode>General</c:formatCode>
                <c:ptCount val="61"/>
                <c:pt idx="0">
                  <c:v>357.23807199999999</c:v>
                </c:pt>
                <c:pt idx="1">
                  <c:v>357.77345300000002</c:v>
                </c:pt>
                <c:pt idx="2">
                  <c:v>326.85782499999988</c:v>
                </c:pt>
                <c:pt idx="3">
                  <c:v>356.70729</c:v>
                </c:pt>
                <c:pt idx="4">
                  <c:v>336.66087599999997</c:v>
                </c:pt>
                <c:pt idx="5">
                  <c:v>384.79813300000001</c:v>
                </c:pt>
                <c:pt idx="6">
                  <c:v>422.95766700000007</c:v>
                </c:pt>
                <c:pt idx="7">
                  <c:v>433.63611400000002</c:v>
                </c:pt>
                <c:pt idx="8">
                  <c:v>400.42406699999998</c:v>
                </c:pt>
                <c:pt idx="9">
                  <c:v>398.95903099999998</c:v>
                </c:pt>
                <c:pt idx="10">
                  <c:v>356.47857099999999</c:v>
                </c:pt>
                <c:pt idx="11">
                  <c:v>287.72968900000001</c:v>
                </c:pt>
                <c:pt idx="12">
                  <c:v>343.43800099999999</c:v>
                </c:pt>
                <c:pt idx="13">
                  <c:v>355.29310900000002</c:v>
                </c:pt>
                <c:pt idx="14">
                  <c:v>351.48463199999998</c:v>
                </c:pt>
                <c:pt idx="15">
                  <c:v>357.65065299999998</c:v>
                </c:pt>
                <c:pt idx="16">
                  <c:v>385.77190900000011</c:v>
                </c:pt>
                <c:pt idx="17">
                  <c:v>352.74748499999998</c:v>
                </c:pt>
                <c:pt idx="18">
                  <c:v>380.932389</c:v>
                </c:pt>
                <c:pt idx="19">
                  <c:v>417.72379699999999</c:v>
                </c:pt>
                <c:pt idx="20">
                  <c:v>427.37607700000001</c:v>
                </c:pt>
                <c:pt idx="21">
                  <c:v>513.33609699999988</c:v>
                </c:pt>
                <c:pt idx="22">
                  <c:v>494.57319299999989</c:v>
                </c:pt>
                <c:pt idx="23">
                  <c:v>522.07344899999998</c:v>
                </c:pt>
                <c:pt idx="24">
                  <c:v>538.57932000000005</c:v>
                </c:pt>
                <c:pt idx="25">
                  <c:v>544.24099000000001</c:v>
                </c:pt>
                <c:pt idx="26">
                  <c:v>609.44510100000002</c:v>
                </c:pt>
                <c:pt idx="27">
                  <c:v>686.61042700000007</c:v>
                </c:pt>
                <c:pt idx="28">
                  <c:v>712.77289800000005</c:v>
                </c:pt>
                <c:pt idx="29">
                  <c:v>772.00329599999998</c:v>
                </c:pt>
                <c:pt idx="30">
                  <c:v>844.145264</c:v>
                </c:pt>
                <c:pt idx="31">
                  <c:v>918.69799799999998</c:v>
                </c:pt>
                <c:pt idx="32">
                  <c:v>1023.786865</c:v>
                </c:pt>
                <c:pt idx="33">
                  <c:v>1108.908447</c:v>
                </c:pt>
                <c:pt idx="34">
                  <c:v>1158.1137699999999</c:v>
                </c:pt>
                <c:pt idx="35">
                  <c:v>1217.9229740000001</c:v>
                </c:pt>
                <c:pt idx="36">
                  <c:v>1260.6649170000001</c:v>
                </c:pt>
                <c:pt idx="37">
                  <c:v>1291.97522</c:v>
                </c:pt>
                <c:pt idx="38">
                  <c:v>1322.8314210000001</c:v>
                </c:pt>
                <c:pt idx="39">
                  <c:v>1363.869019</c:v>
                </c:pt>
                <c:pt idx="40">
                  <c:v>1420.5561520000001</c:v>
                </c:pt>
                <c:pt idx="41">
                  <c:v>1438.905884</c:v>
                </c:pt>
                <c:pt idx="42">
                  <c:v>1449.1188959999999</c:v>
                </c:pt>
                <c:pt idx="43">
                  <c:v>1460.6279300000001</c:v>
                </c:pt>
                <c:pt idx="44">
                  <c:v>1471.5142820000001</c:v>
                </c:pt>
                <c:pt idx="45">
                  <c:v>1510.4155270000001</c:v>
                </c:pt>
                <c:pt idx="46">
                  <c:v>1541.0192870000001</c:v>
                </c:pt>
                <c:pt idx="47">
                  <c:v>1566.5333250000001</c:v>
                </c:pt>
                <c:pt idx="48">
                  <c:v>1596.681519</c:v>
                </c:pt>
                <c:pt idx="49">
                  <c:v>1625.7873540000001</c:v>
                </c:pt>
                <c:pt idx="50">
                  <c:v>1658.839966</c:v>
                </c:pt>
                <c:pt idx="51">
                  <c:v>1695.738525</c:v>
                </c:pt>
                <c:pt idx="52">
                  <c:v>1737.5543210000001</c:v>
                </c:pt>
                <c:pt idx="53">
                  <c:v>1786.810913</c:v>
                </c:pt>
                <c:pt idx="54">
                  <c:v>1838.7353519999999</c:v>
                </c:pt>
                <c:pt idx="55">
                  <c:v>1892.9537350000001</c:v>
                </c:pt>
                <c:pt idx="56">
                  <c:v>1932.870361</c:v>
                </c:pt>
                <c:pt idx="57">
                  <c:v>1968.9125979999999</c:v>
                </c:pt>
                <c:pt idx="58">
                  <c:v>1997.498413</c:v>
                </c:pt>
                <c:pt idx="59">
                  <c:v>2029.0223390000001</c:v>
                </c:pt>
                <c:pt idx="60">
                  <c:v>2064.0065920000002</c:v>
                </c:pt>
              </c:numCache>
            </c:numRef>
          </c:val>
          <c:smooth val="0"/>
          <c:extLst>
            <c:ext xmlns:c16="http://schemas.microsoft.com/office/drawing/2014/chart" uri="{C3380CC4-5D6E-409C-BE32-E72D297353CC}">
              <c16:uniqueId val="{00000001-355B-DC42-8649-311A511769BB}"/>
            </c:ext>
          </c:extLst>
        </c:ser>
        <c:ser>
          <c:idx val="2"/>
          <c:order val="2"/>
          <c:tx>
            <c:strRef>
              <c:f>Sheet1!$D$1</c:f>
              <c:strCache>
                <c:ptCount val="1"/>
                <c:pt idx="0">
                  <c:v>natural gas</c:v>
                </c:pt>
              </c:strCache>
            </c:strRef>
          </c:tx>
          <c:spPr>
            <a:ln w="22225" cap="rnd">
              <a:solidFill>
                <a:schemeClr val="accent1"/>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Sheet1!$D$2:$D$62</c:f>
              <c:numCache>
                <c:formatCode>General</c:formatCode>
                <c:ptCount val="61"/>
                <c:pt idx="0">
                  <c:v>372.765154</c:v>
                </c:pt>
                <c:pt idx="1">
                  <c:v>381.55301700000001</c:v>
                </c:pt>
                <c:pt idx="2">
                  <c:v>404.07437199999998</c:v>
                </c:pt>
                <c:pt idx="3">
                  <c:v>414.92679800000002</c:v>
                </c:pt>
                <c:pt idx="4">
                  <c:v>460.21868199999989</c:v>
                </c:pt>
                <c:pt idx="5">
                  <c:v>496.05794500000002</c:v>
                </c:pt>
                <c:pt idx="6">
                  <c:v>455.05557599999997</c:v>
                </c:pt>
                <c:pt idx="7">
                  <c:v>479.39866999999998</c:v>
                </c:pt>
                <c:pt idx="8">
                  <c:v>531.25710400000003</c:v>
                </c:pt>
                <c:pt idx="9">
                  <c:v>556.39612699999998</c:v>
                </c:pt>
                <c:pt idx="10">
                  <c:v>601.03815899999995</c:v>
                </c:pt>
                <c:pt idx="11">
                  <c:v>639.12911899999995</c:v>
                </c:pt>
                <c:pt idx="12">
                  <c:v>691.00574399999994</c:v>
                </c:pt>
                <c:pt idx="13">
                  <c:v>649.90753900000004</c:v>
                </c:pt>
                <c:pt idx="14">
                  <c:v>710.10001699999998</c:v>
                </c:pt>
                <c:pt idx="15">
                  <c:v>760.96025399999996</c:v>
                </c:pt>
                <c:pt idx="16">
                  <c:v>816.44077000000004</c:v>
                </c:pt>
                <c:pt idx="17">
                  <c:v>896.58979099999999</c:v>
                </c:pt>
                <c:pt idx="18">
                  <c:v>882.9805990000001</c:v>
                </c:pt>
                <c:pt idx="19">
                  <c:v>920.97868099999994</c:v>
                </c:pt>
                <c:pt idx="20">
                  <c:v>987.69723400000009</c:v>
                </c:pt>
                <c:pt idx="21">
                  <c:v>1013.688929</c:v>
                </c:pt>
                <c:pt idx="22">
                  <c:v>1225.8941749999999</c:v>
                </c:pt>
                <c:pt idx="23">
                  <c:v>1124.83556</c:v>
                </c:pt>
                <c:pt idx="24">
                  <c:v>1126.608958</c:v>
                </c:pt>
                <c:pt idx="25">
                  <c:v>1333.4821099999999</c:v>
                </c:pt>
                <c:pt idx="26">
                  <c:v>1378.306934</c:v>
                </c:pt>
                <c:pt idx="27">
                  <c:v>1296.4146920000001</c:v>
                </c:pt>
                <c:pt idx="28">
                  <c:v>1468.0125989999999</c:v>
                </c:pt>
                <c:pt idx="29">
                  <c:v>1558.461914</c:v>
                </c:pt>
                <c:pt idx="30">
                  <c:v>1552.759399</c:v>
                </c:pt>
                <c:pt idx="31">
                  <c:v>1638.6636960000001</c:v>
                </c:pt>
                <c:pt idx="32">
                  <c:v>1627.803467</c:v>
                </c:pt>
                <c:pt idx="33">
                  <c:v>1627.252563</c:v>
                </c:pt>
                <c:pt idx="34">
                  <c:v>1609.510376</c:v>
                </c:pt>
                <c:pt idx="35">
                  <c:v>1613.774658</c:v>
                </c:pt>
                <c:pt idx="36">
                  <c:v>1621.915894</c:v>
                </c:pt>
                <c:pt idx="37">
                  <c:v>1609.124634</c:v>
                </c:pt>
                <c:pt idx="38">
                  <c:v>1608.4580080000001</c:v>
                </c:pt>
                <c:pt idx="39">
                  <c:v>1605.135254</c:v>
                </c:pt>
                <c:pt idx="40">
                  <c:v>1576.9517820000001</c:v>
                </c:pt>
                <c:pt idx="41">
                  <c:v>1596.148193</c:v>
                </c:pt>
                <c:pt idx="42">
                  <c:v>1619.300293</c:v>
                </c:pt>
                <c:pt idx="43">
                  <c:v>1650.826538</c:v>
                </c:pt>
                <c:pt idx="44">
                  <c:v>1699.8286129999999</c:v>
                </c:pt>
                <c:pt idx="45">
                  <c:v>1710.286255</c:v>
                </c:pt>
                <c:pt idx="46">
                  <c:v>1727.454346</c:v>
                </c:pt>
                <c:pt idx="47">
                  <c:v>1748.7416989999999</c:v>
                </c:pt>
                <c:pt idx="48">
                  <c:v>1771.4060059999999</c:v>
                </c:pt>
                <c:pt idx="49">
                  <c:v>1791.8400879999999</c:v>
                </c:pt>
                <c:pt idx="50">
                  <c:v>1814.9398189999999</c:v>
                </c:pt>
                <c:pt idx="51">
                  <c:v>1826.890625</c:v>
                </c:pt>
                <c:pt idx="52">
                  <c:v>1836.397461</c:v>
                </c:pt>
                <c:pt idx="53">
                  <c:v>1849.272095</c:v>
                </c:pt>
                <c:pt idx="54">
                  <c:v>1848.931274</c:v>
                </c:pt>
                <c:pt idx="55">
                  <c:v>1852.179932</c:v>
                </c:pt>
                <c:pt idx="56">
                  <c:v>1862.786621</c:v>
                </c:pt>
                <c:pt idx="57">
                  <c:v>1886.5119629999999</c:v>
                </c:pt>
                <c:pt idx="58">
                  <c:v>1918.0076899999999</c:v>
                </c:pt>
                <c:pt idx="59">
                  <c:v>1951.3043210000001</c:v>
                </c:pt>
                <c:pt idx="60">
                  <c:v>1976.012207</c:v>
                </c:pt>
              </c:numCache>
            </c:numRef>
          </c:val>
          <c:smooth val="0"/>
          <c:extLst>
            <c:ext xmlns:c16="http://schemas.microsoft.com/office/drawing/2014/chart" uri="{C3380CC4-5D6E-409C-BE32-E72D297353CC}">
              <c16:uniqueId val="{00000002-355B-DC42-8649-311A511769BB}"/>
            </c:ext>
          </c:extLst>
        </c:ser>
        <c:ser>
          <c:idx val="3"/>
          <c:order val="3"/>
          <c:tx>
            <c:strRef>
              <c:f>Sheet1!$E$1</c:f>
              <c:strCache>
                <c:ptCount val="1"/>
                <c:pt idx="0">
                  <c:v>nuclear</c:v>
                </c:pt>
              </c:strCache>
            </c:strRef>
          </c:tx>
          <c:spPr>
            <a:ln w="22225" cap="rnd">
              <a:solidFill>
                <a:schemeClr val="accent5"/>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Sheet1!$E$2:$E$62</c:f>
              <c:numCache>
                <c:formatCode>General</c:formatCode>
                <c:ptCount val="61"/>
                <c:pt idx="0">
                  <c:v>576.86199999999997</c:v>
                </c:pt>
                <c:pt idx="1">
                  <c:v>612.56500000000005</c:v>
                </c:pt>
                <c:pt idx="2">
                  <c:v>618.77599999999995</c:v>
                </c:pt>
                <c:pt idx="3">
                  <c:v>610.29100000000005</c:v>
                </c:pt>
                <c:pt idx="4">
                  <c:v>640.44000000000005</c:v>
                </c:pt>
                <c:pt idx="5">
                  <c:v>673.40200000000004</c:v>
                </c:pt>
                <c:pt idx="6">
                  <c:v>674.72900000000004</c:v>
                </c:pt>
                <c:pt idx="7">
                  <c:v>628.64400000000001</c:v>
                </c:pt>
                <c:pt idx="8">
                  <c:v>673.702</c:v>
                </c:pt>
                <c:pt idx="9">
                  <c:v>728.25400000000002</c:v>
                </c:pt>
                <c:pt idx="10">
                  <c:v>753.89300000000003</c:v>
                </c:pt>
                <c:pt idx="11">
                  <c:v>768.82600000000002</c:v>
                </c:pt>
                <c:pt idx="12">
                  <c:v>780.06399999999996</c:v>
                </c:pt>
                <c:pt idx="13">
                  <c:v>763.73299999999995</c:v>
                </c:pt>
                <c:pt idx="14">
                  <c:v>788.52800000000002</c:v>
                </c:pt>
                <c:pt idx="15">
                  <c:v>781.98599999999999</c:v>
                </c:pt>
                <c:pt idx="16">
                  <c:v>787.21900000000005</c:v>
                </c:pt>
                <c:pt idx="17">
                  <c:v>806.42499999999995</c:v>
                </c:pt>
                <c:pt idx="18">
                  <c:v>806.20799999999997</c:v>
                </c:pt>
                <c:pt idx="19">
                  <c:v>798.85500000000002</c:v>
                </c:pt>
                <c:pt idx="20">
                  <c:v>806.96799999999996</c:v>
                </c:pt>
                <c:pt idx="21">
                  <c:v>790.20399999999995</c:v>
                </c:pt>
                <c:pt idx="22">
                  <c:v>769.33100000000002</c:v>
                </c:pt>
                <c:pt idx="23">
                  <c:v>789.01599999999996</c:v>
                </c:pt>
                <c:pt idx="24">
                  <c:v>797.16600000000005</c:v>
                </c:pt>
                <c:pt idx="25">
                  <c:v>797.178</c:v>
                </c:pt>
                <c:pt idx="26">
                  <c:v>805.69399999999996</c:v>
                </c:pt>
                <c:pt idx="27">
                  <c:v>804.95</c:v>
                </c:pt>
                <c:pt idx="28">
                  <c:v>807.07799999999997</c:v>
                </c:pt>
                <c:pt idx="29">
                  <c:v>807.25695800000005</c:v>
                </c:pt>
                <c:pt idx="30">
                  <c:v>793.07165499999996</c:v>
                </c:pt>
                <c:pt idx="31">
                  <c:v>780.21447799999999</c:v>
                </c:pt>
                <c:pt idx="32">
                  <c:v>765.62353499999995</c:v>
                </c:pt>
                <c:pt idx="33">
                  <c:v>767.71270800000002</c:v>
                </c:pt>
                <c:pt idx="34">
                  <c:v>770.80505400000004</c:v>
                </c:pt>
                <c:pt idx="35">
                  <c:v>747.74780299999998</c:v>
                </c:pt>
                <c:pt idx="36">
                  <c:v>678.54431199999999</c:v>
                </c:pt>
                <c:pt idx="37">
                  <c:v>678.82409700000005</c:v>
                </c:pt>
                <c:pt idx="38">
                  <c:v>679.17993200000001</c:v>
                </c:pt>
                <c:pt idx="39">
                  <c:v>679.53405799999996</c:v>
                </c:pt>
                <c:pt idx="40">
                  <c:v>680.21289100000001</c:v>
                </c:pt>
                <c:pt idx="41">
                  <c:v>681.27758800000004</c:v>
                </c:pt>
                <c:pt idx="42">
                  <c:v>682.00195299999996</c:v>
                </c:pt>
                <c:pt idx="43">
                  <c:v>666.50482199999999</c:v>
                </c:pt>
                <c:pt idx="44">
                  <c:v>649.918274</c:v>
                </c:pt>
                <c:pt idx="45">
                  <c:v>651.32324200000005</c:v>
                </c:pt>
                <c:pt idx="46">
                  <c:v>652.36779799999999</c:v>
                </c:pt>
                <c:pt idx="47">
                  <c:v>652.578979</c:v>
                </c:pt>
                <c:pt idx="48">
                  <c:v>652.78967299999999</c:v>
                </c:pt>
                <c:pt idx="49">
                  <c:v>652.78967299999999</c:v>
                </c:pt>
                <c:pt idx="50">
                  <c:v>644.27893100000006</c:v>
                </c:pt>
                <c:pt idx="51">
                  <c:v>645.53106700000001</c:v>
                </c:pt>
                <c:pt idx="52">
                  <c:v>646.436646</c:v>
                </c:pt>
                <c:pt idx="53">
                  <c:v>638.55639599999995</c:v>
                </c:pt>
                <c:pt idx="54">
                  <c:v>639.31176800000003</c:v>
                </c:pt>
                <c:pt idx="55">
                  <c:v>640.13024900000005</c:v>
                </c:pt>
                <c:pt idx="56">
                  <c:v>640.55639599999995</c:v>
                </c:pt>
                <c:pt idx="57">
                  <c:v>640.98242200000004</c:v>
                </c:pt>
                <c:pt idx="58">
                  <c:v>641.24768100000006</c:v>
                </c:pt>
                <c:pt idx="59">
                  <c:v>641.56835899999999</c:v>
                </c:pt>
                <c:pt idx="60">
                  <c:v>642.03173800000002</c:v>
                </c:pt>
              </c:numCache>
            </c:numRef>
          </c:val>
          <c:smooth val="0"/>
          <c:extLst>
            <c:ext xmlns:c16="http://schemas.microsoft.com/office/drawing/2014/chart" uri="{C3380CC4-5D6E-409C-BE32-E72D297353CC}">
              <c16:uniqueId val="{00000003-355B-DC42-8649-311A511769BB}"/>
            </c:ext>
          </c:extLst>
        </c:ser>
        <c:dLbls>
          <c:showLegendKey val="0"/>
          <c:showVal val="0"/>
          <c:showCatName val="0"/>
          <c:showSerName val="0"/>
          <c:showPercent val="0"/>
          <c:showBubbleSize val="0"/>
        </c:dLbls>
        <c:smooth val="0"/>
        <c:axId val="-848106688"/>
        <c:axId val="-848107232"/>
      </c:lineChart>
      <c:catAx>
        <c:axId val="-84810668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7232"/>
        <c:crosses val="autoZero"/>
        <c:auto val="1"/>
        <c:lblAlgn val="ctr"/>
        <c:lblOffset val="100"/>
        <c:tickLblSkip val="20"/>
        <c:tickMarkSkip val="10"/>
        <c:noMultiLvlLbl val="0"/>
      </c:catAx>
      <c:valAx>
        <c:axId val="-848107232"/>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6688"/>
        <c:crossesAt val="3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57700727323249"/>
          <c:y val="0.1872500907326464"/>
          <c:w val="0.74284598545353508"/>
          <c:h val="0.71810560754054031"/>
        </c:manualLayout>
      </c:layout>
      <c:lineChart>
        <c:grouping val="standard"/>
        <c:varyColors val="0"/>
        <c:ser>
          <c:idx val="0"/>
          <c:order val="0"/>
          <c:tx>
            <c:strRef>
              <c:f>Sheet1!$B$1</c:f>
              <c:strCache>
                <c:ptCount val="1"/>
                <c:pt idx="0">
                  <c:v>coal</c:v>
                </c:pt>
              </c:strCache>
            </c:strRef>
          </c:tx>
          <c:spPr>
            <a:ln w="22225" cap="rnd">
              <a:solidFill>
                <a:schemeClr val="tx1">
                  <a:lumMod val="50000"/>
                  <a:lumOff val="50000"/>
                </a:schemeClr>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Sheet1!$B$2:$B$37</c:f>
              <c:numCache>
                <c:formatCode>General</c:formatCode>
                <c:ptCount val="36"/>
                <c:pt idx="0">
                  <c:v>1352.398197</c:v>
                </c:pt>
                <c:pt idx="1">
                  <c:v>1239.1486540000001</c:v>
                </c:pt>
                <c:pt idx="2">
                  <c:v>1205.8352749999999</c:v>
                </c:pt>
                <c:pt idx="3">
                  <c:v>1146.3927160000001</c:v>
                </c:pt>
                <c:pt idx="4">
                  <c:v>985.48791500000004</c:v>
                </c:pt>
                <c:pt idx="5">
                  <c:v>899.51831100000004</c:v>
                </c:pt>
                <c:pt idx="6">
                  <c:v>853.75817900000004</c:v>
                </c:pt>
                <c:pt idx="7">
                  <c:v>817.43633999999997</c:v>
                </c:pt>
                <c:pt idx="8">
                  <c:v>758.43048099999999</c:v>
                </c:pt>
                <c:pt idx="9">
                  <c:v>731.85070800000005</c:v>
                </c:pt>
                <c:pt idx="10">
                  <c:v>690.67095900000004</c:v>
                </c:pt>
                <c:pt idx="11">
                  <c:v>726.96801800000003</c:v>
                </c:pt>
                <c:pt idx="12">
                  <c:v>725.165344</c:v>
                </c:pt>
                <c:pt idx="13">
                  <c:v>725.56219499999997</c:v>
                </c:pt>
                <c:pt idx="14">
                  <c:v>722.62383999999997</c:v>
                </c:pt>
                <c:pt idx="15">
                  <c:v>719.49597200000005</c:v>
                </c:pt>
                <c:pt idx="16">
                  <c:v>715.42761199999995</c:v>
                </c:pt>
                <c:pt idx="17">
                  <c:v>713.47351100000003</c:v>
                </c:pt>
                <c:pt idx="18">
                  <c:v>715.47937000000002</c:v>
                </c:pt>
                <c:pt idx="19">
                  <c:v>709.49664299999995</c:v>
                </c:pt>
                <c:pt idx="20">
                  <c:v>696.50640899999996</c:v>
                </c:pt>
                <c:pt idx="21">
                  <c:v>683.46319600000004</c:v>
                </c:pt>
                <c:pt idx="22">
                  <c:v>680.75354000000004</c:v>
                </c:pt>
                <c:pt idx="23">
                  <c:v>668.15057400000001</c:v>
                </c:pt>
                <c:pt idx="24">
                  <c:v>666.30950900000005</c:v>
                </c:pt>
                <c:pt idx="25">
                  <c:v>659.94958499999996</c:v>
                </c:pt>
                <c:pt idx="26">
                  <c:v>656.72790499999996</c:v>
                </c:pt>
                <c:pt idx="27">
                  <c:v>654.47485400000005</c:v>
                </c:pt>
                <c:pt idx="28">
                  <c:v>650.43335000000002</c:v>
                </c:pt>
                <c:pt idx="29">
                  <c:v>644.01690699999995</c:v>
                </c:pt>
                <c:pt idx="30">
                  <c:v>638.73858600000005</c:v>
                </c:pt>
                <c:pt idx="31">
                  <c:v>638.41754200000003</c:v>
                </c:pt>
                <c:pt idx="32">
                  <c:v>626.89404300000001</c:v>
                </c:pt>
                <c:pt idx="33">
                  <c:v>622.12194799999997</c:v>
                </c:pt>
                <c:pt idx="34">
                  <c:v>619.72125200000005</c:v>
                </c:pt>
                <c:pt idx="35">
                  <c:v>609.74603300000001</c:v>
                </c:pt>
              </c:numCache>
            </c:numRef>
          </c:val>
          <c:smooth val="0"/>
          <c:extLst>
            <c:ext xmlns:c16="http://schemas.microsoft.com/office/drawing/2014/chart" uri="{C3380CC4-5D6E-409C-BE32-E72D297353CC}">
              <c16:uniqueId val="{00000000-AF6D-8745-AFE1-0126ED622ABA}"/>
            </c:ext>
          </c:extLst>
        </c:ser>
        <c:ser>
          <c:idx val="1"/>
          <c:order val="1"/>
          <c:tx>
            <c:strRef>
              <c:f>Sheet1!$C$1</c:f>
              <c:strCache>
                <c:ptCount val="1"/>
                <c:pt idx="0">
                  <c:v>renewables</c:v>
                </c:pt>
              </c:strCache>
            </c:strRef>
          </c:tx>
          <c:spPr>
            <a:ln w="22225" cap="rnd">
              <a:solidFill>
                <a:schemeClr val="accent3"/>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Sheet1!$C$2:$C$37</c:f>
              <c:numCache>
                <c:formatCode>General</c:formatCode>
                <c:ptCount val="36"/>
                <c:pt idx="0">
                  <c:v>544.24099000000001</c:v>
                </c:pt>
                <c:pt idx="1">
                  <c:v>609.44510100000002</c:v>
                </c:pt>
                <c:pt idx="2">
                  <c:v>686.61042700000007</c:v>
                </c:pt>
                <c:pt idx="3">
                  <c:v>712.77289800000005</c:v>
                </c:pt>
                <c:pt idx="4">
                  <c:v>772.02282700000001</c:v>
                </c:pt>
                <c:pt idx="5">
                  <c:v>844.16705300000001</c:v>
                </c:pt>
                <c:pt idx="6">
                  <c:v>918.81127900000001</c:v>
                </c:pt>
                <c:pt idx="7">
                  <c:v>1023.656433</c:v>
                </c:pt>
                <c:pt idx="8">
                  <c:v>1104.158081</c:v>
                </c:pt>
                <c:pt idx="9">
                  <c:v>1166.2075199999999</c:v>
                </c:pt>
                <c:pt idx="10">
                  <c:v>1242.4571530000001</c:v>
                </c:pt>
                <c:pt idx="11">
                  <c:v>1291.0013429999999</c:v>
                </c:pt>
                <c:pt idx="12">
                  <c:v>1326.4487300000001</c:v>
                </c:pt>
                <c:pt idx="13">
                  <c:v>1372.80835</c:v>
                </c:pt>
                <c:pt idx="14">
                  <c:v>1426.7823490000001</c:v>
                </c:pt>
                <c:pt idx="15">
                  <c:v>1477.1671140000001</c:v>
                </c:pt>
                <c:pt idx="16">
                  <c:v>1509.696533</c:v>
                </c:pt>
                <c:pt idx="17">
                  <c:v>1532.039307</c:v>
                </c:pt>
                <c:pt idx="18">
                  <c:v>1566.1922609999999</c:v>
                </c:pt>
                <c:pt idx="19">
                  <c:v>1609.9178469999999</c:v>
                </c:pt>
                <c:pt idx="20">
                  <c:v>1685.6367190000001</c:v>
                </c:pt>
                <c:pt idx="21">
                  <c:v>1747.127808</c:v>
                </c:pt>
                <c:pt idx="22">
                  <c:v>1813.638062</c:v>
                </c:pt>
                <c:pt idx="23">
                  <c:v>1886.6206050000001</c:v>
                </c:pt>
                <c:pt idx="24">
                  <c:v>1946.908203</c:v>
                </c:pt>
                <c:pt idx="25">
                  <c:v>1997.3017580000001</c:v>
                </c:pt>
                <c:pt idx="26">
                  <c:v>2037.3874510000001</c:v>
                </c:pt>
                <c:pt idx="27">
                  <c:v>2091.6022950000001</c:v>
                </c:pt>
                <c:pt idx="28">
                  <c:v>2154.2414549999999</c:v>
                </c:pt>
                <c:pt idx="29">
                  <c:v>2228.279297</c:v>
                </c:pt>
                <c:pt idx="30">
                  <c:v>2304.6845699999999</c:v>
                </c:pt>
                <c:pt idx="31">
                  <c:v>2391.8229980000001</c:v>
                </c:pt>
                <c:pt idx="32">
                  <c:v>2479.211182</c:v>
                </c:pt>
                <c:pt idx="33">
                  <c:v>2564.2236330000001</c:v>
                </c:pt>
                <c:pt idx="34">
                  <c:v>2654.1352539999998</c:v>
                </c:pt>
                <c:pt idx="35">
                  <c:v>2741.7763669999999</c:v>
                </c:pt>
              </c:numCache>
            </c:numRef>
          </c:val>
          <c:smooth val="0"/>
          <c:extLst>
            <c:ext xmlns:c16="http://schemas.microsoft.com/office/drawing/2014/chart" uri="{C3380CC4-5D6E-409C-BE32-E72D297353CC}">
              <c16:uniqueId val="{00000001-AF6D-8745-AFE1-0126ED622ABA}"/>
            </c:ext>
          </c:extLst>
        </c:ser>
        <c:ser>
          <c:idx val="2"/>
          <c:order val="2"/>
          <c:tx>
            <c:strRef>
              <c:f>Sheet1!$D$1</c:f>
              <c:strCache>
                <c:ptCount val="1"/>
                <c:pt idx="0">
                  <c:v>natural gas</c:v>
                </c:pt>
              </c:strCache>
            </c:strRef>
          </c:tx>
          <c:spPr>
            <a:ln w="22225" cap="rnd">
              <a:solidFill>
                <a:schemeClr val="accent1"/>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Sheet1!$D$2:$D$37</c:f>
              <c:numCache>
                <c:formatCode>General</c:formatCode>
                <c:ptCount val="36"/>
                <c:pt idx="0">
                  <c:v>1333.4821099999999</c:v>
                </c:pt>
                <c:pt idx="1">
                  <c:v>1378.306934</c:v>
                </c:pt>
                <c:pt idx="2">
                  <c:v>1296.4146920000001</c:v>
                </c:pt>
                <c:pt idx="3">
                  <c:v>1468.0125989999999</c:v>
                </c:pt>
                <c:pt idx="4">
                  <c:v>1557.805298</c:v>
                </c:pt>
                <c:pt idx="5">
                  <c:v>1553.834961</c:v>
                </c:pt>
                <c:pt idx="6">
                  <c:v>1639.8029790000001</c:v>
                </c:pt>
                <c:pt idx="7">
                  <c:v>1632.083374</c:v>
                </c:pt>
                <c:pt idx="8">
                  <c:v>1636.0048830000001</c:v>
                </c:pt>
                <c:pt idx="9">
                  <c:v>1616.841797</c:v>
                </c:pt>
                <c:pt idx="10">
                  <c:v>1623.3198239999999</c:v>
                </c:pt>
                <c:pt idx="11">
                  <c:v>1640.145996</c:v>
                </c:pt>
                <c:pt idx="12">
                  <c:v>1626.3126219999999</c:v>
                </c:pt>
                <c:pt idx="13">
                  <c:v>1607.190918</c:v>
                </c:pt>
                <c:pt idx="14">
                  <c:v>1591.6667480000001</c:v>
                </c:pt>
                <c:pt idx="15">
                  <c:v>1571.0935059999999</c:v>
                </c:pt>
                <c:pt idx="16">
                  <c:v>1575.422241</c:v>
                </c:pt>
                <c:pt idx="17">
                  <c:v>1585.5297849999999</c:v>
                </c:pt>
                <c:pt idx="18">
                  <c:v>1591.9426269999999</c:v>
                </c:pt>
                <c:pt idx="19">
                  <c:v>1609.7124020000001</c:v>
                </c:pt>
                <c:pt idx="20">
                  <c:v>1594.2254640000001</c:v>
                </c:pt>
                <c:pt idx="21">
                  <c:v>1589.193237</c:v>
                </c:pt>
                <c:pt idx="22">
                  <c:v>1571.2410890000001</c:v>
                </c:pt>
                <c:pt idx="23">
                  <c:v>1566.5004879999999</c:v>
                </c:pt>
                <c:pt idx="24">
                  <c:v>1568.4141850000001</c:v>
                </c:pt>
                <c:pt idx="25">
                  <c:v>1598.6857910000001</c:v>
                </c:pt>
                <c:pt idx="26">
                  <c:v>1605.775513</c:v>
                </c:pt>
                <c:pt idx="27">
                  <c:v>1603.248169</c:v>
                </c:pt>
                <c:pt idx="28">
                  <c:v>1607.135254</c:v>
                </c:pt>
                <c:pt idx="29">
                  <c:v>1606.266846</c:v>
                </c:pt>
                <c:pt idx="30">
                  <c:v>1619.6694339999999</c:v>
                </c:pt>
                <c:pt idx="31">
                  <c:v>1604.3061520000001</c:v>
                </c:pt>
                <c:pt idx="32">
                  <c:v>1623.713135</c:v>
                </c:pt>
                <c:pt idx="33">
                  <c:v>1616.811279</c:v>
                </c:pt>
                <c:pt idx="34">
                  <c:v>1607.0775149999999</c:v>
                </c:pt>
                <c:pt idx="35">
                  <c:v>1605.431519</c:v>
                </c:pt>
              </c:numCache>
            </c:numRef>
          </c:val>
          <c:smooth val="0"/>
          <c:extLst>
            <c:ext xmlns:c16="http://schemas.microsoft.com/office/drawing/2014/chart" uri="{C3380CC4-5D6E-409C-BE32-E72D297353CC}">
              <c16:uniqueId val="{00000002-AF6D-8745-AFE1-0126ED622ABA}"/>
            </c:ext>
          </c:extLst>
        </c:ser>
        <c:ser>
          <c:idx val="3"/>
          <c:order val="3"/>
          <c:tx>
            <c:strRef>
              <c:f>Sheet1!$E$1</c:f>
              <c:strCache>
                <c:ptCount val="1"/>
                <c:pt idx="0">
                  <c:v>nuclear</c:v>
                </c:pt>
              </c:strCache>
            </c:strRef>
          </c:tx>
          <c:spPr>
            <a:ln w="22225" cap="rnd">
              <a:solidFill>
                <a:schemeClr val="accent5"/>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Sheet1!$E$2:$E$37</c:f>
              <c:numCache>
                <c:formatCode>General</c:formatCode>
                <c:ptCount val="36"/>
                <c:pt idx="0">
                  <c:v>797.178</c:v>
                </c:pt>
                <c:pt idx="1">
                  <c:v>805.69399999999996</c:v>
                </c:pt>
                <c:pt idx="2">
                  <c:v>804.95</c:v>
                </c:pt>
                <c:pt idx="3">
                  <c:v>807.07799999999997</c:v>
                </c:pt>
                <c:pt idx="4">
                  <c:v>807.35986300000002</c:v>
                </c:pt>
                <c:pt idx="5">
                  <c:v>793.260132</c:v>
                </c:pt>
                <c:pt idx="6">
                  <c:v>780.16760299999999</c:v>
                </c:pt>
                <c:pt idx="7">
                  <c:v>765.56103499999995</c:v>
                </c:pt>
                <c:pt idx="8">
                  <c:v>767.93908699999997</c:v>
                </c:pt>
                <c:pt idx="9">
                  <c:v>770.99829099999999</c:v>
                </c:pt>
                <c:pt idx="10">
                  <c:v>756.754639</c:v>
                </c:pt>
                <c:pt idx="11">
                  <c:v>678.62597700000003</c:v>
                </c:pt>
                <c:pt idx="12">
                  <c:v>678.90295400000002</c:v>
                </c:pt>
                <c:pt idx="13">
                  <c:v>679.17999299999997</c:v>
                </c:pt>
                <c:pt idx="14">
                  <c:v>679.53405799999996</c:v>
                </c:pt>
                <c:pt idx="15">
                  <c:v>680.21289100000001</c:v>
                </c:pt>
                <c:pt idx="16">
                  <c:v>681.30523700000003</c:v>
                </c:pt>
                <c:pt idx="17">
                  <c:v>682.06372099999999</c:v>
                </c:pt>
                <c:pt idx="18">
                  <c:v>674.12316899999996</c:v>
                </c:pt>
                <c:pt idx="19">
                  <c:v>657.53656000000001</c:v>
                </c:pt>
                <c:pt idx="20">
                  <c:v>651.32324200000005</c:v>
                </c:pt>
                <c:pt idx="21">
                  <c:v>652.36779799999999</c:v>
                </c:pt>
                <c:pt idx="22">
                  <c:v>652.578979</c:v>
                </c:pt>
                <c:pt idx="23">
                  <c:v>644.035889</c:v>
                </c:pt>
                <c:pt idx="24">
                  <c:v>626.863159</c:v>
                </c:pt>
                <c:pt idx="25">
                  <c:v>599.245361</c:v>
                </c:pt>
                <c:pt idx="26">
                  <c:v>600.49743699999999</c:v>
                </c:pt>
                <c:pt idx="27">
                  <c:v>601.40301499999998</c:v>
                </c:pt>
                <c:pt idx="28">
                  <c:v>594.64532499999996</c:v>
                </c:pt>
                <c:pt idx="29">
                  <c:v>586.93280000000004</c:v>
                </c:pt>
                <c:pt idx="30">
                  <c:v>561.69030799999996</c:v>
                </c:pt>
                <c:pt idx="31">
                  <c:v>554.46447799999999</c:v>
                </c:pt>
                <c:pt idx="32">
                  <c:v>520.80358899999999</c:v>
                </c:pt>
                <c:pt idx="33">
                  <c:v>511.55532799999997</c:v>
                </c:pt>
                <c:pt idx="34">
                  <c:v>502.45153800000003</c:v>
                </c:pt>
                <c:pt idx="35">
                  <c:v>493.17437699999999</c:v>
                </c:pt>
              </c:numCache>
            </c:numRef>
          </c:val>
          <c:smooth val="0"/>
          <c:extLst>
            <c:ext xmlns:c16="http://schemas.microsoft.com/office/drawing/2014/chart" uri="{C3380CC4-5D6E-409C-BE32-E72D297353CC}">
              <c16:uniqueId val="{00000003-AF6D-8745-AFE1-0126ED622ABA}"/>
            </c:ext>
          </c:extLst>
        </c:ser>
        <c:dLbls>
          <c:showLegendKey val="0"/>
          <c:showVal val="0"/>
          <c:showCatName val="0"/>
          <c:showSerName val="0"/>
          <c:showPercent val="0"/>
          <c:showBubbleSize val="0"/>
        </c:dLbls>
        <c:smooth val="0"/>
        <c:axId val="-848113760"/>
        <c:axId val="-848108864"/>
      </c:lineChart>
      <c:catAx>
        <c:axId val="-8481137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8864"/>
        <c:crosses val="autoZero"/>
        <c:auto val="1"/>
        <c:lblAlgn val="ctr"/>
        <c:lblOffset val="100"/>
        <c:tickLblSkip val="35"/>
        <c:tickMarkSkip val="5"/>
        <c:noMultiLvlLbl val="0"/>
      </c:catAx>
      <c:valAx>
        <c:axId val="-848108864"/>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zh-CN"/>
          </a:p>
        </c:txPr>
        <c:crossAx val="-848113760"/>
        <c:crossesAt val="5"/>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955125244537566"/>
          <c:y val="0.18738032495437068"/>
          <c:w val="0.91811315252260139"/>
          <c:h val="0.717975373318816"/>
        </c:manualLayout>
      </c:layout>
      <c:lineChart>
        <c:grouping val="standard"/>
        <c:varyColors val="0"/>
        <c:ser>
          <c:idx val="0"/>
          <c:order val="0"/>
          <c:tx>
            <c:strRef>
              <c:f>Sheet1!$B$1</c:f>
              <c:strCache>
                <c:ptCount val="1"/>
                <c:pt idx="0">
                  <c:v>coal</c:v>
                </c:pt>
              </c:strCache>
            </c:strRef>
          </c:tx>
          <c:spPr>
            <a:ln w="22225" cap="rnd">
              <a:solidFill>
                <a:schemeClr val="tx1">
                  <a:lumMod val="50000"/>
                  <a:lumOff val="50000"/>
                </a:schemeClr>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Sheet1!$B$2:$B$37</c:f>
              <c:numCache>
                <c:formatCode>General</c:formatCode>
                <c:ptCount val="36"/>
                <c:pt idx="0">
                  <c:v>1352.398197</c:v>
                </c:pt>
                <c:pt idx="1">
                  <c:v>1239.1486540000001</c:v>
                </c:pt>
                <c:pt idx="2">
                  <c:v>1205.8352749999999</c:v>
                </c:pt>
                <c:pt idx="3">
                  <c:v>1146.3927160000001</c:v>
                </c:pt>
                <c:pt idx="4">
                  <c:v>985.42694100000006</c:v>
                </c:pt>
                <c:pt idx="5">
                  <c:v>899.65417500000001</c:v>
                </c:pt>
                <c:pt idx="6">
                  <c:v>851.22637899999995</c:v>
                </c:pt>
                <c:pt idx="7">
                  <c:v>833.109375</c:v>
                </c:pt>
                <c:pt idx="8">
                  <c:v>782.358521</c:v>
                </c:pt>
                <c:pt idx="9">
                  <c:v>764.30419900000004</c:v>
                </c:pt>
                <c:pt idx="10">
                  <c:v>761.45025599999997</c:v>
                </c:pt>
                <c:pt idx="11">
                  <c:v>791.82959000000005</c:v>
                </c:pt>
                <c:pt idx="12">
                  <c:v>797.03924600000005</c:v>
                </c:pt>
                <c:pt idx="13">
                  <c:v>798.23016399999995</c:v>
                </c:pt>
                <c:pt idx="14">
                  <c:v>800.11798099999999</c:v>
                </c:pt>
                <c:pt idx="15">
                  <c:v>797.96875</c:v>
                </c:pt>
                <c:pt idx="16">
                  <c:v>790.35430899999994</c:v>
                </c:pt>
                <c:pt idx="17">
                  <c:v>789.92779499999995</c:v>
                </c:pt>
                <c:pt idx="18">
                  <c:v>793.777649</c:v>
                </c:pt>
                <c:pt idx="19">
                  <c:v>788.89453100000003</c:v>
                </c:pt>
                <c:pt idx="20">
                  <c:v>779.647156</c:v>
                </c:pt>
                <c:pt idx="21">
                  <c:v>777.05413799999997</c:v>
                </c:pt>
                <c:pt idx="22">
                  <c:v>776.57550000000003</c:v>
                </c:pt>
                <c:pt idx="23">
                  <c:v>768.38226299999997</c:v>
                </c:pt>
                <c:pt idx="24">
                  <c:v>765.07525599999997</c:v>
                </c:pt>
                <c:pt idx="25">
                  <c:v>764.20648200000005</c:v>
                </c:pt>
                <c:pt idx="26">
                  <c:v>761.42486599999995</c:v>
                </c:pt>
                <c:pt idx="27">
                  <c:v>760.09613000000002</c:v>
                </c:pt>
                <c:pt idx="28">
                  <c:v>757.76715100000001</c:v>
                </c:pt>
                <c:pt idx="29">
                  <c:v>760.39257799999996</c:v>
                </c:pt>
                <c:pt idx="30">
                  <c:v>765.13287400000002</c:v>
                </c:pt>
                <c:pt idx="31">
                  <c:v>766.683899</c:v>
                </c:pt>
                <c:pt idx="32">
                  <c:v>768.509094</c:v>
                </c:pt>
                <c:pt idx="33">
                  <c:v>769.84344499999997</c:v>
                </c:pt>
                <c:pt idx="34">
                  <c:v>768.76379399999996</c:v>
                </c:pt>
                <c:pt idx="35">
                  <c:v>770.105774</c:v>
                </c:pt>
              </c:numCache>
            </c:numRef>
          </c:val>
          <c:smooth val="0"/>
          <c:extLst>
            <c:ext xmlns:c16="http://schemas.microsoft.com/office/drawing/2014/chart" uri="{C3380CC4-5D6E-409C-BE32-E72D297353CC}">
              <c16:uniqueId val="{00000000-60CF-C147-9306-B87706D36E6C}"/>
            </c:ext>
          </c:extLst>
        </c:ser>
        <c:ser>
          <c:idx val="1"/>
          <c:order val="1"/>
          <c:tx>
            <c:strRef>
              <c:f>Sheet1!$C$1</c:f>
              <c:strCache>
                <c:ptCount val="1"/>
                <c:pt idx="0">
                  <c:v>renewables</c:v>
                </c:pt>
              </c:strCache>
            </c:strRef>
          </c:tx>
          <c:spPr>
            <a:ln w="22225" cap="rnd">
              <a:solidFill>
                <a:schemeClr val="accent3"/>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Sheet1!$C$2:$C$37</c:f>
              <c:numCache>
                <c:formatCode>General</c:formatCode>
                <c:ptCount val="36"/>
                <c:pt idx="0">
                  <c:v>544.24099000000001</c:v>
                </c:pt>
                <c:pt idx="1">
                  <c:v>609.44510100000002</c:v>
                </c:pt>
                <c:pt idx="2">
                  <c:v>686.61042700000007</c:v>
                </c:pt>
                <c:pt idx="3">
                  <c:v>712.77289800000005</c:v>
                </c:pt>
                <c:pt idx="4">
                  <c:v>772.01263400000005</c:v>
                </c:pt>
                <c:pt idx="5">
                  <c:v>844.28546100000005</c:v>
                </c:pt>
                <c:pt idx="6">
                  <c:v>918.76709000000005</c:v>
                </c:pt>
                <c:pt idx="7">
                  <c:v>987.75073199999997</c:v>
                </c:pt>
                <c:pt idx="8">
                  <c:v>1062.4841309999999</c:v>
                </c:pt>
                <c:pt idx="9">
                  <c:v>1087.872803</c:v>
                </c:pt>
                <c:pt idx="10">
                  <c:v>1122.3829350000001</c:v>
                </c:pt>
                <c:pt idx="11">
                  <c:v>1135.9350589999999</c:v>
                </c:pt>
                <c:pt idx="12">
                  <c:v>1142.9366460000001</c:v>
                </c:pt>
                <c:pt idx="13">
                  <c:v>1155.3077390000001</c:v>
                </c:pt>
                <c:pt idx="14">
                  <c:v>1170.6990969999999</c:v>
                </c:pt>
                <c:pt idx="15">
                  <c:v>1205.9617920000001</c:v>
                </c:pt>
                <c:pt idx="16">
                  <c:v>1218.3676760000001</c:v>
                </c:pt>
                <c:pt idx="17">
                  <c:v>1224.2811280000001</c:v>
                </c:pt>
                <c:pt idx="18">
                  <c:v>1229.922241</c:v>
                </c:pt>
                <c:pt idx="19">
                  <c:v>1236.2445070000001</c:v>
                </c:pt>
                <c:pt idx="20">
                  <c:v>1266.743164</c:v>
                </c:pt>
                <c:pt idx="21">
                  <c:v>1278.888062</c:v>
                </c:pt>
                <c:pt idx="22">
                  <c:v>1283.4250489999999</c:v>
                </c:pt>
                <c:pt idx="23">
                  <c:v>1288.677124</c:v>
                </c:pt>
                <c:pt idx="24">
                  <c:v>1294.814087</c:v>
                </c:pt>
                <c:pt idx="25">
                  <c:v>1301.8076169999999</c:v>
                </c:pt>
                <c:pt idx="26">
                  <c:v>1308.9604489999999</c:v>
                </c:pt>
                <c:pt idx="27">
                  <c:v>1315.5649410000001</c:v>
                </c:pt>
                <c:pt idx="28">
                  <c:v>1321.924683</c:v>
                </c:pt>
                <c:pt idx="29">
                  <c:v>1333.3797609999999</c:v>
                </c:pt>
                <c:pt idx="30">
                  <c:v>1347.6441649999999</c:v>
                </c:pt>
                <c:pt idx="31">
                  <c:v>1357.4720460000001</c:v>
                </c:pt>
                <c:pt idx="32">
                  <c:v>1368.238159</c:v>
                </c:pt>
                <c:pt idx="33">
                  <c:v>1379.9580080000001</c:v>
                </c:pt>
                <c:pt idx="34">
                  <c:v>1405.8714600000001</c:v>
                </c:pt>
                <c:pt idx="35">
                  <c:v>1421.6607670000001</c:v>
                </c:pt>
              </c:numCache>
            </c:numRef>
          </c:val>
          <c:smooth val="0"/>
          <c:extLst>
            <c:ext xmlns:c16="http://schemas.microsoft.com/office/drawing/2014/chart" uri="{C3380CC4-5D6E-409C-BE32-E72D297353CC}">
              <c16:uniqueId val="{00000001-60CF-C147-9306-B87706D36E6C}"/>
            </c:ext>
          </c:extLst>
        </c:ser>
        <c:ser>
          <c:idx val="2"/>
          <c:order val="2"/>
          <c:tx>
            <c:strRef>
              <c:f>Sheet1!$D$1</c:f>
              <c:strCache>
                <c:ptCount val="1"/>
                <c:pt idx="0">
                  <c:v>natural gas</c:v>
                </c:pt>
              </c:strCache>
            </c:strRef>
          </c:tx>
          <c:spPr>
            <a:ln w="22225" cap="rnd">
              <a:solidFill>
                <a:schemeClr val="accent1"/>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Sheet1!$D$2:$D$37</c:f>
              <c:numCache>
                <c:formatCode>General</c:formatCode>
                <c:ptCount val="36"/>
                <c:pt idx="0">
                  <c:v>1333.4821099999999</c:v>
                </c:pt>
                <c:pt idx="1">
                  <c:v>1378.306934</c:v>
                </c:pt>
                <c:pt idx="2">
                  <c:v>1296.4146920000001</c:v>
                </c:pt>
                <c:pt idx="3">
                  <c:v>1468.0125989999999</c:v>
                </c:pt>
                <c:pt idx="4">
                  <c:v>1557.8752440000001</c:v>
                </c:pt>
                <c:pt idx="5">
                  <c:v>1553.470703</c:v>
                </c:pt>
                <c:pt idx="6">
                  <c:v>1642.1717530000001</c:v>
                </c:pt>
                <c:pt idx="7">
                  <c:v>1651.806885</c:v>
                </c:pt>
                <c:pt idx="8">
                  <c:v>1653.4379879999999</c:v>
                </c:pt>
                <c:pt idx="9">
                  <c:v>1661.752686</c:v>
                </c:pt>
                <c:pt idx="10">
                  <c:v>1687.179932</c:v>
                </c:pt>
                <c:pt idx="11">
                  <c:v>1708.451172</c:v>
                </c:pt>
                <c:pt idx="12">
                  <c:v>1715.033813</c:v>
                </c:pt>
                <c:pt idx="13">
                  <c:v>1729.559692</c:v>
                </c:pt>
                <c:pt idx="14">
                  <c:v>1745.9968260000001</c:v>
                </c:pt>
                <c:pt idx="15">
                  <c:v>1738.6678469999999</c:v>
                </c:pt>
                <c:pt idx="16">
                  <c:v>1766.4842530000001</c:v>
                </c:pt>
                <c:pt idx="17">
                  <c:v>1790.186279</c:v>
                </c:pt>
                <c:pt idx="18">
                  <c:v>1813.8332519999999</c:v>
                </c:pt>
                <c:pt idx="19">
                  <c:v>1864.6157229999999</c:v>
                </c:pt>
                <c:pt idx="20">
                  <c:v>1882.5589600000001</c:v>
                </c:pt>
                <c:pt idx="21">
                  <c:v>1913.6914059999999</c:v>
                </c:pt>
                <c:pt idx="22">
                  <c:v>1954.5397949999999</c:v>
                </c:pt>
                <c:pt idx="23">
                  <c:v>2001.635254</c:v>
                </c:pt>
                <c:pt idx="24">
                  <c:v>2041.970581</c:v>
                </c:pt>
                <c:pt idx="25">
                  <c:v>2077.9821780000002</c:v>
                </c:pt>
                <c:pt idx="26">
                  <c:v>2115.9438479999999</c:v>
                </c:pt>
                <c:pt idx="27">
                  <c:v>2156.6616210000002</c:v>
                </c:pt>
                <c:pt idx="28">
                  <c:v>2202.20874</c:v>
                </c:pt>
                <c:pt idx="29">
                  <c:v>2247.6159670000002</c:v>
                </c:pt>
                <c:pt idx="30">
                  <c:v>2280.0234380000002</c:v>
                </c:pt>
                <c:pt idx="31">
                  <c:v>2322.5639649999998</c:v>
                </c:pt>
                <c:pt idx="32">
                  <c:v>2367.2700199999999</c:v>
                </c:pt>
                <c:pt idx="33">
                  <c:v>2413.2475589999999</c:v>
                </c:pt>
                <c:pt idx="34">
                  <c:v>2450.4096679999998</c:v>
                </c:pt>
                <c:pt idx="35">
                  <c:v>2493.1164549999999</c:v>
                </c:pt>
              </c:numCache>
            </c:numRef>
          </c:val>
          <c:smooth val="0"/>
          <c:extLst>
            <c:ext xmlns:c16="http://schemas.microsoft.com/office/drawing/2014/chart" uri="{C3380CC4-5D6E-409C-BE32-E72D297353CC}">
              <c16:uniqueId val="{00000002-60CF-C147-9306-B87706D36E6C}"/>
            </c:ext>
          </c:extLst>
        </c:ser>
        <c:ser>
          <c:idx val="3"/>
          <c:order val="3"/>
          <c:tx>
            <c:strRef>
              <c:f>Sheet1!$E$1</c:f>
              <c:strCache>
                <c:ptCount val="1"/>
                <c:pt idx="0">
                  <c:v>nuclear</c:v>
                </c:pt>
              </c:strCache>
            </c:strRef>
          </c:tx>
          <c:spPr>
            <a:ln w="22225" cap="rnd">
              <a:solidFill>
                <a:schemeClr val="accent5"/>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Sheet1!$E$2:$E$37</c:f>
              <c:numCache>
                <c:formatCode>General</c:formatCode>
                <c:ptCount val="36"/>
                <c:pt idx="0">
                  <c:v>797.178</c:v>
                </c:pt>
                <c:pt idx="1">
                  <c:v>805.69399999999996</c:v>
                </c:pt>
                <c:pt idx="2">
                  <c:v>804.95</c:v>
                </c:pt>
                <c:pt idx="3">
                  <c:v>807.07799999999997</c:v>
                </c:pt>
                <c:pt idx="4">
                  <c:v>807.17858899999999</c:v>
                </c:pt>
                <c:pt idx="5">
                  <c:v>793.19799799999998</c:v>
                </c:pt>
                <c:pt idx="6">
                  <c:v>779.94073500000002</c:v>
                </c:pt>
                <c:pt idx="7">
                  <c:v>765.41839600000003</c:v>
                </c:pt>
                <c:pt idx="8">
                  <c:v>767.73693800000001</c:v>
                </c:pt>
                <c:pt idx="9">
                  <c:v>770.76428199999998</c:v>
                </c:pt>
                <c:pt idx="10">
                  <c:v>740.14221199999997</c:v>
                </c:pt>
                <c:pt idx="11">
                  <c:v>697.76238999999998</c:v>
                </c:pt>
                <c:pt idx="12">
                  <c:v>698.07592799999998</c:v>
                </c:pt>
                <c:pt idx="13">
                  <c:v>698.42675799999995</c:v>
                </c:pt>
                <c:pt idx="14">
                  <c:v>698.792236</c:v>
                </c:pt>
                <c:pt idx="15">
                  <c:v>699.47106900000006</c:v>
                </c:pt>
                <c:pt idx="16">
                  <c:v>700.563354</c:v>
                </c:pt>
                <c:pt idx="17">
                  <c:v>701.29235800000004</c:v>
                </c:pt>
                <c:pt idx="18">
                  <c:v>701.97924799999998</c:v>
                </c:pt>
                <c:pt idx="19">
                  <c:v>685.418091</c:v>
                </c:pt>
                <c:pt idx="20">
                  <c:v>686.82861300000002</c:v>
                </c:pt>
                <c:pt idx="21">
                  <c:v>687.88915999999995</c:v>
                </c:pt>
                <c:pt idx="22">
                  <c:v>688.12512200000003</c:v>
                </c:pt>
                <c:pt idx="23">
                  <c:v>688.33581500000003</c:v>
                </c:pt>
                <c:pt idx="24">
                  <c:v>688.33581500000003</c:v>
                </c:pt>
                <c:pt idx="25">
                  <c:v>688.68066399999998</c:v>
                </c:pt>
                <c:pt idx="26">
                  <c:v>689.93273899999997</c:v>
                </c:pt>
                <c:pt idx="27">
                  <c:v>690.838257</c:v>
                </c:pt>
                <c:pt idx="28">
                  <c:v>691.71179199999995</c:v>
                </c:pt>
                <c:pt idx="29">
                  <c:v>683.61157200000002</c:v>
                </c:pt>
                <c:pt idx="30">
                  <c:v>684.43017599999996</c:v>
                </c:pt>
                <c:pt idx="31">
                  <c:v>684.85620100000006</c:v>
                </c:pt>
                <c:pt idx="32">
                  <c:v>685.28234899999995</c:v>
                </c:pt>
                <c:pt idx="33">
                  <c:v>685.54760699999997</c:v>
                </c:pt>
                <c:pt idx="34">
                  <c:v>685.86816399999998</c:v>
                </c:pt>
                <c:pt idx="35">
                  <c:v>686.33154300000001</c:v>
                </c:pt>
              </c:numCache>
            </c:numRef>
          </c:val>
          <c:smooth val="0"/>
          <c:extLst>
            <c:ext xmlns:c16="http://schemas.microsoft.com/office/drawing/2014/chart" uri="{C3380CC4-5D6E-409C-BE32-E72D297353CC}">
              <c16:uniqueId val="{00000003-60CF-C147-9306-B87706D36E6C}"/>
            </c:ext>
          </c:extLst>
        </c:ser>
        <c:dLbls>
          <c:showLegendKey val="0"/>
          <c:showVal val="0"/>
          <c:showCatName val="0"/>
          <c:showSerName val="0"/>
          <c:showPercent val="0"/>
          <c:showBubbleSize val="0"/>
        </c:dLbls>
        <c:smooth val="0"/>
        <c:axId val="-848102880"/>
        <c:axId val="-848115392"/>
      </c:lineChart>
      <c:catAx>
        <c:axId val="-8481028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5392"/>
        <c:crosses val="autoZero"/>
        <c:auto val="1"/>
        <c:lblAlgn val="ctr"/>
        <c:lblOffset val="100"/>
        <c:tickLblSkip val="35"/>
        <c:tickMarkSkip val="5"/>
        <c:noMultiLvlLbl val="0"/>
      </c:catAx>
      <c:valAx>
        <c:axId val="-848115392"/>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zh-CN"/>
          </a:p>
        </c:txPr>
        <c:crossAx val="-848102880"/>
        <c:crossesAt val="5"/>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090551181102378E-2"/>
          <c:y val="0.21198295667587003"/>
          <c:w val="0.76135366128629467"/>
          <c:h val="0.69834107100248832"/>
        </c:manualLayout>
      </c:layout>
      <c:barChart>
        <c:barDir val="col"/>
        <c:grouping val="stacked"/>
        <c:varyColors val="0"/>
        <c:ser>
          <c:idx val="3"/>
          <c:order val="0"/>
          <c:tx>
            <c:v>nuclear</c:v>
          </c:tx>
          <c:spPr>
            <a:solidFill>
              <a:schemeClr val="accent5"/>
            </a:solidFill>
            <a:ln>
              <a:solidFill>
                <a:schemeClr val="accent5"/>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annual_cap_add_ret!$X$2:$X$47</c:f>
              <c:numCache>
                <c:formatCode>General</c:formatCode>
                <c:ptCount val="46"/>
                <c:pt idx="0">
                  <c:v>0</c:v>
                </c:pt>
                <c:pt idx="1">
                  <c:v>0</c:v>
                </c:pt>
                <c:pt idx="2">
                  <c:v>0</c:v>
                </c:pt>
                <c:pt idx="3">
                  <c:v>0</c:v>
                </c:pt>
                <c:pt idx="4">
                  <c:v>0</c:v>
                </c:pt>
                <c:pt idx="5">
                  <c:v>0</c:v>
                </c:pt>
                <c:pt idx="6">
                  <c:v>0</c:v>
                </c:pt>
                <c:pt idx="7">
                  <c:v>0</c:v>
                </c:pt>
                <c:pt idx="8">
                  <c:v>0</c:v>
                </c:pt>
                <c:pt idx="9">
                  <c:v>0</c:v>
                </c:pt>
                <c:pt idx="10">
                  <c:v>0</c:v>
                </c:pt>
                <c:pt idx="11">
                  <c:v>1.1220000000000001</c:v>
                </c:pt>
                <c:pt idx="12">
                  <c:v>0</c:v>
                </c:pt>
                <c:pt idx="13">
                  <c:v>0</c:v>
                </c:pt>
                <c:pt idx="14">
                  <c:v>0</c:v>
                </c:pt>
                <c:pt idx="15">
                  <c:v>0</c:v>
                </c:pt>
                <c:pt idx="16">
                  <c:v>1.1000000000000001</c:v>
                </c:pt>
                <c:pt idx="17">
                  <c:v>1.1000000000000001</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numCache>
            </c:numRef>
          </c:val>
          <c:extLst>
            <c:ext xmlns:c16="http://schemas.microsoft.com/office/drawing/2014/chart" uri="{C3380CC4-5D6E-409C-BE32-E72D297353CC}">
              <c16:uniqueId val="{00000000-3D95-644F-B1C6-793F3DC25B86}"/>
            </c:ext>
          </c:extLst>
        </c:ser>
        <c:ser>
          <c:idx val="0"/>
          <c:order val="1"/>
          <c:tx>
            <c:v>coal</c:v>
          </c:tx>
          <c:spPr>
            <a:solidFill>
              <a:schemeClr val="tx1"/>
            </a:solidFill>
            <a:ln>
              <a:solidFill>
                <a:schemeClr val="tx1"/>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annual_cap_add_ret!$V$2:$V$47</c:f>
              <c:numCache>
                <c:formatCode>General</c:formatCode>
                <c:ptCount val="46"/>
                <c:pt idx="0">
                  <c:v>0.41449999999999998</c:v>
                </c:pt>
                <c:pt idx="1">
                  <c:v>0.53090000000000004</c:v>
                </c:pt>
                <c:pt idx="2">
                  <c:v>1.4145000000000001</c:v>
                </c:pt>
                <c:pt idx="3">
                  <c:v>1.4584999999999999</c:v>
                </c:pt>
                <c:pt idx="4">
                  <c:v>1.7983</c:v>
                </c:pt>
                <c:pt idx="5">
                  <c:v>5.3456999999999999</c:v>
                </c:pt>
                <c:pt idx="6">
                  <c:v>3.8109000000000002</c:v>
                </c:pt>
                <c:pt idx="7">
                  <c:v>3.6930000000000001</c:v>
                </c:pt>
                <c:pt idx="8">
                  <c:v>1.5276000000000001</c:v>
                </c:pt>
                <c:pt idx="9">
                  <c:v>9.2299999999999993E-2</c:v>
                </c:pt>
                <c:pt idx="10">
                  <c:v>2.2000000000000001E-3</c:v>
                </c:pt>
                <c:pt idx="11">
                  <c:v>0</c:v>
                </c:pt>
                <c:pt idx="12">
                  <c:v>0</c:v>
                </c:pt>
                <c:pt idx="13">
                  <c:v>0</c:v>
                </c:pt>
                <c:pt idx="14">
                  <c:v>1.7000000000000001E-2</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numCache>
            </c:numRef>
          </c:val>
          <c:extLst>
            <c:ext xmlns:c16="http://schemas.microsoft.com/office/drawing/2014/chart" uri="{C3380CC4-5D6E-409C-BE32-E72D297353CC}">
              <c16:uniqueId val="{00000001-3D95-644F-B1C6-793F3DC25B86}"/>
            </c:ext>
          </c:extLst>
        </c:ser>
        <c:ser>
          <c:idx val="1"/>
          <c:order val="2"/>
          <c:tx>
            <c:v>oil and gas</c:v>
          </c:tx>
          <c:spPr>
            <a:solidFill>
              <a:schemeClr val="accent1"/>
            </a:solidFill>
            <a:ln>
              <a:solidFill>
                <a:schemeClr val="accent1"/>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annual_cap_add_ret!$W$2:$W$47</c:f>
              <c:numCache>
                <c:formatCode>General</c:formatCode>
                <c:ptCount val="46"/>
                <c:pt idx="0">
                  <c:v>15.3714</c:v>
                </c:pt>
                <c:pt idx="1">
                  <c:v>9.161900000000001</c:v>
                </c:pt>
                <c:pt idx="2">
                  <c:v>7.0224000000000002</c:v>
                </c:pt>
                <c:pt idx="3">
                  <c:v>7.7664000000000009</c:v>
                </c:pt>
                <c:pt idx="4">
                  <c:v>9.42</c:v>
                </c:pt>
                <c:pt idx="5">
                  <c:v>7.4617999999999993</c:v>
                </c:pt>
                <c:pt idx="6">
                  <c:v>10.166700000000001</c:v>
                </c:pt>
                <c:pt idx="7">
                  <c:v>9.7012000000000036</c:v>
                </c:pt>
                <c:pt idx="8">
                  <c:v>7.0905999999999993</c:v>
                </c:pt>
                <c:pt idx="9">
                  <c:v>8.6405999999999992</c:v>
                </c:pt>
                <c:pt idx="10">
                  <c:v>6.4771999999999998</c:v>
                </c:pt>
                <c:pt idx="11">
                  <c:v>8.5191999999999997</c:v>
                </c:pt>
                <c:pt idx="12">
                  <c:v>9.4200999999999979</c:v>
                </c:pt>
                <c:pt idx="13">
                  <c:v>19.442399999999999</c:v>
                </c:pt>
                <c:pt idx="14">
                  <c:v>8.2348000000000017</c:v>
                </c:pt>
                <c:pt idx="15">
                  <c:v>15.470338999999999</c:v>
                </c:pt>
                <c:pt idx="16">
                  <c:v>20.412592999999998</c:v>
                </c:pt>
                <c:pt idx="17">
                  <c:v>18.762442</c:v>
                </c:pt>
                <c:pt idx="18">
                  <c:v>16.271505000000012</c:v>
                </c:pt>
                <c:pt idx="19">
                  <c:v>14.696173000000002</c:v>
                </c:pt>
                <c:pt idx="20">
                  <c:v>18.329007999999988</c:v>
                </c:pt>
                <c:pt idx="21">
                  <c:v>14.704442</c:v>
                </c:pt>
                <c:pt idx="22">
                  <c:v>7.6503569999999996</c:v>
                </c:pt>
                <c:pt idx="23">
                  <c:v>9.8117069999999984</c:v>
                </c:pt>
                <c:pt idx="24">
                  <c:v>9.4137269999999944</c:v>
                </c:pt>
                <c:pt idx="25">
                  <c:v>8.8011050000000068</c:v>
                </c:pt>
                <c:pt idx="26">
                  <c:v>13.155523000000017</c:v>
                </c:pt>
                <c:pt idx="27">
                  <c:v>11.246780999999999</c:v>
                </c:pt>
                <c:pt idx="28">
                  <c:v>9.7732849999999871</c:v>
                </c:pt>
                <c:pt idx="29">
                  <c:v>10.579726999999991</c:v>
                </c:pt>
                <c:pt idx="30">
                  <c:v>12.784531000000015</c:v>
                </c:pt>
                <c:pt idx="31">
                  <c:v>12.214949999999988</c:v>
                </c:pt>
                <c:pt idx="32">
                  <c:v>14.730279999999993</c:v>
                </c:pt>
                <c:pt idx="33">
                  <c:v>12.855036000000013</c:v>
                </c:pt>
                <c:pt idx="34">
                  <c:v>15.998207000000008</c:v>
                </c:pt>
                <c:pt idx="35">
                  <c:v>12.498433999999975</c:v>
                </c:pt>
                <c:pt idx="36">
                  <c:v>13.835297000000025</c:v>
                </c:pt>
                <c:pt idx="37">
                  <c:v>12.676495999999986</c:v>
                </c:pt>
                <c:pt idx="38">
                  <c:v>14.833589000000018</c:v>
                </c:pt>
                <c:pt idx="39">
                  <c:v>13.691669999999988</c:v>
                </c:pt>
                <c:pt idx="40">
                  <c:v>13.328609000000029</c:v>
                </c:pt>
                <c:pt idx="41">
                  <c:v>16.888906999999961</c:v>
                </c:pt>
                <c:pt idx="42">
                  <c:v>13.497544000000005</c:v>
                </c:pt>
                <c:pt idx="43">
                  <c:v>16.774562000000003</c:v>
                </c:pt>
                <c:pt idx="44">
                  <c:v>17.238643000000025</c:v>
                </c:pt>
                <c:pt idx="45">
                  <c:v>17.509652999999958</c:v>
                </c:pt>
              </c:numCache>
            </c:numRef>
          </c:val>
          <c:extLst>
            <c:ext xmlns:c16="http://schemas.microsoft.com/office/drawing/2014/chart" uri="{C3380CC4-5D6E-409C-BE32-E72D297353CC}">
              <c16:uniqueId val="{00000002-3D95-644F-B1C6-793F3DC25B86}"/>
            </c:ext>
          </c:extLst>
        </c:ser>
        <c:ser>
          <c:idx val="4"/>
          <c:order val="3"/>
          <c:tx>
            <c:v>other</c:v>
          </c:tx>
          <c:spPr>
            <a:solidFill>
              <a:schemeClr val="bg1">
                <a:lumMod val="65000"/>
              </a:schemeClr>
            </a:solidFill>
            <a:ln>
              <a:solidFill>
                <a:schemeClr val="bg1">
                  <a:lumMod val="65000"/>
                </a:schemeClr>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annual_cap_add_ret!$Z$2:$Z$47</c:f>
              <c:numCache>
                <c:formatCode>General</c:formatCode>
                <c:ptCount val="46"/>
                <c:pt idx="0">
                  <c:v>0.2137</c:v>
                </c:pt>
                <c:pt idx="1">
                  <c:v>0.34309999999999979</c:v>
                </c:pt>
                <c:pt idx="2">
                  <c:v>0.3872999999999997</c:v>
                </c:pt>
                <c:pt idx="3">
                  <c:v>0.42739999999999978</c:v>
                </c:pt>
                <c:pt idx="4">
                  <c:v>0.61189999999999989</c:v>
                </c:pt>
                <c:pt idx="5">
                  <c:v>0.39919999999999978</c:v>
                </c:pt>
                <c:pt idx="6">
                  <c:v>0.62269999999999981</c:v>
                </c:pt>
                <c:pt idx="7">
                  <c:v>1.0254000000000001</c:v>
                </c:pt>
                <c:pt idx="8">
                  <c:v>1.3331999999999999</c:v>
                </c:pt>
                <c:pt idx="9">
                  <c:v>0.46069999999999989</c:v>
                </c:pt>
                <c:pt idx="10">
                  <c:v>0.58789999999999998</c:v>
                </c:pt>
                <c:pt idx="11">
                  <c:v>0.70630000000000004</c:v>
                </c:pt>
                <c:pt idx="12">
                  <c:v>0.53900000000000003</c:v>
                </c:pt>
                <c:pt idx="13">
                  <c:v>0.52090000000000003</c:v>
                </c:pt>
                <c:pt idx="14">
                  <c:v>0.48020000000000013</c:v>
                </c:pt>
                <c:pt idx="15">
                  <c:v>1.646725</c:v>
                </c:pt>
                <c:pt idx="16">
                  <c:v>3.6585640000000001</c:v>
                </c:pt>
                <c:pt idx="17">
                  <c:v>1.7234069999999999</c:v>
                </c:pt>
                <c:pt idx="18">
                  <c:v>0.90724699999999991</c:v>
                </c:pt>
                <c:pt idx="19">
                  <c:v>0.99899700000000102</c:v>
                </c:pt>
                <c:pt idx="20">
                  <c:v>1.9085640000000001</c:v>
                </c:pt>
                <c:pt idx="21">
                  <c:v>0.6164109999999976</c:v>
                </c:pt>
                <c:pt idx="22">
                  <c:v>0.60370000000001056</c:v>
                </c:pt>
                <c:pt idx="23">
                  <c:v>0.63955499999999077</c:v>
                </c:pt>
                <c:pt idx="24">
                  <c:v>0.71250300000000166</c:v>
                </c:pt>
                <c:pt idx="25">
                  <c:v>0.63677699999999859</c:v>
                </c:pt>
                <c:pt idx="26">
                  <c:v>0.25732800000000111</c:v>
                </c:pt>
                <c:pt idx="27">
                  <c:v>0.32397800000000032</c:v>
                </c:pt>
                <c:pt idx="28">
                  <c:v>0.51080699999999979</c:v>
                </c:pt>
                <c:pt idx="29">
                  <c:v>0.68015899999999974</c:v>
                </c:pt>
                <c:pt idx="30">
                  <c:v>0.28755400000000009</c:v>
                </c:pt>
                <c:pt idx="31">
                  <c:v>0.33097000000000065</c:v>
                </c:pt>
                <c:pt idx="32">
                  <c:v>0.28871199999999675</c:v>
                </c:pt>
                <c:pt idx="33">
                  <c:v>0.27273700000000289</c:v>
                </c:pt>
                <c:pt idx="34">
                  <c:v>0.24914700000000778</c:v>
                </c:pt>
                <c:pt idx="35">
                  <c:v>0.24380199999999164</c:v>
                </c:pt>
                <c:pt idx="36">
                  <c:v>0.60475599999999829</c:v>
                </c:pt>
                <c:pt idx="37">
                  <c:v>0.7799820000000004</c:v>
                </c:pt>
                <c:pt idx="38">
                  <c:v>0.16261300000000034</c:v>
                </c:pt>
                <c:pt idx="39">
                  <c:v>0.15192100000000153</c:v>
                </c:pt>
                <c:pt idx="40">
                  <c:v>0.87750999999999735</c:v>
                </c:pt>
                <c:pt idx="41">
                  <c:v>0.99445500000000209</c:v>
                </c:pt>
                <c:pt idx="42">
                  <c:v>2.0952120000000001</c:v>
                </c:pt>
                <c:pt idx="43">
                  <c:v>1.2836600000000082</c:v>
                </c:pt>
                <c:pt idx="44">
                  <c:v>1.5075719999999926</c:v>
                </c:pt>
                <c:pt idx="45">
                  <c:v>0.43920799999999716</c:v>
                </c:pt>
              </c:numCache>
            </c:numRef>
          </c:val>
          <c:extLst>
            <c:ext xmlns:c16="http://schemas.microsoft.com/office/drawing/2014/chart" uri="{C3380CC4-5D6E-409C-BE32-E72D297353CC}">
              <c16:uniqueId val="{00000003-3D95-644F-B1C6-793F3DC25B86}"/>
            </c:ext>
          </c:extLst>
        </c:ser>
        <c:ser>
          <c:idx val="2"/>
          <c:order val="4"/>
          <c:tx>
            <c:v>wind</c:v>
          </c:tx>
          <c:spPr>
            <a:solidFill>
              <a:schemeClr val="accent3"/>
            </a:solidFill>
            <a:ln>
              <a:solidFill>
                <a:schemeClr val="accent3"/>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annual_cap_add_ret!$Y$2:$Y$47</c:f>
              <c:numCache>
                <c:formatCode>General</c:formatCode>
                <c:ptCount val="46"/>
                <c:pt idx="0">
                  <c:v>2.1467999999999998</c:v>
                </c:pt>
                <c:pt idx="1">
                  <c:v>2.6484000000000001</c:v>
                </c:pt>
                <c:pt idx="2">
                  <c:v>5.2771999999999988</c:v>
                </c:pt>
                <c:pt idx="3">
                  <c:v>8.333000000000002</c:v>
                </c:pt>
                <c:pt idx="4">
                  <c:v>9.8335000000000026</c:v>
                </c:pt>
                <c:pt idx="5">
                  <c:v>4.6625000000000014</c:v>
                </c:pt>
                <c:pt idx="6">
                  <c:v>6.7442000000000011</c:v>
                </c:pt>
                <c:pt idx="7">
                  <c:v>13.238099999999999</c:v>
                </c:pt>
                <c:pt idx="8">
                  <c:v>0.86440000000000006</c:v>
                </c:pt>
                <c:pt idx="9">
                  <c:v>4.9534999999999991</c:v>
                </c:pt>
                <c:pt idx="10">
                  <c:v>8.2323999999999984</c:v>
                </c:pt>
                <c:pt idx="11">
                  <c:v>8.7523999999999997</c:v>
                </c:pt>
                <c:pt idx="12">
                  <c:v>6.0624999999999991</c:v>
                </c:pt>
                <c:pt idx="13">
                  <c:v>6.8737999999999992</c:v>
                </c:pt>
                <c:pt idx="14">
                  <c:v>12.0261</c:v>
                </c:pt>
                <c:pt idx="15">
                  <c:v>14.649073999999999</c:v>
                </c:pt>
                <c:pt idx="16">
                  <c:v>3.6766960000000015</c:v>
                </c:pt>
                <c:pt idx="17">
                  <c:v>15.582581999999999</c:v>
                </c:pt>
                <c:pt idx="18">
                  <c:v>17.836084999999997</c:v>
                </c:pt>
                <c:pt idx="19">
                  <c:v>1.8671390000000159</c:v>
                </c:pt>
                <c:pt idx="20">
                  <c:v>0.46383799999998843</c:v>
                </c:pt>
                <c:pt idx="21">
                  <c:v>0.44134899999999533</c:v>
                </c:pt>
                <c:pt idx="22">
                  <c:v>0.25777900000000642</c:v>
                </c:pt>
                <c:pt idx="23">
                  <c:v>2.8704520000000002</c:v>
                </c:pt>
                <c:pt idx="24">
                  <c:v>1.6134129999999942</c:v>
                </c:pt>
                <c:pt idx="25">
                  <c:v>7.1294559999999976</c:v>
                </c:pt>
                <c:pt idx="26">
                  <c:v>0.20854800000000751</c:v>
                </c:pt>
                <c:pt idx="27">
                  <c:v>0.11609599999999887</c:v>
                </c:pt>
                <c:pt idx="28">
                  <c:v>0.42995400000000927</c:v>
                </c:pt>
                <c:pt idx="29">
                  <c:v>0.60888599999998405</c:v>
                </c:pt>
                <c:pt idx="30">
                  <c:v>8.5241929999999968</c:v>
                </c:pt>
                <c:pt idx="31">
                  <c:v>1.0643650000000093</c:v>
                </c:pt>
                <c:pt idx="32">
                  <c:v>0.42111499999998614</c:v>
                </c:pt>
                <c:pt idx="33">
                  <c:v>1.348234000000005</c:v>
                </c:pt>
                <c:pt idx="34">
                  <c:v>1.3350000000116324E-3</c:v>
                </c:pt>
                <c:pt idx="35">
                  <c:v>1.1078969999999941</c:v>
                </c:pt>
                <c:pt idx="36">
                  <c:v>1.2639920000000018</c:v>
                </c:pt>
                <c:pt idx="37">
                  <c:v>1.5005749999999978</c:v>
                </c:pt>
                <c:pt idx="38">
                  <c:v>1.7252599999999916</c:v>
                </c:pt>
                <c:pt idx="39">
                  <c:v>1.3773510000000044</c:v>
                </c:pt>
                <c:pt idx="40">
                  <c:v>1.7856760000000094</c:v>
                </c:pt>
                <c:pt idx="41">
                  <c:v>1.3693979999999897</c:v>
                </c:pt>
                <c:pt idx="42">
                  <c:v>1.8646220000000113</c:v>
                </c:pt>
                <c:pt idx="43">
                  <c:v>2.1441349999999915</c:v>
                </c:pt>
                <c:pt idx="44">
                  <c:v>2.465715000000003</c:v>
                </c:pt>
                <c:pt idx="45">
                  <c:v>2.8355309999999889</c:v>
                </c:pt>
              </c:numCache>
            </c:numRef>
          </c:val>
          <c:extLst>
            <c:ext xmlns:c16="http://schemas.microsoft.com/office/drawing/2014/chart" uri="{C3380CC4-5D6E-409C-BE32-E72D297353CC}">
              <c16:uniqueId val="{00000004-3D95-644F-B1C6-793F3DC25B86}"/>
            </c:ext>
          </c:extLst>
        </c:ser>
        <c:ser>
          <c:idx val="5"/>
          <c:order val="5"/>
          <c:tx>
            <c:v>solar</c:v>
          </c:tx>
          <c:spPr>
            <a:solidFill>
              <a:schemeClr val="accent4"/>
            </a:solidFill>
            <a:ln>
              <a:solidFill>
                <a:schemeClr val="accent4"/>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annual_cap_add_ret!$AE$2:$AE$47</c:f>
              <c:numCache>
                <c:formatCode>General</c:formatCode>
                <c:ptCount val="46"/>
                <c:pt idx="0">
                  <c:v>0.60961900000000002</c:v>
                </c:pt>
                <c:pt idx="1">
                  <c:v>0.19534899999999999</c:v>
                </c:pt>
                <c:pt idx="2">
                  <c:v>0.23726499999999995</c:v>
                </c:pt>
                <c:pt idx="3">
                  <c:v>0.31470100000000012</c:v>
                </c:pt>
                <c:pt idx="4">
                  <c:v>0.41088499999999994</c:v>
                </c:pt>
                <c:pt idx="5">
                  <c:v>0.87914900000000018</c:v>
                </c:pt>
                <c:pt idx="6">
                  <c:v>1.7830119999999994</c:v>
                </c:pt>
                <c:pt idx="7">
                  <c:v>3.2832490000000005</c:v>
                </c:pt>
                <c:pt idx="8">
                  <c:v>5.5477860000000003</c:v>
                </c:pt>
                <c:pt idx="9">
                  <c:v>5.9972019999999979</c:v>
                </c:pt>
                <c:pt idx="10">
                  <c:v>6.473942000000001</c:v>
                </c:pt>
                <c:pt idx="11">
                  <c:v>12.467788000000002</c:v>
                </c:pt>
                <c:pt idx="12">
                  <c:v>9.496654999999997</c:v>
                </c:pt>
                <c:pt idx="13">
                  <c:v>9.2804789999999997</c:v>
                </c:pt>
                <c:pt idx="14">
                  <c:v>10.761139</c:v>
                </c:pt>
                <c:pt idx="15">
                  <c:v>17.153762999999998</c:v>
                </c:pt>
                <c:pt idx="16">
                  <c:v>20.292145000000005</c:v>
                </c:pt>
                <c:pt idx="17">
                  <c:v>21.476730000000003</c:v>
                </c:pt>
                <c:pt idx="18">
                  <c:v>6.3179019999999895</c:v>
                </c:pt>
                <c:pt idx="19">
                  <c:v>13.963897000000003</c:v>
                </c:pt>
                <c:pt idx="20">
                  <c:v>19.377655000000004</c:v>
                </c:pt>
                <c:pt idx="21">
                  <c:v>16.873749000000004</c:v>
                </c:pt>
                <c:pt idx="22">
                  <c:v>12.504761000000002</c:v>
                </c:pt>
                <c:pt idx="23">
                  <c:v>9.3966369999999984</c:v>
                </c:pt>
                <c:pt idx="24">
                  <c:v>15.358916999999991</c:v>
                </c:pt>
                <c:pt idx="25">
                  <c:v>12.360230000000001</c:v>
                </c:pt>
                <c:pt idx="26">
                  <c:v>3.8026580000000081</c:v>
                </c:pt>
                <c:pt idx="27">
                  <c:v>4.3132469999999898</c:v>
                </c:pt>
                <c:pt idx="28">
                  <c:v>4.8092049999999915</c:v>
                </c:pt>
                <c:pt idx="29">
                  <c:v>3.9496760000000108</c:v>
                </c:pt>
                <c:pt idx="30">
                  <c:v>6.2654269999999883</c:v>
                </c:pt>
                <c:pt idx="31">
                  <c:v>9.0231469999999945</c:v>
                </c:pt>
                <c:pt idx="32">
                  <c:v>9.3546760000000404</c:v>
                </c:pt>
                <c:pt idx="33">
                  <c:v>10.720123000000001</c:v>
                </c:pt>
                <c:pt idx="34">
                  <c:v>11.517425000000003</c:v>
                </c:pt>
                <c:pt idx="35">
                  <c:v>12.699340999999947</c:v>
                </c:pt>
                <c:pt idx="36">
                  <c:v>14.298096000000044</c:v>
                </c:pt>
                <c:pt idx="37">
                  <c:v>15.986388999999974</c:v>
                </c:pt>
                <c:pt idx="38">
                  <c:v>17.870087000000012</c:v>
                </c:pt>
                <c:pt idx="39">
                  <c:v>19.845641999999998</c:v>
                </c:pt>
                <c:pt idx="40">
                  <c:v>19.490599999999972</c:v>
                </c:pt>
                <c:pt idx="41">
                  <c:v>13.784607000000051</c:v>
                </c:pt>
                <c:pt idx="42">
                  <c:v>12.155609999999967</c:v>
                </c:pt>
                <c:pt idx="43">
                  <c:v>8.566283999999996</c:v>
                </c:pt>
                <c:pt idx="44">
                  <c:v>9.2677610000000072</c:v>
                </c:pt>
                <c:pt idx="45">
                  <c:v>9.2880250000000046</c:v>
                </c:pt>
              </c:numCache>
            </c:numRef>
          </c:val>
          <c:extLst>
            <c:ext xmlns:c16="http://schemas.microsoft.com/office/drawing/2014/chart" uri="{C3380CC4-5D6E-409C-BE32-E72D297353CC}">
              <c16:uniqueId val="{00000005-3D95-644F-B1C6-793F3DC25B86}"/>
            </c:ext>
          </c:extLst>
        </c:ser>
        <c:ser>
          <c:idx val="8"/>
          <c:order val="6"/>
          <c:tx>
            <c:v>nuclear</c:v>
          </c:tx>
          <c:spPr>
            <a:solidFill>
              <a:schemeClr val="accent5"/>
            </a:solidFill>
            <a:ln>
              <a:solidFill>
                <a:schemeClr val="accent5"/>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annual_cap_add_ret!$AC$2:$AC$47</c:f>
              <c:numCache>
                <c:formatCode>General</c:formatCode>
                <c:ptCount val="46"/>
                <c:pt idx="0">
                  <c:v>0</c:v>
                </c:pt>
                <c:pt idx="1">
                  <c:v>0</c:v>
                </c:pt>
                <c:pt idx="2">
                  <c:v>0</c:v>
                </c:pt>
                <c:pt idx="3">
                  <c:v>0</c:v>
                </c:pt>
                <c:pt idx="4">
                  <c:v>0</c:v>
                </c:pt>
                <c:pt idx="5">
                  <c:v>0</c:v>
                </c:pt>
                <c:pt idx="6">
                  <c:v>0</c:v>
                </c:pt>
                <c:pt idx="7">
                  <c:v>0</c:v>
                </c:pt>
                <c:pt idx="8">
                  <c:v>-3.5760000000000001</c:v>
                </c:pt>
                <c:pt idx="9">
                  <c:v>-0.61239999999999994</c:v>
                </c:pt>
                <c:pt idx="10">
                  <c:v>0</c:v>
                </c:pt>
                <c:pt idx="11">
                  <c:v>-0.48280000000000001</c:v>
                </c:pt>
                <c:pt idx="12">
                  <c:v>0</c:v>
                </c:pt>
                <c:pt idx="13">
                  <c:v>-0.60770000000000002</c:v>
                </c:pt>
                <c:pt idx="14">
                  <c:v>-1.48</c:v>
                </c:pt>
                <c:pt idx="15">
                  <c:v>-1.0185</c:v>
                </c:pt>
                <c:pt idx="16">
                  <c:v>-3.4472</c:v>
                </c:pt>
                <c:pt idx="17">
                  <c:v>-0.8041999999999998</c:v>
                </c:pt>
                <c:pt idx="18">
                  <c:v>0</c:v>
                </c:pt>
                <c:pt idx="19">
                  <c:v>0</c:v>
                </c:pt>
                <c:pt idx="20">
                  <c:v>-3.2930010000000003</c:v>
                </c:pt>
                <c:pt idx="21">
                  <c:v>-8.8416989999999984</c:v>
                </c:pt>
                <c:pt idx="22">
                  <c:v>0</c:v>
                </c:pt>
                <c:pt idx="23">
                  <c:v>0</c:v>
                </c:pt>
                <c:pt idx="24">
                  <c:v>0</c:v>
                </c:pt>
                <c:pt idx="25">
                  <c:v>0</c:v>
                </c:pt>
                <c:pt idx="26">
                  <c:v>0</c:v>
                </c:pt>
                <c:pt idx="27">
                  <c:v>0</c:v>
                </c:pt>
                <c:pt idx="28">
                  <c:v>-1.9760020000000011</c:v>
                </c:pt>
                <c:pt idx="29">
                  <c:v>-2.1339989999999993</c:v>
                </c:pt>
                <c:pt idx="30">
                  <c:v>0</c:v>
                </c:pt>
                <c:pt idx="31">
                  <c:v>0</c:v>
                </c:pt>
                <c:pt idx="32">
                  <c:v>0</c:v>
                </c:pt>
                <c:pt idx="33">
                  <c:v>0</c:v>
                </c:pt>
                <c:pt idx="34">
                  <c:v>0</c:v>
                </c:pt>
                <c:pt idx="35">
                  <c:v>-1.1679990000000018</c:v>
                </c:pt>
                <c:pt idx="36">
                  <c:v>0</c:v>
                </c:pt>
                <c:pt idx="37">
                  <c:v>0</c:v>
                </c:pt>
                <c:pt idx="38">
                  <c:v>-1.1519999999999975</c:v>
                </c:pt>
                <c:pt idx="39">
                  <c:v>0</c:v>
                </c:pt>
                <c:pt idx="40">
                  <c:v>0</c:v>
                </c:pt>
                <c:pt idx="41">
                  <c:v>0</c:v>
                </c:pt>
                <c:pt idx="42">
                  <c:v>0</c:v>
                </c:pt>
                <c:pt idx="43">
                  <c:v>0</c:v>
                </c:pt>
                <c:pt idx="44">
                  <c:v>0</c:v>
                </c:pt>
                <c:pt idx="45">
                  <c:v>0</c:v>
                </c:pt>
              </c:numCache>
            </c:numRef>
          </c:val>
          <c:extLst>
            <c:ext xmlns:c16="http://schemas.microsoft.com/office/drawing/2014/chart" uri="{C3380CC4-5D6E-409C-BE32-E72D297353CC}">
              <c16:uniqueId val="{00000006-3D95-644F-B1C6-793F3DC25B86}"/>
            </c:ext>
          </c:extLst>
        </c:ser>
        <c:ser>
          <c:idx val="6"/>
          <c:order val="7"/>
          <c:tx>
            <c:v>coal</c:v>
          </c:tx>
          <c:spPr>
            <a:solidFill>
              <a:schemeClr val="tx1"/>
            </a:solidFill>
            <a:ln>
              <a:solidFill>
                <a:schemeClr val="tx1"/>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annual_cap_add_ret!$AA$2:$AA$47</c:f>
              <c:numCache>
                <c:formatCode>General</c:formatCode>
                <c:ptCount val="46"/>
                <c:pt idx="0">
                  <c:v>-0.27229999999999999</c:v>
                </c:pt>
                <c:pt idx="1">
                  <c:v>-0.75380000000000003</c:v>
                </c:pt>
                <c:pt idx="2">
                  <c:v>-1.2410000000000001</c:v>
                </c:pt>
                <c:pt idx="3">
                  <c:v>-0.79440000000000011</c:v>
                </c:pt>
                <c:pt idx="4">
                  <c:v>-0.54810000000000003</c:v>
                </c:pt>
                <c:pt idx="5">
                  <c:v>-1.4844999999999999</c:v>
                </c:pt>
                <c:pt idx="6">
                  <c:v>-2.7387999999999999</c:v>
                </c:pt>
                <c:pt idx="7">
                  <c:v>-10.4315</c:v>
                </c:pt>
                <c:pt idx="8">
                  <c:v>-6.0614999999999988</c:v>
                </c:pt>
                <c:pt idx="9">
                  <c:v>-4.2951999999999986</c:v>
                </c:pt>
                <c:pt idx="10">
                  <c:v>-14.866400000000001</c:v>
                </c:pt>
                <c:pt idx="11">
                  <c:v>-7.9098999999999986</c:v>
                </c:pt>
                <c:pt idx="12">
                  <c:v>-6.3097000000000003</c:v>
                </c:pt>
                <c:pt idx="13">
                  <c:v>-13.3042</c:v>
                </c:pt>
                <c:pt idx="14">
                  <c:v>-12.725899999999999</c:v>
                </c:pt>
                <c:pt idx="15">
                  <c:v>-7.6513</c:v>
                </c:pt>
                <c:pt idx="16">
                  <c:v>-2.7343999999999999</c:v>
                </c:pt>
                <c:pt idx="17">
                  <c:v>-13.556896000000002</c:v>
                </c:pt>
                <c:pt idx="18">
                  <c:v>-17.462406999999999</c:v>
                </c:pt>
                <c:pt idx="19">
                  <c:v>-17.735092000000002</c:v>
                </c:pt>
                <c:pt idx="20">
                  <c:v>-27.640727999999996</c:v>
                </c:pt>
                <c:pt idx="21">
                  <c:v>-2.9260249999999957</c:v>
                </c:pt>
                <c:pt idx="22">
                  <c:v>-1.2776950000000085</c:v>
                </c:pt>
                <c:pt idx="23">
                  <c:v>-1.3350070000000045</c:v>
                </c:pt>
                <c:pt idx="24">
                  <c:v>-2.2549889999999948</c:v>
                </c:pt>
                <c:pt idx="25">
                  <c:v>-0.63500999999999408</c:v>
                </c:pt>
                <c:pt idx="26">
                  <c:v>-0.23199499999999773</c:v>
                </c:pt>
                <c:pt idx="27">
                  <c:v>-9.2300000000008708E-2</c:v>
                </c:pt>
                <c:pt idx="28">
                  <c:v>0</c:v>
                </c:pt>
                <c:pt idx="29">
                  <c:v>-1.1582949999999954</c:v>
                </c:pt>
                <c:pt idx="30">
                  <c:v>-0.87600700000000131</c:v>
                </c:pt>
                <c:pt idx="31">
                  <c:v>-0.68251000000000772</c:v>
                </c:pt>
                <c:pt idx="32">
                  <c:v>-0.53448499999998944</c:v>
                </c:pt>
                <c:pt idx="33">
                  <c:v>-1.6535030000000006</c:v>
                </c:pt>
                <c:pt idx="34">
                  <c:v>-0.33900500000000022</c:v>
                </c:pt>
                <c:pt idx="35">
                  <c:v>0</c:v>
                </c:pt>
                <c:pt idx="36">
                  <c:v>-0.3399959999999993</c:v>
                </c:pt>
                <c:pt idx="37">
                  <c:v>0</c:v>
                </c:pt>
                <c:pt idx="38">
                  <c:v>0</c:v>
                </c:pt>
                <c:pt idx="39">
                  <c:v>0</c:v>
                </c:pt>
                <c:pt idx="40">
                  <c:v>-0.41500899999999774</c:v>
                </c:pt>
                <c:pt idx="41">
                  <c:v>0</c:v>
                </c:pt>
                <c:pt idx="42">
                  <c:v>-0.23199400000000026</c:v>
                </c:pt>
                <c:pt idx="43">
                  <c:v>0</c:v>
                </c:pt>
                <c:pt idx="44">
                  <c:v>-0.22500700000000506</c:v>
                </c:pt>
                <c:pt idx="45">
                  <c:v>0</c:v>
                </c:pt>
              </c:numCache>
            </c:numRef>
          </c:val>
          <c:extLst>
            <c:ext xmlns:c16="http://schemas.microsoft.com/office/drawing/2014/chart" uri="{C3380CC4-5D6E-409C-BE32-E72D297353CC}">
              <c16:uniqueId val="{00000007-3D95-644F-B1C6-793F3DC25B86}"/>
            </c:ext>
          </c:extLst>
        </c:ser>
        <c:ser>
          <c:idx val="7"/>
          <c:order val="8"/>
          <c:tx>
            <c:v>oil and gas</c:v>
          </c:tx>
          <c:spPr>
            <a:solidFill>
              <a:schemeClr val="accent1"/>
            </a:solidFill>
            <a:ln>
              <a:solidFill>
                <a:schemeClr val="accent1"/>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annual_cap_add_ret!$AB$2:$AB$47</c:f>
              <c:numCache>
                <c:formatCode>General</c:formatCode>
                <c:ptCount val="46"/>
                <c:pt idx="0">
                  <c:v>-3.7134999999999998</c:v>
                </c:pt>
                <c:pt idx="1">
                  <c:v>-2.8337999999999992</c:v>
                </c:pt>
                <c:pt idx="2">
                  <c:v>-3.5008000000000008</c:v>
                </c:pt>
                <c:pt idx="3">
                  <c:v>-1.7771999999999999</c:v>
                </c:pt>
                <c:pt idx="4">
                  <c:v>-5.0687000000000006</c:v>
                </c:pt>
                <c:pt idx="5">
                  <c:v>-3.6549999999999998</c:v>
                </c:pt>
                <c:pt idx="6">
                  <c:v>-3.6596999999999991</c:v>
                </c:pt>
                <c:pt idx="7">
                  <c:v>-5.7785999999999991</c:v>
                </c:pt>
                <c:pt idx="8">
                  <c:v>-8.1546999999999983</c:v>
                </c:pt>
                <c:pt idx="9">
                  <c:v>-5.0932000000000004</c:v>
                </c:pt>
                <c:pt idx="10">
                  <c:v>-7.0171000000000001</c:v>
                </c:pt>
                <c:pt idx="11">
                  <c:v>-8.9529000000000014</c:v>
                </c:pt>
                <c:pt idx="12">
                  <c:v>-4.4763999999999999</c:v>
                </c:pt>
                <c:pt idx="13">
                  <c:v>-8.6789999999999985</c:v>
                </c:pt>
                <c:pt idx="14">
                  <c:v>-4.0543999999999993</c:v>
                </c:pt>
                <c:pt idx="15">
                  <c:v>-3.784799</c:v>
                </c:pt>
                <c:pt idx="16">
                  <c:v>-7.0862030000000011</c:v>
                </c:pt>
                <c:pt idx="17">
                  <c:v>-5.4284999999999997</c:v>
                </c:pt>
                <c:pt idx="18">
                  <c:v>-3.7439999999999998</c:v>
                </c:pt>
                <c:pt idx="19">
                  <c:v>-3.8608970000000014</c:v>
                </c:pt>
                <c:pt idx="20">
                  <c:v>-3.7092079999999967</c:v>
                </c:pt>
                <c:pt idx="21">
                  <c:v>-2.4094960000000007</c:v>
                </c:pt>
                <c:pt idx="22">
                  <c:v>-1.056598000000001</c:v>
                </c:pt>
                <c:pt idx="23">
                  <c:v>-0.53399699999999939</c:v>
                </c:pt>
                <c:pt idx="24">
                  <c:v>-1.7599009999999993</c:v>
                </c:pt>
                <c:pt idx="25">
                  <c:v>-0.57159700000000413</c:v>
                </c:pt>
                <c:pt idx="26">
                  <c:v>-1.5797039999999996</c:v>
                </c:pt>
                <c:pt idx="27">
                  <c:v>-1.8770049999999898</c:v>
                </c:pt>
                <c:pt idx="28">
                  <c:v>-1.3373990000000049</c:v>
                </c:pt>
                <c:pt idx="29">
                  <c:v>-0.94479900000000328</c:v>
                </c:pt>
                <c:pt idx="30">
                  <c:v>-0.99600000000000932</c:v>
                </c:pt>
                <c:pt idx="31">
                  <c:v>-4.5000000000001705E-3</c:v>
                </c:pt>
                <c:pt idx="32">
                  <c:v>-3.2000000000003581E-2</c:v>
                </c:pt>
                <c:pt idx="33">
                  <c:v>-0.33570199999998351</c:v>
                </c:pt>
                <c:pt idx="34">
                  <c:v>-0.62900000000000489</c:v>
                </c:pt>
                <c:pt idx="35">
                  <c:v>0</c:v>
                </c:pt>
                <c:pt idx="36">
                  <c:v>-0.2920000000000087</c:v>
                </c:pt>
                <c:pt idx="37">
                  <c:v>-0.53399999999999181</c:v>
                </c:pt>
                <c:pt idx="38">
                  <c:v>0</c:v>
                </c:pt>
                <c:pt idx="39">
                  <c:v>-5.5399999999998784E-2</c:v>
                </c:pt>
                <c:pt idx="40">
                  <c:v>-0.50510000000000588</c:v>
                </c:pt>
                <c:pt idx="41">
                  <c:v>0</c:v>
                </c:pt>
                <c:pt idx="42">
                  <c:v>0</c:v>
                </c:pt>
                <c:pt idx="43">
                  <c:v>-0.83149999999999125</c:v>
                </c:pt>
                <c:pt idx="44">
                  <c:v>-4.6600000000005082E-2</c:v>
                </c:pt>
                <c:pt idx="45">
                  <c:v>0</c:v>
                </c:pt>
              </c:numCache>
            </c:numRef>
          </c:val>
          <c:extLst>
            <c:ext xmlns:c16="http://schemas.microsoft.com/office/drawing/2014/chart" uri="{C3380CC4-5D6E-409C-BE32-E72D297353CC}">
              <c16:uniqueId val="{00000008-3D95-644F-B1C6-793F3DC25B86}"/>
            </c:ext>
          </c:extLst>
        </c:ser>
        <c:ser>
          <c:idx val="9"/>
          <c:order val="9"/>
          <c:tx>
            <c:v>other</c:v>
          </c:tx>
          <c:spPr>
            <a:solidFill>
              <a:schemeClr val="bg1">
                <a:lumMod val="65000"/>
              </a:schemeClr>
            </a:solidFill>
            <a:ln>
              <a:solidFill>
                <a:schemeClr val="bg1">
                  <a:lumMod val="65000"/>
                </a:schemeClr>
              </a:solidFill>
            </a:ln>
            <a:effectLst/>
          </c:spPr>
          <c:invertIfNegative val="0"/>
          <c:cat>
            <c:numRef>
              <c:f>annual_cap_add_ret!$A$2:$A$47</c:f>
              <c:numCache>
                <c:formatCode>General</c:formatCode>
                <c:ptCount val="4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pt idx="26">
                  <c:v>2031</c:v>
                </c:pt>
                <c:pt idx="27">
                  <c:v>2032</c:v>
                </c:pt>
                <c:pt idx="28">
                  <c:v>2033</c:v>
                </c:pt>
                <c:pt idx="29">
                  <c:v>2034</c:v>
                </c:pt>
                <c:pt idx="30">
                  <c:v>2035</c:v>
                </c:pt>
                <c:pt idx="31">
                  <c:v>2036</c:v>
                </c:pt>
                <c:pt idx="32">
                  <c:v>2037</c:v>
                </c:pt>
                <c:pt idx="33">
                  <c:v>2038</c:v>
                </c:pt>
                <c:pt idx="34">
                  <c:v>2039</c:v>
                </c:pt>
                <c:pt idx="35">
                  <c:v>2040</c:v>
                </c:pt>
                <c:pt idx="36">
                  <c:v>2041</c:v>
                </c:pt>
                <c:pt idx="37">
                  <c:v>2042</c:v>
                </c:pt>
                <c:pt idx="38">
                  <c:v>2043</c:v>
                </c:pt>
                <c:pt idx="39">
                  <c:v>2044</c:v>
                </c:pt>
                <c:pt idx="40">
                  <c:v>2045</c:v>
                </c:pt>
                <c:pt idx="41">
                  <c:v>2046</c:v>
                </c:pt>
                <c:pt idx="42">
                  <c:v>2047</c:v>
                </c:pt>
                <c:pt idx="43">
                  <c:v>2048</c:v>
                </c:pt>
                <c:pt idx="44">
                  <c:v>2049</c:v>
                </c:pt>
                <c:pt idx="45">
                  <c:v>2050</c:v>
                </c:pt>
              </c:numCache>
            </c:numRef>
          </c:cat>
          <c:val>
            <c:numRef>
              <c:f>annual_cap_add_ret!$AD$2:$AD$47</c:f>
              <c:numCache>
                <c:formatCode>General</c:formatCode>
                <c:ptCount val="46"/>
                <c:pt idx="0">
                  <c:v>-0.13250000000000001</c:v>
                </c:pt>
                <c:pt idx="1">
                  <c:v>-0.1731</c:v>
                </c:pt>
                <c:pt idx="2">
                  <c:v>-0.13139999999999999</c:v>
                </c:pt>
                <c:pt idx="3">
                  <c:v>-7.6299999999999979E-2</c:v>
                </c:pt>
                <c:pt idx="4">
                  <c:v>-0.1673</c:v>
                </c:pt>
                <c:pt idx="5">
                  <c:v>-0.3674</c:v>
                </c:pt>
                <c:pt idx="6">
                  <c:v>-0.28939999999999999</c:v>
                </c:pt>
                <c:pt idx="7">
                  <c:v>-0.58479999999999999</c:v>
                </c:pt>
                <c:pt idx="8">
                  <c:v>-0.33600000000000002</c:v>
                </c:pt>
                <c:pt idx="9">
                  <c:v>-0.36330000000000001</c:v>
                </c:pt>
                <c:pt idx="10">
                  <c:v>-0.53700000000000003</c:v>
                </c:pt>
                <c:pt idx="11">
                  <c:v>-0.35749999999999987</c:v>
                </c:pt>
                <c:pt idx="12">
                  <c:v>-0.31879999999999997</c:v>
                </c:pt>
                <c:pt idx="13">
                  <c:v>-0.35129999999999989</c:v>
                </c:pt>
                <c:pt idx="14">
                  <c:v>-0.5969000000000001</c:v>
                </c:pt>
                <c:pt idx="15">
                  <c:v>-7.85E-2</c:v>
                </c:pt>
                <c:pt idx="16">
                  <c:v>0</c:v>
                </c:pt>
                <c:pt idx="17">
                  <c:v>0</c:v>
                </c:pt>
                <c:pt idx="18">
                  <c:v>-2.6399999999999993E-2</c:v>
                </c:pt>
                <c:pt idx="19">
                  <c:v>-1.6E-2</c:v>
                </c:pt>
                <c:pt idx="20">
                  <c:v>-4.5000000000000179E-3</c:v>
                </c:pt>
                <c:pt idx="21">
                  <c:v>0</c:v>
                </c:pt>
                <c:pt idx="22">
                  <c:v>-4.599999999999993E-3</c:v>
                </c:pt>
                <c:pt idx="23">
                  <c:v>-1.9199999999999995E-2</c:v>
                </c:pt>
                <c:pt idx="24">
                  <c:v>-7.9399999999999998E-2</c:v>
                </c:pt>
                <c:pt idx="25">
                  <c:v>0</c:v>
                </c:pt>
                <c:pt idx="26">
                  <c:v>-6.0000000000000026E-2</c:v>
                </c:pt>
                <c:pt idx="27">
                  <c:v>0</c:v>
                </c:pt>
                <c:pt idx="28">
                  <c:v>0</c:v>
                </c:pt>
                <c:pt idx="29">
                  <c:v>0</c:v>
                </c:pt>
                <c:pt idx="30">
                  <c:v>0</c:v>
                </c:pt>
                <c:pt idx="31">
                  <c:v>0</c:v>
                </c:pt>
                <c:pt idx="32">
                  <c:v>0</c:v>
                </c:pt>
                <c:pt idx="33">
                  <c:v>0</c:v>
                </c:pt>
                <c:pt idx="34">
                  <c:v>0</c:v>
                </c:pt>
                <c:pt idx="35">
                  <c:v>0</c:v>
                </c:pt>
                <c:pt idx="36">
                  <c:v>0</c:v>
                </c:pt>
                <c:pt idx="37">
                  <c:v>0</c:v>
                </c:pt>
                <c:pt idx="38">
                  <c:v>0</c:v>
                </c:pt>
                <c:pt idx="39">
                  <c:v>-7.9899999999999971E-2</c:v>
                </c:pt>
                <c:pt idx="40">
                  <c:v>0</c:v>
                </c:pt>
                <c:pt idx="41">
                  <c:v>0</c:v>
                </c:pt>
                <c:pt idx="42">
                  <c:v>-3.0000000000000027E-3</c:v>
                </c:pt>
                <c:pt idx="43">
                  <c:v>0</c:v>
                </c:pt>
                <c:pt idx="44">
                  <c:v>0</c:v>
                </c:pt>
                <c:pt idx="45">
                  <c:v>0</c:v>
                </c:pt>
              </c:numCache>
            </c:numRef>
          </c:val>
          <c:extLst>
            <c:ext xmlns:c16="http://schemas.microsoft.com/office/drawing/2014/chart" uri="{C3380CC4-5D6E-409C-BE32-E72D297353CC}">
              <c16:uniqueId val="{00000009-3D95-644F-B1C6-793F3DC25B86}"/>
            </c:ext>
          </c:extLst>
        </c:ser>
        <c:dLbls>
          <c:showLegendKey val="0"/>
          <c:showVal val="0"/>
          <c:showCatName val="0"/>
          <c:showSerName val="0"/>
          <c:showPercent val="0"/>
          <c:showBubbleSize val="0"/>
        </c:dLbls>
        <c:gapWidth val="67"/>
        <c:overlap val="100"/>
        <c:axId val="-848102336"/>
        <c:axId val="-848114848"/>
      </c:barChart>
      <c:catAx>
        <c:axId val="-848102336"/>
        <c:scaling>
          <c:orientation val="minMax"/>
        </c:scaling>
        <c:delete val="0"/>
        <c:axPos val="b"/>
        <c:numFmt formatCode="General" sourceLinked="1"/>
        <c:majorTickMark val="cross"/>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4848"/>
        <c:crosses val="autoZero"/>
        <c:auto val="1"/>
        <c:lblAlgn val="ctr"/>
        <c:lblOffset val="100"/>
        <c:tickLblSkip val="5"/>
        <c:tickMarkSkip val="5"/>
        <c:noMultiLvlLbl val="0"/>
      </c:catAx>
      <c:valAx>
        <c:axId val="-848114848"/>
        <c:scaling>
          <c:orientation val="minMax"/>
          <c:max val="60"/>
          <c:min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2336"/>
        <c:crossesAt val="15"/>
        <c:crossBetween val="between"/>
        <c:majorUnit val="10"/>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122334073659862E-2"/>
          <c:y val="0.1772405999426068"/>
          <c:w val="0.75750894987446249"/>
          <c:h val="0.62771725112863175"/>
        </c:manualLayout>
      </c:layout>
      <c:barChart>
        <c:barDir val="col"/>
        <c:grouping val="stacked"/>
        <c:varyColors val="0"/>
        <c:ser>
          <c:idx val="5"/>
          <c:order val="0"/>
          <c:tx>
            <c:v>coal</c:v>
          </c:tx>
          <c:spPr>
            <a:solidFill>
              <a:schemeClr val="tx1"/>
            </a:solidFill>
            <a:ln>
              <a:noFill/>
            </a:ln>
            <a:effectLst/>
          </c:spPr>
          <c:invertIfNegative val="0"/>
          <c:dLbls>
            <c:delete val="1"/>
          </c:dLbls>
          <c:val>
            <c:numRef>
              <c:f>cum_cap_add_ret!$B$2:$D$2</c:f>
              <c:numCache>
                <c:formatCode>General</c:formatCode>
                <c:ptCount val="3"/>
                <c:pt idx="0">
                  <c:v>0</c:v>
                </c:pt>
                <c:pt idx="1">
                  <c:v>0</c:v>
                </c:pt>
                <c:pt idx="2">
                  <c:v>0</c:v>
                </c:pt>
              </c:numCache>
            </c:numRef>
          </c:val>
          <c:extLst>
            <c:ext xmlns:c16="http://schemas.microsoft.com/office/drawing/2014/chart" uri="{C3380CC4-5D6E-409C-BE32-E72D297353CC}">
              <c16:uniqueId val="{00000000-0F00-C84A-82B2-7FC9A5F99576}"/>
            </c:ext>
          </c:extLst>
        </c:ser>
        <c:ser>
          <c:idx val="4"/>
          <c:order val="1"/>
          <c:tx>
            <c:v>other</c:v>
          </c:tx>
          <c:spPr>
            <a:solidFill>
              <a:schemeClr val="bg1">
                <a:lumMod val="65000"/>
              </a:schemeClr>
            </a:solidFill>
            <a:ln>
              <a:noFill/>
            </a:ln>
            <a:effectLst/>
          </c:spPr>
          <c:invertIfNegative val="0"/>
          <c:dLbls>
            <c:dLbl>
              <c:idx val="0"/>
              <c:layout>
                <c:manualLayout>
                  <c:x val="8.6011384118929418E-2"/>
                  <c:y val="7.360957596826887E-3"/>
                </c:manualLayout>
              </c:layout>
              <c:tx>
                <c:rich>
                  <a:bodyPr/>
                  <a:lstStyle/>
                  <a:p>
                    <a:fld id="{A70AC929-6785-47A3-8333-A8B401025DDB}" type="VALUE">
                      <a:rPr lang="en-US" altLang="zh-CN" dirty="0">
                        <a:solidFill>
                          <a:schemeClr val="bg2">
                            <a:lumMod val="60000"/>
                            <a:lumOff val="40000"/>
                          </a:schemeClr>
                        </a:solidFill>
                      </a:rPr>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F00-C84A-82B2-7FC9A5F99576}"/>
                </c:ext>
              </c:extLst>
            </c:dLbl>
            <c:dLbl>
              <c:idx val="1"/>
              <c:layout>
                <c:manualLayout>
                  <c:x val="1.3652600653797319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F00-C84A-82B2-7FC9A5F99576}"/>
                </c:ext>
              </c:extLst>
            </c:dLbl>
            <c:dLbl>
              <c:idx val="2"/>
              <c:layout>
                <c:manualLayout>
                  <c:x val="8.7376644184309252E-2"/>
                  <c:y val="7.360957596827021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lumMod val="60000"/>
                          <a:lumOff val="40000"/>
                        </a:schemeClr>
                      </a:solidFill>
                      <a:latin typeface="+mn-lt"/>
                      <a:ea typeface="+mn-ea"/>
                      <a:cs typeface="+mn-cs"/>
                    </a:defRPr>
                  </a:pPr>
                  <a:endParaRPr lang="zh-CN"/>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00-C84A-82B2-7FC9A5F99576}"/>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cum_cap_add_ret!$E$2:$G$2</c:f>
              <c:numCache>
                <c:formatCode>General</c:formatCode>
                <c:ptCount val="3"/>
                <c:pt idx="0">
                  <c:v>26.546182000000059</c:v>
                </c:pt>
                <c:pt idx="1">
                  <c:v>108.91607499999979</c:v>
                </c:pt>
                <c:pt idx="2">
                  <c:v>21.588646000000001</c:v>
                </c:pt>
              </c:numCache>
            </c:numRef>
          </c:val>
          <c:extLst>
            <c:ext xmlns:c16="http://schemas.microsoft.com/office/drawing/2014/chart" uri="{C3380CC4-5D6E-409C-BE32-E72D297353CC}">
              <c16:uniqueId val="{00000004-0F00-C84A-82B2-7FC9A5F99576}"/>
            </c:ext>
          </c:extLst>
        </c:ser>
        <c:ser>
          <c:idx val="3"/>
          <c:order val="2"/>
          <c:tx>
            <c:v>nuclear</c:v>
          </c:tx>
          <c:spPr>
            <a:solidFill>
              <a:schemeClr val="accent5"/>
            </a:solidFill>
            <a:ln>
              <a:noFill/>
            </a:ln>
            <a:effectLst/>
          </c:spPr>
          <c:invertIfNegative val="0"/>
          <c:dLbls>
            <c:delete val="1"/>
          </c:dLbls>
          <c:val>
            <c:numRef>
              <c:f>cum_cap_add_ret!$H$2:$J$2</c:f>
              <c:numCache>
                <c:formatCode>General</c:formatCode>
                <c:ptCount val="3"/>
                <c:pt idx="0">
                  <c:v>2.2000000000000002</c:v>
                </c:pt>
                <c:pt idx="1">
                  <c:v>2.2000000000000002</c:v>
                </c:pt>
                <c:pt idx="2">
                  <c:v>2.2000000000000002</c:v>
                </c:pt>
              </c:numCache>
            </c:numRef>
          </c:val>
          <c:extLst>
            <c:ext xmlns:c16="http://schemas.microsoft.com/office/drawing/2014/chart" uri="{C3380CC4-5D6E-409C-BE32-E72D297353CC}">
              <c16:uniqueId val="{00000005-0F00-C84A-82B2-7FC9A5F99576}"/>
            </c:ext>
          </c:extLst>
        </c:ser>
        <c:ser>
          <c:idx val="2"/>
          <c:order val="3"/>
          <c:tx>
            <c:v>oil and gas</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cum_cap_add_ret!$K$2:$M$2</c:f>
              <c:numCache>
                <c:formatCode>General</c:formatCode>
                <c:ptCount val="3"/>
                <c:pt idx="0">
                  <c:v>430.43512199999998</c:v>
                </c:pt>
                <c:pt idx="1">
                  <c:v>293.32568300000003</c:v>
                </c:pt>
                <c:pt idx="2">
                  <c:v>519.86925199999996</c:v>
                </c:pt>
              </c:numCache>
            </c:numRef>
          </c:val>
          <c:extLst>
            <c:ext xmlns:c16="http://schemas.microsoft.com/office/drawing/2014/chart" uri="{C3380CC4-5D6E-409C-BE32-E72D297353CC}">
              <c16:uniqueId val="{00000006-0F00-C84A-82B2-7FC9A5F99576}"/>
            </c:ext>
          </c:extLst>
        </c:ser>
        <c:ser>
          <c:idx val="1"/>
          <c:order val="4"/>
          <c:tx>
            <c:v>wind</c:v>
          </c:tx>
          <c:spPr>
            <a:solidFill>
              <a:schemeClr val="accent3"/>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cum_cap_add_ret!$N$2:$P$2</c:f>
              <c:numCache>
                <c:formatCode>General</c:formatCode>
                <c:ptCount val="3"/>
                <c:pt idx="0">
                  <c:v>98.550609000000009</c:v>
                </c:pt>
                <c:pt idx="1">
                  <c:v>197.28148999999999</c:v>
                </c:pt>
                <c:pt idx="2">
                  <c:v>88.323627999999999</c:v>
                </c:pt>
              </c:numCache>
            </c:numRef>
          </c:val>
          <c:extLst>
            <c:ext xmlns:c16="http://schemas.microsoft.com/office/drawing/2014/chart" uri="{C3380CC4-5D6E-409C-BE32-E72D297353CC}">
              <c16:uniqueId val="{00000007-0F00-C84A-82B2-7FC9A5F99576}"/>
            </c:ext>
          </c:extLst>
        </c:ser>
        <c:ser>
          <c:idx val="0"/>
          <c:order val="5"/>
          <c:tx>
            <c:v>solar</c:v>
          </c:tx>
          <c:spPr>
            <a:solidFill>
              <a:schemeClr val="accent4"/>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cum_cap_add_ret!$Q$2:$S$2</c:f>
              <c:numCache>
                <c:formatCode>General</c:formatCode>
                <c:ptCount val="3"/>
                <c:pt idx="0">
                  <c:v>382.14290399999999</c:v>
                </c:pt>
                <c:pt idx="1">
                  <c:v>545.43275799999992</c:v>
                </c:pt>
                <c:pt idx="2">
                  <c:v>292.63840800000003</c:v>
                </c:pt>
              </c:numCache>
            </c:numRef>
          </c:val>
          <c:extLst>
            <c:ext xmlns:c16="http://schemas.microsoft.com/office/drawing/2014/chart" uri="{C3380CC4-5D6E-409C-BE32-E72D297353CC}">
              <c16:uniqueId val="{00000008-0F00-C84A-82B2-7FC9A5F99576}"/>
            </c:ext>
          </c:extLst>
        </c:ser>
        <c:dLbls>
          <c:dLblPos val="ctr"/>
          <c:showLegendKey val="0"/>
          <c:showVal val="1"/>
          <c:showCatName val="0"/>
          <c:showSerName val="0"/>
          <c:showPercent val="0"/>
          <c:showBubbleSize val="0"/>
        </c:dLbls>
        <c:gapWidth val="67"/>
        <c:overlap val="100"/>
        <c:axId val="-848105600"/>
        <c:axId val="-848117024"/>
      </c:barChart>
      <c:catAx>
        <c:axId val="-848105600"/>
        <c:scaling>
          <c:orientation val="minMax"/>
        </c:scaling>
        <c:delete val="1"/>
        <c:axPos val="b"/>
        <c:numFmt formatCode="General" sourceLinked="1"/>
        <c:majorTickMark val="cross"/>
        <c:minorTickMark val="none"/>
        <c:tickLblPos val="low"/>
        <c:crossAx val="-848117024"/>
        <c:crosses val="autoZero"/>
        <c:auto val="1"/>
        <c:lblAlgn val="ctr"/>
        <c:lblOffset val="100"/>
        <c:tickLblSkip val="5"/>
        <c:tickMarkSkip val="5"/>
        <c:noMultiLvlLbl val="0"/>
      </c:catAx>
      <c:valAx>
        <c:axId val="-848117024"/>
        <c:scaling>
          <c:orientation val="minMax"/>
          <c:max val="12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no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5600"/>
        <c:crosses val="autoZero"/>
        <c:crossBetween val="between"/>
        <c:majorUnit val="200"/>
      </c:valAx>
      <c:spPr>
        <a:noFill/>
        <a:ln>
          <a:noFill/>
        </a:ln>
        <a:effectLst/>
      </c:spPr>
    </c:plotArea>
    <c:plotVisOnly val="1"/>
    <c:dispBlanksAs val="zero"/>
    <c:showDLblsOverMax val="0"/>
  </c:chart>
  <c:spPr>
    <a:no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8423286188677E-2"/>
          <c:y val="8.0599614826996749E-2"/>
          <c:w val="0.79063642552937941"/>
          <c:h val="0.65489225357119674"/>
        </c:manualLayout>
      </c:layout>
      <c:barChart>
        <c:barDir val="col"/>
        <c:grouping val="stacked"/>
        <c:varyColors val="0"/>
        <c:ser>
          <c:idx val="0"/>
          <c:order val="0"/>
          <c:tx>
            <c:v>nuclear</c:v>
          </c:tx>
          <c:spPr>
            <a:solidFill>
              <a:schemeClr val="accent5"/>
            </a:solidFill>
            <a:ln>
              <a:noFill/>
            </a:ln>
            <a:effectLst/>
          </c:spPr>
          <c:invertIfNegative val="0"/>
          <c:dLbls>
            <c:dLbl>
              <c:idx val="0"/>
              <c:layout>
                <c:manualLayout>
                  <c:x val="9.3269381553843539E-2"/>
                  <c:y val="2.486706010759737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89-7949-8C6F-C3F5CF400B0A}"/>
                </c:ext>
              </c:extLst>
            </c:dLbl>
            <c:dLbl>
              <c:idx val="1"/>
              <c:layout>
                <c:manualLayout>
                  <c:x val="0.10182366074565449"/>
                  <c:y val="1.505235547020623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89-7949-8C6F-C3F5CF400B0A}"/>
                </c:ext>
              </c:extLst>
            </c:dLbl>
            <c:dLbl>
              <c:idx val="2"/>
              <c:layout>
                <c:manualLayout>
                  <c:x val="9.1908339153519189E-2"/>
                  <c:y val="4.36667258539163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89-7949-8C6F-C3F5CF400B0A}"/>
                </c:ext>
              </c:extLst>
            </c:dLbl>
            <c:dLbl>
              <c:idx val="3"/>
              <c:layout>
                <c:manualLayout>
                  <c:x val="8.4825966545444026E-2"/>
                  <c:y val="4.8599292795935035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accent5"/>
                      </a:solidFill>
                      <a:latin typeface="+mn-lt"/>
                      <a:ea typeface="+mn-ea"/>
                      <a:cs typeface="+mn-cs"/>
                    </a:defRPr>
                  </a:pPr>
                  <a:endParaRPr lang="zh-CN"/>
                </a:p>
              </c:txPr>
              <c:dLblPos val="ctr"/>
              <c:showLegendKey val="0"/>
              <c:showVal val="1"/>
              <c:showCatName val="0"/>
              <c:showSerName val="0"/>
              <c:showPercent val="0"/>
              <c:showBubbleSize val="0"/>
              <c:extLst>
                <c:ext xmlns:c15="http://schemas.microsoft.com/office/drawing/2012/chart" uri="{CE6537A1-D6FC-4f65-9D91-7224C49458BB}">
                  <c15:layout>
                    <c:manualLayout>
                      <c:w val="5.0496089526542838E-2"/>
                      <c:h val="0.19575130920232697"/>
                    </c:manualLayout>
                  </c15:layout>
                </c:ext>
                <c:ext xmlns:c16="http://schemas.microsoft.com/office/drawing/2014/chart" uri="{C3380CC4-5D6E-409C-BE32-E72D297353CC}">
                  <c16:uniqueId val="{00000003-EA89-7949-8C6F-C3F5CF400B0A}"/>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accent5"/>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cum_cap_add_ret!$B$2:$D$2</c:f>
              <c:numCache>
                <c:formatCode>General</c:formatCode>
                <c:ptCount val="3"/>
                <c:pt idx="0">
                  <c:v>-23.834599999999998</c:v>
                </c:pt>
                <c:pt idx="1">
                  <c:v>-11.315901</c:v>
                </c:pt>
                <c:pt idx="2">
                  <c:v>-56.178009000000003</c:v>
                </c:pt>
              </c:numCache>
            </c:numRef>
          </c:val>
          <c:extLst>
            <c:ext xmlns:c16="http://schemas.microsoft.com/office/drawing/2014/chart" uri="{C3380CC4-5D6E-409C-BE32-E72D297353CC}">
              <c16:uniqueId val="{00000004-EA89-7949-8C6F-C3F5CF400B0A}"/>
            </c:ext>
          </c:extLst>
        </c:ser>
        <c:ser>
          <c:idx val="1"/>
          <c:order val="1"/>
          <c:tx>
            <c:v>coal</c:v>
          </c:tx>
          <c:spPr>
            <a:solidFill>
              <a:srgbClr val="333333"/>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cum_cap_add_ret!$E$2:$G$2</c:f>
              <c:numCache>
                <c:formatCode>General</c:formatCode>
                <c:ptCount val="3"/>
                <c:pt idx="0">
                  <c:v>-101.989655</c:v>
                </c:pt>
                <c:pt idx="1">
                  <c:v>-78.049957000000006</c:v>
                </c:pt>
                <c:pt idx="2">
                  <c:v>-121.59983800000001</c:v>
                </c:pt>
              </c:numCache>
            </c:numRef>
          </c:val>
          <c:extLst>
            <c:ext xmlns:c16="http://schemas.microsoft.com/office/drawing/2014/chart" uri="{C3380CC4-5D6E-409C-BE32-E72D297353CC}">
              <c16:uniqueId val="{00000005-EA89-7949-8C6F-C3F5CF400B0A}"/>
            </c:ext>
          </c:extLst>
        </c:ser>
        <c:ser>
          <c:idx val="2"/>
          <c:order val="2"/>
          <c:tx>
            <c:v>oil and gas</c:v>
          </c:tx>
          <c:spPr>
            <a:solidFill>
              <a:schemeClr val="accent1"/>
            </a:solidFill>
            <a:ln>
              <a:noFill/>
            </a:ln>
            <a:effectLst/>
          </c:spPr>
          <c:invertIfNegative val="0"/>
          <c:dLbls>
            <c:dLbl>
              <c:idx val="0"/>
              <c:layout>
                <c:manualLayout>
                  <c:x val="0"/>
                  <c:y val="-0.137405677437703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A89-7949-8C6F-C3F5CF400B0A}"/>
                </c:ext>
              </c:extLst>
            </c:dLbl>
            <c:dLbl>
              <c:idx val="1"/>
              <c:layout>
                <c:manualLayout>
                  <c:x val="-1.3610033531050328E-3"/>
                  <c:y val="-0.1570368263722947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A89-7949-8C6F-C3F5CF400B0A}"/>
                </c:ext>
              </c:extLst>
            </c:dLbl>
            <c:dLbl>
              <c:idx val="2"/>
              <c:layout>
                <c:manualLayout>
                  <c:x val="-9.9805759596384113E-17"/>
                  <c:y val="-0.1275924214274894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A89-7949-8C6F-C3F5CF400B0A}"/>
                </c:ext>
              </c:extLst>
            </c:dLbl>
            <c:dLbl>
              <c:idx val="3"/>
              <c:layout>
                <c:manualLayout>
                  <c:x val="-2.7220067062101653E-3"/>
                  <c:y val="-0.1177776197792210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A89-7949-8C6F-C3F5CF400B0A}"/>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accen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cum_cap_add_ret!$H$2:$J$2</c:f>
              <c:numCache>
                <c:formatCode>General</c:formatCode>
                <c:ptCount val="3"/>
                <c:pt idx="0">
                  <c:v>-43.944805000000002</c:v>
                </c:pt>
                <c:pt idx="1">
                  <c:v>-56.872307999999997</c:v>
                </c:pt>
                <c:pt idx="2">
                  <c:v>-42.963752999999997</c:v>
                </c:pt>
              </c:numCache>
            </c:numRef>
          </c:val>
          <c:extLst>
            <c:ext xmlns:c16="http://schemas.microsoft.com/office/drawing/2014/chart" uri="{C3380CC4-5D6E-409C-BE32-E72D297353CC}">
              <c16:uniqueId val="{0000000A-EA89-7949-8C6F-C3F5CF400B0A}"/>
            </c:ext>
          </c:extLst>
        </c:ser>
        <c:ser>
          <c:idx val="3"/>
          <c:order val="3"/>
          <c:tx>
            <c:v>other</c:v>
          </c:tx>
          <c:spPr>
            <a:solidFill>
              <a:schemeClr val="bg1">
                <a:lumMod val="65000"/>
              </a:schemeClr>
            </a:solidFill>
            <a:ln>
              <a:noFill/>
            </a:ln>
            <a:effectLst/>
          </c:spPr>
          <c:invertIfNegative val="0"/>
          <c:dLbls>
            <c:delete val="1"/>
          </c:dLbls>
          <c:val>
            <c:numRef>
              <c:f>cum_cap_add_ret!$K$2:$M$2</c:f>
              <c:numCache>
                <c:formatCode>General</c:formatCode>
                <c:ptCount val="3"/>
                <c:pt idx="0">
                  <c:v>-0.40955899999999801</c:v>
                </c:pt>
                <c:pt idx="1">
                  <c:v>-0.40963099999998681</c:v>
                </c:pt>
                <c:pt idx="2">
                  <c:v>-0.40956900000000468</c:v>
                </c:pt>
              </c:numCache>
            </c:numRef>
          </c:val>
          <c:extLst>
            <c:ext xmlns:c16="http://schemas.microsoft.com/office/drawing/2014/chart" uri="{C3380CC4-5D6E-409C-BE32-E72D297353CC}">
              <c16:uniqueId val="{0000000B-EA89-7949-8C6F-C3F5CF400B0A}"/>
            </c:ext>
          </c:extLst>
        </c:ser>
        <c:dLbls>
          <c:dLblPos val="ctr"/>
          <c:showLegendKey val="0"/>
          <c:showVal val="1"/>
          <c:showCatName val="0"/>
          <c:showSerName val="0"/>
          <c:showPercent val="0"/>
          <c:showBubbleSize val="0"/>
        </c:dLbls>
        <c:gapWidth val="67"/>
        <c:overlap val="100"/>
        <c:axId val="-848117568"/>
        <c:axId val="-848114304"/>
      </c:barChart>
      <c:catAx>
        <c:axId val="-848117568"/>
        <c:scaling>
          <c:orientation val="minMax"/>
        </c:scaling>
        <c:delete val="1"/>
        <c:axPos val="b"/>
        <c:numFmt formatCode="0" sourceLinked="1"/>
        <c:majorTickMark val="cross"/>
        <c:minorTickMark val="none"/>
        <c:tickLblPos val="low"/>
        <c:crossAx val="-848114304"/>
        <c:crosses val="autoZero"/>
        <c:auto val="1"/>
        <c:lblAlgn val="ctr"/>
        <c:lblOffset val="100"/>
        <c:tickLblSkip val="5"/>
        <c:tickMarkSkip val="5"/>
        <c:noMultiLvlLbl val="0"/>
      </c:catAx>
      <c:valAx>
        <c:axId val="-848114304"/>
        <c:scaling>
          <c:orientation val="minMax"/>
          <c:max val="0"/>
          <c:min val="-4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no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7568"/>
        <c:crosses val="autoZero"/>
        <c:crossBetween val="between"/>
        <c:majorUnit val="200"/>
      </c:valAx>
      <c:spPr>
        <a:noFill/>
        <a:ln>
          <a:noFill/>
        </a:ln>
        <a:effectLst/>
      </c:spPr>
    </c:plotArea>
    <c:plotVisOnly val="1"/>
    <c:dispBlanksAs val="zero"/>
    <c:showDLblsOverMax val="0"/>
  </c:chart>
  <c:spPr>
    <a:no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361329833770772E-2"/>
          <c:y val="0.21738857110946239"/>
          <c:w val="0.64888101135277365"/>
          <c:h val="0.67890322220360755"/>
        </c:manualLayout>
      </c:layout>
      <c:barChart>
        <c:barDir val="col"/>
        <c:grouping val="stacked"/>
        <c:varyColors val="0"/>
        <c:ser>
          <c:idx val="2"/>
          <c:order val="0"/>
          <c:tx>
            <c:strRef>
              <c:f>Sheet1!$B$1</c:f>
              <c:strCache>
                <c:ptCount val="1"/>
                <c:pt idx="0">
                  <c:v>generation</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Sheet1!$A$2:$A$34</c:f>
              <c:numCache>
                <c:formatCode>General</c:formatCode>
                <c:ptCount val="5"/>
                <c:pt idx="0">
                  <c:v>2019</c:v>
                </c:pt>
                <c:pt idx="1">
                  <c:v>2020</c:v>
                </c:pt>
                <c:pt idx="2">
                  <c:v>2030</c:v>
                </c:pt>
                <c:pt idx="3">
                  <c:v>2040</c:v>
                </c:pt>
                <c:pt idx="4">
                  <c:v>2050</c:v>
                </c:pt>
              </c:numCache>
            </c:numRef>
          </c:cat>
          <c:val>
            <c:numRef>
              <c:f>Sheet1!$B$2:$B$34</c:f>
              <c:numCache>
                <c:formatCode>General</c:formatCode>
                <c:ptCount val="5"/>
                <c:pt idx="0">
                  <c:v>6.0668410000000002</c:v>
                </c:pt>
                <c:pt idx="1">
                  <c:v>5.7527379999999999</c:v>
                </c:pt>
                <c:pt idx="2">
                  <c:v>5.4378970000000004</c:v>
                </c:pt>
                <c:pt idx="3">
                  <c:v>4.9858880000000001</c:v>
                </c:pt>
                <c:pt idx="4">
                  <c:v>4.8353400000000004</c:v>
                </c:pt>
              </c:numCache>
            </c:numRef>
          </c:val>
          <c:extLst>
            <c:ext xmlns:c16="http://schemas.microsoft.com/office/drawing/2014/chart" uri="{C3380CC4-5D6E-409C-BE32-E72D297353CC}">
              <c16:uniqueId val="{00000000-F5B9-1341-8F5E-7DEB9D1E279A}"/>
            </c:ext>
          </c:extLst>
        </c:ser>
        <c:ser>
          <c:idx val="1"/>
          <c:order val="1"/>
          <c:tx>
            <c:strRef>
              <c:f>Sheet1!$C$1</c:f>
              <c:strCache>
                <c:ptCount val="1"/>
                <c:pt idx="0">
                  <c:v>transmission</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Sheet1!$A$2:$A$34</c:f>
              <c:numCache>
                <c:formatCode>General</c:formatCode>
                <c:ptCount val="5"/>
                <c:pt idx="0">
                  <c:v>2019</c:v>
                </c:pt>
                <c:pt idx="1">
                  <c:v>2020</c:v>
                </c:pt>
                <c:pt idx="2">
                  <c:v>2030</c:v>
                </c:pt>
                <c:pt idx="3">
                  <c:v>2040</c:v>
                </c:pt>
                <c:pt idx="4">
                  <c:v>2050</c:v>
                </c:pt>
              </c:numCache>
            </c:numRef>
          </c:cat>
          <c:val>
            <c:numRef>
              <c:f>Sheet1!$C$2:$C$34</c:f>
              <c:numCache>
                <c:formatCode>General</c:formatCode>
                <c:ptCount val="5"/>
                <c:pt idx="0">
                  <c:v>1.345005</c:v>
                </c:pt>
                <c:pt idx="1">
                  <c:v>1.3635079999999999</c:v>
                </c:pt>
                <c:pt idx="2">
                  <c:v>1.5034749999999999</c:v>
                </c:pt>
                <c:pt idx="3">
                  <c:v>1.5697319999999999</c:v>
                </c:pt>
                <c:pt idx="4">
                  <c:v>1.5424610000000001</c:v>
                </c:pt>
              </c:numCache>
            </c:numRef>
          </c:val>
          <c:extLst>
            <c:ext xmlns:c16="http://schemas.microsoft.com/office/drawing/2014/chart" uri="{C3380CC4-5D6E-409C-BE32-E72D297353CC}">
              <c16:uniqueId val="{00000001-F5B9-1341-8F5E-7DEB9D1E279A}"/>
            </c:ext>
          </c:extLst>
        </c:ser>
        <c:ser>
          <c:idx val="0"/>
          <c:order val="2"/>
          <c:tx>
            <c:strRef>
              <c:f>Sheet1!$D$1</c:f>
              <c:strCache>
                <c:ptCount val="1"/>
                <c:pt idx="0">
                  <c:v>distribution</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Sheet1!$A$2:$A$34</c:f>
              <c:numCache>
                <c:formatCode>General</c:formatCode>
                <c:ptCount val="5"/>
                <c:pt idx="0">
                  <c:v>2019</c:v>
                </c:pt>
                <c:pt idx="1">
                  <c:v>2020</c:v>
                </c:pt>
                <c:pt idx="2">
                  <c:v>2030</c:v>
                </c:pt>
                <c:pt idx="3">
                  <c:v>2040</c:v>
                </c:pt>
                <c:pt idx="4">
                  <c:v>2050</c:v>
                </c:pt>
              </c:numCache>
            </c:numRef>
          </c:cat>
          <c:val>
            <c:numRef>
              <c:f>Sheet1!$D$2:$D$34</c:f>
              <c:numCache>
                <c:formatCode>General</c:formatCode>
                <c:ptCount val="5"/>
                <c:pt idx="0">
                  <c:v>2.9835400000000001</c:v>
                </c:pt>
                <c:pt idx="1">
                  <c:v>3.079825</c:v>
                </c:pt>
                <c:pt idx="2">
                  <c:v>3.418685</c:v>
                </c:pt>
                <c:pt idx="3">
                  <c:v>3.5633900000000001</c:v>
                </c:pt>
                <c:pt idx="4">
                  <c:v>3.5109629999999998</c:v>
                </c:pt>
              </c:numCache>
            </c:numRef>
          </c:val>
          <c:extLst>
            <c:ext xmlns:c16="http://schemas.microsoft.com/office/drawing/2014/chart" uri="{C3380CC4-5D6E-409C-BE32-E72D297353CC}">
              <c16:uniqueId val="{00000002-F5B9-1341-8F5E-7DEB9D1E279A}"/>
            </c:ext>
          </c:extLst>
        </c:ser>
        <c:dLbls>
          <c:dLblPos val="ctr"/>
          <c:showLegendKey val="0"/>
          <c:showVal val="1"/>
          <c:showCatName val="0"/>
          <c:showSerName val="0"/>
          <c:showPercent val="0"/>
          <c:showBubbleSize val="0"/>
        </c:dLbls>
        <c:gapWidth val="66"/>
        <c:overlap val="100"/>
        <c:axId val="-848113216"/>
        <c:axId val="-848103968"/>
      </c:barChart>
      <c:catAx>
        <c:axId val="-84811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3968"/>
        <c:crosses val="autoZero"/>
        <c:auto val="1"/>
        <c:lblAlgn val="ctr"/>
        <c:lblOffset val="100"/>
        <c:noMultiLvlLbl val="0"/>
      </c:catAx>
      <c:valAx>
        <c:axId val="-8481039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321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48673082531347E-2"/>
          <c:y val="0.1878267821732704"/>
          <c:w val="0.60239397922810001"/>
          <c:h val="0.67567660254892992"/>
        </c:manualLayout>
      </c:layout>
      <c:lineChart>
        <c:grouping val="standard"/>
        <c:varyColors val="0"/>
        <c:ser>
          <c:idx val="1"/>
          <c:order val="0"/>
          <c:tx>
            <c:strRef>
              <c:f>Sheet1!$B$1</c:f>
              <c:strCache>
                <c:ptCount val="1"/>
                <c:pt idx="0">
                  <c:v>Low Oil and Gas Supply</c:v>
                </c:pt>
              </c:strCache>
            </c:strRef>
          </c:tx>
          <c:spPr>
            <a:ln w="22225" cap="rnd">
              <a:solidFill>
                <a:schemeClr val="accent2">
                  <a:lumMod val="40000"/>
                  <a:lumOff val="60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10.39052</c:v>
                </c:pt>
                <c:pt idx="10">
                  <c:v>10.200589000000001</c:v>
                </c:pt>
                <c:pt idx="11">
                  <c:v>10.25676</c:v>
                </c:pt>
                <c:pt idx="12">
                  <c:v>10.301472</c:v>
                </c:pt>
                <c:pt idx="13">
                  <c:v>10.37289</c:v>
                </c:pt>
                <c:pt idx="14">
                  <c:v>10.473212</c:v>
                </c:pt>
                <c:pt idx="15">
                  <c:v>10.661174000000001</c:v>
                </c:pt>
                <c:pt idx="16">
                  <c:v>10.827349999999999</c:v>
                </c:pt>
                <c:pt idx="17">
                  <c:v>10.852187000000001</c:v>
                </c:pt>
                <c:pt idx="18">
                  <c:v>10.890672</c:v>
                </c:pt>
                <c:pt idx="19">
                  <c:v>10.853192999999999</c:v>
                </c:pt>
                <c:pt idx="20">
                  <c:v>10.839091</c:v>
                </c:pt>
                <c:pt idx="21">
                  <c:v>10.887012</c:v>
                </c:pt>
                <c:pt idx="22">
                  <c:v>10.926523</c:v>
                </c:pt>
                <c:pt idx="23">
                  <c:v>10.994614</c:v>
                </c:pt>
                <c:pt idx="24">
                  <c:v>11.016104</c:v>
                </c:pt>
                <c:pt idx="25">
                  <c:v>11.014834</c:v>
                </c:pt>
                <c:pt idx="26">
                  <c:v>10.980207</c:v>
                </c:pt>
                <c:pt idx="27">
                  <c:v>10.96364</c:v>
                </c:pt>
                <c:pt idx="28">
                  <c:v>10.946458</c:v>
                </c:pt>
                <c:pt idx="29">
                  <c:v>10.960896999999999</c:v>
                </c:pt>
                <c:pt idx="30">
                  <c:v>10.985291</c:v>
                </c:pt>
                <c:pt idx="31">
                  <c:v>10.996808</c:v>
                </c:pt>
                <c:pt idx="32">
                  <c:v>10.986936</c:v>
                </c:pt>
                <c:pt idx="33">
                  <c:v>10.932073000000001</c:v>
                </c:pt>
                <c:pt idx="34">
                  <c:v>10.968021999999999</c:v>
                </c:pt>
                <c:pt idx="35">
                  <c:v>10.971590000000001</c:v>
                </c:pt>
                <c:pt idx="36">
                  <c:v>10.943398999999999</c:v>
                </c:pt>
                <c:pt idx="37">
                  <c:v>10.964975000000001</c:v>
                </c:pt>
                <c:pt idx="38">
                  <c:v>10.943806</c:v>
                </c:pt>
                <c:pt idx="39">
                  <c:v>10.870164000000001</c:v>
                </c:pt>
                <c:pt idx="40">
                  <c:v>10.826561</c:v>
                </c:pt>
              </c:numCache>
            </c:numRef>
          </c:val>
          <c:smooth val="0"/>
          <c:extLst>
            <c:ext xmlns:c16="http://schemas.microsoft.com/office/drawing/2014/chart" uri="{C3380CC4-5D6E-409C-BE32-E72D297353CC}">
              <c16:uniqueId val="{00000000-5310-8240-9B9A-9EACD522C9DC}"/>
            </c:ext>
          </c:extLst>
        </c:ser>
        <c:ser>
          <c:idx val="10"/>
          <c:order val="1"/>
          <c:tx>
            <c:strRef>
              <c:f>Sheet1!$H$1</c:f>
              <c:strCache>
                <c:ptCount val="1"/>
                <c:pt idx="0">
                  <c:v>High Oil and Gas Supply</c:v>
                </c:pt>
              </c:strCache>
            </c:strRef>
          </c:tx>
          <c:spPr>
            <a:ln w="28575" cap="rnd">
              <a:solidFill>
                <a:schemeClr val="accent2">
                  <a:lumMod val="75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Sheet1!$H$2:$H$42</c:f>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10.388245</c:v>
                </c:pt>
                <c:pt idx="10">
                  <c:v>10.218346</c:v>
                </c:pt>
                <c:pt idx="11">
                  <c:v>10.115773000000001</c:v>
                </c:pt>
                <c:pt idx="12">
                  <c:v>10.047506</c:v>
                </c:pt>
                <c:pt idx="13">
                  <c:v>9.9895739999999993</c:v>
                </c:pt>
                <c:pt idx="14">
                  <c:v>10.004821</c:v>
                </c:pt>
                <c:pt idx="15">
                  <c:v>10.077984000000001</c:v>
                </c:pt>
                <c:pt idx="16">
                  <c:v>10.158848000000001</c:v>
                </c:pt>
                <c:pt idx="17">
                  <c:v>10.150057</c:v>
                </c:pt>
                <c:pt idx="18">
                  <c:v>10.111454999999999</c:v>
                </c:pt>
                <c:pt idx="19">
                  <c:v>10.010123</c:v>
                </c:pt>
                <c:pt idx="20">
                  <c:v>9.9697990000000001</c:v>
                </c:pt>
                <c:pt idx="21">
                  <c:v>9.940785</c:v>
                </c:pt>
                <c:pt idx="22">
                  <c:v>9.9319369999999996</c:v>
                </c:pt>
                <c:pt idx="23">
                  <c:v>9.9258480000000002</c:v>
                </c:pt>
                <c:pt idx="24">
                  <c:v>9.9098520000000008</c:v>
                </c:pt>
                <c:pt idx="25">
                  <c:v>9.8644879999999997</c:v>
                </c:pt>
                <c:pt idx="26">
                  <c:v>9.8430669999999996</c:v>
                </c:pt>
                <c:pt idx="27">
                  <c:v>9.8278970000000001</c:v>
                </c:pt>
                <c:pt idx="28">
                  <c:v>9.7997589999999999</c:v>
                </c:pt>
                <c:pt idx="29">
                  <c:v>9.7712079999999997</c:v>
                </c:pt>
                <c:pt idx="30">
                  <c:v>9.7547680000000003</c:v>
                </c:pt>
                <c:pt idx="31">
                  <c:v>9.7319340000000008</c:v>
                </c:pt>
                <c:pt idx="32">
                  <c:v>9.7143809999999995</c:v>
                </c:pt>
                <c:pt idx="33">
                  <c:v>9.6772399999999994</c:v>
                </c:pt>
                <c:pt idx="34">
                  <c:v>9.6325339999999997</c:v>
                </c:pt>
                <c:pt idx="35">
                  <c:v>9.6062049999999992</c:v>
                </c:pt>
                <c:pt idx="36">
                  <c:v>9.5538290000000003</c:v>
                </c:pt>
                <c:pt idx="37">
                  <c:v>9.5183959999999992</c:v>
                </c:pt>
                <c:pt idx="38">
                  <c:v>9.5149690000000007</c:v>
                </c:pt>
                <c:pt idx="39">
                  <c:v>9.4576550000000008</c:v>
                </c:pt>
                <c:pt idx="40">
                  <c:v>9.3930819999999997</c:v>
                </c:pt>
              </c:numCache>
            </c:numRef>
          </c:val>
          <c:smooth val="0"/>
          <c:extLst>
            <c:ext xmlns:c16="http://schemas.microsoft.com/office/drawing/2014/chart" uri="{C3380CC4-5D6E-409C-BE32-E72D297353CC}">
              <c16:uniqueId val="{00000001-5310-8240-9B9A-9EACD522C9DC}"/>
            </c:ext>
          </c:extLst>
        </c:ser>
        <c:ser>
          <c:idx val="12"/>
          <c:order val="6"/>
          <c:tx>
            <c:strRef>
              <c:f>Sheet1!$J$1</c:f>
              <c:strCache>
                <c:ptCount val="1"/>
                <c:pt idx="0">
                  <c:v>Low Ren</c:v>
                </c:pt>
              </c:strCache>
            </c:strRef>
          </c:tx>
          <c:spPr>
            <a:ln w="28575" cap="rnd">
              <a:solidFill>
                <a:schemeClr val="accent3">
                  <a:lumMod val="40000"/>
                  <a:lumOff val="60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Sheet1!$J$2:$J$42</c:f>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10.390214</c:v>
                </c:pt>
                <c:pt idx="10">
                  <c:v>10.222875</c:v>
                </c:pt>
                <c:pt idx="11">
                  <c:v>10.160712999999999</c:v>
                </c:pt>
                <c:pt idx="12">
                  <c:v>10.115036999999999</c:v>
                </c:pt>
                <c:pt idx="13">
                  <c:v>10.112928</c:v>
                </c:pt>
                <c:pt idx="14">
                  <c:v>10.163981</c:v>
                </c:pt>
                <c:pt idx="15">
                  <c:v>10.285447</c:v>
                </c:pt>
                <c:pt idx="16">
                  <c:v>10.408192</c:v>
                </c:pt>
                <c:pt idx="17">
                  <c:v>10.458339</c:v>
                </c:pt>
                <c:pt idx="18">
                  <c:v>10.455199</c:v>
                </c:pt>
                <c:pt idx="19">
                  <c:v>10.352886</c:v>
                </c:pt>
                <c:pt idx="20">
                  <c:v>10.317657000000001</c:v>
                </c:pt>
                <c:pt idx="21">
                  <c:v>10.299998</c:v>
                </c:pt>
                <c:pt idx="22">
                  <c:v>10.273598</c:v>
                </c:pt>
                <c:pt idx="23">
                  <c:v>10.283956999999999</c:v>
                </c:pt>
                <c:pt idx="24">
                  <c:v>10.210405</c:v>
                </c:pt>
                <c:pt idx="25">
                  <c:v>10.198986</c:v>
                </c:pt>
                <c:pt idx="26">
                  <c:v>10.152633</c:v>
                </c:pt>
                <c:pt idx="27">
                  <c:v>10.121065</c:v>
                </c:pt>
                <c:pt idx="28">
                  <c:v>10.095019000000001</c:v>
                </c:pt>
                <c:pt idx="29">
                  <c:v>10.061361</c:v>
                </c:pt>
                <c:pt idx="30">
                  <c:v>10.037948999999999</c:v>
                </c:pt>
                <c:pt idx="31">
                  <c:v>10.00919</c:v>
                </c:pt>
                <c:pt idx="32">
                  <c:v>9.9743860000000009</c:v>
                </c:pt>
                <c:pt idx="33">
                  <c:v>9.8944799999999997</c:v>
                </c:pt>
                <c:pt idx="34">
                  <c:v>9.8911079999999991</c:v>
                </c:pt>
                <c:pt idx="35">
                  <c:v>9.8665909999999997</c:v>
                </c:pt>
                <c:pt idx="36">
                  <c:v>9.8467500000000001</c:v>
                </c:pt>
                <c:pt idx="37">
                  <c:v>9.8071210000000004</c:v>
                </c:pt>
                <c:pt idx="38">
                  <c:v>9.7775870000000005</c:v>
                </c:pt>
                <c:pt idx="39">
                  <c:v>9.7203230000000005</c:v>
                </c:pt>
                <c:pt idx="40">
                  <c:v>9.6328130000000005</c:v>
                </c:pt>
              </c:numCache>
            </c:numRef>
          </c:val>
          <c:smooth val="0"/>
          <c:extLst>
            <c:ext xmlns:c16="http://schemas.microsoft.com/office/drawing/2014/chart" uri="{C3380CC4-5D6E-409C-BE32-E72D297353CC}">
              <c16:uniqueId val="{00000002-5310-8240-9B9A-9EACD522C9DC}"/>
            </c:ext>
          </c:extLst>
        </c:ser>
        <c:ser>
          <c:idx val="11"/>
          <c:order val="7"/>
          <c:tx>
            <c:strRef>
              <c:f>Sheet1!$I$1</c:f>
              <c:strCache>
                <c:ptCount val="1"/>
                <c:pt idx="0">
                  <c:v>High Ren</c:v>
                </c:pt>
              </c:strCache>
            </c:strRef>
          </c:tx>
          <c:spPr>
            <a:ln w="28575" cap="rnd">
              <a:solidFill>
                <a:schemeClr val="accent3">
                  <a:lumMod val="75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Sheet1!$I$2:$I$42</c:f>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10.389013</c:v>
                </c:pt>
                <c:pt idx="10">
                  <c:v>10.223674000000001</c:v>
                </c:pt>
                <c:pt idx="11">
                  <c:v>10.163944000000001</c:v>
                </c:pt>
                <c:pt idx="12">
                  <c:v>10.123339</c:v>
                </c:pt>
                <c:pt idx="13">
                  <c:v>10.118798999999999</c:v>
                </c:pt>
                <c:pt idx="14">
                  <c:v>10.189749000000001</c:v>
                </c:pt>
                <c:pt idx="15">
                  <c:v>10.318384999999999</c:v>
                </c:pt>
                <c:pt idx="16">
                  <c:v>10.453571</c:v>
                </c:pt>
                <c:pt idx="17">
                  <c:v>10.526043</c:v>
                </c:pt>
                <c:pt idx="18">
                  <c:v>10.505333</c:v>
                </c:pt>
                <c:pt idx="19">
                  <c:v>10.445045</c:v>
                </c:pt>
                <c:pt idx="20">
                  <c:v>10.410211</c:v>
                </c:pt>
                <c:pt idx="21">
                  <c:v>10.379521</c:v>
                </c:pt>
                <c:pt idx="22">
                  <c:v>10.378863000000001</c:v>
                </c:pt>
                <c:pt idx="23">
                  <c:v>10.377378</c:v>
                </c:pt>
                <c:pt idx="24">
                  <c:v>10.381399</c:v>
                </c:pt>
                <c:pt idx="25">
                  <c:v>10.341965</c:v>
                </c:pt>
                <c:pt idx="26">
                  <c:v>10.330565</c:v>
                </c:pt>
                <c:pt idx="27">
                  <c:v>10.303823</c:v>
                </c:pt>
                <c:pt idx="28">
                  <c:v>10.297319</c:v>
                </c:pt>
                <c:pt idx="29">
                  <c:v>10.308873999999999</c:v>
                </c:pt>
                <c:pt idx="30">
                  <c:v>10.302277</c:v>
                </c:pt>
                <c:pt idx="31">
                  <c:v>10.316445</c:v>
                </c:pt>
                <c:pt idx="32">
                  <c:v>10.275099000000001</c:v>
                </c:pt>
                <c:pt idx="33">
                  <c:v>10.248533999999999</c:v>
                </c:pt>
                <c:pt idx="34">
                  <c:v>10.251065000000001</c:v>
                </c:pt>
                <c:pt idx="35">
                  <c:v>10.286635</c:v>
                </c:pt>
                <c:pt idx="36">
                  <c:v>10.249957</c:v>
                </c:pt>
                <c:pt idx="37">
                  <c:v>10.254934</c:v>
                </c:pt>
                <c:pt idx="38">
                  <c:v>10.253442</c:v>
                </c:pt>
                <c:pt idx="39">
                  <c:v>10.225160000000001</c:v>
                </c:pt>
                <c:pt idx="40">
                  <c:v>10.226181</c:v>
                </c:pt>
              </c:numCache>
            </c:numRef>
          </c:val>
          <c:smooth val="0"/>
          <c:extLst>
            <c:ext xmlns:c16="http://schemas.microsoft.com/office/drawing/2014/chart" uri="{C3380CC4-5D6E-409C-BE32-E72D297353CC}">
              <c16:uniqueId val="{00000003-5310-8240-9B9A-9EACD522C9DC}"/>
            </c:ext>
          </c:extLst>
        </c:ser>
        <c:ser>
          <c:idx val="9"/>
          <c:order val="8"/>
          <c:tx>
            <c:strRef>
              <c:f>Sheet1!$G$1</c:f>
              <c:strCache>
                <c:ptCount val="1"/>
                <c:pt idx="0">
                  <c:v>Reference</c:v>
                </c:pt>
              </c:strCache>
            </c:strRef>
          </c:tx>
          <c:spPr>
            <a:ln w="28575" cap="rnd">
              <a:solidFill>
                <a:schemeClr val="tx1"/>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Sheet1!$G$2:$G$42</c:f>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10.391057999999999</c:v>
                </c:pt>
                <c:pt idx="10">
                  <c:v>10.212733</c:v>
                </c:pt>
                <c:pt idx="11">
                  <c:v>10.144772</c:v>
                </c:pt>
                <c:pt idx="12">
                  <c:v>10.119161999999999</c:v>
                </c:pt>
                <c:pt idx="13">
                  <c:v>10.121079</c:v>
                </c:pt>
                <c:pt idx="14">
                  <c:v>10.184604</c:v>
                </c:pt>
                <c:pt idx="15">
                  <c:v>10.321588999999999</c:v>
                </c:pt>
                <c:pt idx="16">
                  <c:v>10.438571</c:v>
                </c:pt>
                <c:pt idx="17">
                  <c:v>10.493043999999999</c:v>
                </c:pt>
                <c:pt idx="18">
                  <c:v>10.451485</c:v>
                </c:pt>
                <c:pt idx="19">
                  <c:v>10.390381</c:v>
                </c:pt>
                <c:pt idx="20">
                  <c:v>10.370628</c:v>
                </c:pt>
                <c:pt idx="21">
                  <c:v>10.328291</c:v>
                </c:pt>
                <c:pt idx="22">
                  <c:v>10.280963</c:v>
                </c:pt>
                <c:pt idx="23">
                  <c:v>10.315948000000001</c:v>
                </c:pt>
                <c:pt idx="24">
                  <c:v>10.32381</c:v>
                </c:pt>
                <c:pt idx="25">
                  <c:v>10.26488</c:v>
                </c:pt>
                <c:pt idx="26">
                  <c:v>10.233636000000001</c:v>
                </c:pt>
                <c:pt idx="27">
                  <c:v>10.199707</c:v>
                </c:pt>
                <c:pt idx="28">
                  <c:v>10.21621</c:v>
                </c:pt>
                <c:pt idx="29">
                  <c:v>10.185767</c:v>
                </c:pt>
                <c:pt idx="30">
                  <c:v>10.131741</c:v>
                </c:pt>
                <c:pt idx="31">
                  <c:v>10.114000000000001</c:v>
                </c:pt>
                <c:pt idx="32">
                  <c:v>10.088267999999999</c:v>
                </c:pt>
                <c:pt idx="33">
                  <c:v>10.056148</c:v>
                </c:pt>
                <c:pt idx="34">
                  <c:v>10.052033</c:v>
                </c:pt>
                <c:pt idx="35">
                  <c:v>10.030837999999999</c:v>
                </c:pt>
                <c:pt idx="36">
                  <c:v>10.001727000000001</c:v>
                </c:pt>
                <c:pt idx="37">
                  <c:v>10.003812999999999</c:v>
                </c:pt>
                <c:pt idx="38">
                  <c:v>9.9775399999999994</c:v>
                </c:pt>
                <c:pt idx="39">
                  <c:v>9.9323409999999992</c:v>
                </c:pt>
                <c:pt idx="40">
                  <c:v>9.903041</c:v>
                </c:pt>
              </c:numCache>
            </c:numRef>
          </c:val>
          <c:smooth val="0"/>
          <c:extLst>
            <c:ext xmlns:c16="http://schemas.microsoft.com/office/drawing/2014/chart" uri="{C3380CC4-5D6E-409C-BE32-E72D297353CC}">
              <c16:uniqueId val="{00000004-5310-8240-9B9A-9EACD522C9DC}"/>
            </c:ext>
          </c:extLst>
        </c:ser>
        <c:dLbls>
          <c:showLegendKey val="0"/>
          <c:showVal val="0"/>
          <c:showCatName val="0"/>
          <c:showSerName val="0"/>
          <c:showPercent val="0"/>
          <c:showBubbleSize val="0"/>
        </c:dLbls>
        <c:smooth val="0"/>
        <c:axId val="-848109952"/>
        <c:axId val="-848104512"/>
        <c:extLst>
          <c:ext xmlns:c15="http://schemas.microsoft.com/office/drawing/2012/chart" uri="{02D57815-91ED-43cb-92C2-25804820EDAC}">
            <c15:filteredLineSeries>
              <c15:ser>
                <c:idx val="0"/>
                <c:order val="2"/>
                <c:tx>
                  <c:strRef>
                    <c:extLst>
                      <c:ext uri="{02D57815-91ED-43cb-92C2-25804820EDAC}">
                        <c15:formulaRef>
                          <c15:sqref>Sheet1!$E$1</c15:sqref>
                        </c15:formulaRef>
                      </c:ext>
                    </c:extLst>
                    <c:strCache>
                      <c:ptCount val="1"/>
                      <c:pt idx="0">
                        <c:v>Low Economic Growth</c:v>
                      </c:pt>
                    </c:strCache>
                  </c:strRef>
                </c:tx>
                <c:spPr>
                  <a:ln w="28575" cap="rnd">
                    <a:solidFill>
                      <a:schemeClr val="accent1">
                        <a:lumMod val="40000"/>
                        <a:lumOff val="60000"/>
                      </a:schemeClr>
                    </a:solidFill>
                    <a:round/>
                  </a:ln>
                  <a:effectLst/>
                </c:spPr>
                <c:marker>
                  <c:symbol val="none"/>
                </c:marker>
                <c:cat>
                  <c:numRef>
                    <c:extLst>
                      <c:ext uri="{02D57815-91ED-43cb-92C2-25804820EDAC}">
                        <c15:formulaRef>
                          <c15:sqref>Sheet1!$A$2:$A$42</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c:ext uri="{02D57815-91ED-43cb-92C2-25804820EDAC}">
                        <c15:formulaRef>
                          <c15:sqref>Sheet1!$E$2:$E$42</c15:sqref>
                        </c15:formulaRef>
                      </c:ext>
                    </c:extLst>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10.392021</c:v>
                      </c:pt>
                      <c:pt idx="10">
                        <c:v>10.145789000000001</c:v>
                      </c:pt>
                      <c:pt idx="11">
                        <c:v>10.04499</c:v>
                      </c:pt>
                      <c:pt idx="12">
                        <c:v>10.087733</c:v>
                      </c:pt>
                      <c:pt idx="13">
                        <c:v>10.055242</c:v>
                      </c:pt>
                      <c:pt idx="14">
                        <c:v>10.150797000000001</c:v>
                      </c:pt>
                      <c:pt idx="15">
                        <c:v>10.252291</c:v>
                      </c:pt>
                      <c:pt idx="16">
                        <c:v>10.373236</c:v>
                      </c:pt>
                      <c:pt idx="17">
                        <c:v>10.419636000000001</c:v>
                      </c:pt>
                      <c:pt idx="18">
                        <c:v>10.399481</c:v>
                      </c:pt>
                      <c:pt idx="19">
                        <c:v>10.341583999999999</c:v>
                      </c:pt>
                      <c:pt idx="20">
                        <c:v>10.268276999999999</c:v>
                      </c:pt>
                      <c:pt idx="21">
                        <c:v>10.227314</c:v>
                      </c:pt>
                      <c:pt idx="22">
                        <c:v>10.176368999999999</c:v>
                      </c:pt>
                      <c:pt idx="23">
                        <c:v>10.178160999999999</c:v>
                      </c:pt>
                      <c:pt idx="24">
                        <c:v>10.170033</c:v>
                      </c:pt>
                      <c:pt idx="25">
                        <c:v>10.12302</c:v>
                      </c:pt>
                      <c:pt idx="26">
                        <c:v>10.064035000000001</c:v>
                      </c:pt>
                      <c:pt idx="27">
                        <c:v>9.9988480000000006</c:v>
                      </c:pt>
                      <c:pt idx="28">
                        <c:v>9.9650610000000004</c:v>
                      </c:pt>
                      <c:pt idx="29">
                        <c:v>9.9558769999999992</c:v>
                      </c:pt>
                      <c:pt idx="30">
                        <c:v>9.8885880000000004</c:v>
                      </c:pt>
                      <c:pt idx="31">
                        <c:v>9.8242429999999992</c:v>
                      </c:pt>
                      <c:pt idx="32">
                        <c:v>9.8220939999999999</c:v>
                      </c:pt>
                      <c:pt idx="33">
                        <c:v>9.7601630000000004</c:v>
                      </c:pt>
                      <c:pt idx="34">
                        <c:v>9.7443299999999997</c:v>
                      </c:pt>
                      <c:pt idx="35">
                        <c:v>9.7153069999999992</c:v>
                      </c:pt>
                      <c:pt idx="36">
                        <c:v>9.6591070000000006</c:v>
                      </c:pt>
                      <c:pt idx="37">
                        <c:v>9.6503979999999991</c:v>
                      </c:pt>
                      <c:pt idx="38">
                        <c:v>9.6195799999999991</c:v>
                      </c:pt>
                      <c:pt idx="39">
                        <c:v>9.5488379999999999</c:v>
                      </c:pt>
                      <c:pt idx="40">
                        <c:v>9.5148810000000008</c:v>
                      </c:pt>
                    </c:numCache>
                  </c:numRef>
                </c:val>
                <c:smooth val="0"/>
                <c:extLst>
                  <c:ext xmlns:c16="http://schemas.microsoft.com/office/drawing/2014/chart" uri="{C3380CC4-5D6E-409C-BE32-E72D297353CC}">
                    <c16:uniqueId val="{00000005-5310-8240-9B9A-9EACD522C9DC}"/>
                  </c:ext>
                </c:extLst>
              </c15:ser>
            </c15:filteredLineSeries>
            <c15:filteredLineSeries>
              <c15:ser>
                <c:idx val="7"/>
                <c:order val="3"/>
                <c:tx>
                  <c:strRef>
                    <c:extLst xmlns:c15="http://schemas.microsoft.com/office/drawing/2012/chart">
                      <c:ext xmlns:c15="http://schemas.microsoft.com/office/drawing/2012/chart" uri="{02D57815-91ED-43cb-92C2-25804820EDAC}">
                        <c15:formulaRef>
                          <c15:sqref>Sheet1!$C$1</c15:sqref>
                        </c15:formulaRef>
                      </c:ext>
                    </c:extLst>
                    <c:strCache>
                      <c:ptCount val="1"/>
                      <c:pt idx="0">
                        <c:v>High Economic Growth</c:v>
                      </c:pt>
                    </c:strCache>
                  </c:strRef>
                </c:tx>
                <c:spPr>
                  <a:ln w="22225" cap="rnd">
                    <a:solidFill>
                      <a:schemeClr val="accent1">
                        <a:lumMod val="75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Sheet1!$A$2:$A$42</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xmlns:c15="http://schemas.microsoft.com/office/drawing/2012/chart">
                      <c:ext xmlns:c15="http://schemas.microsoft.com/office/drawing/2012/chart" uri="{02D57815-91ED-43cb-92C2-25804820EDAC}">
                        <c15:formulaRef>
                          <c15:sqref>Sheet1!$C$2:$C$42</c15:sqref>
                        </c15:formulaRef>
                      </c:ext>
                    </c:extLst>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10.391932000000001</c:v>
                      </c:pt>
                      <c:pt idx="10">
                        <c:v>10.227112</c:v>
                      </c:pt>
                      <c:pt idx="11">
                        <c:v>10.176704000000001</c:v>
                      </c:pt>
                      <c:pt idx="12">
                        <c:v>10.152431</c:v>
                      </c:pt>
                      <c:pt idx="13">
                        <c:v>10.155849</c:v>
                      </c:pt>
                      <c:pt idx="14">
                        <c:v>10.23513</c:v>
                      </c:pt>
                      <c:pt idx="15">
                        <c:v>10.336900999999999</c:v>
                      </c:pt>
                      <c:pt idx="16">
                        <c:v>10.464555000000001</c:v>
                      </c:pt>
                      <c:pt idx="17">
                        <c:v>10.490572</c:v>
                      </c:pt>
                      <c:pt idx="18">
                        <c:v>10.431050000000001</c:v>
                      </c:pt>
                      <c:pt idx="19">
                        <c:v>10.364292000000001</c:v>
                      </c:pt>
                      <c:pt idx="20">
                        <c:v>10.333653999999999</c:v>
                      </c:pt>
                      <c:pt idx="21">
                        <c:v>10.304696</c:v>
                      </c:pt>
                      <c:pt idx="22">
                        <c:v>10.269361</c:v>
                      </c:pt>
                      <c:pt idx="23">
                        <c:v>10.281008999999999</c:v>
                      </c:pt>
                      <c:pt idx="24">
                        <c:v>10.267299</c:v>
                      </c:pt>
                      <c:pt idx="25">
                        <c:v>10.207599999999999</c:v>
                      </c:pt>
                      <c:pt idx="26">
                        <c:v>10.164289</c:v>
                      </c:pt>
                      <c:pt idx="27">
                        <c:v>10.092712000000001</c:v>
                      </c:pt>
                      <c:pt idx="28">
                        <c:v>10.098081000000001</c:v>
                      </c:pt>
                      <c:pt idx="29">
                        <c:v>10.112677</c:v>
                      </c:pt>
                      <c:pt idx="30">
                        <c:v>10.061261999999999</c:v>
                      </c:pt>
                      <c:pt idx="31">
                        <c:v>10.050544</c:v>
                      </c:pt>
                      <c:pt idx="32">
                        <c:v>10.015528</c:v>
                      </c:pt>
                      <c:pt idx="33">
                        <c:v>9.9565429999999999</c:v>
                      </c:pt>
                      <c:pt idx="34">
                        <c:v>9.9731970000000008</c:v>
                      </c:pt>
                      <c:pt idx="35">
                        <c:v>9.9753120000000006</c:v>
                      </c:pt>
                      <c:pt idx="36">
                        <c:v>9.9612449999999999</c:v>
                      </c:pt>
                      <c:pt idx="37">
                        <c:v>9.9501910000000002</c:v>
                      </c:pt>
                      <c:pt idx="38">
                        <c:v>9.9273030000000002</c:v>
                      </c:pt>
                      <c:pt idx="39">
                        <c:v>9.8787090000000006</c:v>
                      </c:pt>
                      <c:pt idx="40">
                        <c:v>9.824389</c:v>
                      </c:pt>
                    </c:numCache>
                  </c:numRef>
                </c:val>
                <c:smooth val="0"/>
                <c:extLst>
                  <c:ext xmlns:c16="http://schemas.microsoft.com/office/drawing/2014/chart" uri="{C3380CC4-5D6E-409C-BE32-E72D297353CC}">
                    <c16:uniqueId val="{00000006-5310-8240-9B9A-9EACD522C9DC}"/>
                  </c:ext>
                </c:extLst>
              </c15:ser>
            </c15:filteredLineSeries>
            <c15:filteredLineSeries>
              <c15:ser>
                <c:idx val="8"/>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Low Oil Price</c:v>
                      </c:pt>
                    </c:strCache>
                  </c:strRef>
                </c:tx>
                <c:spPr>
                  <a:ln w="28575" cap="rnd">
                    <a:solidFill>
                      <a:schemeClr val="accent5">
                        <a:lumMod val="40000"/>
                        <a:lumOff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Sheet1!$A$2:$A$42</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xmlns:c15="http://schemas.microsoft.com/office/drawing/2012/chart">
                      <c:ext xmlns:c15="http://schemas.microsoft.com/office/drawing/2012/chart" uri="{02D57815-91ED-43cb-92C2-25804820EDAC}">
                        <c15:formulaRef>
                          <c15:sqref>Sheet1!$F$2:$F$42</c15:sqref>
                        </c15:formulaRef>
                      </c:ext>
                    </c:extLst>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10.390669000000001</c:v>
                      </c:pt>
                      <c:pt idx="10">
                        <c:v>10.171651000000001</c:v>
                      </c:pt>
                      <c:pt idx="11">
                        <c:v>10.141973</c:v>
                      </c:pt>
                      <c:pt idx="12">
                        <c:v>10.124798999999999</c:v>
                      </c:pt>
                      <c:pt idx="13">
                        <c:v>10.149848</c:v>
                      </c:pt>
                      <c:pt idx="14">
                        <c:v>10.234589</c:v>
                      </c:pt>
                      <c:pt idx="15">
                        <c:v>10.373189</c:v>
                      </c:pt>
                      <c:pt idx="16">
                        <c:v>10.439418</c:v>
                      </c:pt>
                      <c:pt idx="17">
                        <c:v>10.506055</c:v>
                      </c:pt>
                      <c:pt idx="18">
                        <c:v>10.493812</c:v>
                      </c:pt>
                      <c:pt idx="19">
                        <c:v>10.47153</c:v>
                      </c:pt>
                      <c:pt idx="20">
                        <c:v>10.462358</c:v>
                      </c:pt>
                      <c:pt idx="21">
                        <c:v>10.429055</c:v>
                      </c:pt>
                      <c:pt idx="22">
                        <c:v>10.458194000000001</c:v>
                      </c:pt>
                      <c:pt idx="23">
                        <c:v>10.469697999999999</c:v>
                      </c:pt>
                      <c:pt idx="24">
                        <c:v>10.461734999999999</c:v>
                      </c:pt>
                      <c:pt idx="25">
                        <c:v>10.437464</c:v>
                      </c:pt>
                      <c:pt idx="26">
                        <c:v>10.427671999999999</c:v>
                      </c:pt>
                      <c:pt idx="27">
                        <c:v>10.419188</c:v>
                      </c:pt>
                      <c:pt idx="28">
                        <c:v>10.401021</c:v>
                      </c:pt>
                      <c:pt idx="29">
                        <c:v>10.41442</c:v>
                      </c:pt>
                      <c:pt idx="30">
                        <c:v>10.376633999999999</c:v>
                      </c:pt>
                      <c:pt idx="31">
                        <c:v>10.356902</c:v>
                      </c:pt>
                      <c:pt idx="32">
                        <c:v>10.318008000000001</c:v>
                      </c:pt>
                      <c:pt idx="33">
                        <c:v>10.285508</c:v>
                      </c:pt>
                      <c:pt idx="34">
                        <c:v>10.281333999999999</c:v>
                      </c:pt>
                      <c:pt idx="35">
                        <c:v>10.25709</c:v>
                      </c:pt>
                      <c:pt idx="36">
                        <c:v>10.187393</c:v>
                      </c:pt>
                      <c:pt idx="37">
                        <c:v>10.181696000000001</c:v>
                      </c:pt>
                      <c:pt idx="38">
                        <c:v>10.149324</c:v>
                      </c:pt>
                      <c:pt idx="39">
                        <c:v>10.074056000000001</c:v>
                      </c:pt>
                      <c:pt idx="40">
                        <c:v>10.019147999999999</c:v>
                      </c:pt>
                    </c:numCache>
                  </c:numRef>
                </c:val>
                <c:smooth val="0"/>
                <c:extLst>
                  <c:ext xmlns:c16="http://schemas.microsoft.com/office/drawing/2014/chart" uri="{C3380CC4-5D6E-409C-BE32-E72D297353CC}">
                    <c16:uniqueId val="{00000007-5310-8240-9B9A-9EACD522C9DC}"/>
                  </c:ext>
                </c:extLst>
              </c15:ser>
            </c15:filteredLineSeries>
            <c15:filteredLineSeries>
              <c15:ser>
                <c:idx val="3"/>
                <c:order val="5"/>
                <c:tx>
                  <c:strRef>
                    <c:extLst xmlns:c15="http://schemas.microsoft.com/office/drawing/2012/chart">
                      <c:ext xmlns:c15="http://schemas.microsoft.com/office/drawing/2012/chart" uri="{02D57815-91ED-43cb-92C2-25804820EDAC}">
                        <c15:formulaRef>
                          <c15:sqref>Sheet1!$D$1</c15:sqref>
                        </c15:formulaRef>
                      </c:ext>
                    </c:extLst>
                    <c:strCache>
                      <c:ptCount val="1"/>
                      <c:pt idx="0">
                        <c:v>High Oil Price</c:v>
                      </c:pt>
                    </c:strCache>
                  </c:strRef>
                </c:tx>
                <c:spPr>
                  <a:ln w="22225" cap="rnd">
                    <a:solidFill>
                      <a:schemeClr val="accent5">
                        <a:lumMod val="75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Sheet1!$A$2:$A$42</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xmlns:c15="http://schemas.microsoft.com/office/drawing/2012/chart">
                      <c:ext xmlns:c15="http://schemas.microsoft.com/office/drawing/2012/chart" uri="{02D57815-91ED-43cb-92C2-25804820EDAC}">
                        <c15:formulaRef>
                          <c15:sqref>Sheet1!$D$2:$D$42</c15:sqref>
                        </c15:formulaRef>
                      </c:ext>
                    </c:extLst>
                    <c:numCache>
                      <c:formatCode>General</c:formatCode>
                      <c:ptCount val="41"/>
                      <c:pt idx="0">
                        <c:v>11.48494321149504</c:v>
                      </c:pt>
                      <c:pt idx="1">
                        <c:v>11.330131168592921</c:v>
                      </c:pt>
                      <c:pt idx="2">
                        <c:v>11.049522959999999</c:v>
                      </c:pt>
                      <c:pt idx="3">
                        <c:v>11.112765299002509</c:v>
                      </c:pt>
                      <c:pt idx="4">
                        <c:v>11.30717048611111</c:v>
                      </c:pt>
                      <c:pt idx="5">
                        <c:v>11.155356755002909</c:v>
                      </c:pt>
                      <c:pt idx="6">
                        <c:v>10.886277556992489</c:v>
                      </c:pt>
                      <c:pt idx="7">
                        <c:v>10.90172223663245</c:v>
                      </c:pt>
                      <c:pt idx="8">
                        <c:v>10.763061930387201</c:v>
                      </c:pt>
                      <c:pt idx="9">
                        <c:v>10.39471</c:v>
                      </c:pt>
                      <c:pt idx="10">
                        <c:v>10.241961999999999</c:v>
                      </c:pt>
                      <c:pt idx="11">
                        <c:v>10.156312</c:v>
                      </c:pt>
                      <c:pt idx="12">
                        <c:v>10.133101</c:v>
                      </c:pt>
                      <c:pt idx="13">
                        <c:v>10.095813</c:v>
                      </c:pt>
                      <c:pt idx="14">
                        <c:v>10.093446</c:v>
                      </c:pt>
                      <c:pt idx="15">
                        <c:v>10.106183</c:v>
                      </c:pt>
                      <c:pt idx="16">
                        <c:v>10.138923</c:v>
                      </c:pt>
                      <c:pt idx="17">
                        <c:v>10.111739999999999</c:v>
                      </c:pt>
                      <c:pt idx="18">
                        <c:v>10.066962999999999</c:v>
                      </c:pt>
                      <c:pt idx="19">
                        <c:v>9.9805550000000007</c:v>
                      </c:pt>
                      <c:pt idx="20">
                        <c:v>9.9209940000000003</c:v>
                      </c:pt>
                      <c:pt idx="21">
                        <c:v>9.9475160000000002</c:v>
                      </c:pt>
                      <c:pt idx="22">
                        <c:v>9.9245800000000006</c:v>
                      </c:pt>
                      <c:pt idx="23">
                        <c:v>9.9339329999999997</c:v>
                      </c:pt>
                      <c:pt idx="24">
                        <c:v>9.9233379999999993</c:v>
                      </c:pt>
                      <c:pt idx="25">
                        <c:v>9.8816079999999999</c:v>
                      </c:pt>
                      <c:pt idx="26">
                        <c:v>9.8396319999999999</c:v>
                      </c:pt>
                      <c:pt idx="27">
                        <c:v>9.7942309999999999</c:v>
                      </c:pt>
                      <c:pt idx="28">
                        <c:v>9.7642469999999992</c:v>
                      </c:pt>
                      <c:pt idx="29">
                        <c:v>9.7740369999999999</c:v>
                      </c:pt>
                      <c:pt idx="30">
                        <c:v>9.7755419999999997</c:v>
                      </c:pt>
                      <c:pt idx="31">
                        <c:v>9.7948280000000008</c:v>
                      </c:pt>
                      <c:pt idx="32">
                        <c:v>9.8294739999999994</c:v>
                      </c:pt>
                      <c:pt idx="33">
                        <c:v>9.8288910000000005</c:v>
                      </c:pt>
                      <c:pt idx="34">
                        <c:v>9.8720750000000006</c:v>
                      </c:pt>
                      <c:pt idx="35">
                        <c:v>9.9161859999999997</c:v>
                      </c:pt>
                      <c:pt idx="36">
                        <c:v>9.935378</c:v>
                      </c:pt>
                      <c:pt idx="37">
                        <c:v>9.9580369999999991</c:v>
                      </c:pt>
                      <c:pt idx="38">
                        <c:v>9.9882930000000005</c:v>
                      </c:pt>
                      <c:pt idx="39">
                        <c:v>9.9642389999999992</c:v>
                      </c:pt>
                      <c:pt idx="40">
                        <c:v>9.9913439999999998</c:v>
                      </c:pt>
                    </c:numCache>
                  </c:numRef>
                </c:val>
                <c:smooth val="0"/>
                <c:extLst>
                  <c:ext xmlns:c16="http://schemas.microsoft.com/office/drawing/2014/chart" uri="{C3380CC4-5D6E-409C-BE32-E72D297353CC}">
                    <c16:uniqueId val="{00000008-5310-8240-9B9A-9EACD522C9DC}"/>
                  </c:ext>
                </c:extLst>
              </c15:ser>
            </c15:filteredLineSeries>
          </c:ext>
        </c:extLst>
      </c:lineChart>
      <c:catAx>
        <c:axId val="-8481099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4512"/>
        <c:crosses val="autoZero"/>
        <c:auto val="1"/>
        <c:lblAlgn val="ctr"/>
        <c:lblOffset val="100"/>
        <c:tickLblSkip val="10"/>
        <c:tickMarkSkip val="10"/>
        <c:noMultiLvlLbl val="0"/>
      </c:catAx>
      <c:valAx>
        <c:axId val="-848104512"/>
        <c:scaling>
          <c:orientation val="minMax"/>
          <c:min val="8"/>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9952"/>
        <c:crossesAt val="10"/>
        <c:crossBetween val="midCat"/>
        <c:majorUnit val="1"/>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r>
              <a:rPr lang="en-US" sz="1200">
                <a:solidFill>
                  <a:schemeClr val="bg1"/>
                </a:solidFill>
              </a:rPr>
              <a:t>natural gas </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endParaRPr lang="zh-CN"/>
        </a:p>
      </c:txPr>
    </c:title>
    <c:autoTitleDeleted val="0"/>
    <c:plotArea>
      <c:layout/>
      <c:scatterChart>
        <c:scatterStyle val="lineMarker"/>
        <c:varyColors val="0"/>
        <c:ser>
          <c:idx val="0"/>
          <c:order val="0"/>
          <c:tx>
            <c:v>ccgt-nobuild</c:v>
          </c:tx>
          <c:spPr>
            <a:ln w="28575" cap="rnd">
              <a:noFill/>
              <a:round/>
            </a:ln>
            <a:effectLst/>
          </c:spPr>
          <c:marker>
            <c:symbol val="circle"/>
            <c:size val="7"/>
            <c:spPr>
              <a:noFill/>
              <a:ln w="12700">
                <a:solidFill>
                  <a:schemeClr val="tx1">
                    <a:lumMod val="65000"/>
                    <a:lumOff val="35000"/>
                  </a:schemeClr>
                </a:solidFill>
              </a:ln>
              <a:effectLst/>
            </c:spPr>
          </c:marker>
          <c:xVal>
            <c:numRef>
              <c:f>(lcoe!$D$6,lcoe!$D$10,lcoe!$D$12:$D$13,lcoe!$D$15,lcoe!$D$20:$D$22,lcoe!$D$24:$D$25)</c:f>
              <c:numCache>
                <c:formatCode>0.00</c:formatCode>
                <c:ptCount val="10"/>
                <c:pt idx="0">
                  <c:v>38.193896000000002</c:v>
                </c:pt>
                <c:pt idx="1">
                  <c:v>40.484617</c:v>
                </c:pt>
                <c:pt idx="2">
                  <c:v>36.891995999999999</c:v>
                </c:pt>
                <c:pt idx="3">
                  <c:v>35.525720999999997</c:v>
                </c:pt>
                <c:pt idx="4">
                  <c:v>38.651235999999997</c:v>
                </c:pt>
                <c:pt idx="5">
                  <c:v>34.196385999999997</c:v>
                </c:pt>
                <c:pt idx="6">
                  <c:v>37.462026999999999</c:v>
                </c:pt>
                <c:pt idx="7">
                  <c:v>37.100648</c:v>
                </c:pt>
                <c:pt idx="8">
                  <c:v>45.313929000000002</c:v>
                </c:pt>
                <c:pt idx="9">
                  <c:v>44.682295000000003</c:v>
                </c:pt>
              </c:numCache>
            </c:numRef>
          </c:xVal>
          <c:yVal>
            <c:numRef>
              <c:f>(lcoe!$L$6,lcoe!$L$10,lcoe!$L$12:$L$13,lcoe!$L$15,lcoe!$L$20:$L$22,lcoe!$L$24:$L$25)</c:f>
              <c:numCache>
                <c:formatCode>0.00</c:formatCode>
                <c:ptCount val="10"/>
                <c:pt idx="0">
                  <c:v>36.714958000000003</c:v>
                </c:pt>
                <c:pt idx="1">
                  <c:v>41.255755999999998</c:v>
                </c:pt>
                <c:pt idx="2">
                  <c:v>33.254050999999997</c:v>
                </c:pt>
                <c:pt idx="3">
                  <c:v>35.064898999999997</c:v>
                </c:pt>
                <c:pt idx="4">
                  <c:v>29.31551</c:v>
                </c:pt>
                <c:pt idx="5">
                  <c:v>33.470134999999999</c:v>
                </c:pt>
                <c:pt idx="6">
                  <c:v>34.464970000000001</c:v>
                </c:pt>
                <c:pt idx="7">
                  <c:v>31.943639999999998</c:v>
                </c:pt>
                <c:pt idx="8">
                  <c:v>45.219143000000003</c:v>
                </c:pt>
                <c:pt idx="9">
                  <c:v>44.473357999999998</c:v>
                </c:pt>
              </c:numCache>
            </c:numRef>
          </c:yVal>
          <c:smooth val="0"/>
          <c:extLst>
            <c:ext xmlns:c16="http://schemas.microsoft.com/office/drawing/2014/chart" uri="{C3380CC4-5D6E-409C-BE32-E72D297353CC}">
              <c16:uniqueId val="{00000000-8B52-124B-91C3-2DC9648CC20F}"/>
            </c:ext>
          </c:extLst>
        </c:ser>
        <c:ser>
          <c:idx val="1"/>
          <c:order val="1"/>
          <c:tx>
            <c:v>ccgt-builds</c:v>
          </c:tx>
          <c:spPr>
            <a:ln w="12700" cap="rnd">
              <a:noFill/>
              <a:round/>
            </a:ln>
            <a:effectLst/>
          </c:spPr>
          <c:marker>
            <c:symbol val="circle"/>
            <c:size val="7"/>
            <c:spPr>
              <a:solidFill>
                <a:schemeClr val="accent1"/>
              </a:solidFill>
              <a:ln w="9525">
                <a:noFill/>
              </a:ln>
              <a:effectLst/>
            </c:spPr>
          </c:marker>
          <c:xVal>
            <c:numRef>
              <c:f>(lcoe!$D$4:$D$5,lcoe!$D$7:$D$9,lcoe!$D$11,lcoe!$D$14,lcoe!$D$16:$D$19,lcoe!$D$23,lcoe!$D$26:$D$28)</c:f>
              <c:numCache>
                <c:formatCode>0.00</c:formatCode>
                <c:ptCount val="15"/>
                <c:pt idx="0">
                  <c:v>33.941119</c:v>
                </c:pt>
                <c:pt idx="1">
                  <c:v>39.730992000000001</c:v>
                </c:pt>
                <c:pt idx="2">
                  <c:v>37.081386999999999</c:v>
                </c:pt>
                <c:pt idx="3">
                  <c:v>37.297265000000003</c:v>
                </c:pt>
                <c:pt idx="4">
                  <c:v>34.201611999999997</c:v>
                </c:pt>
                <c:pt idx="5">
                  <c:v>40.523415</c:v>
                </c:pt>
                <c:pt idx="6">
                  <c:v>33.352637999999999</c:v>
                </c:pt>
                <c:pt idx="7">
                  <c:v>36.214992000000002</c:v>
                </c:pt>
                <c:pt idx="8">
                  <c:v>39.863678</c:v>
                </c:pt>
                <c:pt idx="9">
                  <c:v>35.103481000000002</c:v>
                </c:pt>
                <c:pt idx="10">
                  <c:v>35.713622000000001</c:v>
                </c:pt>
                <c:pt idx="11">
                  <c:v>39.945397999999997</c:v>
                </c:pt>
                <c:pt idx="12">
                  <c:v>38.782676000000002</c:v>
                </c:pt>
                <c:pt idx="13">
                  <c:v>37.020200000000003</c:v>
                </c:pt>
                <c:pt idx="14">
                  <c:v>37.819924999999998</c:v>
                </c:pt>
              </c:numCache>
            </c:numRef>
          </c:xVal>
          <c:yVal>
            <c:numRef>
              <c:f>(lcoe!$L$4:$L$5,lcoe!$L$7:$L$9,lcoe!$L$11,lcoe!$L$14,lcoe!$L$16:$L$19,lcoe!$L$23,lcoe!$L$26:$L$28)</c:f>
              <c:numCache>
                <c:formatCode>0.00</c:formatCode>
                <c:ptCount val="15"/>
                <c:pt idx="0">
                  <c:v>34.626086999999998</c:v>
                </c:pt>
                <c:pt idx="1">
                  <c:v>39.785454000000001</c:v>
                </c:pt>
                <c:pt idx="2">
                  <c:v>37.191218999999997</c:v>
                </c:pt>
                <c:pt idx="3">
                  <c:v>37.748404999999998</c:v>
                </c:pt>
                <c:pt idx="4">
                  <c:v>34.776809999999998</c:v>
                </c:pt>
                <c:pt idx="5">
                  <c:v>41.194305</c:v>
                </c:pt>
                <c:pt idx="6">
                  <c:v>34.313828000000001</c:v>
                </c:pt>
                <c:pt idx="7">
                  <c:v>36.712940000000003</c:v>
                </c:pt>
                <c:pt idx="8">
                  <c:v>40.416964999999998</c:v>
                </c:pt>
                <c:pt idx="9">
                  <c:v>35.676482999999998</c:v>
                </c:pt>
                <c:pt idx="10">
                  <c:v>36.318066000000002</c:v>
                </c:pt>
                <c:pt idx="11">
                  <c:v>38.402683000000003</c:v>
                </c:pt>
                <c:pt idx="12">
                  <c:v>40.051208000000003</c:v>
                </c:pt>
                <c:pt idx="13">
                  <c:v>37.022682000000003</c:v>
                </c:pt>
                <c:pt idx="14">
                  <c:v>39.702351</c:v>
                </c:pt>
              </c:numCache>
            </c:numRef>
          </c:yVal>
          <c:smooth val="0"/>
          <c:extLst>
            <c:ext xmlns:c16="http://schemas.microsoft.com/office/drawing/2014/chart" uri="{C3380CC4-5D6E-409C-BE32-E72D297353CC}">
              <c16:uniqueId val="{00000001-8B52-124B-91C3-2DC9648CC20F}"/>
            </c:ext>
          </c:extLst>
        </c:ser>
        <c:ser>
          <c:idx val="2"/>
          <c:order val="2"/>
          <c:tx>
            <c:v>diagonal</c:v>
          </c:tx>
          <c:spPr>
            <a:ln w="12700" cap="rnd">
              <a:solidFill>
                <a:srgbClr val="000000"/>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2-8B52-124B-91C3-2DC9648CC20F}"/>
            </c:ext>
          </c:extLst>
        </c:ser>
        <c:dLbls>
          <c:showLegendKey val="0"/>
          <c:showVal val="0"/>
          <c:showCatName val="0"/>
          <c:showSerName val="0"/>
          <c:showPercent val="0"/>
          <c:showBubbleSize val="0"/>
        </c:dLbls>
        <c:axId val="-848110496"/>
        <c:axId val="-848108320"/>
      </c:scatterChart>
      <c:valAx>
        <c:axId val="-848110496"/>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848108320"/>
        <c:crosses val="autoZero"/>
        <c:crossBetween val="midCat"/>
        <c:majorUnit val="30"/>
      </c:valAx>
      <c:valAx>
        <c:axId val="-848108320"/>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zh-CN"/>
          </a:p>
        </c:txPr>
        <c:crossAx val="-848110496"/>
        <c:crosses val="autoZero"/>
        <c:crossBetween val="midCat"/>
        <c:majorUnit val="30"/>
      </c:valAx>
      <c:spPr>
        <a:noFill/>
        <a:ln>
          <a:solidFill>
            <a:schemeClr val="tx1">
              <a:lumMod val="65000"/>
              <a:lumOff val="3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186090949685019"/>
          <c:y val="0.20764447530231064"/>
          <c:w val="0.57611174978769619"/>
          <c:h val="0.69593928013507345"/>
        </c:manualLayout>
      </c:layout>
      <c:areaChart>
        <c:grouping val="stacked"/>
        <c:varyColors val="0"/>
        <c:ser>
          <c:idx val="3"/>
          <c:order val="0"/>
          <c:tx>
            <c:strRef>
              <c:f>Sheet1!$F$1</c:f>
              <c:strCache>
                <c:ptCount val="1"/>
                <c:pt idx="0">
                  <c:v>other</c:v>
                </c:pt>
              </c:strCache>
            </c:strRef>
          </c:tx>
          <c:spPr>
            <a:solidFill>
              <a:srgbClr val="FFFFFF">
                <a:lumMod val="75000"/>
              </a:srgb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Sheet1!$F$2:$F$42</c:f>
              <c:numCache>
                <c:formatCode>General</c:formatCode>
                <c:ptCount val="41"/>
                <c:pt idx="0">
                  <c:v>56.089367000000003</c:v>
                </c:pt>
                <c:pt idx="1">
                  <c:v>56.670830000000002</c:v>
                </c:pt>
                <c:pt idx="2">
                  <c:v>57.622166</c:v>
                </c:pt>
                <c:pt idx="3">
                  <c:v>60.858027</c:v>
                </c:pt>
                <c:pt idx="4">
                  <c:v>63.989444000000013</c:v>
                </c:pt>
                <c:pt idx="5">
                  <c:v>63.631878</c:v>
                </c:pt>
                <c:pt idx="6">
                  <c:v>62.760458</c:v>
                </c:pt>
                <c:pt idx="7">
                  <c:v>62.761670000000002</c:v>
                </c:pt>
                <c:pt idx="8">
                  <c:v>62.765127999999997</c:v>
                </c:pt>
                <c:pt idx="9">
                  <c:v>57.627044999999953</c:v>
                </c:pt>
                <c:pt idx="10">
                  <c:v>57.813158000000037</c:v>
                </c:pt>
                <c:pt idx="11">
                  <c:v>58.02347599999996</c:v>
                </c:pt>
                <c:pt idx="12">
                  <c:v>66.863191000000029</c:v>
                </c:pt>
                <c:pt idx="13">
                  <c:v>67.679452999999967</c:v>
                </c:pt>
                <c:pt idx="14">
                  <c:v>69.581087000000025</c:v>
                </c:pt>
                <c:pt idx="15">
                  <c:v>80.790053000000171</c:v>
                </c:pt>
                <c:pt idx="16">
                  <c:v>81.122367000000168</c:v>
                </c:pt>
                <c:pt idx="17">
                  <c:v>81.2087140000001</c:v>
                </c:pt>
                <c:pt idx="18">
                  <c:v>81.417430999999851</c:v>
                </c:pt>
                <c:pt idx="19">
                  <c:v>82.189736000000039</c:v>
                </c:pt>
                <c:pt idx="20">
                  <c:v>82.993910000000142</c:v>
                </c:pt>
                <c:pt idx="21">
                  <c:v>83.459138000000166</c:v>
                </c:pt>
                <c:pt idx="22">
                  <c:v>84.243451999999934</c:v>
                </c:pt>
                <c:pt idx="23">
                  <c:v>84.601685000000316</c:v>
                </c:pt>
                <c:pt idx="24">
                  <c:v>84.810947000000169</c:v>
                </c:pt>
                <c:pt idx="25">
                  <c:v>84.701660000000174</c:v>
                </c:pt>
                <c:pt idx="26">
                  <c:v>85.027985000000172</c:v>
                </c:pt>
                <c:pt idx="27">
                  <c:v>85.259920999999849</c:v>
                </c:pt>
                <c:pt idx="28">
                  <c:v>85.562591000000111</c:v>
                </c:pt>
                <c:pt idx="29">
                  <c:v>86.062236999999868</c:v>
                </c:pt>
                <c:pt idx="30">
                  <c:v>86.299302000000125</c:v>
                </c:pt>
                <c:pt idx="31">
                  <c:v>86.591086999999789</c:v>
                </c:pt>
                <c:pt idx="32">
                  <c:v>87.017016999999896</c:v>
                </c:pt>
                <c:pt idx="33">
                  <c:v>87.418490999999676</c:v>
                </c:pt>
                <c:pt idx="34">
                  <c:v>87.641395999999986</c:v>
                </c:pt>
                <c:pt idx="35">
                  <c:v>88.433851999999888</c:v>
                </c:pt>
                <c:pt idx="36">
                  <c:v>89.986601999999948</c:v>
                </c:pt>
                <c:pt idx="37">
                  <c:v>91.659377999999833</c:v>
                </c:pt>
                <c:pt idx="38">
                  <c:v>92.885817999999972</c:v>
                </c:pt>
                <c:pt idx="39">
                  <c:v>94.172945999999911</c:v>
                </c:pt>
                <c:pt idx="40">
                  <c:v>97.247098000000278</c:v>
                </c:pt>
              </c:numCache>
            </c:numRef>
          </c:val>
          <c:extLst>
            <c:ext xmlns:c16="http://schemas.microsoft.com/office/drawing/2014/chart" uri="{C3380CC4-5D6E-409C-BE32-E72D297353CC}">
              <c16:uniqueId val="{00000000-B736-8B48-A501-3B5560F4BD70}"/>
            </c:ext>
          </c:extLst>
        </c:ser>
        <c:ser>
          <c:idx val="0"/>
          <c:order val="1"/>
          <c:tx>
            <c:strRef>
              <c:f>Sheet1!$E$1</c:f>
              <c:strCache>
                <c:ptCount val="1"/>
                <c:pt idx="0">
                  <c:v>hydroelectric</c:v>
                </c:pt>
              </c:strCache>
            </c:strRef>
          </c:tx>
          <c:spPr>
            <a:solidFill>
              <a:srgbClr val="0096D7">
                <a:lumMod val="75000"/>
              </a:srgb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260.20306900000003</c:v>
                </c:pt>
                <c:pt idx="1">
                  <c:v>319.35490399999998</c:v>
                </c:pt>
                <c:pt idx="2">
                  <c:v>276.24022300000001</c:v>
                </c:pt>
                <c:pt idx="3">
                  <c:v>268.565383</c:v>
                </c:pt>
                <c:pt idx="4">
                  <c:v>259.36662200000001</c:v>
                </c:pt>
                <c:pt idx="5">
                  <c:v>249.080085</c:v>
                </c:pt>
                <c:pt idx="6">
                  <c:v>267.81215300000002</c:v>
                </c:pt>
                <c:pt idx="7">
                  <c:v>300.33315599999997</c:v>
                </c:pt>
                <c:pt idx="8">
                  <c:v>291.723816</c:v>
                </c:pt>
                <c:pt idx="9">
                  <c:v>288.26693699999998</c:v>
                </c:pt>
                <c:pt idx="10">
                  <c:v>292.26767000000001</c:v>
                </c:pt>
                <c:pt idx="11">
                  <c:v>292.70632899999998</c:v>
                </c:pt>
                <c:pt idx="12">
                  <c:v>291.82321200000001</c:v>
                </c:pt>
                <c:pt idx="13">
                  <c:v>292.04049700000002</c:v>
                </c:pt>
                <c:pt idx="14">
                  <c:v>291.97161899999998</c:v>
                </c:pt>
                <c:pt idx="15">
                  <c:v>291.82128899999998</c:v>
                </c:pt>
                <c:pt idx="16">
                  <c:v>291.86535600000002</c:v>
                </c:pt>
                <c:pt idx="17">
                  <c:v>291.82974200000001</c:v>
                </c:pt>
                <c:pt idx="18">
                  <c:v>291.63003500000002</c:v>
                </c:pt>
                <c:pt idx="19">
                  <c:v>291.56066900000002</c:v>
                </c:pt>
                <c:pt idx="20">
                  <c:v>291.50482199999999</c:v>
                </c:pt>
                <c:pt idx="21">
                  <c:v>291.47351099999997</c:v>
                </c:pt>
                <c:pt idx="22">
                  <c:v>291.394318</c:v>
                </c:pt>
                <c:pt idx="23">
                  <c:v>291.39288299999998</c:v>
                </c:pt>
                <c:pt idx="24">
                  <c:v>291.546875</c:v>
                </c:pt>
                <c:pt idx="25">
                  <c:v>291.547394</c:v>
                </c:pt>
                <c:pt idx="26">
                  <c:v>291.503601</c:v>
                </c:pt>
                <c:pt idx="27">
                  <c:v>291.40588400000001</c:v>
                </c:pt>
                <c:pt idx="28">
                  <c:v>291.3125</c:v>
                </c:pt>
                <c:pt idx="29">
                  <c:v>291.16796900000003</c:v>
                </c:pt>
                <c:pt idx="30">
                  <c:v>290.897583</c:v>
                </c:pt>
                <c:pt idx="31">
                  <c:v>290.482483</c:v>
                </c:pt>
                <c:pt idx="32">
                  <c:v>289.07882699999999</c:v>
                </c:pt>
                <c:pt idx="33">
                  <c:v>289.50170900000001</c:v>
                </c:pt>
                <c:pt idx="34">
                  <c:v>289.52654999999999</c:v>
                </c:pt>
                <c:pt idx="35">
                  <c:v>288.46975700000002</c:v>
                </c:pt>
                <c:pt idx="36">
                  <c:v>288.72174100000001</c:v>
                </c:pt>
                <c:pt idx="37">
                  <c:v>289.733002</c:v>
                </c:pt>
                <c:pt idx="38">
                  <c:v>289.92907700000001</c:v>
                </c:pt>
                <c:pt idx="39">
                  <c:v>289.569794</c:v>
                </c:pt>
                <c:pt idx="40">
                  <c:v>288.78921500000001</c:v>
                </c:pt>
              </c:numCache>
            </c:numRef>
          </c:val>
          <c:extLst>
            <c:ext xmlns:c16="http://schemas.microsoft.com/office/drawing/2014/chart" uri="{C3380CC4-5D6E-409C-BE32-E72D297353CC}">
              <c16:uniqueId val="{00000001-B736-8B48-A501-3B5560F4BD70}"/>
            </c:ext>
          </c:extLst>
        </c:ser>
        <c:ser>
          <c:idx val="1"/>
          <c:order val="2"/>
          <c:tx>
            <c:strRef>
              <c:f>Sheet1!$D$1</c:f>
              <c:strCache>
                <c:ptCount val="1"/>
                <c:pt idx="0">
                  <c:v>geothermal</c:v>
                </c:pt>
              </c:strCache>
            </c:strRef>
          </c:tx>
          <c:spPr>
            <a:solidFill>
              <a:schemeClr val="accent2"/>
            </a:solidFill>
            <a:ln>
              <a:solidFill>
                <a:srgbClr val="BD732A"/>
              </a:solid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15.219213</c:v>
                </c:pt>
                <c:pt idx="1">
                  <c:v>15.316068</c:v>
                </c:pt>
                <c:pt idx="2">
                  <c:v>15.562426</c:v>
                </c:pt>
                <c:pt idx="3">
                  <c:v>15.774673999999999</c:v>
                </c:pt>
                <c:pt idx="4">
                  <c:v>15.876941</c:v>
                </c:pt>
                <c:pt idx="5">
                  <c:v>15.917574999999999</c:v>
                </c:pt>
                <c:pt idx="6">
                  <c:v>15.825806999999999</c:v>
                </c:pt>
                <c:pt idx="7">
                  <c:v>15.926765</c:v>
                </c:pt>
                <c:pt idx="8">
                  <c:v>16.728455</c:v>
                </c:pt>
                <c:pt idx="9">
                  <c:v>16.426468</c:v>
                </c:pt>
                <c:pt idx="10">
                  <c:v>16.361433000000002</c:v>
                </c:pt>
                <c:pt idx="11">
                  <c:v>16.888786</c:v>
                </c:pt>
                <c:pt idx="12">
                  <c:v>16.702055000000001</c:v>
                </c:pt>
                <c:pt idx="13">
                  <c:v>17.761251000000001</c:v>
                </c:pt>
                <c:pt idx="14">
                  <c:v>18.722135999999999</c:v>
                </c:pt>
                <c:pt idx="15">
                  <c:v>19.68355</c:v>
                </c:pt>
                <c:pt idx="16">
                  <c:v>21.074532999999999</c:v>
                </c:pt>
                <c:pt idx="17">
                  <c:v>22.416073000000001</c:v>
                </c:pt>
                <c:pt idx="18">
                  <c:v>23.796101</c:v>
                </c:pt>
                <c:pt idx="19">
                  <c:v>25.068382</c:v>
                </c:pt>
                <c:pt idx="20">
                  <c:v>26.471848999999999</c:v>
                </c:pt>
                <c:pt idx="21">
                  <c:v>28.113707999999999</c:v>
                </c:pt>
                <c:pt idx="22">
                  <c:v>29.887620999999999</c:v>
                </c:pt>
                <c:pt idx="23">
                  <c:v>31.406464</c:v>
                </c:pt>
                <c:pt idx="24">
                  <c:v>32.766171</c:v>
                </c:pt>
                <c:pt idx="25">
                  <c:v>34.688262999999999</c:v>
                </c:pt>
                <c:pt idx="26">
                  <c:v>36.518889999999999</c:v>
                </c:pt>
                <c:pt idx="27">
                  <c:v>38.554043</c:v>
                </c:pt>
                <c:pt idx="28">
                  <c:v>40.325896999999998</c:v>
                </c:pt>
                <c:pt idx="29">
                  <c:v>42.031756999999999</c:v>
                </c:pt>
                <c:pt idx="30">
                  <c:v>43.064163000000001</c:v>
                </c:pt>
                <c:pt idx="31">
                  <c:v>44.175514</c:v>
                </c:pt>
                <c:pt idx="32">
                  <c:v>45.35313</c:v>
                </c:pt>
                <c:pt idx="33">
                  <c:v>46.427821999999999</c:v>
                </c:pt>
                <c:pt idx="34">
                  <c:v>47.466147999999997</c:v>
                </c:pt>
                <c:pt idx="35">
                  <c:v>48.413834000000001</c:v>
                </c:pt>
                <c:pt idx="36">
                  <c:v>49.341461000000002</c:v>
                </c:pt>
                <c:pt idx="37">
                  <c:v>50.238968</c:v>
                </c:pt>
                <c:pt idx="38">
                  <c:v>51.188949999999998</c:v>
                </c:pt>
                <c:pt idx="39">
                  <c:v>51.794857</c:v>
                </c:pt>
                <c:pt idx="40">
                  <c:v>52.168888000000003</c:v>
                </c:pt>
              </c:numCache>
            </c:numRef>
          </c:val>
          <c:extLst>
            <c:ext xmlns:c16="http://schemas.microsoft.com/office/drawing/2014/chart" uri="{C3380CC4-5D6E-409C-BE32-E72D297353CC}">
              <c16:uniqueId val="{00000002-B736-8B48-A501-3B5560F4BD70}"/>
            </c:ext>
          </c:extLst>
        </c:ser>
        <c:ser>
          <c:idx val="2"/>
          <c:order val="3"/>
          <c:tx>
            <c:strRef>
              <c:f>Sheet1!$C$1</c:f>
              <c:strCache>
                <c:ptCount val="1"/>
                <c:pt idx="0">
                  <c:v>wind</c:v>
                </c:pt>
              </c:strCache>
            </c:strRef>
          </c:tx>
          <c:spPr>
            <a:solidFill>
              <a:srgbClr val="5D9732"/>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94.652246000000005</c:v>
                </c:pt>
                <c:pt idx="1">
                  <c:v>120.176599</c:v>
                </c:pt>
                <c:pt idx="2">
                  <c:v>140.82170300000001</c:v>
                </c:pt>
                <c:pt idx="3">
                  <c:v>167.83974499999999</c:v>
                </c:pt>
                <c:pt idx="4">
                  <c:v>181.655282</c:v>
                </c:pt>
                <c:pt idx="5">
                  <c:v>190.718548</c:v>
                </c:pt>
                <c:pt idx="6">
                  <c:v>226.99256199999999</c:v>
                </c:pt>
                <c:pt idx="7">
                  <c:v>254.302662</c:v>
                </c:pt>
                <c:pt idx="8">
                  <c:v>274.95181500000001</c:v>
                </c:pt>
                <c:pt idx="9">
                  <c:v>296.31545999999997</c:v>
                </c:pt>
                <c:pt idx="10">
                  <c:v>336.97134399999999</c:v>
                </c:pt>
                <c:pt idx="11">
                  <c:v>369.99575800000002</c:v>
                </c:pt>
                <c:pt idx="12">
                  <c:v>426.213684</c:v>
                </c:pt>
                <c:pt idx="13">
                  <c:v>491.642944</c:v>
                </c:pt>
                <c:pt idx="14">
                  <c:v>510.042419</c:v>
                </c:pt>
                <c:pt idx="15">
                  <c:v>513.15594499999997</c:v>
                </c:pt>
                <c:pt idx="16">
                  <c:v>514.62609899999995</c:v>
                </c:pt>
                <c:pt idx="17">
                  <c:v>515.76220699999999</c:v>
                </c:pt>
                <c:pt idx="18">
                  <c:v>524.47406000000001</c:v>
                </c:pt>
                <c:pt idx="19">
                  <c:v>531.25866699999995</c:v>
                </c:pt>
                <c:pt idx="20">
                  <c:v>556.38580300000001</c:v>
                </c:pt>
                <c:pt idx="21">
                  <c:v>562.59429899999998</c:v>
                </c:pt>
                <c:pt idx="22">
                  <c:v>563.05127000000005</c:v>
                </c:pt>
                <c:pt idx="23">
                  <c:v>564.43945299999996</c:v>
                </c:pt>
                <c:pt idx="24">
                  <c:v>566.85632299999997</c:v>
                </c:pt>
                <c:pt idx="25">
                  <c:v>593.09930399999996</c:v>
                </c:pt>
                <c:pt idx="26">
                  <c:v>603.80981399999996</c:v>
                </c:pt>
                <c:pt idx="27">
                  <c:v>605.75140399999998</c:v>
                </c:pt>
                <c:pt idx="28">
                  <c:v>609.91815199999996</c:v>
                </c:pt>
                <c:pt idx="29">
                  <c:v>610.86962900000003</c:v>
                </c:pt>
                <c:pt idx="30">
                  <c:v>614.01629600000001</c:v>
                </c:pt>
                <c:pt idx="31">
                  <c:v>618.30993699999999</c:v>
                </c:pt>
                <c:pt idx="32">
                  <c:v>622.91290300000003</c:v>
                </c:pt>
                <c:pt idx="33">
                  <c:v>629.16595500000005</c:v>
                </c:pt>
                <c:pt idx="34">
                  <c:v>632.99597200000005</c:v>
                </c:pt>
                <c:pt idx="35">
                  <c:v>640.49566700000003</c:v>
                </c:pt>
                <c:pt idx="36">
                  <c:v>645.14544699999999</c:v>
                </c:pt>
                <c:pt idx="37">
                  <c:v>651.45471199999997</c:v>
                </c:pt>
                <c:pt idx="38">
                  <c:v>659.28417999999999</c:v>
                </c:pt>
                <c:pt idx="39">
                  <c:v>667.645264</c:v>
                </c:pt>
                <c:pt idx="40">
                  <c:v>679.74383499999999</c:v>
                </c:pt>
              </c:numCache>
            </c:numRef>
          </c:val>
          <c:extLst>
            <c:ext xmlns:c16="http://schemas.microsoft.com/office/drawing/2014/chart" uri="{C3380CC4-5D6E-409C-BE32-E72D297353CC}">
              <c16:uniqueId val="{00000003-B736-8B48-A501-3B5560F4BD70}"/>
            </c:ext>
          </c:extLst>
        </c:ser>
        <c:ser>
          <c:idx val="4"/>
          <c:order val="4"/>
          <c:tx>
            <c:strRef>
              <c:f>Sheet1!$B$1</c:f>
              <c:strCache>
                <c:ptCount val="1"/>
                <c:pt idx="0">
                  <c:v>solar</c:v>
                </c:pt>
              </c:strCache>
            </c:strRef>
          </c:tx>
          <c:spPr>
            <a:solidFill>
              <a:srgbClr val="FFC702"/>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3.622849</c:v>
                </c:pt>
                <c:pt idx="1">
                  <c:v>5.6430190000000007</c:v>
                </c:pt>
                <c:pt idx="2">
                  <c:v>10.477679999999999</c:v>
                </c:pt>
                <c:pt idx="3">
                  <c:v>17.167166999999999</c:v>
                </c:pt>
                <c:pt idx="4">
                  <c:v>28.923690000000001</c:v>
                </c:pt>
                <c:pt idx="5">
                  <c:v>39.032171000000012</c:v>
                </c:pt>
                <c:pt idx="6">
                  <c:v>54.866492000000001</c:v>
                </c:pt>
                <c:pt idx="7">
                  <c:v>77.276459000000003</c:v>
                </c:pt>
                <c:pt idx="8">
                  <c:v>96.147091000000003</c:v>
                </c:pt>
                <c:pt idx="9">
                  <c:v>113.36726400000001</c:v>
                </c:pt>
                <c:pt idx="10">
                  <c:v>140.73165900000001</c:v>
                </c:pt>
                <c:pt idx="11">
                  <c:v>181.08364900000001</c:v>
                </c:pt>
                <c:pt idx="12">
                  <c:v>222.184662</c:v>
                </c:pt>
                <c:pt idx="13">
                  <c:v>239.78417999999999</c:v>
                </c:pt>
                <c:pt idx="14">
                  <c:v>267.79650900000001</c:v>
                </c:pt>
                <c:pt idx="15">
                  <c:v>312.47213699999998</c:v>
                </c:pt>
                <c:pt idx="16">
                  <c:v>351.97631799999999</c:v>
                </c:pt>
                <c:pt idx="17">
                  <c:v>380.75848400000001</c:v>
                </c:pt>
                <c:pt idx="18">
                  <c:v>401.51367199999999</c:v>
                </c:pt>
                <c:pt idx="19">
                  <c:v>433.791809</c:v>
                </c:pt>
                <c:pt idx="20">
                  <c:v>463.19976800000001</c:v>
                </c:pt>
                <c:pt idx="21">
                  <c:v>473.265106</c:v>
                </c:pt>
                <c:pt idx="22">
                  <c:v>480.54235799999998</c:v>
                </c:pt>
                <c:pt idx="23">
                  <c:v>488.78744499999999</c:v>
                </c:pt>
                <c:pt idx="24">
                  <c:v>495.53396600000002</c:v>
                </c:pt>
                <c:pt idx="25">
                  <c:v>506.37890599999997</c:v>
                </c:pt>
                <c:pt idx="26">
                  <c:v>524.158997</c:v>
                </c:pt>
                <c:pt idx="27">
                  <c:v>545.56195100000002</c:v>
                </c:pt>
                <c:pt idx="28">
                  <c:v>569.56225600000005</c:v>
                </c:pt>
                <c:pt idx="29">
                  <c:v>595.65576199999998</c:v>
                </c:pt>
                <c:pt idx="30">
                  <c:v>624.5625</c:v>
                </c:pt>
                <c:pt idx="31">
                  <c:v>656.17962599999998</c:v>
                </c:pt>
                <c:pt idx="32">
                  <c:v>693.19232199999999</c:v>
                </c:pt>
                <c:pt idx="33">
                  <c:v>734.29681400000004</c:v>
                </c:pt>
                <c:pt idx="34">
                  <c:v>781.10540800000001</c:v>
                </c:pt>
                <c:pt idx="35">
                  <c:v>827.14074700000003</c:v>
                </c:pt>
                <c:pt idx="36">
                  <c:v>859.67511000000002</c:v>
                </c:pt>
                <c:pt idx="37">
                  <c:v>885.82641599999999</c:v>
                </c:pt>
                <c:pt idx="38">
                  <c:v>904.21051</c:v>
                </c:pt>
                <c:pt idx="39">
                  <c:v>925.83947799999999</c:v>
                </c:pt>
                <c:pt idx="40">
                  <c:v>946.05755599999998</c:v>
                </c:pt>
              </c:numCache>
            </c:numRef>
          </c:val>
          <c:extLst>
            <c:ext xmlns:c16="http://schemas.microsoft.com/office/drawing/2014/chart" uri="{C3380CC4-5D6E-409C-BE32-E72D297353CC}">
              <c16:uniqueId val="{00000004-B736-8B48-A501-3B5560F4BD70}"/>
            </c:ext>
          </c:extLst>
        </c:ser>
        <c:dLbls>
          <c:showLegendKey val="0"/>
          <c:showVal val="0"/>
          <c:showCatName val="0"/>
          <c:showSerName val="0"/>
          <c:showPercent val="0"/>
          <c:showBubbleSize val="0"/>
        </c:dLbls>
        <c:axId val="-851192976"/>
        <c:axId val="-851197328"/>
      </c:areaChart>
      <c:catAx>
        <c:axId val="-85119297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7328"/>
        <c:crosses val="autoZero"/>
        <c:auto val="1"/>
        <c:lblAlgn val="ctr"/>
        <c:lblOffset val="100"/>
        <c:tickLblSkip val="10"/>
        <c:tickMarkSkip val="10"/>
        <c:noMultiLvlLbl val="0"/>
      </c:catAx>
      <c:valAx>
        <c:axId val="-85119732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2976"/>
        <c:crossesAt val="1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4">
    <c:autoUpdate val="0"/>
  </c:externalData>
  <c:userShapes r:id="rId5"/>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r>
              <a:rPr lang="en-US" sz="1200">
                <a:solidFill>
                  <a:schemeClr val="bg1"/>
                </a:solidFill>
              </a:rPr>
              <a:t>coal, 30% carbon </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endParaRPr lang="zh-CN"/>
        </a:p>
      </c:txPr>
    </c:title>
    <c:autoTitleDeleted val="0"/>
    <c:plotArea>
      <c:layout/>
      <c:scatterChart>
        <c:scatterStyle val="lineMarker"/>
        <c:varyColors val="0"/>
        <c:ser>
          <c:idx val="0"/>
          <c:order val="0"/>
          <c:tx>
            <c:v>ccs-nobuild</c:v>
          </c:tx>
          <c:spPr>
            <a:ln w="28575" cap="rnd">
              <a:noFill/>
              <a:round/>
            </a:ln>
            <a:effectLst/>
          </c:spPr>
          <c:marker>
            <c:symbol val="circle"/>
            <c:size val="7"/>
            <c:spPr>
              <a:noFill/>
              <a:ln w="12700">
                <a:solidFill>
                  <a:schemeClr val="tx1">
                    <a:lumMod val="75000"/>
                    <a:lumOff val="25000"/>
                  </a:schemeClr>
                </a:solidFill>
              </a:ln>
              <a:effectLst/>
            </c:spPr>
          </c:marker>
          <c:xVal>
            <c:numRef>
              <c:f>lcoe!$C$4:$C$28</c:f>
              <c:numCache>
                <c:formatCode>0.00</c:formatCode>
                <c:ptCount val="25"/>
                <c:pt idx="0">
                  <c:v>70.683575000000005</c:v>
                </c:pt>
                <c:pt idx="1">
                  <c:v>77.714827</c:v>
                </c:pt>
                <c:pt idx="2">
                  <c:v>73.694875999999994</c:v>
                </c:pt>
                <c:pt idx="3">
                  <c:v>77.329055999999994</c:v>
                </c:pt>
                <c:pt idx="4">
                  <c:v>77.951575000000005</c:v>
                </c:pt>
                <c:pt idx="5">
                  <c:v>72.158798000000004</c:v>
                </c:pt>
                <c:pt idx="6">
                  <c:v>91.268874999999994</c:v>
                </c:pt>
                <c:pt idx="7">
                  <c:v>#N/A</c:v>
                </c:pt>
                <c:pt idx="8">
                  <c:v>86.110263000000003</c:v>
                </c:pt>
                <c:pt idx="9">
                  <c:v>85.200720000000004</c:v>
                </c:pt>
                <c:pt idx="10">
                  <c:v>65.104155000000006</c:v>
                </c:pt>
                <c:pt idx="11">
                  <c:v>85.769502000000003</c:v>
                </c:pt>
                <c:pt idx="12">
                  <c:v>68.702483000000001</c:v>
                </c:pt>
                <c:pt idx="13">
                  <c:v>81.898634000000001</c:v>
                </c:pt>
                <c:pt idx="14">
                  <c:v>73.356904</c:v>
                </c:pt>
                <c:pt idx="15">
                  <c:v>73.955735000000004</c:v>
                </c:pt>
                <c:pt idx="16">
                  <c:v>72.481212999999997</c:v>
                </c:pt>
                <c:pt idx="17">
                  <c:v>73.440903000000006</c:v>
                </c:pt>
                <c:pt idx="18">
                  <c:v>69.881729000000007</c:v>
                </c:pt>
                <c:pt idx="19">
                  <c:v>79.584137999999996</c:v>
                </c:pt>
                <c:pt idx="20">
                  <c:v>#N/A</c:v>
                </c:pt>
                <c:pt idx="21">
                  <c:v>#N/A</c:v>
                </c:pt>
                <c:pt idx="22">
                  <c:v>80.151652999999996</c:v>
                </c:pt>
                <c:pt idx="23">
                  <c:v>71.611787000000007</c:v>
                </c:pt>
                <c:pt idx="24">
                  <c:v>73.608655999999996</c:v>
                </c:pt>
              </c:numCache>
            </c:numRef>
          </c:xVal>
          <c:yVal>
            <c:numRef>
              <c:f>lcoe!$K$4:$K$28</c:f>
              <c:numCache>
                <c:formatCode>0.00</c:formatCode>
                <c:ptCount val="25"/>
                <c:pt idx="0">
                  <c:v>34.814964000000003</c:v>
                </c:pt>
                <c:pt idx="1">
                  <c:v>39.949145999999999</c:v>
                </c:pt>
                <c:pt idx="2">
                  <c:v>36.930832000000002</c:v>
                </c:pt>
                <c:pt idx="3">
                  <c:v>37.399517000000003</c:v>
                </c:pt>
                <c:pt idx="4">
                  <c:v>37.938842999999999</c:v>
                </c:pt>
                <c:pt idx="5">
                  <c:v>34.944308999999997</c:v>
                </c:pt>
                <c:pt idx="6">
                  <c:v>41.489905999999998</c:v>
                </c:pt>
                <c:pt idx="7">
                  <c:v>#N/A</c:v>
                </c:pt>
                <c:pt idx="8">
                  <c:v>33.381839999999997</c:v>
                </c:pt>
                <c:pt idx="9">
                  <c:v>35.266047999999998</c:v>
                </c:pt>
                <c:pt idx="10">
                  <c:v>34.470776000000001</c:v>
                </c:pt>
                <c:pt idx="11">
                  <c:v>29.497714999999999</c:v>
                </c:pt>
                <c:pt idx="12">
                  <c:v>36.899563000000001</c:v>
                </c:pt>
                <c:pt idx="13">
                  <c:v>40.605370000000001</c:v>
                </c:pt>
                <c:pt idx="14">
                  <c:v>35.791851000000001</c:v>
                </c:pt>
                <c:pt idx="15">
                  <c:v>36.467896000000003</c:v>
                </c:pt>
                <c:pt idx="16">
                  <c:v>33.608212000000002</c:v>
                </c:pt>
                <c:pt idx="17">
                  <c:v>34.658852000000003</c:v>
                </c:pt>
                <c:pt idx="18">
                  <c:v>32.105041999999997</c:v>
                </c:pt>
                <c:pt idx="19">
                  <c:v>38.596316999999999</c:v>
                </c:pt>
                <c:pt idx="20">
                  <c:v>#N/A</c:v>
                </c:pt>
                <c:pt idx="21">
                  <c:v>#N/A</c:v>
                </c:pt>
                <c:pt idx="22">
                  <c:v>40.281672999999998</c:v>
                </c:pt>
                <c:pt idx="23">
                  <c:v>37.213219000000002</c:v>
                </c:pt>
                <c:pt idx="24">
                  <c:v>39.931538000000003</c:v>
                </c:pt>
              </c:numCache>
            </c:numRef>
          </c:yVal>
          <c:smooth val="0"/>
          <c:extLst>
            <c:ext xmlns:c16="http://schemas.microsoft.com/office/drawing/2014/chart" uri="{C3380CC4-5D6E-409C-BE32-E72D297353CC}">
              <c16:uniqueId val="{00000000-3DFC-9842-B7AB-B6ECE0825A89}"/>
            </c:ext>
          </c:extLst>
        </c:ser>
        <c:ser>
          <c:idx val="1"/>
          <c:order val="1"/>
          <c:tx>
            <c:v>diagonal</c:v>
          </c:tx>
          <c:spPr>
            <a:ln w="12700" cap="rnd">
              <a:solidFill>
                <a:srgbClr val="000000"/>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1-3DFC-9842-B7AB-B6ECE0825A89}"/>
            </c:ext>
          </c:extLst>
        </c:ser>
        <c:dLbls>
          <c:showLegendKey val="0"/>
          <c:showVal val="0"/>
          <c:showCatName val="0"/>
          <c:showSerName val="0"/>
          <c:showPercent val="0"/>
          <c:showBubbleSize val="0"/>
        </c:dLbls>
        <c:axId val="-848107776"/>
        <c:axId val="-756354928"/>
      </c:scatterChart>
      <c:valAx>
        <c:axId val="-848107776"/>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756354928"/>
        <c:crosses val="autoZero"/>
        <c:crossBetween val="midCat"/>
        <c:majorUnit val="30"/>
      </c:valAx>
      <c:valAx>
        <c:axId val="-756354928"/>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848107776"/>
        <c:crosses val="autoZero"/>
        <c:crossBetween val="midCat"/>
        <c:majorUnit val="30"/>
      </c:valAx>
      <c:spPr>
        <a:noFill/>
        <a:ln>
          <a:solidFill>
            <a:schemeClr val="tx1">
              <a:lumMod val="65000"/>
              <a:lumOff val="3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a:solidFill>
                  <a:sysClr val="windowText" lastClr="000000"/>
                </a:solidFill>
              </a:rPr>
              <a:t>nuclear</a:t>
            </a:r>
          </a:p>
        </c:rich>
      </c:tx>
      <c:layout>
        <c:manualLayout>
          <c:xMode val="edge"/>
          <c:yMode val="edge"/>
          <c:x val="0.39703703703703697"/>
          <c:y val="3.703703703703703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zh-CN"/>
        </a:p>
      </c:txPr>
    </c:title>
    <c:autoTitleDeleted val="0"/>
    <c:plotArea>
      <c:layout/>
      <c:scatterChart>
        <c:scatterStyle val="lineMarker"/>
        <c:varyColors val="0"/>
        <c:ser>
          <c:idx val="0"/>
          <c:order val="0"/>
          <c:tx>
            <c:v>nuke-nobuild</c:v>
          </c:tx>
          <c:spPr>
            <a:ln w="28575" cap="rnd">
              <a:noFill/>
              <a:round/>
            </a:ln>
            <a:effectLst/>
          </c:spPr>
          <c:marker>
            <c:symbol val="circle"/>
            <c:size val="7"/>
            <c:spPr>
              <a:noFill/>
              <a:ln w="12700">
                <a:solidFill>
                  <a:schemeClr val="tx1">
                    <a:lumMod val="75000"/>
                    <a:lumOff val="25000"/>
                  </a:schemeClr>
                </a:solidFill>
              </a:ln>
              <a:effectLst/>
            </c:spPr>
          </c:marker>
          <c:xVal>
            <c:numRef>
              <c:f>lcoe!$E$4:$E$28</c:f>
              <c:numCache>
                <c:formatCode>0.00</c:formatCode>
                <c:ptCount val="25"/>
                <c:pt idx="0">
                  <c:v>70.470850999999996</c:v>
                </c:pt>
                <c:pt idx="1">
                  <c:v>71.817025000000001</c:v>
                </c:pt>
                <c:pt idx="2">
                  <c:v>75.031127999999995</c:v>
                </c:pt>
                <c:pt idx="3">
                  <c:v>79.440828999999994</c:v>
                </c:pt>
                <c:pt idx="4">
                  <c:v>77.36343699999999</c:v>
                </c:pt>
                <c:pt idx="5">
                  <c:v>73.278838999999991</c:v>
                </c:pt>
                <c:pt idx="6">
                  <c:v>81.191149999999993</c:v>
                </c:pt>
                <c:pt idx="7">
                  <c:v>#N/A</c:v>
                </c:pt>
                <c:pt idx="8">
                  <c:v>77.075834999999998</c:v>
                </c:pt>
                <c:pt idx="9">
                  <c:v>79.300482000000002</c:v>
                </c:pt>
                <c:pt idx="10">
                  <c:v>72.333809000000002</c:v>
                </c:pt>
                <c:pt idx="11">
                  <c:v>85.275148999999999</c:v>
                </c:pt>
                <c:pt idx="12">
                  <c:v>74.493110999999999</c:v>
                </c:pt>
                <c:pt idx="13">
                  <c:v>73.970899000000003</c:v>
                </c:pt>
                <c:pt idx="14">
                  <c:v>74.064863000000003</c:v>
                </c:pt>
                <c:pt idx="15">
                  <c:v>74.547314</c:v>
                </c:pt>
                <c:pt idx="16">
                  <c:v>71.788113999999993</c:v>
                </c:pt>
                <c:pt idx="17">
                  <c:v>74.802094999999994</c:v>
                </c:pt>
                <c:pt idx="18">
                  <c:v>71.769139999999993</c:v>
                </c:pt>
                <c:pt idx="19">
                  <c:v>74.210923999999991</c:v>
                </c:pt>
                <c:pt idx="20">
                  <c:v>#N/A</c:v>
                </c:pt>
                <c:pt idx="21">
                  <c:v>#N/A</c:v>
                </c:pt>
                <c:pt idx="22">
                  <c:v>78.695300000000003</c:v>
                </c:pt>
                <c:pt idx="23">
                  <c:v>65.134186999999997</c:v>
                </c:pt>
                <c:pt idx="24">
                  <c:v>71.388926999999995</c:v>
                </c:pt>
              </c:numCache>
            </c:numRef>
          </c:xVal>
          <c:yVal>
            <c:numRef>
              <c:f>lcoe!$M$4:$M$28</c:f>
              <c:numCache>
                <c:formatCode>0.00</c:formatCode>
                <c:ptCount val="25"/>
                <c:pt idx="0">
                  <c:v>34.546391</c:v>
                </c:pt>
                <c:pt idx="1">
                  <c:v>39.666218000000001</c:v>
                </c:pt>
                <c:pt idx="2">
                  <c:v>36.602775999999999</c:v>
                </c:pt>
                <c:pt idx="3">
                  <c:v>37.077598999999999</c:v>
                </c:pt>
                <c:pt idx="4">
                  <c:v>37.650677000000002</c:v>
                </c:pt>
                <c:pt idx="5">
                  <c:v>34.719704</c:v>
                </c:pt>
                <c:pt idx="6">
                  <c:v>41.345509</c:v>
                </c:pt>
                <c:pt idx="7">
                  <c:v>#N/A</c:v>
                </c:pt>
                <c:pt idx="8">
                  <c:v>33.447448999999999</c:v>
                </c:pt>
                <c:pt idx="9">
                  <c:v>34.985840000000003</c:v>
                </c:pt>
                <c:pt idx="10">
                  <c:v>34.266815000000001</c:v>
                </c:pt>
                <c:pt idx="11">
                  <c:v>29.860655000000001</c:v>
                </c:pt>
                <c:pt idx="12">
                  <c:v>36.653008</c:v>
                </c:pt>
                <c:pt idx="13">
                  <c:v>40.280383999999998</c:v>
                </c:pt>
                <c:pt idx="14">
                  <c:v>35.682586999999998</c:v>
                </c:pt>
                <c:pt idx="15">
                  <c:v>36.306449999999998</c:v>
                </c:pt>
                <c:pt idx="16">
                  <c:v>33.484336999999996</c:v>
                </c:pt>
                <c:pt idx="17">
                  <c:v>34.397053</c:v>
                </c:pt>
                <c:pt idx="18">
                  <c:v>31.904062</c:v>
                </c:pt>
                <c:pt idx="19">
                  <c:v>38.347290000000001</c:v>
                </c:pt>
                <c:pt idx="20">
                  <c:v>#N/A</c:v>
                </c:pt>
                <c:pt idx="21">
                  <c:v>#N/A</c:v>
                </c:pt>
                <c:pt idx="22">
                  <c:v>39.780417999999997</c:v>
                </c:pt>
                <c:pt idx="23">
                  <c:v>36.931624999999997</c:v>
                </c:pt>
                <c:pt idx="24">
                  <c:v>39.586052000000002</c:v>
                </c:pt>
              </c:numCache>
            </c:numRef>
          </c:yVal>
          <c:smooth val="0"/>
          <c:extLst>
            <c:ext xmlns:c16="http://schemas.microsoft.com/office/drawing/2014/chart" uri="{C3380CC4-5D6E-409C-BE32-E72D297353CC}">
              <c16:uniqueId val="{00000000-30CD-1842-B70E-4AE2BC8AD1D7}"/>
            </c:ext>
          </c:extLst>
        </c:ser>
        <c:ser>
          <c:idx val="1"/>
          <c:order val="1"/>
          <c:tx>
            <c:strRef>
              <c:f>lcoe!$Z$3</c:f>
              <c:strCache>
                <c:ptCount val="1"/>
                <c:pt idx="0">
                  <c:v>diagonal</c:v>
                </c:pt>
              </c:strCache>
            </c:strRef>
          </c:tx>
          <c:spPr>
            <a:ln w="12700" cap="rnd">
              <a:solidFill>
                <a:srgbClr val="000000"/>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1-30CD-1842-B70E-4AE2BC8AD1D7}"/>
            </c:ext>
          </c:extLst>
        </c:ser>
        <c:dLbls>
          <c:showLegendKey val="0"/>
          <c:showVal val="0"/>
          <c:showCatName val="0"/>
          <c:showSerName val="0"/>
          <c:showPercent val="0"/>
          <c:showBubbleSize val="0"/>
        </c:dLbls>
        <c:axId val="-756358736"/>
        <c:axId val="-756360368"/>
      </c:scatterChart>
      <c:valAx>
        <c:axId val="-756358736"/>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756360368"/>
        <c:crosses val="autoZero"/>
        <c:crossBetween val="midCat"/>
        <c:majorUnit val="30"/>
      </c:valAx>
      <c:valAx>
        <c:axId val="-756360368"/>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756358736"/>
        <c:crosses val="autoZero"/>
        <c:crossBetween val="midCat"/>
        <c:majorUnit val="30"/>
      </c:valAx>
      <c:spPr>
        <a:noFill/>
        <a:ln>
          <a:solidFill>
            <a:schemeClr val="tx1">
              <a:lumMod val="65000"/>
              <a:lumOff val="3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a:solidFill>
                  <a:sysClr val="windowText" lastClr="000000"/>
                </a:solidFill>
              </a:rPr>
              <a:t>solar photovoltaic</a:t>
            </a:r>
          </a:p>
        </c:rich>
      </c:tx>
      <c:layout>
        <c:manualLayout>
          <c:xMode val="edge"/>
          <c:yMode val="edge"/>
          <c:x val="0.23643482064741911"/>
          <c:y val="3.703703703703703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zh-CN"/>
        </a:p>
      </c:txPr>
    </c:title>
    <c:autoTitleDeleted val="0"/>
    <c:plotArea>
      <c:layout/>
      <c:scatterChart>
        <c:scatterStyle val="lineMarker"/>
        <c:varyColors val="0"/>
        <c:ser>
          <c:idx val="0"/>
          <c:order val="0"/>
          <c:tx>
            <c:v>solar-nobuild</c:v>
          </c:tx>
          <c:spPr>
            <a:ln w="28575" cap="rnd">
              <a:noFill/>
              <a:round/>
            </a:ln>
            <a:effectLst/>
          </c:spPr>
          <c:marker>
            <c:symbol val="circle"/>
            <c:size val="7"/>
            <c:spPr>
              <a:noFill/>
              <a:ln w="12700">
                <a:solidFill>
                  <a:schemeClr val="tx1">
                    <a:lumMod val="65000"/>
                    <a:lumOff val="35000"/>
                  </a:schemeClr>
                </a:solidFill>
              </a:ln>
              <a:effectLst/>
            </c:spPr>
          </c:marker>
          <c:xVal>
            <c:numRef>
              <c:f>(lcoe!$H$4,lcoe!$H$6,lcoe!$H$9:$H$13,lcoe!$H$15,lcoe!$H$24:$H$26,lcoe!$H$28)</c:f>
              <c:numCache>
                <c:formatCode>0.00</c:formatCode>
                <c:ptCount val="12"/>
                <c:pt idx="0">
                  <c:v>27.993082000000001</c:v>
                </c:pt>
                <c:pt idx="1">
                  <c:v>37.165977000000005</c:v>
                </c:pt>
                <c:pt idx="2">
                  <c:v>29.553893000000002</c:v>
                </c:pt>
                <c:pt idx="3">
                  <c:v>39.641425000000005</c:v>
                </c:pt>
                <c:pt idx="4">
                  <c:v>44.498398000000002</c:v>
                </c:pt>
                <c:pt idx="5">
                  <c:v>39.386327999999999</c:v>
                </c:pt>
                <c:pt idx="6">
                  <c:v>34.328393000000005</c:v>
                </c:pt>
                <c:pt idx="7">
                  <c:v>39.297550000000001</c:v>
                </c:pt>
                <c:pt idx="8">
                  <c:v>32.351005000000001</c:v>
                </c:pt>
                <c:pt idx="9">
                  <c:v>31.250512999999998</c:v>
                </c:pt>
                <c:pt idx="10">
                  <c:v>32.817041000000003</c:v>
                </c:pt>
                <c:pt idx="11">
                  <c:v>30.135648999999997</c:v>
                </c:pt>
              </c:numCache>
            </c:numRef>
          </c:xVal>
          <c:yVal>
            <c:numRef>
              <c:f>(lcoe!$P$4,lcoe!$P$6,lcoe!$P$9:$P$13,lcoe!$P$15,lcoe!$P$24:$P$26,lcoe!$P$28)</c:f>
              <c:numCache>
                <c:formatCode>0.00</c:formatCode>
                <c:ptCount val="12"/>
                <c:pt idx="0">
                  <c:v>30.294333999999999</c:v>
                </c:pt>
                <c:pt idx="1">
                  <c:v>40.909427999999998</c:v>
                </c:pt>
                <c:pt idx="2">
                  <c:v>31.065483</c:v>
                </c:pt>
                <c:pt idx="3">
                  <c:v>36.300590999999997</c:v>
                </c:pt>
                <c:pt idx="4">
                  <c:v>38.627186000000002</c:v>
                </c:pt>
                <c:pt idx="5">
                  <c:v>36.603881999999999</c:v>
                </c:pt>
                <c:pt idx="6">
                  <c:v>32.204445</c:v>
                </c:pt>
                <c:pt idx="7">
                  <c:v>34.649344999999997</c:v>
                </c:pt>
                <c:pt idx="8">
                  <c:v>34.842964000000002</c:v>
                </c:pt>
                <c:pt idx="9">
                  <c:v>32.264525999999996</c:v>
                </c:pt>
                <c:pt idx="10">
                  <c:v>28.363222</c:v>
                </c:pt>
                <c:pt idx="11">
                  <c:v>29.021362</c:v>
                </c:pt>
              </c:numCache>
            </c:numRef>
          </c:yVal>
          <c:smooth val="0"/>
          <c:extLst>
            <c:ext xmlns:c16="http://schemas.microsoft.com/office/drawing/2014/chart" uri="{C3380CC4-5D6E-409C-BE32-E72D297353CC}">
              <c16:uniqueId val="{00000000-6F9C-A242-8D30-E6D7601C77B4}"/>
            </c:ext>
          </c:extLst>
        </c:ser>
        <c:ser>
          <c:idx val="1"/>
          <c:order val="1"/>
          <c:tx>
            <c:v>solar-builds</c:v>
          </c:tx>
          <c:spPr>
            <a:ln w="12700" cap="rnd">
              <a:noFill/>
              <a:round/>
            </a:ln>
            <a:effectLst/>
          </c:spPr>
          <c:marker>
            <c:symbol val="circle"/>
            <c:size val="7"/>
            <c:spPr>
              <a:solidFill>
                <a:schemeClr val="accent4"/>
              </a:solidFill>
              <a:ln w="9525">
                <a:noFill/>
              </a:ln>
              <a:effectLst/>
            </c:spPr>
          </c:marker>
          <c:xVal>
            <c:numRef>
              <c:f>(lcoe!$H$5,lcoe!$H$7:$H$8,lcoe!$H$14,lcoe!$H$16:$H$23)</c:f>
              <c:numCache>
                <c:formatCode>0.00</c:formatCode>
                <c:ptCount val="12"/>
                <c:pt idx="0">
                  <c:v>29.393888</c:v>
                </c:pt>
                <c:pt idx="1">
                  <c:v>33.858985000000004</c:v>
                </c:pt>
                <c:pt idx="2">
                  <c:v>37.640822</c:v>
                </c:pt>
                <c:pt idx="3">
                  <c:v>32.956538999999999</c:v>
                </c:pt>
                <c:pt idx="4">
                  <c:v>32.885442999999995</c:v>
                </c:pt>
                <c:pt idx="5">
                  <c:v>33.355197000000004</c:v>
                </c:pt>
                <c:pt idx="6">
                  <c:v>29.578197000000003</c:v>
                </c:pt>
                <c:pt idx="7">
                  <c:v>32.524620000000006</c:v>
                </c:pt>
                <c:pt idx="8">
                  <c:v>27.569699999999997</c:v>
                </c:pt>
                <c:pt idx="9">
                  <c:v>30.278158000000001</c:v>
                </c:pt>
                <c:pt idx="10">
                  <c:v>32.413841000000005</c:v>
                </c:pt>
                <c:pt idx="11">
                  <c:v>29.316613</c:v>
                </c:pt>
              </c:numCache>
            </c:numRef>
          </c:xVal>
          <c:yVal>
            <c:numRef>
              <c:f>(lcoe!$P$5,lcoe!$P$7:$P$8,lcoe!$P$14,lcoe!$P$16:$P$23)</c:f>
              <c:numCache>
                <c:formatCode>0.00</c:formatCode>
                <c:ptCount val="12"/>
                <c:pt idx="0">
                  <c:v>31.185669000000001</c:v>
                </c:pt>
                <c:pt idx="1">
                  <c:v>36.818866999999997</c:v>
                </c:pt>
                <c:pt idx="2">
                  <c:v>37.706130999999999</c:v>
                </c:pt>
                <c:pt idx="3">
                  <c:v>35.059874999999998</c:v>
                </c:pt>
                <c:pt idx="4">
                  <c:v>32.974884000000003</c:v>
                </c:pt>
                <c:pt idx="5">
                  <c:v>33.751255</c:v>
                </c:pt>
                <c:pt idx="6">
                  <c:v>32.916305999999999</c:v>
                </c:pt>
                <c:pt idx="7">
                  <c:v>35.667983999999997</c:v>
                </c:pt>
                <c:pt idx="8">
                  <c:v>32.981495000000002</c:v>
                </c:pt>
                <c:pt idx="9">
                  <c:v>38.342049000000003</c:v>
                </c:pt>
                <c:pt idx="10">
                  <c:v>37.848022</c:v>
                </c:pt>
                <c:pt idx="11">
                  <c:v>31.540656999999999</c:v>
                </c:pt>
              </c:numCache>
            </c:numRef>
          </c:yVal>
          <c:smooth val="0"/>
          <c:extLst>
            <c:ext xmlns:c16="http://schemas.microsoft.com/office/drawing/2014/chart" uri="{C3380CC4-5D6E-409C-BE32-E72D297353CC}">
              <c16:uniqueId val="{00000001-6F9C-A242-8D30-E6D7601C77B4}"/>
            </c:ext>
          </c:extLst>
        </c:ser>
        <c:ser>
          <c:idx val="2"/>
          <c:order val="2"/>
          <c:tx>
            <c:strRef>
              <c:f>lcoe!$Z$3</c:f>
              <c:strCache>
                <c:ptCount val="1"/>
                <c:pt idx="0">
                  <c:v>diagonal</c:v>
                </c:pt>
              </c:strCache>
            </c:strRef>
          </c:tx>
          <c:spPr>
            <a:ln w="12700" cap="rnd">
              <a:solidFill>
                <a:srgbClr val="000000"/>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2-6F9C-A242-8D30-E6D7601C77B4}"/>
            </c:ext>
          </c:extLst>
        </c:ser>
        <c:dLbls>
          <c:showLegendKey val="0"/>
          <c:showVal val="0"/>
          <c:showCatName val="0"/>
          <c:showSerName val="0"/>
          <c:showPercent val="0"/>
          <c:showBubbleSize val="0"/>
        </c:dLbls>
        <c:axId val="-756353296"/>
        <c:axId val="-756354384"/>
      </c:scatterChart>
      <c:valAx>
        <c:axId val="-756353296"/>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crossAx val="-756354384"/>
        <c:crosses val="autoZero"/>
        <c:crossBetween val="midCat"/>
        <c:majorUnit val="30"/>
      </c:valAx>
      <c:valAx>
        <c:axId val="-756354384"/>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crossAx val="-756353296"/>
        <c:crosses val="autoZero"/>
        <c:crossBetween val="midCat"/>
        <c:majorUnit val="30"/>
      </c:valAx>
      <c:spPr>
        <a:noFill/>
        <a:ln>
          <a:solidFill>
            <a:schemeClr val="tx1">
              <a:lumMod val="65000"/>
              <a:lumOff val="3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a:solidFill>
                  <a:sysClr val="windowText" lastClr="000000"/>
                </a:solidFill>
              </a:rPr>
              <a:t>onshore wind</a:t>
            </a:r>
          </a:p>
        </c:rich>
      </c:tx>
      <c:layout>
        <c:manualLayout>
          <c:xMode val="edge"/>
          <c:yMode val="edge"/>
          <c:x val="0.32301017473571469"/>
          <c:y val="3.703694655294988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zh-CN"/>
        </a:p>
      </c:txPr>
    </c:title>
    <c:autoTitleDeleted val="0"/>
    <c:plotArea>
      <c:layout>
        <c:manualLayout>
          <c:layoutTarget val="inner"/>
          <c:xMode val="edge"/>
          <c:yMode val="edge"/>
          <c:x val="0.25725321803288448"/>
          <c:y val="0.19553260155232693"/>
          <c:w val="0.63561504591523033"/>
          <c:h val="0.61735361733211835"/>
        </c:manualLayout>
      </c:layout>
      <c:scatterChart>
        <c:scatterStyle val="lineMarker"/>
        <c:varyColors val="0"/>
        <c:ser>
          <c:idx val="0"/>
          <c:order val="0"/>
          <c:tx>
            <c:v>wind-nobuild</c:v>
          </c:tx>
          <c:spPr>
            <a:ln w="28575" cap="rnd">
              <a:noFill/>
              <a:round/>
            </a:ln>
            <a:effectLst/>
          </c:spPr>
          <c:marker>
            <c:symbol val="circle"/>
            <c:size val="7"/>
            <c:spPr>
              <a:noFill/>
              <a:ln w="12700">
                <a:solidFill>
                  <a:schemeClr val="tx1">
                    <a:lumMod val="65000"/>
                    <a:lumOff val="35000"/>
                  </a:schemeClr>
                </a:solidFill>
              </a:ln>
              <a:effectLst/>
            </c:spPr>
          </c:marker>
          <c:xVal>
            <c:numRef>
              <c:f>(lcoe!$F$4:$F$6,lcoe!$F$8:$F$9,lcoe!$F$11:$F$13,lcoe!$F$15:$F$16,lcoe!$F$18,lcoe!$F$24:$F$26)</c:f>
              <c:numCache>
                <c:formatCode>0.00</c:formatCode>
                <c:ptCount val="14"/>
                <c:pt idx="0">
                  <c:v>49.445886999999999</c:v>
                </c:pt>
                <c:pt idx="1">
                  <c:v>#N/A</c:v>
                </c:pt>
                <c:pt idx="2">
                  <c:v>31.904975</c:v>
                </c:pt>
                <c:pt idx="3">
                  <c:v>38.143704999999997</c:v>
                </c:pt>
                <c:pt idx="4">
                  <c:v>35.944262999999999</c:v>
                </c:pt>
                <c:pt idx="5">
                  <c:v>#N/A</c:v>
                </c:pt>
                <c:pt idx="6">
                  <c:v>49.020715000000003</c:v>
                </c:pt>
                <c:pt idx="7">
                  <c:v>41.166167999999999</c:v>
                </c:pt>
                <c:pt idx="8">
                  <c:v>44.137770000000003</c:v>
                </c:pt>
                <c:pt idx="9">
                  <c:v>42.416550000000001</c:v>
                </c:pt>
                <c:pt idx="10">
                  <c:v>37.113022999999998</c:v>
                </c:pt>
                <c:pt idx="11">
                  <c:v>62.723055000000002</c:v>
                </c:pt>
                <c:pt idx="12">
                  <c:v>49.580815000000001</c:v>
                </c:pt>
                <c:pt idx="13">
                  <c:v>37.581240999999999</c:v>
                </c:pt>
              </c:numCache>
            </c:numRef>
          </c:xVal>
          <c:yVal>
            <c:numRef>
              <c:f>(lcoe!$N$4:$N$6,lcoe!$N$8:$N$9,lcoe!$N$11:$N$13,lcoe!$N$15:$N$16,lcoe!$N$18,lcoe!$N$24:$N$26)</c:f>
              <c:numCache>
                <c:formatCode>0.00</c:formatCode>
                <c:ptCount val="14"/>
                <c:pt idx="0">
                  <c:v>28.152616999999999</c:v>
                </c:pt>
                <c:pt idx="1">
                  <c:v>#N/A</c:v>
                </c:pt>
                <c:pt idx="2">
                  <c:v>29.266376000000001</c:v>
                </c:pt>
                <c:pt idx="3">
                  <c:v>33.023617000000002</c:v>
                </c:pt>
                <c:pt idx="4">
                  <c:v>29.313679</c:v>
                </c:pt>
                <c:pt idx="5">
                  <c:v>#N/A</c:v>
                </c:pt>
                <c:pt idx="6">
                  <c:v>30.667545</c:v>
                </c:pt>
                <c:pt idx="7">
                  <c:v>31.078035</c:v>
                </c:pt>
                <c:pt idx="8">
                  <c:v>23.603950999999999</c:v>
                </c:pt>
                <c:pt idx="9">
                  <c:v>32.634242999999998</c:v>
                </c:pt>
                <c:pt idx="10">
                  <c:v>32.726542999999999</c:v>
                </c:pt>
                <c:pt idx="11">
                  <c:v>48.130710999999998</c:v>
                </c:pt>
                <c:pt idx="12">
                  <c:v>39.446944999999999</c:v>
                </c:pt>
                <c:pt idx="13">
                  <c:v>33.913077999999999</c:v>
                </c:pt>
              </c:numCache>
            </c:numRef>
          </c:yVal>
          <c:smooth val="0"/>
          <c:extLst>
            <c:ext xmlns:c16="http://schemas.microsoft.com/office/drawing/2014/chart" uri="{C3380CC4-5D6E-409C-BE32-E72D297353CC}">
              <c16:uniqueId val="{00000000-EE7A-E248-B2B2-234CC9914B2B}"/>
            </c:ext>
          </c:extLst>
        </c:ser>
        <c:ser>
          <c:idx val="1"/>
          <c:order val="1"/>
          <c:tx>
            <c:v>wind-builds</c:v>
          </c:tx>
          <c:spPr>
            <a:ln w="12700" cap="rnd">
              <a:noFill/>
              <a:round/>
            </a:ln>
            <a:effectLst/>
          </c:spPr>
          <c:marker>
            <c:symbol val="circle"/>
            <c:size val="7"/>
            <c:spPr>
              <a:solidFill>
                <a:schemeClr val="accent3"/>
              </a:solidFill>
              <a:ln w="9525">
                <a:noFill/>
              </a:ln>
              <a:effectLst/>
            </c:spPr>
          </c:marker>
          <c:xVal>
            <c:numRef>
              <c:f>(lcoe!$F$7,lcoe!$F$10,lcoe!$F$14,lcoe!$F$17,lcoe!$F$19:$F$23,lcoe!$F$27:$F$28)</c:f>
              <c:numCache>
                <c:formatCode>0.00</c:formatCode>
                <c:ptCount val="11"/>
                <c:pt idx="0">
                  <c:v>33.608052999999998</c:v>
                </c:pt>
                <c:pt idx="1">
                  <c:v>42.278863999999999</c:v>
                </c:pt>
                <c:pt idx="2">
                  <c:v>33.591715000000001</c:v>
                </c:pt>
                <c:pt idx="3">
                  <c:v>38.080233999999997</c:v>
                </c:pt>
                <c:pt idx="4">
                  <c:v>50.568587000000001</c:v>
                </c:pt>
                <c:pt idx="5">
                  <c:v>31.946338999999998</c:v>
                </c:pt>
                <c:pt idx="6">
                  <c:v>28.751730999999999</c:v>
                </c:pt>
                <c:pt idx="7">
                  <c:v>28.718209999999999</c:v>
                </c:pt>
                <c:pt idx="8">
                  <c:v>34.718370999999998</c:v>
                </c:pt>
                <c:pt idx="9">
                  <c:v>32.914724999999997</c:v>
                </c:pt>
                <c:pt idx="10">
                  <c:v>34.769537999999997</c:v>
                </c:pt>
              </c:numCache>
            </c:numRef>
          </c:xVal>
          <c:yVal>
            <c:numRef>
              <c:f>(lcoe!$N$7,lcoe!$N$10,lcoe!$N$14,lcoe!$N$17,lcoe!$N$19:$N$23,lcoe!$N$27:$N$28)</c:f>
              <c:numCache>
                <c:formatCode>0.00</c:formatCode>
                <c:ptCount val="11"/>
                <c:pt idx="0">
                  <c:v>31.151969999999999</c:v>
                </c:pt>
                <c:pt idx="1">
                  <c:v>36.414341</c:v>
                </c:pt>
                <c:pt idx="2">
                  <c:v>30.539648</c:v>
                </c:pt>
                <c:pt idx="3">
                  <c:v>36.896881</c:v>
                </c:pt>
                <c:pt idx="4">
                  <c:v>31.743568</c:v>
                </c:pt>
                <c:pt idx="5">
                  <c:v>29.206392000000001</c:v>
                </c:pt>
                <c:pt idx="6">
                  <c:v>27.827870999999998</c:v>
                </c:pt>
                <c:pt idx="7">
                  <c:v>26.474758000000001</c:v>
                </c:pt>
                <c:pt idx="8">
                  <c:v>32.065928999999997</c:v>
                </c:pt>
                <c:pt idx="9">
                  <c:v>30.740407999999999</c:v>
                </c:pt>
                <c:pt idx="10">
                  <c:v>32.87529</c:v>
                </c:pt>
              </c:numCache>
            </c:numRef>
          </c:yVal>
          <c:smooth val="0"/>
          <c:extLst>
            <c:ext xmlns:c16="http://schemas.microsoft.com/office/drawing/2014/chart" uri="{C3380CC4-5D6E-409C-BE32-E72D297353CC}">
              <c16:uniqueId val="{00000001-EE7A-E248-B2B2-234CC9914B2B}"/>
            </c:ext>
          </c:extLst>
        </c:ser>
        <c:ser>
          <c:idx val="2"/>
          <c:order val="2"/>
          <c:tx>
            <c:strRef>
              <c:f>lcoe!$Z$3</c:f>
              <c:strCache>
                <c:ptCount val="1"/>
                <c:pt idx="0">
                  <c:v>diagonal</c:v>
                </c:pt>
              </c:strCache>
            </c:strRef>
          </c:tx>
          <c:spPr>
            <a:ln w="12700" cap="rnd">
              <a:solidFill>
                <a:srgbClr val="000000"/>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2-EE7A-E248-B2B2-234CC9914B2B}"/>
            </c:ext>
          </c:extLst>
        </c:ser>
        <c:dLbls>
          <c:showLegendKey val="0"/>
          <c:showVal val="0"/>
          <c:showCatName val="0"/>
          <c:showSerName val="0"/>
          <c:showPercent val="0"/>
          <c:showBubbleSize val="0"/>
        </c:dLbls>
        <c:axId val="-756347312"/>
        <c:axId val="-756351120"/>
      </c:scatterChart>
      <c:valAx>
        <c:axId val="-756347312"/>
        <c:scaling>
          <c:orientation val="minMax"/>
          <c:max val="120"/>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zh-CN"/>
          </a:p>
        </c:txPr>
        <c:crossAx val="-756351120"/>
        <c:crosses val="autoZero"/>
        <c:crossBetween val="midCat"/>
        <c:majorUnit val="30"/>
      </c:valAx>
      <c:valAx>
        <c:axId val="-756351120"/>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756347312"/>
        <c:crosses val="autoZero"/>
        <c:crossBetween val="midCat"/>
        <c:majorUnit val="30"/>
      </c:valAx>
      <c:spPr>
        <a:noFill/>
        <a:ln>
          <a:solidFill>
            <a:schemeClr val="tx1">
              <a:lumMod val="65000"/>
              <a:lumOff val="3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400" dirty="0">
                <a:solidFill>
                  <a:sysClr val="windowText" lastClr="000000"/>
                </a:solidFill>
                <a:latin typeface="Arial" panose="020B0604020202020204" pitchFamily="34" charset="0"/>
                <a:cs typeface="Arial" panose="020B0604020202020204" pitchFamily="34" charset="0"/>
              </a:rPr>
              <a:t>natural gas combined-cycle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zh-CN"/>
        </a:p>
      </c:txPr>
    </c:title>
    <c:autoTitleDeleted val="0"/>
    <c:plotArea>
      <c:layout/>
      <c:scatterChart>
        <c:scatterStyle val="lineMarker"/>
        <c:varyColors val="0"/>
        <c:ser>
          <c:idx val="0"/>
          <c:order val="0"/>
          <c:tx>
            <c:v>ccgt-2025</c:v>
          </c:tx>
          <c:spPr>
            <a:ln w="25400" cap="rnd">
              <a:noFill/>
              <a:round/>
            </a:ln>
            <a:effectLst/>
          </c:spPr>
          <c:marker>
            <c:symbol val="circle"/>
            <c:size val="7"/>
            <c:spPr>
              <a:solidFill>
                <a:schemeClr val="tx2">
                  <a:lumMod val="50000"/>
                  <a:lumOff val="50000"/>
                </a:schemeClr>
              </a:solidFill>
              <a:ln w="9525">
                <a:noFill/>
              </a:ln>
              <a:effectLst/>
            </c:spPr>
          </c:marker>
          <c:xVal>
            <c:numRef>
              <c:f>lcoe!$D$4:$D$28</c:f>
              <c:numCache>
                <c:formatCode>0.00</c:formatCode>
                <c:ptCount val="25"/>
                <c:pt idx="0">
                  <c:v>33.941119</c:v>
                </c:pt>
                <c:pt idx="1">
                  <c:v>39.730992000000001</c:v>
                </c:pt>
                <c:pt idx="2">
                  <c:v>38.193896000000002</c:v>
                </c:pt>
                <c:pt idx="3">
                  <c:v>37.081386999999999</c:v>
                </c:pt>
                <c:pt idx="4">
                  <c:v>37.297265000000003</c:v>
                </c:pt>
                <c:pt idx="5">
                  <c:v>34.201611999999997</c:v>
                </c:pt>
                <c:pt idx="6">
                  <c:v>40.484617</c:v>
                </c:pt>
                <c:pt idx="7">
                  <c:v>40.523415</c:v>
                </c:pt>
                <c:pt idx="8">
                  <c:v>36.891995999999999</c:v>
                </c:pt>
                <c:pt idx="9">
                  <c:v>35.525720999999997</c:v>
                </c:pt>
                <c:pt idx="10">
                  <c:v>33.352637999999999</c:v>
                </c:pt>
                <c:pt idx="11">
                  <c:v>38.651235999999997</c:v>
                </c:pt>
                <c:pt idx="12">
                  <c:v>36.214992000000002</c:v>
                </c:pt>
                <c:pt idx="13">
                  <c:v>39.863678</c:v>
                </c:pt>
                <c:pt idx="14">
                  <c:v>35.103481000000002</c:v>
                </c:pt>
                <c:pt idx="15">
                  <c:v>35.713622000000001</c:v>
                </c:pt>
                <c:pt idx="16">
                  <c:v>34.196385999999997</c:v>
                </c:pt>
                <c:pt idx="17">
                  <c:v>37.462026999999999</c:v>
                </c:pt>
                <c:pt idx="18">
                  <c:v>37.100648</c:v>
                </c:pt>
                <c:pt idx="19">
                  <c:v>39.945397999999997</c:v>
                </c:pt>
                <c:pt idx="20">
                  <c:v>45.313929000000002</c:v>
                </c:pt>
                <c:pt idx="21">
                  <c:v>44.682295000000003</c:v>
                </c:pt>
                <c:pt idx="22">
                  <c:v>38.782676000000002</c:v>
                </c:pt>
                <c:pt idx="23">
                  <c:v>37.020200000000003</c:v>
                </c:pt>
                <c:pt idx="24">
                  <c:v>37.819924999999998</c:v>
                </c:pt>
              </c:numCache>
            </c:numRef>
          </c:xVal>
          <c:yVal>
            <c:numRef>
              <c:f>lcoe!$L$4:$L$28</c:f>
              <c:numCache>
                <c:formatCode>0.00</c:formatCode>
                <c:ptCount val="25"/>
                <c:pt idx="0">
                  <c:v>34.626086999999998</c:v>
                </c:pt>
                <c:pt idx="1">
                  <c:v>39.785454000000001</c:v>
                </c:pt>
                <c:pt idx="2">
                  <c:v>36.714958000000003</c:v>
                </c:pt>
                <c:pt idx="3">
                  <c:v>37.191218999999997</c:v>
                </c:pt>
                <c:pt idx="4">
                  <c:v>37.748404999999998</c:v>
                </c:pt>
                <c:pt idx="5">
                  <c:v>34.776809999999998</c:v>
                </c:pt>
                <c:pt idx="6">
                  <c:v>41.255755999999998</c:v>
                </c:pt>
                <c:pt idx="7">
                  <c:v>41.194305</c:v>
                </c:pt>
                <c:pt idx="8">
                  <c:v>33.254050999999997</c:v>
                </c:pt>
                <c:pt idx="9">
                  <c:v>35.064898999999997</c:v>
                </c:pt>
                <c:pt idx="10">
                  <c:v>34.313828000000001</c:v>
                </c:pt>
                <c:pt idx="11">
                  <c:v>29.31551</c:v>
                </c:pt>
                <c:pt idx="12">
                  <c:v>36.712940000000003</c:v>
                </c:pt>
                <c:pt idx="13">
                  <c:v>40.416964999999998</c:v>
                </c:pt>
                <c:pt idx="14">
                  <c:v>35.676482999999998</c:v>
                </c:pt>
                <c:pt idx="15">
                  <c:v>36.318066000000002</c:v>
                </c:pt>
                <c:pt idx="16">
                  <c:v>33.470134999999999</c:v>
                </c:pt>
                <c:pt idx="17">
                  <c:v>34.464970000000001</c:v>
                </c:pt>
                <c:pt idx="18">
                  <c:v>31.943639999999998</c:v>
                </c:pt>
                <c:pt idx="19">
                  <c:v>38.402683000000003</c:v>
                </c:pt>
                <c:pt idx="20">
                  <c:v>45.219143000000003</c:v>
                </c:pt>
                <c:pt idx="21">
                  <c:v>44.473357999999998</c:v>
                </c:pt>
                <c:pt idx="22">
                  <c:v>40.051208000000003</c:v>
                </c:pt>
                <c:pt idx="23">
                  <c:v>37.022682000000003</c:v>
                </c:pt>
                <c:pt idx="24">
                  <c:v>39.702351</c:v>
                </c:pt>
              </c:numCache>
            </c:numRef>
          </c:yVal>
          <c:smooth val="0"/>
          <c:extLst>
            <c:ext xmlns:c16="http://schemas.microsoft.com/office/drawing/2014/chart" uri="{C3380CC4-5D6E-409C-BE32-E72D297353CC}">
              <c16:uniqueId val="{00000000-02E3-2640-B515-D3CBC19A5A3E}"/>
            </c:ext>
          </c:extLst>
        </c:ser>
        <c:ser>
          <c:idx val="1"/>
          <c:order val="1"/>
          <c:tx>
            <c:v>ccgt-2040</c:v>
          </c:tx>
          <c:spPr>
            <a:ln w="25400" cap="rnd">
              <a:noFill/>
              <a:round/>
            </a:ln>
            <a:effectLst/>
          </c:spPr>
          <c:marker>
            <c:symbol val="circle"/>
            <c:size val="7"/>
            <c:spPr>
              <a:solidFill>
                <a:schemeClr val="accent1">
                  <a:lumMod val="50000"/>
                </a:schemeClr>
              </a:solidFill>
              <a:ln w="9525">
                <a:noFill/>
              </a:ln>
              <a:effectLst/>
            </c:spPr>
          </c:marker>
          <c:xVal>
            <c:numRef>
              <c:f>lcoe!$D$65:$D$89</c:f>
              <c:numCache>
                <c:formatCode>0.00</c:formatCode>
                <c:ptCount val="25"/>
                <c:pt idx="0">
                  <c:v>36.199339000000002</c:v>
                </c:pt>
                <c:pt idx="1">
                  <c:v>41.091557000000002</c:v>
                </c:pt>
                <c:pt idx="2">
                  <c:v>40.196402999999997</c:v>
                </c:pt>
                <c:pt idx="3">
                  <c:v>39.193041999999998</c:v>
                </c:pt>
                <c:pt idx="4">
                  <c:v>39.385793999999997</c:v>
                </c:pt>
                <c:pt idx="5">
                  <c:v>36.431801</c:v>
                </c:pt>
                <c:pt idx="6">
                  <c:v>43.405285999999997</c:v>
                </c:pt>
                <c:pt idx="7">
                  <c:v>40.693286999999998</c:v>
                </c:pt>
                <c:pt idx="8">
                  <c:v>37.452649000000001</c:v>
                </c:pt>
                <c:pt idx="9">
                  <c:v>36.153424999999999</c:v>
                </c:pt>
                <c:pt idx="10">
                  <c:v>34.267155000000002</c:v>
                </c:pt>
                <c:pt idx="11">
                  <c:v>40.594061000000004</c:v>
                </c:pt>
                <c:pt idx="12">
                  <c:v>36.774684999999998</c:v>
                </c:pt>
                <c:pt idx="13">
                  <c:v>40.794505000000001</c:v>
                </c:pt>
                <c:pt idx="14">
                  <c:v>35.985616999999998</c:v>
                </c:pt>
                <c:pt idx="15">
                  <c:v>38.124724999999998</c:v>
                </c:pt>
                <c:pt idx="16">
                  <c:v>36.427137000000002</c:v>
                </c:pt>
                <c:pt idx="17">
                  <c:v>38.991072000000003</c:v>
                </c:pt>
                <c:pt idx="18">
                  <c:v>39.220799999999997</c:v>
                </c:pt>
                <c:pt idx="19">
                  <c:v>43.676081000000003</c:v>
                </c:pt>
                <c:pt idx="20">
                  <c:v>72.319136999999998</c:v>
                </c:pt>
                <c:pt idx="21">
                  <c:v>71.755472999999995</c:v>
                </c:pt>
                <c:pt idx="22">
                  <c:v>43.292892000000002</c:v>
                </c:pt>
                <c:pt idx="23">
                  <c:v>40.091149000000001</c:v>
                </c:pt>
                <c:pt idx="24">
                  <c:v>40.804814999999998</c:v>
                </c:pt>
              </c:numCache>
            </c:numRef>
          </c:xVal>
          <c:yVal>
            <c:numRef>
              <c:f>lcoe!$K$65:$K$89</c:f>
              <c:numCache>
                <c:formatCode>0.00</c:formatCode>
                <c:ptCount val="25"/>
                <c:pt idx="0">
                  <c:v>35.837364000000001</c:v>
                </c:pt>
                <c:pt idx="1">
                  <c:v>41.517806999999998</c:v>
                </c:pt>
                <c:pt idx="2">
                  <c:v>37.217120999999999</c:v>
                </c:pt>
                <c:pt idx="3">
                  <c:v>36.868198</c:v>
                </c:pt>
                <c:pt idx="4">
                  <c:v>38.972487999999998</c:v>
                </c:pt>
                <c:pt idx="5">
                  <c:v>35.510784000000001</c:v>
                </c:pt>
                <c:pt idx="6">
                  <c:v>42.841594999999998</c:v>
                </c:pt>
                <c:pt idx="7">
                  <c:v>40.985881999999997</c:v>
                </c:pt>
                <c:pt idx="8">
                  <c:v>36.274258000000003</c:v>
                </c:pt>
                <c:pt idx="9">
                  <c:v>36.547359</c:v>
                </c:pt>
                <c:pt idx="10">
                  <c:v>34.728465999999997</c:v>
                </c:pt>
                <c:pt idx="11">
                  <c:v>35.490551000000004</c:v>
                </c:pt>
                <c:pt idx="12">
                  <c:v>37.128342000000004</c:v>
                </c:pt>
                <c:pt idx="13">
                  <c:v>40.488883999999999</c:v>
                </c:pt>
                <c:pt idx="14">
                  <c:v>36.224072</c:v>
                </c:pt>
                <c:pt idx="15">
                  <c:v>36.367179999999998</c:v>
                </c:pt>
                <c:pt idx="16">
                  <c:v>34.609679999999997</c:v>
                </c:pt>
                <c:pt idx="17">
                  <c:v>35.039051000000001</c:v>
                </c:pt>
                <c:pt idx="18">
                  <c:v>34.185943999999999</c:v>
                </c:pt>
                <c:pt idx="19">
                  <c:v>39.897647999999997</c:v>
                </c:pt>
                <c:pt idx="20">
                  <c:v>46.380146000000003</c:v>
                </c:pt>
                <c:pt idx="21">
                  <c:v>44.962497999999997</c:v>
                </c:pt>
                <c:pt idx="22">
                  <c:v>40.637363000000001</c:v>
                </c:pt>
                <c:pt idx="23">
                  <c:v>37.048565000000004</c:v>
                </c:pt>
                <c:pt idx="24">
                  <c:v>41.094481999999999</c:v>
                </c:pt>
              </c:numCache>
            </c:numRef>
          </c:yVal>
          <c:smooth val="0"/>
          <c:extLst>
            <c:ext xmlns:c16="http://schemas.microsoft.com/office/drawing/2014/chart" uri="{C3380CC4-5D6E-409C-BE32-E72D297353CC}">
              <c16:uniqueId val="{00000001-02E3-2640-B515-D3CBC19A5A3E}"/>
            </c:ext>
          </c:extLst>
        </c:ser>
        <c:ser>
          <c:idx val="2"/>
          <c:order val="2"/>
          <c:tx>
            <c:strRef>
              <c:f>lcoe!$Z$3</c:f>
              <c:strCache>
                <c:ptCount val="1"/>
                <c:pt idx="0">
                  <c:v>diagonal</c:v>
                </c:pt>
              </c:strCache>
            </c:strRef>
          </c:tx>
          <c:spPr>
            <a:ln w="12700" cap="rnd">
              <a:solidFill>
                <a:schemeClr val="tx1"/>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2-02E3-2640-B515-D3CBC19A5A3E}"/>
            </c:ext>
          </c:extLst>
        </c:ser>
        <c:dLbls>
          <c:showLegendKey val="0"/>
          <c:showVal val="0"/>
          <c:showCatName val="0"/>
          <c:showSerName val="0"/>
          <c:showPercent val="0"/>
          <c:showBubbleSize val="0"/>
        </c:dLbls>
        <c:axId val="-864094592"/>
        <c:axId val="-864107648"/>
      </c:scatterChart>
      <c:valAx>
        <c:axId val="-864094592"/>
        <c:scaling>
          <c:orientation val="minMax"/>
          <c:max val="80"/>
          <c:min val="0"/>
        </c:scaling>
        <c:delete val="0"/>
        <c:axPos val="b"/>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64107648"/>
        <c:crosses val="autoZero"/>
        <c:crossBetween val="midCat"/>
        <c:majorUnit val="20"/>
      </c:valAx>
      <c:valAx>
        <c:axId val="-864107648"/>
        <c:scaling>
          <c:orientation val="minMax"/>
          <c:max val="80"/>
        </c:scaling>
        <c:delete val="0"/>
        <c:axPos val="l"/>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64094592"/>
        <c:crosses val="autoZero"/>
        <c:crossBetween val="midCat"/>
        <c:majorUnit val="20"/>
      </c:valAx>
      <c:spPr>
        <a:noFill/>
        <a:ln>
          <a:solidFill>
            <a:schemeClr val="tx1">
              <a:lumMod val="75000"/>
              <a:lumOff val="2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sz="1200"/>
      </a:pPr>
      <a:endParaRPr lang="zh-CN"/>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sz="1400" b="0">
                <a:solidFill>
                  <a:sysClr val="windowText" lastClr="000000"/>
                </a:solidFill>
              </a:rPr>
              <a:t>onshore wind</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zh-CN"/>
        </a:p>
      </c:txPr>
    </c:title>
    <c:autoTitleDeleted val="0"/>
    <c:plotArea>
      <c:layout/>
      <c:scatterChart>
        <c:scatterStyle val="lineMarker"/>
        <c:varyColors val="0"/>
        <c:ser>
          <c:idx val="1"/>
          <c:order val="0"/>
          <c:tx>
            <c:v>wind-2025</c:v>
          </c:tx>
          <c:spPr>
            <a:ln w="25400" cap="rnd">
              <a:noFill/>
              <a:round/>
            </a:ln>
            <a:effectLst/>
          </c:spPr>
          <c:marker>
            <c:symbol val="circle"/>
            <c:size val="7"/>
            <c:spPr>
              <a:solidFill>
                <a:schemeClr val="accent3">
                  <a:lumMod val="60000"/>
                  <a:lumOff val="40000"/>
                </a:schemeClr>
              </a:solidFill>
              <a:ln w="9525">
                <a:noFill/>
              </a:ln>
              <a:effectLst/>
            </c:spPr>
          </c:marker>
          <c:xVal>
            <c:numRef>
              <c:f>lcoe!$F$4:$F$28</c:f>
              <c:numCache>
                <c:formatCode>0.00</c:formatCode>
                <c:ptCount val="25"/>
                <c:pt idx="0">
                  <c:v>49.445886999999999</c:v>
                </c:pt>
                <c:pt idx="1">
                  <c:v>#N/A</c:v>
                </c:pt>
                <c:pt idx="2">
                  <c:v>31.904975</c:v>
                </c:pt>
                <c:pt idx="3">
                  <c:v>33.608052999999998</c:v>
                </c:pt>
                <c:pt idx="4">
                  <c:v>38.143704999999997</c:v>
                </c:pt>
                <c:pt idx="5">
                  <c:v>35.944262999999999</c:v>
                </c:pt>
                <c:pt idx="6">
                  <c:v>42.278863999999999</c:v>
                </c:pt>
                <c:pt idx="7">
                  <c:v>#N/A</c:v>
                </c:pt>
                <c:pt idx="8">
                  <c:v>49.020715000000003</c:v>
                </c:pt>
                <c:pt idx="9">
                  <c:v>41.166167999999999</c:v>
                </c:pt>
                <c:pt idx="10">
                  <c:v>33.591715000000001</c:v>
                </c:pt>
                <c:pt idx="11">
                  <c:v>44.137770000000003</c:v>
                </c:pt>
                <c:pt idx="12">
                  <c:v>42.416550000000001</c:v>
                </c:pt>
                <c:pt idx="13">
                  <c:v>38.080233999999997</c:v>
                </c:pt>
                <c:pt idx="14">
                  <c:v>37.113022999999998</c:v>
                </c:pt>
                <c:pt idx="15">
                  <c:v>50.568587000000001</c:v>
                </c:pt>
                <c:pt idx="16">
                  <c:v>31.946338999999998</c:v>
                </c:pt>
                <c:pt idx="17">
                  <c:v>28.751730999999999</c:v>
                </c:pt>
                <c:pt idx="18">
                  <c:v>28.718209999999999</c:v>
                </c:pt>
                <c:pt idx="19">
                  <c:v>34.718370999999998</c:v>
                </c:pt>
                <c:pt idx="20">
                  <c:v>62.723055000000002</c:v>
                </c:pt>
                <c:pt idx="21">
                  <c:v>49.580815000000001</c:v>
                </c:pt>
                <c:pt idx="22">
                  <c:v>37.581240999999999</c:v>
                </c:pt>
                <c:pt idx="23">
                  <c:v>32.914724999999997</c:v>
                </c:pt>
                <c:pt idx="24">
                  <c:v>34.769537999999997</c:v>
                </c:pt>
              </c:numCache>
            </c:numRef>
          </c:xVal>
          <c:yVal>
            <c:numRef>
              <c:f>lcoe!$N$4:$N$28</c:f>
              <c:numCache>
                <c:formatCode>0.00</c:formatCode>
                <c:ptCount val="25"/>
                <c:pt idx="0">
                  <c:v>28.152616999999999</c:v>
                </c:pt>
                <c:pt idx="1">
                  <c:v>#N/A</c:v>
                </c:pt>
                <c:pt idx="2">
                  <c:v>29.266376000000001</c:v>
                </c:pt>
                <c:pt idx="3">
                  <c:v>31.151969999999999</c:v>
                </c:pt>
                <c:pt idx="4">
                  <c:v>33.023617000000002</c:v>
                </c:pt>
                <c:pt idx="5">
                  <c:v>29.313679</c:v>
                </c:pt>
                <c:pt idx="6">
                  <c:v>36.414341</c:v>
                </c:pt>
                <c:pt idx="7">
                  <c:v>#N/A</c:v>
                </c:pt>
                <c:pt idx="8">
                  <c:v>30.667545</c:v>
                </c:pt>
                <c:pt idx="9">
                  <c:v>31.078035</c:v>
                </c:pt>
                <c:pt idx="10">
                  <c:v>30.539648</c:v>
                </c:pt>
                <c:pt idx="11">
                  <c:v>23.603950999999999</c:v>
                </c:pt>
                <c:pt idx="12">
                  <c:v>32.634242999999998</c:v>
                </c:pt>
                <c:pt idx="13">
                  <c:v>36.896881</c:v>
                </c:pt>
                <c:pt idx="14">
                  <c:v>32.726542999999999</c:v>
                </c:pt>
                <c:pt idx="15">
                  <c:v>31.743568</c:v>
                </c:pt>
                <c:pt idx="16">
                  <c:v>29.206392000000001</c:v>
                </c:pt>
                <c:pt idx="17">
                  <c:v>27.827870999999998</c:v>
                </c:pt>
                <c:pt idx="18">
                  <c:v>26.474758000000001</c:v>
                </c:pt>
                <c:pt idx="19">
                  <c:v>32.065928999999997</c:v>
                </c:pt>
                <c:pt idx="20">
                  <c:v>48.130710999999998</c:v>
                </c:pt>
                <c:pt idx="21">
                  <c:v>39.446944999999999</c:v>
                </c:pt>
                <c:pt idx="22">
                  <c:v>33.913077999999999</c:v>
                </c:pt>
                <c:pt idx="23">
                  <c:v>30.740407999999999</c:v>
                </c:pt>
                <c:pt idx="24">
                  <c:v>32.87529</c:v>
                </c:pt>
              </c:numCache>
            </c:numRef>
          </c:yVal>
          <c:smooth val="0"/>
          <c:extLst>
            <c:ext xmlns:c16="http://schemas.microsoft.com/office/drawing/2014/chart" uri="{C3380CC4-5D6E-409C-BE32-E72D297353CC}">
              <c16:uniqueId val="{00000000-E2A2-9949-9180-562445A2DA81}"/>
            </c:ext>
          </c:extLst>
        </c:ser>
        <c:ser>
          <c:idx val="0"/>
          <c:order val="1"/>
          <c:tx>
            <c:v>wind-2040</c:v>
          </c:tx>
          <c:spPr>
            <a:ln w="25400" cap="rnd">
              <a:noFill/>
              <a:round/>
            </a:ln>
            <a:effectLst/>
          </c:spPr>
          <c:marker>
            <c:symbol val="circle"/>
            <c:size val="7"/>
            <c:spPr>
              <a:solidFill>
                <a:schemeClr val="accent3">
                  <a:lumMod val="75000"/>
                </a:schemeClr>
              </a:solidFill>
              <a:ln w="9525">
                <a:noFill/>
              </a:ln>
              <a:effectLst/>
            </c:spPr>
          </c:marker>
          <c:xVal>
            <c:numRef>
              <c:f>lcoe!$F$65:$F$89</c:f>
              <c:numCache>
                <c:formatCode>0.00</c:formatCode>
                <c:ptCount val="25"/>
                <c:pt idx="0">
                  <c:v>43.571826000000001</c:v>
                </c:pt>
                <c:pt idx="1">
                  <c:v>#N/A</c:v>
                </c:pt>
                <c:pt idx="2">
                  <c:v>28.646467999999999</c:v>
                </c:pt>
                <c:pt idx="3">
                  <c:v>30.293890000000001</c:v>
                </c:pt>
                <c:pt idx="4">
                  <c:v>34.141959999999997</c:v>
                </c:pt>
                <c:pt idx="5">
                  <c:v>35.230443000000001</c:v>
                </c:pt>
                <c:pt idx="6">
                  <c:v>37.912683000000001</c:v>
                </c:pt>
                <c:pt idx="7">
                  <c:v>#N/A</c:v>
                </c:pt>
                <c:pt idx="8">
                  <c:v>43.650244000000001</c:v>
                </c:pt>
                <c:pt idx="9">
                  <c:v>36.729163</c:v>
                </c:pt>
                <c:pt idx="10">
                  <c:v>32.237163000000002</c:v>
                </c:pt>
                <c:pt idx="11">
                  <c:v>39.243299999999998</c:v>
                </c:pt>
                <c:pt idx="12">
                  <c:v>37.787913000000003</c:v>
                </c:pt>
                <c:pt idx="13">
                  <c:v>36.442934000000001</c:v>
                </c:pt>
                <c:pt idx="14">
                  <c:v>33.086834000000003</c:v>
                </c:pt>
                <c:pt idx="15">
                  <c:v>44.562170000000002</c:v>
                </c:pt>
                <c:pt idx="16">
                  <c:v>28.690477000000001</c:v>
                </c:pt>
                <c:pt idx="17">
                  <c:v>25.821449000000001</c:v>
                </c:pt>
                <c:pt idx="18">
                  <c:v>25.785793999999999</c:v>
                </c:pt>
                <c:pt idx="19">
                  <c:v>31.46977</c:v>
                </c:pt>
                <c:pt idx="20">
                  <c:v>55.315216999999997</c:v>
                </c:pt>
                <c:pt idx="21">
                  <c:v>43.917470999999999</c:v>
                </c:pt>
                <c:pt idx="22">
                  <c:v>33.700159999999997</c:v>
                </c:pt>
                <c:pt idx="23">
                  <c:v>29.720527000000001</c:v>
                </c:pt>
                <c:pt idx="24">
                  <c:v>31.524263999999999</c:v>
                </c:pt>
              </c:numCache>
            </c:numRef>
          </c:xVal>
          <c:yVal>
            <c:numRef>
              <c:f>lcoe!$M$65:$M$89</c:f>
              <c:numCache>
                <c:formatCode>0.00</c:formatCode>
                <c:ptCount val="25"/>
                <c:pt idx="0">
                  <c:v>31.707241</c:v>
                </c:pt>
                <c:pt idx="1">
                  <c:v>#N/A</c:v>
                </c:pt>
                <c:pt idx="2">
                  <c:v>30.661158</c:v>
                </c:pt>
                <c:pt idx="3">
                  <c:v>31.764240000000001</c:v>
                </c:pt>
                <c:pt idx="4">
                  <c:v>34.887905000000003</c:v>
                </c:pt>
                <c:pt idx="5">
                  <c:v>30.865952</c:v>
                </c:pt>
                <c:pt idx="6">
                  <c:v>37.315632000000001</c:v>
                </c:pt>
                <c:pt idx="7">
                  <c:v>#N/A</c:v>
                </c:pt>
                <c:pt idx="8">
                  <c:v>31.583407999999999</c:v>
                </c:pt>
                <c:pt idx="9">
                  <c:v>33.001648000000003</c:v>
                </c:pt>
                <c:pt idx="10">
                  <c:v>30.755372999999999</c:v>
                </c:pt>
                <c:pt idx="11">
                  <c:v>30.498863</c:v>
                </c:pt>
                <c:pt idx="12">
                  <c:v>34.016582</c:v>
                </c:pt>
                <c:pt idx="13">
                  <c:v>37.241118999999998</c:v>
                </c:pt>
                <c:pt idx="14">
                  <c:v>33.931483999999998</c:v>
                </c:pt>
                <c:pt idx="15">
                  <c:v>31.921572000000001</c:v>
                </c:pt>
                <c:pt idx="16">
                  <c:v>30.105808</c:v>
                </c:pt>
                <c:pt idx="17">
                  <c:v>29.423985999999999</c:v>
                </c:pt>
                <c:pt idx="18">
                  <c:v>28.597373999999999</c:v>
                </c:pt>
                <c:pt idx="19">
                  <c:v>34.016548</c:v>
                </c:pt>
                <c:pt idx="20">
                  <c:v>52.050423000000002</c:v>
                </c:pt>
                <c:pt idx="21">
                  <c:v>41.738441000000002</c:v>
                </c:pt>
                <c:pt idx="22">
                  <c:v>33.512084999999999</c:v>
                </c:pt>
                <c:pt idx="23">
                  <c:v>31.346958000000001</c:v>
                </c:pt>
                <c:pt idx="24">
                  <c:v>34.373783000000003</c:v>
                </c:pt>
              </c:numCache>
            </c:numRef>
          </c:yVal>
          <c:smooth val="0"/>
          <c:extLst>
            <c:ext xmlns:c16="http://schemas.microsoft.com/office/drawing/2014/chart" uri="{C3380CC4-5D6E-409C-BE32-E72D297353CC}">
              <c16:uniqueId val="{00000001-E2A2-9949-9180-562445A2DA81}"/>
            </c:ext>
          </c:extLst>
        </c:ser>
        <c:ser>
          <c:idx val="2"/>
          <c:order val="2"/>
          <c:tx>
            <c:strRef>
              <c:f>lcoe!$Z$3</c:f>
              <c:strCache>
                <c:ptCount val="1"/>
                <c:pt idx="0">
                  <c:v>diagonal</c:v>
                </c:pt>
              </c:strCache>
            </c:strRef>
          </c:tx>
          <c:spPr>
            <a:ln w="12700" cap="rnd">
              <a:solidFill>
                <a:sysClr val="windowText" lastClr="000000"/>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2-E2A2-9949-9180-562445A2DA81}"/>
            </c:ext>
          </c:extLst>
        </c:ser>
        <c:dLbls>
          <c:showLegendKey val="0"/>
          <c:showVal val="0"/>
          <c:showCatName val="0"/>
          <c:showSerName val="0"/>
          <c:showPercent val="0"/>
          <c:showBubbleSize val="0"/>
        </c:dLbls>
        <c:axId val="-864107104"/>
        <c:axId val="-864106560"/>
      </c:scatterChart>
      <c:valAx>
        <c:axId val="-864107104"/>
        <c:scaling>
          <c:orientation val="minMax"/>
          <c:max val="80"/>
          <c:min val="0"/>
        </c:scaling>
        <c:delete val="0"/>
        <c:axPos val="b"/>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864106560"/>
        <c:crosses val="autoZero"/>
        <c:crossBetween val="midCat"/>
        <c:majorUnit val="20"/>
      </c:valAx>
      <c:valAx>
        <c:axId val="-864106560"/>
        <c:scaling>
          <c:orientation val="minMax"/>
          <c:max val="80"/>
        </c:scaling>
        <c:delete val="0"/>
        <c:axPos val="l"/>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864107104"/>
        <c:crosses val="autoZero"/>
        <c:crossBetween val="midCat"/>
        <c:majorUnit val="20"/>
      </c:valAx>
      <c:spPr>
        <a:noFill/>
        <a:ln>
          <a:solidFill>
            <a:schemeClr val="tx1">
              <a:lumMod val="75000"/>
              <a:lumOff val="2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sz="1400" b="0">
                <a:solidFill>
                  <a:sysClr val="windowText" lastClr="000000"/>
                </a:solidFill>
              </a:rPr>
              <a:t>solar photovoltaic</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zh-CN"/>
        </a:p>
      </c:txPr>
    </c:title>
    <c:autoTitleDeleted val="0"/>
    <c:plotArea>
      <c:layout/>
      <c:scatterChart>
        <c:scatterStyle val="lineMarker"/>
        <c:varyColors val="0"/>
        <c:ser>
          <c:idx val="1"/>
          <c:order val="0"/>
          <c:tx>
            <c:v>pv-2025</c:v>
          </c:tx>
          <c:spPr>
            <a:ln w="25400" cap="rnd">
              <a:noFill/>
              <a:round/>
            </a:ln>
            <a:effectLst/>
          </c:spPr>
          <c:marker>
            <c:symbol val="circle"/>
            <c:size val="7"/>
            <c:spPr>
              <a:solidFill>
                <a:schemeClr val="accent4">
                  <a:lumMod val="60000"/>
                  <a:lumOff val="40000"/>
                </a:schemeClr>
              </a:solidFill>
              <a:ln w="9525">
                <a:noFill/>
              </a:ln>
              <a:effectLst/>
            </c:spPr>
          </c:marker>
          <c:xVal>
            <c:numRef>
              <c:f>lcoe!$H$4:$H$28</c:f>
              <c:numCache>
                <c:formatCode>0.00</c:formatCode>
                <c:ptCount val="25"/>
                <c:pt idx="0">
                  <c:v>27.993082000000001</c:v>
                </c:pt>
                <c:pt idx="1">
                  <c:v>29.393888</c:v>
                </c:pt>
                <c:pt idx="2">
                  <c:v>37.165977000000005</c:v>
                </c:pt>
                <c:pt idx="3">
                  <c:v>33.858985000000004</c:v>
                </c:pt>
                <c:pt idx="4">
                  <c:v>37.640822</c:v>
                </c:pt>
                <c:pt idx="5">
                  <c:v>29.553893000000002</c:v>
                </c:pt>
                <c:pt idx="6">
                  <c:v>39.641425000000005</c:v>
                </c:pt>
                <c:pt idx="7">
                  <c:v>44.498398000000002</c:v>
                </c:pt>
                <c:pt idx="8">
                  <c:v>39.386327999999999</c:v>
                </c:pt>
                <c:pt idx="9">
                  <c:v>34.328393000000005</c:v>
                </c:pt>
                <c:pt idx="10">
                  <c:v>32.956538999999999</c:v>
                </c:pt>
                <c:pt idx="11">
                  <c:v>39.297550000000001</c:v>
                </c:pt>
                <c:pt idx="12">
                  <c:v>32.885442999999995</c:v>
                </c:pt>
                <c:pt idx="13">
                  <c:v>33.355197000000004</c:v>
                </c:pt>
                <c:pt idx="14">
                  <c:v>29.578197000000003</c:v>
                </c:pt>
                <c:pt idx="15">
                  <c:v>32.524620000000006</c:v>
                </c:pt>
                <c:pt idx="16">
                  <c:v>27.569699999999997</c:v>
                </c:pt>
                <c:pt idx="17">
                  <c:v>30.278158000000001</c:v>
                </c:pt>
                <c:pt idx="18">
                  <c:v>32.413841000000005</c:v>
                </c:pt>
                <c:pt idx="19">
                  <c:v>29.316613</c:v>
                </c:pt>
                <c:pt idx="20">
                  <c:v>32.351005000000001</c:v>
                </c:pt>
                <c:pt idx="21">
                  <c:v>31.250512999999998</c:v>
                </c:pt>
                <c:pt idx="22">
                  <c:v>32.817041000000003</c:v>
                </c:pt>
                <c:pt idx="23">
                  <c:v>29.725096000000001</c:v>
                </c:pt>
                <c:pt idx="24">
                  <c:v>30.135648999999997</c:v>
                </c:pt>
              </c:numCache>
            </c:numRef>
          </c:xVal>
          <c:yVal>
            <c:numRef>
              <c:f>lcoe!$P$4:$P$28</c:f>
              <c:numCache>
                <c:formatCode>0.00</c:formatCode>
                <c:ptCount val="25"/>
                <c:pt idx="0">
                  <c:v>30.294333999999999</c:v>
                </c:pt>
                <c:pt idx="1">
                  <c:v>31.185669000000001</c:v>
                </c:pt>
                <c:pt idx="2">
                  <c:v>40.909427999999998</c:v>
                </c:pt>
                <c:pt idx="3">
                  <c:v>36.818866999999997</c:v>
                </c:pt>
                <c:pt idx="4">
                  <c:v>37.706130999999999</c:v>
                </c:pt>
                <c:pt idx="5">
                  <c:v>31.065483</c:v>
                </c:pt>
                <c:pt idx="6">
                  <c:v>36.300590999999997</c:v>
                </c:pt>
                <c:pt idx="7">
                  <c:v>38.627186000000002</c:v>
                </c:pt>
                <c:pt idx="8">
                  <c:v>36.603881999999999</c:v>
                </c:pt>
                <c:pt idx="9">
                  <c:v>32.204445</c:v>
                </c:pt>
                <c:pt idx="10">
                  <c:v>35.059874999999998</c:v>
                </c:pt>
                <c:pt idx="11">
                  <c:v>34.649344999999997</c:v>
                </c:pt>
                <c:pt idx="12">
                  <c:v>32.974884000000003</c:v>
                </c:pt>
                <c:pt idx="13">
                  <c:v>33.751255</c:v>
                </c:pt>
                <c:pt idx="14">
                  <c:v>32.916305999999999</c:v>
                </c:pt>
                <c:pt idx="15">
                  <c:v>35.667983999999997</c:v>
                </c:pt>
                <c:pt idx="16">
                  <c:v>32.981495000000002</c:v>
                </c:pt>
                <c:pt idx="17">
                  <c:v>38.342049000000003</c:v>
                </c:pt>
                <c:pt idx="18">
                  <c:v>37.848022</c:v>
                </c:pt>
                <c:pt idx="19">
                  <c:v>31.540656999999999</c:v>
                </c:pt>
                <c:pt idx="20">
                  <c:v>34.842964000000002</c:v>
                </c:pt>
                <c:pt idx="21">
                  <c:v>32.264525999999996</c:v>
                </c:pt>
                <c:pt idx="22">
                  <c:v>28.363222</c:v>
                </c:pt>
                <c:pt idx="23">
                  <c:v>32.268982000000001</c:v>
                </c:pt>
                <c:pt idx="24">
                  <c:v>29.021362</c:v>
                </c:pt>
              </c:numCache>
            </c:numRef>
          </c:yVal>
          <c:smooth val="0"/>
          <c:extLst>
            <c:ext xmlns:c16="http://schemas.microsoft.com/office/drawing/2014/chart" uri="{C3380CC4-5D6E-409C-BE32-E72D297353CC}">
              <c16:uniqueId val="{00000000-B60F-A04C-B080-D3357E97C772}"/>
            </c:ext>
          </c:extLst>
        </c:ser>
        <c:ser>
          <c:idx val="0"/>
          <c:order val="1"/>
          <c:tx>
            <c:v>pv-2040</c:v>
          </c:tx>
          <c:spPr>
            <a:ln w="25400" cap="rnd">
              <a:noFill/>
              <a:round/>
            </a:ln>
            <a:effectLst/>
          </c:spPr>
          <c:marker>
            <c:symbol val="circle"/>
            <c:size val="7"/>
            <c:spPr>
              <a:solidFill>
                <a:schemeClr val="accent4">
                  <a:lumMod val="50000"/>
                </a:schemeClr>
              </a:solidFill>
              <a:ln w="9525">
                <a:noFill/>
              </a:ln>
              <a:effectLst/>
            </c:spPr>
          </c:marker>
          <c:xVal>
            <c:numRef>
              <c:f>lcoe!$G$65:$G$89</c:f>
              <c:numCache>
                <c:formatCode>0.00</c:formatCode>
                <c:ptCount val="25"/>
                <c:pt idx="0">
                  <c:v>23.365109999999998</c:v>
                </c:pt>
                <c:pt idx="1">
                  <c:v>24.563101</c:v>
                </c:pt>
                <c:pt idx="2">
                  <c:v>30.976741000000004</c:v>
                </c:pt>
                <c:pt idx="3">
                  <c:v>28.170567000000002</c:v>
                </c:pt>
                <c:pt idx="4">
                  <c:v>31.337481</c:v>
                </c:pt>
                <c:pt idx="5">
                  <c:v>24.684287000000001</c:v>
                </c:pt>
                <c:pt idx="6">
                  <c:v>33.395057999999999</c:v>
                </c:pt>
                <c:pt idx="7">
                  <c:v>37.084907000000001</c:v>
                </c:pt>
                <c:pt idx="8">
                  <c:v>33.201262</c:v>
                </c:pt>
                <c:pt idx="9">
                  <c:v>28.527809000000001</c:v>
                </c:pt>
                <c:pt idx="10">
                  <c:v>27.486304999999998</c:v>
                </c:pt>
                <c:pt idx="11">
                  <c:v>32.5961</c:v>
                </c:pt>
                <c:pt idx="12">
                  <c:v>27.431056999999999</c:v>
                </c:pt>
                <c:pt idx="13">
                  <c:v>27.787929000000002</c:v>
                </c:pt>
                <c:pt idx="14">
                  <c:v>24.694295</c:v>
                </c:pt>
                <c:pt idx="15">
                  <c:v>27.156938</c:v>
                </c:pt>
                <c:pt idx="16">
                  <c:v>23.041229999999999</c:v>
                </c:pt>
                <c:pt idx="17">
                  <c:v>25.242103</c:v>
                </c:pt>
                <c:pt idx="18">
                  <c:v>27.077331999999998</c:v>
                </c:pt>
                <c:pt idx="19">
                  <c:v>24.785746</c:v>
                </c:pt>
                <c:pt idx="20">
                  <c:v>27.137212999999999</c:v>
                </c:pt>
                <c:pt idx="21">
                  <c:v>26.255994999999999</c:v>
                </c:pt>
                <c:pt idx="22">
                  <c:v>27.698727000000002</c:v>
                </c:pt>
                <c:pt idx="23">
                  <c:v>25.111014999999998</c:v>
                </c:pt>
                <c:pt idx="24">
                  <c:v>25.442056000000001</c:v>
                </c:pt>
              </c:numCache>
            </c:numRef>
          </c:xVal>
          <c:yVal>
            <c:numRef>
              <c:f>lcoe!$N$65:$N$89</c:f>
              <c:numCache>
                <c:formatCode>0.00</c:formatCode>
                <c:ptCount val="25"/>
                <c:pt idx="0">
                  <c:v>25.790732999999999</c:v>
                </c:pt>
                <c:pt idx="1">
                  <c:v>26.537203000000002</c:v>
                </c:pt>
                <c:pt idx="2">
                  <c:v>33.583271000000003</c:v>
                </c:pt>
                <c:pt idx="3">
                  <c:v>30.839157</c:v>
                </c:pt>
                <c:pt idx="4">
                  <c:v>33.399600999999997</c:v>
                </c:pt>
                <c:pt idx="5">
                  <c:v>26.491669000000002</c:v>
                </c:pt>
                <c:pt idx="6">
                  <c:v>35.330486000000001</c:v>
                </c:pt>
                <c:pt idx="7">
                  <c:v>35.367508000000001</c:v>
                </c:pt>
                <c:pt idx="8">
                  <c:v>31.674752999999999</c:v>
                </c:pt>
                <c:pt idx="9">
                  <c:v>28.766020000000001</c:v>
                </c:pt>
                <c:pt idx="10">
                  <c:v>29.837927000000001</c:v>
                </c:pt>
                <c:pt idx="11">
                  <c:v>35.904774000000003</c:v>
                </c:pt>
                <c:pt idx="12">
                  <c:v>29.463501000000001</c:v>
                </c:pt>
                <c:pt idx="13">
                  <c:v>30.190992000000001</c:v>
                </c:pt>
                <c:pt idx="14">
                  <c:v>26.809511000000001</c:v>
                </c:pt>
                <c:pt idx="15">
                  <c:v>29.358388999999999</c:v>
                </c:pt>
                <c:pt idx="16">
                  <c:v>25.166074999999999</c:v>
                </c:pt>
                <c:pt idx="17">
                  <c:v>29.457699000000002</c:v>
                </c:pt>
                <c:pt idx="18">
                  <c:v>31.262101999999999</c:v>
                </c:pt>
                <c:pt idx="19">
                  <c:v>28.596627999999999</c:v>
                </c:pt>
                <c:pt idx="20">
                  <c:v>24.605786999999999</c:v>
                </c:pt>
                <c:pt idx="21">
                  <c:v>22.250706000000001</c:v>
                </c:pt>
                <c:pt idx="22">
                  <c:v>24.754636999999999</c:v>
                </c:pt>
                <c:pt idx="23">
                  <c:v>27.492045999999998</c:v>
                </c:pt>
                <c:pt idx="24">
                  <c:v>26.273606999999998</c:v>
                </c:pt>
              </c:numCache>
            </c:numRef>
          </c:yVal>
          <c:smooth val="0"/>
          <c:extLst>
            <c:ext xmlns:c16="http://schemas.microsoft.com/office/drawing/2014/chart" uri="{C3380CC4-5D6E-409C-BE32-E72D297353CC}">
              <c16:uniqueId val="{00000001-B60F-A04C-B080-D3357E97C772}"/>
            </c:ext>
          </c:extLst>
        </c:ser>
        <c:ser>
          <c:idx val="2"/>
          <c:order val="2"/>
          <c:tx>
            <c:strRef>
              <c:f>lcoe!$Z$3</c:f>
              <c:strCache>
                <c:ptCount val="1"/>
                <c:pt idx="0">
                  <c:v>diagonal</c:v>
                </c:pt>
              </c:strCache>
            </c:strRef>
          </c:tx>
          <c:spPr>
            <a:ln w="12700" cap="rnd">
              <a:solidFill>
                <a:schemeClr val="tx1"/>
              </a:solidFill>
              <a:prstDash val="lgDash"/>
              <a:round/>
            </a:ln>
            <a:effectLst/>
          </c:spPr>
          <c:marker>
            <c:symbol val="none"/>
          </c:marker>
          <c:xVal>
            <c:numRef>
              <c:f>lcoe!$Z$4:$Z$8</c:f>
              <c:numCache>
                <c:formatCode>General</c:formatCode>
                <c:ptCount val="5"/>
                <c:pt idx="0">
                  <c:v>0</c:v>
                </c:pt>
                <c:pt idx="1">
                  <c:v>30</c:v>
                </c:pt>
                <c:pt idx="2">
                  <c:v>60</c:v>
                </c:pt>
                <c:pt idx="3">
                  <c:v>90</c:v>
                </c:pt>
                <c:pt idx="4">
                  <c:v>120</c:v>
                </c:pt>
              </c:numCache>
            </c:numRef>
          </c:xVal>
          <c:yVal>
            <c:numRef>
              <c:f>lcoe!$AA$4:$AA$8</c:f>
              <c:numCache>
                <c:formatCode>General</c:formatCode>
                <c:ptCount val="5"/>
                <c:pt idx="0">
                  <c:v>0</c:v>
                </c:pt>
                <c:pt idx="1">
                  <c:v>30</c:v>
                </c:pt>
                <c:pt idx="2">
                  <c:v>60</c:v>
                </c:pt>
                <c:pt idx="3">
                  <c:v>90</c:v>
                </c:pt>
                <c:pt idx="4">
                  <c:v>120</c:v>
                </c:pt>
              </c:numCache>
            </c:numRef>
          </c:yVal>
          <c:smooth val="0"/>
          <c:extLst>
            <c:ext xmlns:c16="http://schemas.microsoft.com/office/drawing/2014/chart" uri="{C3380CC4-5D6E-409C-BE32-E72D297353CC}">
              <c16:uniqueId val="{00000002-B60F-A04C-B080-D3357E97C772}"/>
            </c:ext>
          </c:extLst>
        </c:ser>
        <c:dLbls>
          <c:showLegendKey val="0"/>
          <c:showVal val="0"/>
          <c:showCatName val="0"/>
          <c:showSerName val="0"/>
          <c:showPercent val="0"/>
          <c:showBubbleSize val="0"/>
        </c:dLbls>
        <c:axId val="-1015554096"/>
        <c:axId val="-851197872"/>
      </c:scatterChart>
      <c:valAx>
        <c:axId val="-1015554096"/>
        <c:scaling>
          <c:orientation val="minMax"/>
          <c:max val="80"/>
          <c:min val="0"/>
        </c:scaling>
        <c:delete val="0"/>
        <c:axPos val="b"/>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851197872"/>
        <c:crosses val="autoZero"/>
        <c:crossBetween val="midCat"/>
        <c:majorUnit val="20"/>
      </c:valAx>
      <c:valAx>
        <c:axId val="-851197872"/>
        <c:scaling>
          <c:orientation val="minMax"/>
          <c:max val="80"/>
        </c:scaling>
        <c:delete val="0"/>
        <c:axPos val="l"/>
        <c:majorGridlines>
          <c:spPr>
            <a:ln w="9525" cap="flat" cmpd="sng" algn="ctr">
              <a:solidFill>
                <a:schemeClr val="bg1">
                  <a:lumMod val="65000"/>
                </a:schemeClr>
              </a:solidFill>
              <a:round/>
            </a:ln>
            <a:effectLst/>
          </c:spPr>
        </c:majorGridlines>
        <c:numFmt formatCode="0" sourceLinked="0"/>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zh-CN"/>
          </a:p>
        </c:txPr>
        <c:crossAx val="-1015554096"/>
        <c:crosses val="autoZero"/>
        <c:crossBetween val="midCat"/>
        <c:majorUnit val="20"/>
      </c:valAx>
      <c:spPr>
        <a:noFill/>
        <a:ln>
          <a:solidFill>
            <a:schemeClr val="tx1">
              <a:lumMod val="75000"/>
              <a:lumOff val="2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652559055118111E-2"/>
          <c:y val="0.21404251431028459"/>
          <c:w val="0.94461595946340038"/>
          <c:h val="0.51944919513047216"/>
        </c:manualLayout>
      </c:layout>
      <c:barChart>
        <c:barDir val="col"/>
        <c:grouping val="stacked"/>
        <c:varyColors val="0"/>
        <c:ser>
          <c:idx val="2"/>
          <c:order val="0"/>
          <c:tx>
            <c:strRef>
              <c:f>'table 67'!$AD$7</c:f>
              <c:strCache>
                <c:ptCount val="1"/>
                <c:pt idx="0">
                  <c:v>hydro</c:v>
                </c:pt>
              </c:strCache>
            </c:strRef>
          </c:tx>
          <c:spPr>
            <a:solidFill>
              <a:schemeClr val="tx2"/>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67'!$AD$8:$AD$55</c:f>
              <c:numCache>
                <c:formatCode>0</c:formatCode>
                <c:ptCount val="48"/>
                <c:pt idx="0">
                  <c:v>37.229559000000002</c:v>
                </c:pt>
                <c:pt idx="1">
                  <c:v>36.230376999999997</c:v>
                </c:pt>
                <c:pt idx="2">
                  <c:v>36.215727000000001</c:v>
                </c:pt>
                <c:pt idx="3">
                  <c:v>36.521537000000002</c:v>
                </c:pt>
                <c:pt idx="4">
                  <c:v>36.235098000000001</c:v>
                </c:pt>
                <c:pt idx="5">
                  <c:v>36.21651</c:v>
                </c:pt>
                <c:pt idx="7">
                  <c:v>12.115940999999999</c:v>
                </c:pt>
                <c:pt idx="8">
                  <c:v>11.715320999999999</c:v>
                </c:pt>
                <c:pt idx="9">
                  <c:v>11.715878999999999</c:v>
                </c:pt>
                <c:pt idx="10">
                  <c:v>12.923555</c:v>
                </c:pt>
                <c:pt idx="11">
                  <c:v>11.716257000000001</c:v>
                </c:pt>
                <c:pt idx="12">
                  <c:v>11.613135999999999</c:v>
                </c:pt>
                <c:pt idx="14">
                  <c:v>37.057941</c:v>
                </c:pt>
                <c:pt idx="15">
                  <c:v>32.638300999999998</c:v>
                </c:pt>
                <c:pt idx="16">
                  <c:v>32.665937999999997</c:v>
                </c:pt>
                <c:pt idx="17">
                  <c:v>31.288556</c:v>
                </c:pt>
                <c:pt idx="18">
                  <c:v>32.698106000000003</c:v>
                </c:pt>
                <c:pt idx="19">
                  <c:v>31.448942000000002</c:v>
                </c:pt>
                <c:pt idx="21">
                  <c:v>24.909361999999998</c:v>
                </c:pt>
                <c:pt idx="22">
                  <c:v>23.774984</c:v>
                </c:pt>
                <c:pt idx="23">
                  <c:v>23.999746999999999</c:v>
                </c:pt>
                <c:pt idx="24">
                  <c:v>26.211964999999999</c:v>
                </c:pt>
                <c:pt idx="25">
                  <c:v>24.001071999999997</c:v>
                </c:pt>
                <c:pt idx="26">
                  <c:v>23.887191999999999</c:v>
                </c:pt>
                <c:pt idx="28">
                  <c:v>0.81042400000000003</c:v>
                </c:pt>
                <c:pt idx="29">
                  <c:v>0.86616099999999996</c:v>
                </c:pt>
                <c:pt idx="30">
                  <c:v>0.86592899999999995</c:v>
                </c:pt>
                <c:pt idx="31">
                  <c:v>0.81045199999999995</c:v>
                </c:pt>
                <c:pt idx="32">
                  <c:v>0.86502800000000002</c:v>
                </c:pt>
                <c:pt idx="33">
                  <c:v>0.81287500000000001</c:v>
                </c:pt>
                <c:pt idx="35">
                  <c:v>21.872958000000001</c:v>
                </c:pt>
                <c:pt idx="36">
                  <c:v>23.951794</c:v>
                </c:pt>
                <c:pt idx="37">
                  <c:v>25.423772</c:v>
                </c:pt>
                <c:pt idx="38">
                  <c:v>23.695816000000001</c:v>
                </c:pt>
                <c:pt idx="39">
                  <c:v>24.335248</c:v>
                </c:pt>
                <c:pt idx="40">
                  <c:v>23.655736000000001</c:v>
                </c:pt>
                <c:pt idx="42">
                  <c:v>156.16009499999998</c:v>
                </c:pt>
                <c:pt idx="43">
                  <c:v>157.22699699999998</c:v>
                </c:pt>
                <c:pt idx="44">
                  <c:v>158.47675299999997</c:v>
                </c:pt>
                <c:pt idx="45">
                  <c:v>158.604669</c:v>
                </c:pt>
                <c:pt idx="46">
                  <c:v>157.11737799999997</c:v>
                </c:pt>
                <c:pt idx="47">
                  <c:v>158.01821099999998</c:v>
                </c:pt>
              </c:numCache>
            </c:numRef>
          </c:val>
          <c:extLst>
            <c:ext xmlns:c16="http://schemas.microsoft.com/office/drawing/2014/chart" uri="{C3380CC4-5D6E-409C-BE32-E72D297353CC}">
              <c16:uniqueId val="{00000000-1846-4C4C-B3AB-390F283841B2}"/>
            </c:ext>
          </c:extLst>
        </c:ser>
        <c:ser>
          <c:idx val="3"/>
          <c:order val="1"/>
          <c:tx>
            <c:strRef>
              <c:f>'table 67'!$AE$7</c:f>
              <c:strCache>
                <c:ptCount val="1"/>
                <c:pt idx="0">
                  <c:v>geothermal</c:v>
                </c:pt>
              </c:strCache>
            </c:strRef>
          </c:tx>
          <c:spPr>
            <a:solidFill>
              <a:schemeClr val="accent5"/>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67'!$AE$8:$AE$55</c:f>
              <c:numCache>
                <c:formatCode>0</c:formatCode>
                <c:ptCount val="48"/>
                <c:pt idx="0">
                  <c:v>0</c:v>
                </c:pt>
                <c:pt idx="1">
                  <c:v>0</c:v>
                </c:pt>
                <c:pt idx="2">
                  <c:v>0</c:v>
                </c:pt>
                <c:pt idx="3">
                  <c:v>0</c:v>
                </c:pt>
                <c:pt idx="4">
                  <c:v>0</c:v>
                </c:pt>
                <c:pt idx="5">
                  <c:v>0</c:v>
                </c:pt>
                <c:pt idx="7">
                  <c:v>0</c:v>
                </c:pt>
                <c:pt idx="8">
                  <c:v>0</c:v>
                </c:pt>
                <c:pt idx="9">
                  <c:v>0</c:v>
                </c:pt>
                <c:pt idx="10">
                  <c:v>0</c:v>
                </c:pt>
                <c:pt idx="11">
                  <c:v>0</c:v>
                </c:pt>
                <c:pt idx="12">
                  <c:v>0</c:v>
                </c:pt>
                <c:pt idx="14">
                  <c:v>0</c:v>
                </c:pt>
                <c:pt idx="15">
                  <c:v>0</c:v>
                </c:pt>
                <c:pt idx="16">
                  <c:v>0</c:v>
                </c:pt>
                <c:pt idx="17">
                  <c:v>0</c:v>
                </c:pt>
                <c:pt idx="18">
                  <c:v>0</c:v>
                </c:pt>
                <c:pt idx="19">
                  <c:v>0</c:v>
                </c:pt>
                <c:pt idx="21">
                  <c:v>0</c:v>
                </c:pt>
                <c:pt idx="22">
                  <c:v>0</c:v>
                </c:pt>
                <c:pt idx="23">
                  <c:v>0</c:v>
                </c:pt>
                <c:pt idx="24">
                  <c:v>0</c:v>
                </c:pt>
                <c:pt idx="25">
                  <c:v>0</c:v>
                </c:pt>
                <c:pt idx="26">
                  <c:v>0</c:v>
                </c:pt>
                <c:pt idx="28">
                  <c:v>0</c:v>
                </c:pt>
                <c:pt idx="29">
                  <c:v>0</c:v>
                </c:pt>
                <c:pt idx="30">
                  <c:v>0</c:v>
                </c:pt>
                <c:pt idx="31">
                  <c:v>0</c:v>
                </c:pt>
                <c:pt idx="32">
                  <c:v>0</c:v>
                </c:pt>
                <c:pt idx="33">
                  <c:v>0</c:v>
                </c:pt>
                <c:pt idx="35">
                  <c:v>8.4060000000000006</c:v>
                </c:pt>
                <c:pt idx="36">
                  <c:v>30.081755999999999</c:v>
                </c:pt>
                <c:pt idx="37">
                  <c:v>30.264157000000001</c:v>
                </c:pt>
                <c:pt idx="38">
                  <c:v>30.846623000000001</c:v>
                </c:pt>
                <c:pt idx="39">
                  <c:v>30.025555000000001</c:v>
                </c:pt>
                <c:pt idx="40">
                  <c:v>30.467447999999997</c:v>
                </c:pt>
                <c:pt idx="42">
                  <c:v>7.4329999999999998</c:v>
                </c:pt>
                <c:pt idx="43">
                  <c:v>21.092765</c:v>
                </c:pt>
                <c:pt idx="44">
                  <c:v>22.141745</c:v>
                </c:pt>
                <c:pt idx="45">
                  <c:v>31.029138</c:v>
                </c:pt>
                <c:pt idx="46">
                  <c:v>17.995498999999999</c:v>
                </c:pt>
                <c:pt idx="47">
                  <c:v>25.831200000000003</c:v>
                </c:pt>
              </c:numCache>
            </c:numRef>
          </c:val>
          <c:extLst>
            <c:ext xmlns:c16="http://schemas.microsoft.com/office/drawing/2014/chart" uri="{C3380CC4-5D6E-409C-BE32-E72D297353CC}">
              <c16:uniqueId val="{00000001-1846-4C4C-B3AB-390F283841B2}"/>
            </c:ext>
          </c:extLst>
        </c:ser>
        <c:ser>
          <c:idx val="4"/>
          <c:order val="2"/>
          <c:tx>
            <c:strRef>
              <c:f>'table 67'!$AF$7</c:f>
              <c:strCache>
                <c:ptCount val="1"/>
                <c:pt idx="0">
                  <c:v>municipal waste</c:v>
                </c:pt>
              </c:strCache>
            </c:strRef>
          </c:tx>
          <c:spPr>
            <a:solidFill>
              <a:schemeClr val="accent2"/>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67'!$AF$8:$AF$55</c:f>
              <c:numCache>
                <c:formatCode>0</c:formatCode>
                <c:ptCount val="48"/>
                <c:pt idx="0">
                  <c:v>3.962151</c:v>
                </c:pt>
                <c:pt idx="1">
                  <c:v>10.170431000000001</c:v>
                </c:pt>
                <c:pt idx="2">
                  <c:v>9.4503090000000007</c:v>
                </c:pt>
                <c:pt idx="3">
                  <c:v>10.805107</c:v>
                </c:pt>
                <c:pt idx="4">
                  <c:v>10.094565000000001</c:v>
                </c:pt>
                <c:pt idx="5">
                  <c:v>10.925183000000001</c:v>
                </c:pt>
                <c:pt idx="7">
                  <c:v>5.329561</c:v>
                </c:pt>
                <c:pt idx="8">
                  <c:v>9.2246500000000005</c:v>
                </c:pt>
                <c:pt idx="9">
                  <c:v>9.3199060000000014</c:v>
                </c:pt>
                <c:pt idx="10">
                  <c:v>11.863466000000001</c:v>
                </c:pt>
                <c:pt idx="11">
                  <c:v>8.5946239999999996</c:v>
                </c:pt>
                <c:pt idx="12">
                  <c:v>10.735246</c:v>
                </c:pt>
                <c:pt idx="14">
                  <c:v>3.9027920000000003</c:v>
                </c:pt>
                <c:pt idx="15">
                  <c:v>12.610913999999998</c:v>
                </c:pt>
                <c:pt idx="16">
                  <c:v>12.160909</c:v>
                </c:pt>
                <c:pt idx="17">
                  <c:v>15.085277</c:v>
                </c:pt>
                <c:pt idx="18">
                  <c:v>10.417351</c:v>
                </c:pt>
                <c:pt idx="19">
                  <c:v>15.016772999999999</c:v>
                </c:pt>
                <c:pt idx="21">
                  <c:v>3.3436189999999999</c:v>
                </c:pt>
                <c:pt idx="22">
                  <c:v>12.390270000000001</c:v>
                </c:pt>
                <c:pt idx="23">
                  <c:v>7.1105100000000006</c:v>
                </c:pt>
                <c:pt idx="24">
                  <c:v>18.752666000000001</c:v>
                </c:pt>
                <c:pt idx="25">
                  <c:v>6.8042800000000003</c:v>
                </c:pt>
                <c:pt idx="26">
                  <c:v>18.551182999999998</c:v>
                </c:pt>
                <c:pt idx="28">
                  <c:v>0.33120699999999997</c:v>
                </c:pt>
                <c:pt idx="29">
                  <c:v>0.88667700000000005</c:v>
                </c:pt>
                <c:pt idx="30">
                  <c:v>0.868807</c:v>
                </c:pt>
                <c:pt idx="31">
                  <c:v>1.0505930000000001</c:v>
                </c:pt>
                <c:pt idx="32">
                  <c:v>0.87927999999999995</c:v>
                </c:pt>
                <c:pt idx="33">
                  <c:v>1.0463100000000001</c:v>
                </c:pt>
                <c:pt idx="35">
                  <c:v>3.1512910000000001</c:v>
                </c:pt>
                <c:pt idx="36">
                  <c:v>3.2191719999999999</c:v>
                </c:pt>
                <c:pt idx="37">
                  <c:v>3.120803</c:v>
                </c:pt>
                <c:pt idx="38">
                  <c:v>2.8536839999999999</c:v>
                </c:pt>
                <c:pt idx="39">
                  <c:v>3.1901299999999999</c:v>
                </c:pt>
                <c:pt idx="40">
                  <c:v>3.0684810000000002</c:v>
                </c:pt>
                <c:pt idx="42">
                  <c:v>1.0603670000000001</c:v>
                </c:pt>
                <c:pt idx="43">
                  <c:v>7.5387959999999996</c:v>
                </c:pt>
                <c:pt idx="44">
                  <c:v>7.3949400000000001</c:v>
                </c:pt>
                <c:pt idx="45">
                  <c:v>7.4627549999999996</c:v>
                </c:pt>
                <c:pt idx="46">
                  <c:v>7.5957140000000001</c:v>
                </c:pt>
                <c:pt idx="47">
                  <c:v>6.9548099999999993</c:v>
                </c:pt>
              </c:numCache>
            </c:numRef>
          </c:val>
          <c:extLst>
            <c:ext xmlns:c16="http://schemas.microsoft.com/office/drawing/2014/chart" uri="{C3380CC4-5D6E-409C-BE32-E72D297353CC}">
              <c16:uniqueId val="{00000002-1846-4C4C-B3AB-390F283841B2}"/>
            </c:ext>
          </c:extLst>
        </c:ser>
        <c:ser>
          <c:idx val="5"/>
          <c:order val="3"/>
          <c:tx>
            <c:strRef>
              <c:f>'table 67'!$AG$7</c:f>
              <c:strCache>
                <c:ptCount val="1"/>
                <c:pt idx="0">
                  <c:v>wood and other biomass</c:v>
                </c:pt>
              </c:strCache>
            </c:strRef>
          </c:tx>
          <c:spPr>
            <a:solidFill>
              <a:schemeClr val="accent3"/>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67'!$AG$8:$AG$55</c:f>
              <c:numCache>
                <c:formatCode>0</c:formatCode>
                <c:ptCount val="48"/>
                <c:pt idx="0">
                  <c:v>5.3436920000000008</c:v>
                </c:pt>
                <c:pt idx="1">
                  <c:v>5.7850890000000001</c:v>
                </c:pt>
                <c:pt idx="2">
                  <c:v>5.8195179999999995</c:v>
                </c:pt>
                <c:pt idx="3">
                  <c:v>5.8578779999999995</c:v>
                </c:pt>
                <c:pt idx="4">
                  <c:v>5.8554879999999994</c:v>
                </c:pt>
                <c:pt idx="5">
                  <c:v>5.7591349999999997</c:v>
                </c:pt>
                <c:pt idx="7">
                  <c:v>2.6102620000000001</c:v>
                </c:pt>
                <c:pt idx="8">
                  <c:v>2.5626379999999997</c:v>
                </c:pt>
                <c:pt idx="9">
                  <c:v>2.5622690000000001</c:v>
                </c:pt>
                <c:pt idx="10">
                  <c:v>2.6551039999999997</c:v>
                </c:pt>
                <c:pt idx="11">
                  <c:v>2.5311130000000004</c:v>
                </c:pt>
                <c:pt idx="12">
                  <c:v>2.4886270000000001</c:v>
                </c:pt>
                <c:pt idx="14">
                  <c:v>14.477745000000001</c:v>
                </c:pt>
                <c:pt idx="15">
                  <c:v>17.236493000000003</c:v>
                </c:pt>
                <c:pt idx="16">
                  <c:v>17.237604000000001</c:v>
                </c:pt>
                <c:pt idx="17">
                  <c:v>17.276803999999998</c:v>
                </c:pt>
                <c:pt idx="18">
                  <c:v>17.925122000000002</c:v>
                </c:pt>
                <c:pt idx="19">
                  <c:v>16.507680000000001</c:v>
                </c:pt>
                <c:pt idx="21">
                  <c:v>7.3945080000000001</c:v>
                </c:pt>
                <c:pt idx="22">
                  <c:v>7.8256010000000007</c:v>
                </c:pt>
                <c:pt idx="23">
                  <c:v>7.8505140000000004</c:v>
                </c:pt>
                <c:pt idx="24">
                  <c:v>7.8869129999999998</c:v>
                </c:pt>
                <c:pt idx="25">
                  <c:v>7.9705459999999997</c:v>
                </c:pt>
                <c:pt idx="26">
                  <c:v>7.7753899999999998</c:v>
                </c:pt>
                <c:pt idx="28">
                  <c:v>0.49292399999999997</c:v>
                </c:pt>
                <c:pt idx="29">
                  <c:v>0.50776200000000005</c:v>
                </c:pt>
                <c:pt idx="30">
                  <c:v>0.50773599999999997</c:v>
                </c:pt>
                <c:pt idx="31">
                  <c:v>0.50914599999999999</c:v>
                </c:pt>
                <c:pt idx="32">
                  <c:v>0.52599899999999999</c:v>
                </c:pt>
                <c:pt idx="33">
                  <c:v>0.48401100000000002</c:v>
                </c:pt>
                <c:pt idx="35">
                  <c:v>2.65238</c:v>
                </c:pt>
                <c:pt idx="36">
                  <c:v>2.9877520000000004</c:v>
                </c:pt>
                <c:pt idx="37">
                  <c:v>3.1511610000000001</c:v>
                </c:pt>
                <c:pt idx="38">
                  <c:v>4.130687</c:v>
                </c:pt>
                <c:pt idx="39">
                  <c:v>2.8541410000000003</c:v>
                </c:pt>
                <c:pt idx="40">
                  <c:v>3.1213160000000002</c:v>
                </c:pt>
                <c:pt idx="42">
                  <c:v>3.2438949999999998</c:v>
                </c:pt>
                <c:pt idx="43">
                  <c:v>3.362155</c:v>
                </c:pt>
                <c:pt idx="44">
                  <c:v>3.3587410000000002</c:v>
                </c:pt>
                <c:pt idx="45">
                  <c:v>3.7577690000000001</c:v>
                </c:pt>
                <c:pt idx="46">
                  <c:v>3.4165180000000004</c:v>
                </c:pt>
                <c:pt idx="47">
                  <c:v>3.3748400000000003</c:v>
                </c:pt>
              </c:numCache>
            </c:numRef>
          </c:val>
          <c:extLst>
            <c:ext xmlns:c16="http://schemas.microsoft.com/office/drawing/2014/chart" uri="{C3380CC4-5D6E-409C-BE32-E72D297353CC}">
              <c16:uniqueId val="{00000003-1846-4C4C-B3AB-390F283841B2}"/>
            </c:ext>
          </c:extLst>
        </c:ser>
        <c:ser>
          <c:idx val="0"/>
          <c:order val="4"/>
          <c:tx>
            <c:strRef>
              <c:f>'table 67'!$AB$7</c:f>
              <c:strCache>
                <c:ptCount val="1"/>
                <c:pt idx="0">
                  <c:v>solar</c:v>
                </c:pt>
              </c:strCache>
            </c:strRef>
          </c:tx>
          <c:spPr>
            <a:solidFill>
              <a:schemeClr val="accent4"/>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67'!$AB$8:$AB$55</c:f>
              <c:numCache>
                <c:formatCode>0</c:formatCode>
                <c:ptCount val="48"/>
                <c:pt idx="0">
                  <c:v>1.524</c:v>
                </c:pt>
                <c:pt idx="1">
                  <c:v>12.970154999999998</c:v>
                </c:pt>
                <c:pt idx="2">
                  <c:v>5.5297580000000002</c:v>
                </c:pt>
                <c:pt idx="3">
                  <c:v>21.008741999999998</c:v>
                </c:pt>
                <c:pt idx="4">
                  <c:v>12.22757</c:v>
                </c:pt>
                <c:pt idx="5">
                  <c:v>16.986094000000001</c:v>
                </c:pt>
                <c:pt idx="7">
                  <c:v>3.677</c:v>
                </c:pt>
                <c:pt idx="8">
                  <c:v>94.231642999999991</c:v>
                </c:pt>
                <c:pt idx="9">
                  <c:v>32.188655999999995</c:v>
                </c:pt>
                <c:pt idx="10">
                  <c:v>156.83665100000002</c:v>
                </c:pt>
                <c:pt idx="11">
                  <c:v>64.811351999999999</c:v>
                </c:pt>
                <c:pt idx="12">
                  <c:v>154.18089800000001</c:v>
                </c:pt>
                <c:pt idx="14">
                  <c:v>10.253</c:v>
                </c:pt>
                <c:pt idx="15">
                  <c:v>232.663095</c:v>
                </c:pt>
                <c:pt idx="16">
                  <c:v>20.837845000000002</c:v>
                </c:pt>
                <c:pt idx="17">
                  <c:v>389.26454100000001</c:v>
                </c:pt>
                <c:pt idx="18">
                  <c:v>148.49999600000001</c:v>
                </c:pt>
                <c:pt idx="19">
                  <c:v>395.67483599999997</c:v>
                </c:pt>
                <c:pt idx="21">
                  <c:v>2.5280000000000005</c:v>
                </c:pt>
                <c:pt idx="22">
                  <c:v>177.43541999999999</c:v>
                </c:pt>
                <c:pt idx="23">
                  <c:v>32.791504999999994</c:v>
                </c:pt>
                <c:pt idx="24">
                  <c:v>216.44785099999999</c:v>
                </c:pt>
                <c:pt idx="25">
                  <c:v>100.82849299999999</c:v>
                </c:pt>
                <c:pt idx="26">
                  <c:v>213.51495400000002</c:v>
                </c:pt>
                <c:pt idx="28">
                  <c:v>3.2810000000000001</c:v>
                </c:pt>
                <c:pt idx="29">
                  <c:v>97.558548000000002</c:v>
                </c:pt>
                <c:pt idx="30">
                  <c:v>31.308201</c:v>
                </c:pt>
                <c:pt idx="31">
                  <c:v>134.49031099999999</c:v>
                </c:pt>
                <c:pt idx="32">
                  <c:v>65.119820000000004</c:v>
                </c:pt>
                <c:pt idx="33">
                  <c:v>144.63003499999999</c:v>
                </c:pt>
                <c:pt idx="35">
                  <c:v>26.916384999999998</c:v>
                </c:pt>
                <c:pt idx="36">
                  <c:v>93.661689999999993</c:v>
                </c:pt>
                <c:pt idx="37">
                  <c:v>49.223462999999995</c:v>
                </c:pt>
                <c:pt idx="38">
                  <c:v>102.151657</c:v>
                </c:pt>
                <c:pt idx="39">
                  <c:v>81.149456000000001</c:v>
                </c:pt>
                <c:pt idx="40">
                  <c:v>124.239723</c:v>
                </c:pt>
                <c:pt idx="42">
                  <c:v>11.449</c:v>
                </c:pt>
                <c:pt idx="43">
                  <c:v>49.964815999999999</c:v>
                </c:pt>
                <c:pt idx="44">
                  <c:v>22.232934999999998</c:v>
                </c:pt>
                <c:pt idx="45">
                  <c:v>43.854346</c:v>
                </c:pt>
                <c:pt idx="46">
                  <c:v>59.807681000000002</c:v>
                </c:pt>
                <c:pt idx="47">
                  <c:v>47.230752000000003</c:v>
                </c:pt>
              </c:numCache>
            </c:numRef>
          </c:val>
          <c:extLst>
            <c:ext xmlns:c16="http://schemas.microsoft.com/office/drawing/2014/chart" uri="{C3380CC4-5D6E-409C-BE32-E72D297353CC}">
              <c16:uniqueId val="{00000004-1846-4C4C-B3AB-390F283841B2}"/>
            </c:ext>
          </c:extLst>
        </c:ser>
        <c:ser>
          <c:idx val="1"/>
          <c:order val="5"/>
          <c:tx>
            <c:strRef>
              <c:f>'table 67'!$AC$7</c:f>
              <c:strCache>
                <c:ptCount val="1"/>
                <c:pt idx="0">
                  <c:v>solar</c:v>
                </c:pt>
              </c:strCache>
            </c:strRef>
          </c:tx>
          <c:spPr>
            <a:solidFill>
              <a:schemeClr val="accent4">
                <a:lumMod val="75000"/>
              </a:schemeClr>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67'!$AC$8:$AC$55</c:f>
              <c:numCache>
                <c:formatCode>0</c:formatCode>
                <c:ptCount val="48"/>
                <c:pt idx="0">
                  <c:v>6.2262140000000006</c:v>
                </c:pt>
                <c:pt idx="1">
                  <c:v>28.880667000000003</c:v>
                </c:pt>
                <c:pt idx="2">
                  <c:v>25.260178</c:v>
                </c:pt>
                <c:pt idx="3">
                  <c:v>35.921823000000003</c:v>
                </c:pt>
                <c:pt idx="4">
                  <c:v>28.135033999999997</c:v>
                </c:pt>
                <c:pt idx="5">
                  <c:v>30.327719000000002</c:v>
                </c:pt>
                <c:pt idx="7">
                  <c:v>3.828646</c:v>
                </c:pt>
                <c:pt idx="8">
                  <c:v>21.960545</c:v>
                </c:pt>
                <c:pt idx="9">
                  <c:v>19.308664999999998</c:v>
                </c:pt>
                <c:pt idx="10">
                  <c:v>30.820491000000001</c:v>
                </c:pt>
                <c:pt idx="11">
                  <c:v>21.257666999999998</c:v>
                </c:pt>
                <c:pt idx="12">
                  <c:v>23.462104</c:v>
                </c:pt>
                <c:pt idx="14">
                  <c:v>2.1116190000000001</c:v>
                </c:pt>
                <c:pt idx="15">
                  <c:v>15.601493</c:v>
                </c:pt>
                <c:pt idx="16">
                  <c:v>14.054755999999998</c:v>
                </c:pt>
                <c:pt idx="17">
                  <c:v>24.528449000000002</c:v>
                </c:pt>
                <c:pt idx="18">
                  <c:v>15.322296</c:v>
                </c:pt>
                <c:pt idx="19">
                  <c:v>16.533278000000003</c:v>
                </c:pt>
                <c:pt idx="21">
                  <c:v>2.0735710000000003</c:v>
                </c:pt>
                <c:pt idx="22">
                  <c:v>12.614255000000002</c:v>
                </c:pt>
                <c:pt idx="23">
                  <c:v>9.8431370000000005</c:v>
                </c:pt>
                <c:pt idx="24">
                  <c:v>22.209276000000003</c:v>
                </c:pt>
                <c:pt idx="25">
                  <c:v>11.988992999999999</c:v>
                </c:pt>
                <c:pt idx="26">
                  <c:v>13.901526</c:v>
                </c:pt>
                <c:pt idx="28">
                  <c:v>0.56712499999999999</c:v>
                </c:pt>
                <c:pt idx="29">
                  <c:v>8.2710650000000001</c:v>
                </c:pt>
                <c:pt idx="30">
                  <c:v>5.586525</c:v>
                </c:pt>
                <c:pt idx="31">
                  <c:v>15.537542</c:v>
                </c:pt>
                <c:pt idx="32">
                  <c:v>7.5911340000000003</c:v>
                </c:pt>
                <c:pt idx="33">
                  <c:v>9.7582649999999997</c:v>
                </c:pt>
                <c:pt idx="35">
                  <c:v>9.6828110000000009</c:v>
                </c:pt>
                <c:pt idx="36">
                  <c:v>42.410189000000003</c:v>
                </c:pt>
                <c:pt idx="37">
                  <c:v>33.986702000000001</c:v>
                </c:pt>
                <c:pt idx="38">
                  <c:v>59.754005000000006</c:v>
                </c:pt>
                <c:pt idx="39">
                  <c:v>41.748123</c:v>
                </c:pt>
                <c:pt idx="40">
                  <c:v>44.226916000000003</c:v>
                </c:pt>
                <c:pt idx="42">
                  <c:v>9.6536729999999995</c:v>
                </c:pt>
                <c:pt idx="43">
                  <c:v>52.542067000000003</c:v>
                </c:pt>
                <c:pt idx="44">
                  <c:v>44.949483999999998</c:v>
                </c:pt>
                <c:pt idx="45">
                  <c:v>72.459835999999996</c:v>
                </c:pt>
                <c:pt idx="46">
                  <c:v>51.989502000000002</c:v>
                </c:pt>
                <c:pt idx="47">
                  <c:v>54.210160999999999</c:v>
                </c:pt>
              </c:numCache>
            </c:numRef>
          </c:val>
          <c:extLst>
            <c:ext xmlns:c16="http://schemas.microsoft.com/office/drawing/2014/chart" uri="{C3380CC4-5D6E-409C-BE32-E72D297353CC}">
              <c16:uniqueId val="{00000005-1846-4C4C-B3AB-390F283841B2}"/>
            </c:ext>
          </c:extLst>
        </c:ser>
        <c:ser>
          <c:idx val="8"/>
          <c:order val="6"/>
          <c:tx>
            <c:strRef>
              <c:f>'table 67'!$AH$7</c:f>
              <c:strCache>
                <c:ptCount val="1"/>
                <c:pt idx="0">
                  <c:v>offshore wind</c:v>
                </c:pt>
              </c:strCache>
            </c:strRef>
          </c:tx>
          <c:spPr>
            <a:solidFill>
              <a:schemeClr val="accent1">
                <a:lumMod val="60000"/>
                <a:lumOff val="40000"/>
              </a:schemeClr>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67'!$AH$8:$AH$55</c:f>
              <c:numCache>
                <c:formatCode>0</c:formatCode>
                <c:ptCount val="48"/>
                <c:pt idx="0">
                  <c:v>0</c:v>
                </c:pt>
                <c:pt idx="1">
                  <c:v>44.207019000000003</c:v>
                </c:pt>
                <c:pt idx="2">
                  <c:v>44.205444999999997</c:v>
                </c:pt>
                <c:pt idx="3">
                  <c:v>44.105022000000005</c:v>
                </c:pt>
                <c:pt idx="4">
                  <c:v>44.210552999999997</c:v>
                </c:pt>
                <c:pt idx="5">
                  <c:v>43.875927000000004</c:v>
                </c:pt>
                <c:pt idx="7">
                  <c:v>0</c:v>
                </c:pt>
                <c:pt idx="8">
                  <c:v>29.531406</c:v>
                </c:pt>
                <c:pt idx="9">
                  <c:v>29.531404999999999</c:v>
                </c:pt>
                <c:pt idx="10">
                  <c:v>29.528775</c:v>
                </c:pt>
                <c:pt idx="11">
                  <c:v>29.541481000000001</c:v>
                </c:pt>
                <c:pt idx="12">
                  <c:v>29.528143</c:v>
                </c:pt>
                <c:pt idx="14">
                  <c:v>0</c:v>
                </c:pt>
                <c:pt idx="15">
                  <c:v>0</c:v>
                </c:pt>
                <c:pt idx="16">
                  <c:v>0</c:v>
                </c:pt>
                <c:pt idx="17">
                  <c:v>0</c:v>
                </c:pt>
                <c:pt idx="18">
                  <c:v>0</c:v>
                </c:pt>
                <c:pt idx="19">
                  <c:v>0</c:v>
                </c:pt>
                <c:pt idx="21">
                  <c:v>0</c:v>
                </c:pt>
                <c:pt idx="22">
                  <c:v>0</c:v>
                </c:pt>
                <c:pt idx="23">
                  <c:v>0</c:v>
                </c:pt>
                <c:pt idx="24">
                  <c:v>0</c:v>
                </c:pt>
                <c:pt idx="25">
                  <c:v>0</c:v>
                </c:pt>
                <c:pt idx="26">
                  <c:v>0</c:v>
                </c:pt>
                <c:pt idx="28">
                  <c:v>0</c:v>
                </c:pt>
                <c:pt idx="29">
                  <c:v>0</c:v>
                </c:pt>
                <c:pt idx="30">
                  <c:v>0</c:v>
                </c:pt>
                <c:pt idx="31">
                  <c:v>0</c:v>
                </c:pt>
                <c:pt idx="32">
                  <c:v>0</c:v>
                </c:pt>
                <c:pt idx="33">
                  <c:v>0</c:v>
                </c:pt>
                <c:pt idx="35">
                  <c:v>0</c:v>
                </c:pt>
                <c:pt idx="36">
                  <c:v>0</c:v>
                </c:pt>
                <c:pt idx="37">
                  <c:v>0</c:v>
                </c:pt>
                <c:pt idx="38">
                  <c:v>0</c:v>
                </c:pt>
                <c:pt idx="39">
                  <c:v>0</c:v>
                </c:pt>
                <c:pt idx="40">
                  <c:v>0</c:v>
                </c:pt>
                <c:pt idx="42">
                  <c:v>0</c:v>
                </c:pt>
                <c:pt idx="43">
                  <c:v>0</c:v>
                </c:pt>
                <c:pt idx="44">
                  <c:v>0</c:v>
                </c:pt>
                <c:pt idx="45">
                  <c:v>0</c:v>
                </c:pt>
                <c:pt idx="46">
                  <c:v>0</c:v>
                </c:pt>
                <c:pt idx="47">
                  <c:v>0</c:v>
                </c:pt>
              </c:numCache>
            </c:numRef>
          </c:val>
          <c:extLst>
            <c:ext xmlns:c16="http://schemas.microsoft.com/office/drawing/2014/chart" uri="{C3380CC4-5D6E-409C-BE32-E72D297353CC}">
              <c16:uniqueId val="{00000006-1846-4C4C-B3AB-390F283841B2}"/>
            </c:ext>
          </c:extLst>
        </c:ser>
        <c:ser>
          <c:idx val="6"/>
          <c:order val="7"/>
          <c:tx>
            <c:strRef>
              <c:f>'table 67'!$AI$7</c:f>
              <c:strCache>
                <c:ptCount val="1"/>
                <c:pt idx="0">
                  <c:v>wind</c:v>
                </c:pt>
              </c:strCache>
            </c:strRef>
          </c:tx>
          <c:spPr>
            <a:solidFill>
              <a:schemeClr val="accent1"/>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67'!$AI$8:$AI$55</c:f>
              <c:numCache>
                <c:formatCode>0</c:formatCode>
                <c:ptCount val="48"/>
                <c:pt idx="0">
                  <c:v>7.667287</c:v>
                </c:pt>
                <c:pt idx="1">
                  <c:v>35.939253999999991</c:v>
                </c:pt>
                <c:pt idx="2">
                  <c:v>31.855106000000006</c:v>
                </c:pt>
                <c:pt idx="3">
                  <c:v>37.518233999999993</c:v>
                </c:pt>
                <c:pt idx="4">
                  <c:v>33.078869000000005</c:v>
                </c:pt>
                <c:pt idx="5">
                  <c:v>35.780417999999997</c:v>
                </c:pt>
                <c:pt idx="7">
                  <c:v>21.864771999999999</c:v>
                </c:pt>
                <c:pt idx="8">
                  <c:v>40.890914999999993</c:v>
                </c:pt>
                <c:pt idx="9">
                  <c:v>43.214728999999998</c:v>
                </c:pt>
                <c:pt idx="10">
                  <c:v>105.39665199999999</c:v>
                </c:pt>
                <c:pt idx="11">
                  <c:v>37.413465999999985</c:v>
                </c:pt>
                <c:pt idx="12">
                  <c:v>133.40695700000003</c:v>
                </c:pt>
                <c:pt idx="14">
                  <c:v>4.1002999999999998E-2</c:v>
                </c:pt>
                <c:pt idx="15">
                  <c:v>9.6865950000000005</c:v>
                </c:pt>
                <c:pt idx="16">
                  <c:v>5.4878660000000004</c:v>
                </c:pt>
                <c:pt idx="17">
                  <c:v>16.103024999999999</c:v>
                </c:pt>
                <c:pt idx="18">
                  <c:v>10.764384999999999</c:v>
                </c:pt>
                <c:pt idx="19">
                  <c:v>17.382884999999998</c:v>
                </c:pt>
                <c:pt idx="21">
                  <c:v>119.730086</c:v>
                </c:pt>
                <c:pt idx="22">
                  <c:v>213.534389</c:v>
                </c:pt>
                <c:pt idx="23">
                  <c:v>196.85711500000002</c:v>
                </c:pt>
                <c:pt idx="24">
                  <c:v>394.27674500000001</c:v>
                </c:pt>
                <c:pt idx="25">
                  <c:v>198.57002199999999</c:v>
                </c:pt>
                <c:pt idx="26">
                  <c:v>402.57819400000005</c:v>
                </c:pt>
                <c:pt idx="28">
                  <c:v>69.671997000000005</c:v>
                </c:pt>
                <c:pt idx="29">
                  <c:v>96.326735999999997</c:v>
                </c:pt>
                <c:pt idx="30">
                  <c:v>96.408462999999998</c:v>
                </c:pt>
                <c:pt idx="31">
                  <c:v>88.867621999999997</c:v>
                </c:pt>
                <c:pt idx="32">
                  <c:v>96.510238999999999</c:v>
                </c:pt>
                <c:pt idx="33">
                  <c:v>102.78758999999999</c:v>
                </c:pt>
                <c:pt idx="35">
                  <c:v>14.724472</c:v>
                </c:pt>
                <c:pt idx="36">
                  <c:v>15.584468000000001</c:v>
                </c:pt>
                <c:pt idx="37">
                  <c:v>14.97409</c:v>
                </c:pt>
                <c:pt idx="38">
                  <c:v>34.750990000000002</c:v>
                </c:pt>
                <c:pt idx="39">
                  <c:v>14.469228999999999</c:v>
                </c:pt>
                <c:pt idx="40">
                  <c:v>18.041848999999999</c:v>
                </c:pt>
                <c:pt idx="42">
                  <c:v>39.598056999999997</c:v>
                </c:pt>
                <c:pt idx="43">
                  <c:v>188.410956</c:v>
                </c:pt>
                <c:pt idx="44">
                  <c:v>165.01710399999999</c:v>
                </c:pt>
                <c:pt idx="45">
                  <c:v>189.67970299999999</c:v>
                </c:pt>
                <c:pt idx="46">
                  <c:v>170.03979999999999</c:v>
                </c:pt>
                <c:pt idx="47">
                  <c:v>215.74879399999998</c:v>
                </c:pt>
              </c:numCache>
            </c:numRef>
          </c:val>
          <c:extLst>
            <c:ext xmlns:c16="http://schemas.microsoft.com/office/drawing/2014/chart" uri="{C3380CC4-5D6E-409C-BE32-E72D297353CC}">
              <c16:uniqueId val="{00000007-1846-4C4C-B3AB-390F283841B2}"/>
            </c:ext>
          </c:extLst>
        </c:ser>
        <c:ser>
          <c:idx val="7"/>
          <c:order val="8"/>
          <c:tx>
            <c:strRef>
              <c:f>'table 67'!$AJ$7</c:f>
              <c:strCache>
                <c:ptCount val="1"/>
                <c:pt idx="0">
                  <c:v>divider</c:v>
                </c:pt>
              </c:strCache>
            </c:strRef>
          </c:tx>
          <c:spPr>
            <a:solidFill>
              <a:schemeClr val="bg1"/>
            </a:solidFill>
            <a:ln>
              <a:noFill/>
            </a:ln>
            <a:effectLst/>
          </c:spPr>
          <c:invertIfNegative val="0"/>
          <c:cat>
            <c:strRef>
              <c:f>'table 67'!$AA$8:$AA$55</c:f>
              <c:strCache>
                <c:ptCount val="48"/>
                <c:pt idx="0">
                  <c:v>history</c:v>
                </c:pt>
                <c:pt idx="1">
                  <c:v>Reference</c:v>
                </c:pt>
                <c:pt idx="2">
                  <c:v>HC</c:v>
                </c:pt>
                <c:pt idx="3">
                  <c:v>LC</c:v>
                </c:pt>
                <c:pt idx="4">
                  <c:v>HOGS</c:v>
                </c:pt>
                <c:pt idx="5">
                  <c:v>LOGS</c:v>
                </c:pt>
                <c:pt idx="7">
                  <c:v>history</c:v>
                </c:pt>
                <c:pt idx="8">
                  <c:v>Reference</c:v>
                </c:pt>
                <c:pt idx="9">
                  <c:v>HC</c:v>
                </c:pt>
                <c:pt idx="10">
                  <c:v>LC</c:v>
                </c:pt>
                <c:pt idx="11">
                  <c:v>HOGS</c:v>
                </c:pt>
                <c:pt idx="12">
                  <c:v>LOGS</c:v>
                </c:pt>
                <c:pt idx="14">
                  <c:v>history</c:v>
                </c:pt>
                <c:pt idx="15">
                  <c:v>Reference</c:v>
                </c:pt>
                <c:pt idx="16">
                  <c:v>HC</c:v>
                </c:pt>
                <c:pt idx="17">
                  <c:v>LC</c:v>
                </c:pt>
                <c:pt idx="18">
                  <c:v>HOGS</c:v>
                </c:pt>
                <c:pt idx="19">
                  <c:v>LOGS</c:v>
                </c:pt>
                <c:pt idx="21">
                  <c:v>history</c:v>
                </c:pt>
                <c:pt idx="22">
                  <c:v>Reference</c:v>
                </c:pt>
                <c:pt idx="23">
                  <c:v>HC</c:v>
                </c:pt>
                <c:pt idx="24">
                  <c:v>LC</c:v>
                </c:pt>
                <c:pt idx="25">
                  <c:v>HOGS</c:v>
                </c:pt>
                <c:pt idx="26">
                  <c:v>LOGS</c:v>
                </c:pt>
                <c:pt idx="28">
                  <c:v>history</c:v>
                </c:pt>
                <c:pt idx="29">
                  <c:v>Reference</c:v>
                </c:pt>
                <c:pt idx="30">
                  <c:v>HC</c:v>
                </c:pt>
                <c:pt idx="31">
                  <c:v>LC</c:v>
                </c:pt>
                <c:pt idx="32">
                  <c:v>HOGS</c:v>
                </c:pt>
                <c:pt idx="33">
                  <c:v>LOGS</c:v>
                </c:pt>
                <c:pt idx="35">
                  <c:v>history</c:v>
                </c:pt>
                <c:pt idx="36">
                  <c:v>Reference</c:v>
                </c:pt>
                <c:pt idx="37">
                  <c:v>HC</c:v>
                </c:pt>
                <c:pt idx="38">
                  <c:v>LC</c:v>
                </c:pt>
                <c:pt idx="39">
                  <c:v>HOGS</c:v>
                </c:pt>
                <c:pt idx="40">
                  <c:v>LOGS</c:v>
                </c:pt>
                <c:pt idx="42">
                  <c:v>history</c:v>
                </c:pt>
                <c:pt idx="43">
                  <c:v>Reference</c:v>
                </c:pt>
                <c:pt idx="44">
                  <c:v>HC</c:v>
                </c:pt>
                <c:pt idx="45">
                  <c:v>LC</c:v>
                </c:pt>
                <c:pt idx="46">
                  <c:v>HOGS</c:v>
                </c:pt>
                <c:pt idx="47">
                  <c:v>LOGS</c:v>
                </c:pt>
              </c:strCache>
            </c:strRef>
          </c:cat>
          <c:val>
            <c:numRef>
              <c:f>'table 67'!$AJ$8:$AJ$55</c:f>
              <c:numCache>
                <c:formatCode>General</c:formatCode>
                <c:ptCount val="48"/>
                <c:pt idx="6">
                  <c:v>2000</c:v>
                </c:pt>
                <c:pt idx="13">
                  <c:v>2000</c:v>
                </c:pt>
                <c:pt idx="20">
                  <c:v>2000</c:v>
                </c:pt>
                <c:pt idx="27">
                  <c:v>2000</c:v>
                </c:pt>
                <c:pt idx="34">
                  <c:v>2000</c:v>
                </c:pt>
                <c:pt idx="41">
                  <c:v>2000</c:v>
                </c:pt>
              </c:numCache>
            </c:numRef>
          </c:val>
          <c:extLst>
            <c:ext xmlns:c16="http://schemas.microsoft.com/office/drawing/2014/chart" uri="{C3380CC4-5D6E-409C-BE32-E72D297353CC}">
              <c16:uniqueId val="{00000008-1846-4C4C-B3AB-390F283841B2}"/>
            </c:ext>
          </c:extLst>
        </c:ser>
        <c:dLbls>
          <c:showLegendKey val="0"/>
          <c:showVal val="0"/>
          <c:showCatName val="0"/>
          <c:showSerName val="0"/>
          <c:showPercent val="0"/>
          <c:showBubbleSize val="0"/>
        </c:dLbls>
        <c:gapWidth val="40"/>
        <c:overlap val="100"/>
        <c:axId val="-756352752"/>
        <c:axId val="-756355472"/>
      </c:barChart>
      <c:catAx>
        <c:axId val="-75635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5472"/>
        <c:crosses val="autoZero"/>
        <c:auto val="1"/>
        <c:lblAlgn val="ctr"/>
        <c:lblOffset val="100"/>
        <c:noMultiLvlLbl val="0"/>
      </c:catAx>
      <c:valAx>
        <c:axId val="-756355472"/>
        <c:scaling>
          <c:orientation val="minMax"/>
          <c:max val="8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275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200">
          <a:latin typeface="+mn-lt"/>
        </a:defRPr>
      </a:pPr>
      <a:endParaRPr lang="zh-CN"/>
    </a:p>
  </c:txPr>
  <c:externalData r:id="rId4">
    <c:autoUpdate val="0"/>
  </c:externalData>
  <c:userShapes r:id="rId5"/>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sz="1200" b="1" i="0" u="none" strike="noStrike" kern="1200" spc="0" baseline="0">
                <a:solidFill>
                  <a:srgbClr val="000000"/>
                </a:solidFill>
                <a:latin typeface="Arial" panose="020B0604020202020204" pitchFamily="34" charset="0"/>
                <a:ea typeface="+mn-ea"/>
                <a:cs typeface="Arial" panose="020B0604020202020204" pitchFamily="34" charset="0"/>
              </a:defRPr>
            </a:pPr>
            <a:r>
              <a:rPr lang="en-US" sz="1200" b="1" i="0" u="none" strike="noStrike" kern="1200" spc="0" baseline="0" dirty="0">
                <a:solidFill>
                  <a:schemeClr val="tx1"/>
                </a:solidFill>
                <a:latin typeface="Arial" panose="020B0604020202020204" pitchFamily="34" charset="0"/>
                <a:ea typeface="+mn-ea"/>
                <a:cs typeface="Arial" panose="020B0604020202020204" pitchFamily="34" charset="0"/>
              </a:rPr>
              <a:t>Reference case</a:t>
            </a:r>
          </a:p>
        </c:rich>
      </c:tx>
      <c:layout>
        <c:manualLayout>
          <c:xMode val="edge"/>
          <c:yMode val="edge"/>
          <c:x val="0.39345472440944884"/>
          <c:y val="0.16788109193761797"/>
        </c:manualLayout>
      </c:layout>
      <c:overlay val="0"/>
      <c:spPr>
        <a:noFill/>
        <a:ln>
          <a:noFill/>
        </a:ln>
        <a:effectLst/>
      </c:spPr>
      <c:txPr>
        <a:bodyPr rot="0" spcFirstLastPara="1" vertOverflow="ellipsis" vert="horz" wrap="square" anchor="ctr" anchorCtr="1"/>
        <a:lstStyle/>
        <a:p>
          <a:pPr algn="ctr" rtl="0">
            <a:defRPr sz="1200" b="1" i="0" u="none" strike="noStrike" kern="1200" spc="0" baseline="0">
              <a:solidFill>
                <a:srgbClr val="000000"/>
              </a:solidFill>
              <a:latin typeface="Arial" panose="020B0604020202020204" pitchFamily="34" charset="0"/>
              <a:ea typeface="+mn-ea"/>
              <a:cs typeface="Arial" panose="020B0604020202020204" pitchFamily="34" charset="0"/>
            </a:defRPr>
          </a:pPr>
          <a:endParaRPr lang="zh-CN"/>
        </a:p>
      </c:txPr>
    </c:title>
    <c:autoTitleDeleted val="0"/>
    <c:plotArea>
      <c:layout>
        <c:manualLayout>
          <c:layoutTarget val="inner"/>
          <c:xMode val="edge"/>
          <c:yMode val="edge"/>
          <c:x val="0.18672603424571929"/>
          <c:y val="0.28674495334318423"/>
          <c:w val="0.7391419822522185"/>
          <c:h val="0.53662835777674867"/>
        </c:manualLayout>
      </c:layout>
      <c:scatterChart>
        <c:scatterStyle val="lineMarker"/>
        <c:varyColors val="0"/>
        <c:ser>
          <c:idx val="0"/>
          <c:order val="0"/>
          <c:spPr>
            <a:ln w="25400" cap="rnd">
              <a:noFill/>
              <a:round/>
            </a:ln>
            <a:effectLst/>
          </c:spPr>
          <c:marker>
            <c:symbol val="circle"/>
            <c:size val="8"/>
            <c:spPr>
              <a:solidFill>
                <a:srgbClr val="FFC702"/>
              </a:solidFill>
              <a:ln w="38100">
                <a:solidFill>
                  <a:srgbClr val="FFC702"/>
                </a:solidFill>
              </a:ln>
              <a:effectLst/>
            </c:spPr>
          </c:marker>
          <c:dPt>
            <c:idx val="0"/>
            <c:marker>
              <c:symbol val="circle"/>
              <c:size val="8"/>
              <c:spPr>
                <a:solidFill>
                  <a:srgbClr val="5D9732"/>
                </a:solidFill>
                <a:ln w="38100">
                  <a:solidFill>
                    <a:srgbClr val="5D9732"/>
                  </a:solidFill>
                </a:ln>
                <a:effectLst/>
              </c:spPr>
            </c:marker>
            <c:bubble3D val="0"/>
            <c:extLst>
              <c:ext xmlns:c16="http://schemas.microsoft.com/office/drawing/2014/chart" uri="{C3380CC4-5D6E-409C-BE32-E72D297353CC}">
                <c16:uniqueId val="{00000000-8A89-0943-9116-21DED89E668E}"/>
              </c:ext>
            </c:extLst>
          </c:dPt>
          <c:dPt>
            <c:idx val="2"/>
            <c:marker>
              <c:symbol val="circle"/>
              <c:size val="8"/>
              <c:spPr>
                <a:solidFill>
                  <a:srgbClr val="BD732A"/>
                </a:solidFill>
                <a:ln w="38100">
                  <a:solidFill>
                    <a:srgbClr val="BD732A"/>
                  </a:solidFill>
                </a:ln>
                <a:effectLst/>
              </c:spPr>
            </c:marker>
            <c:bubble3D val="0"/>
            <c:extLst>
              <c:ext xmlns:c16="http://schemas.microsoft.com/office/drawing/2014/chart" uri="{C3380CC4-5D6E-409C-BE32-E72D297353CC}">
                <c16:uniqueId val="{00000001-8A89-0943-9116-21DED89E668E}"/>
              </c:ext>
            </c:extLst>
          </c:dPt>
          <c:dPt>
            <c:idx val="6"/>
            <c:marker>
              <c:symbol val="circle"/>
              <c:size val="8"/>
              <c:spPr>
                <a:solidFill>
                  <a:srgbClr val="675005"/>
                </a:solidFill>
                <a:ln w="38100">
                  <a:solidFill>
                    <a:srgbClr val="675005"/>
                  </a:solidFill>
                </a:ln>
                <a:effectLst/>
              </c:spPr>
            </c:marker>
            <c:bubble3D val="0"/>
            <c:extLst>
              <c:ext xmlns:c16="http://schemas.microsoft.com/office/drawing/2014/chart" uri="{C3380CC4-5D6E-409C-BE32-E72D297353CC}">
                <c16:uniqueId val="{00000002-8A89-0943-9116-21DED89E668E}"/>
              </c:ext>
            </c:extLst>
          </c:dPt>
          <c:dPt>
            <c:idx val="8"/>
            <c:marker>
              <c:symbol val="circle"/>
              <c:size val="8"/>
              <c:spPr>
                <a:solidFill>
                  <a:srgbClr val="A33340"/>
                </a:solidFill>
                <a:ln w="38100">
                  <a:solidFill>
                    <a:srgbClr val="A33340"/>
                  </a:solidFill>
                </a:ln>
                <a:effectLst/>
              </c:spPr>
            </c:marker>
            <c:bubble3D val="0"/>
            <c:extLst>
              <c:ext xmlns:c16="http://schemas.microsoft.com/office/drawing/2014/chart" uri="{C3380CC4-5D6E-409C-BE32-E72D297353CC}">
                <c16:uniqueId val="{00000003-8A89-0943-9116-21DED89E668E}"/>
              </c:ext>
            </c:extLst>
          </c:dPt>
          <c:dPt>
            <c:idx val="10"/>
            <c:marker>
              <c:symbol val="circle"/>
              <c:size val="8"/>
              <c:spPr>
                <a:solidFill>
                  <a:srgbClr val="003953"/>
                </a:solidFill>
                <a:ln w="38100">
                  <a:solidFill>
                    <a:srgbClr val="003953"/>
                  </a:solidFill>
                </a:ln>
                <a:effectLst/>
              </c:spPr>
            </c:marker>
            <c:bubble3D val="0"/>
            <c:extLst>
              <c:ext xmlns:c16="http://schemas.microsoft.com/office/drawing/2014/chart" uri="{C3380CC4-5D6E-409C-BE32-E72D297353CC}">
                <c16:uniqueId val="{00000004-8A89-0943-9116-21DED89E668E}"/>
              </c:ext>
            </c:extLst>
          </c:dPt>
          <c:dPt>
            <c:idx val="12"/>
            <c:marker>
              <c:symbol val="circle"/>
              <c:size val="8"/>
              <c:spPr>
                <a:solidFill>
                  <a:srgbClr val="0096D7"/>
                </a:solidFill>
                <a:ln w="38100">
                  <a:solidFill>
                    <a:srgbClr val="0096D7"/>
                  </a:solidFill>
                </a:ln>
                <a:effectLst/>
              </c:spPr>
            </c:marker>
            <c:bubble3D val="0"/>
            <c:extLst>
              <c:ext xmlns:c16="http://schemas.microsoft.com/office/drawing/2014/chart" uri="{C3380CC4-5D6E-409C-BE32-E72D297353CC}">
                <c16:uniqueId val="{00000005-8A89-0943-9116-21DED89E668E}"/>
              </c:ext>
            </c:extLst>
          </c:dPt>
          <c:xVal>
            <c:numRef>
              <c:f>'Regional PV Battery'!$E$44:$Q$44</c:f>
              <c:numCache>
                <c:formatCode>General</c:formatCode>
                <c:ptCount val="13"/>
                <c:pt idx="0">
                  <c:v>77.000709999999998</c:v>
                </c:pt>
                <c:pt idx="2">
                  <c:v>106.180075</c:v>
                </c:pt>
                <c:pt idx="4">
                  <c:v>42.241855999999999</c:v>
                </c:pt>
                <c:pt idx="6">
                  <c:v>29.628395000000001</c:v>
                </c:pt>
                <c:pt idx="8">
                  <c:v>79.168280999999993</c:v>
                </c:pt>
                <c:pt idx="10">
                  <c:v>57.466006</c:v>
                </c:pt>
                <c:pt idx="12">
                  <c:v>58.171678</c:v>
                </c:pt>
              </c:numCache>
            </c:numRef>
          </c:xVal>
          <c:yVal>
            <c:numRef>
              <c:f>'Regional PV Battery'!$E$38:$Q$38</c:f>
              <c:numCache>
                <c:formatCode>General</c:formatCode>
                <c:ptCount val="13"/>
                <c:pt idx="0">
                  <c:v>9.4195390000000003</c:v>
                </c:pt>
                <c:pt idx="2">
                  <c:v>0.43898799999999999</c:v>
                </c:pt>
                <c:pt idx="4">
                  <c:v>0.13400000000000001</c:v>
                </c:pt>
                <c:pt idx="6">
                  <c:v>4.0028379999999997</c:v>
                </c:pt>
                <c:pt idx="8">
                  <c:v>0.66251099999999996</c:v>
                </c:pt>
                <c:pt idx="10">
                  <c:v>2.2273999999999998</c:v>
                </c:pt>
                <c:pt idx="12">
                  <c:v>0.515621</c:v>
                </c:pt>
              </c:numCache>
            </c:numRef>
          </c:yVal>
          <c:smooth val="0"/>
          <c:extLst>
            <c:ext xmlns:c16="http://schemas.microsoft.com/office/drawing/2014/chart" uri="{C3380CC4-5D6E-409C-BE32-E72D297353CC}">
              <c16:uniqueId val="{00000006-8A89-0943-9116-21DED89E668E}"/>
            </c:ext>
          </c:extLst>
        </c:ser>
        <c:dLbls>
          <c:showLegendKey val="0"/>
          <c:showVal val="0"/>
          <c:showCatName val="0"/>
          <c:showSerName val="0"/>
          <c:showPercent val="0"/>
          <c:showBubbleSize val="0"/>
        </c:dLbls>
        <c:axId val="-756346768"/>
        <c:axId val="-756350576"/>
      </c:scatterChart>
      <c:valAx>
        <c:axId val="-756346768"/>
        <c:scaling>
          <c:orientation val="minMax"/>
          <c:max val="2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50576"/>
        <c:crosses val="autoZero"/>
        <c:crossBetween val="midCat"/>
      </c:valAx>
      <c:valAx>
        <c:axId val="-756350576"/>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latin typeface="Arial" panose="020B0604020202020204" pitchFamily="34" charset="0"/>
                    <a:cs typeface="Arial" panose="020B0604020202020204" pitchFamily="34" charset="0"/>
                  </a:rPr>
                  <a:t>diurnal</a:t>
                </a:r>
                <a:r>
                  <a:rPr lang="en-US" sz="1200" baseline="0" dirty="0">
                    <a:solidFill>
                      <a:schemeClr val="tx1"/>
                    </a:solidFill>
                    <a:latin typeface="Arial" panose="020B0604020202020204" pitchFamily="34" charset="0"/>
                    <a:cs typeface="Arial" panose="020B0604020202020204" pitchFamily="34" charset="0"/>
                  </a:rPr>
                  <a:t> storage</a:t>
                </a:r>
                <a:endParaRPr lang="en-US" sz="1200" dirty="0">
                  <a:solidFill>
                    <a:schemeClr val="tx1"/>
                  </a:solidFill>
                  <a:latin typeface="Arial" panose="020B0604020202020204" pitchFamily="34" charset="0"/>
                  <a:cs typeface="Arial" panose="020B0604020202020204" pitchFamily="34" charset="0"/>
                </a:endParaRPr>
              </a:p>
            </c:rich>
          </c:tx>
          <c:layout>
            <c:manualLayout>
              <c:xMode val="edge"/>
              <c:yMode val="edge"/>
              <c:x val="2.7758639545056862E-3"/>
              <c:y val="0.34680788396706658"/>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46768"/>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200" b="1" i="0" u="none" strike="noStrike" kern="1200" spc="0" baseline="0">
                <a:solidFill>
                  <a:srgbClr val="000000"/>
                </a:solidFill>
                <a:latin typeface="+mn-lt"/>
                <a:ea typeface="+mn-ea"/>
                <a:cs typeface="+mn-cs"/>
              </a:defRPr>
            </a:pPr>
            <a:r>
              <a:rPr lang="en-US" sz="1200" b="1" i="0" u="none" strike="noStrike" kern="1200" spc="0" baseline="0" dirty="0">
                <a:solidFill>
                  <a:schemeClr val="tx1"/>
                </a:solidFill>
                <a:latin typeface="+mn-lt"/>
                <a:ea typeface="+mn-ea"/>
                <a:cs typeface="+mn-cs"/>
              </a:rPr>
              <a:t>Reference case</a:t>
            </a:r>
          </a:p>
        </c:rich>
      </c:tx>
      <c:layout>
        <c:manualLayout>
          <c:xMode val="edge"/>
          <c:yMode val="edge"/>
          <c:x val="0.39740431000262394"/>
          <c:y val="0.19413570190153226"/>
        </c:manualLayout>
      </c:layout>
      <c:overlay val="0"/>
      <c:spPr>
        <a:noFill/>
        <a:ln>
          <a:noFill/>
        </a:ln>
        <a:effectLst/>
      </c:spPr>
      <c:txPr>
        <a:bodyPr rot="0" spcFirstLastPara="1" vertOverflow="ellipsis" vert="horz" wrap="square" anchor="ctr" anchorCtr="1"/>
        <a:lstStyle/>
        <a:p>
          <a:pPr algn="ctr" rtl="0">
            <a:defRPr sz="1200" b="1" i="0" u="none" strike="noStrike" kern="1200" spc="0" baseline="0">
              <a:solidFill>
                <a:srgbClr val="000000"/>
              </a:solidFill>
              <a:latin typeface="+mn-lt"/>
              <a:ea typeface="+mn-ea"/>
              <a:cs typeface="+mn-cs"/>
            </a:defRPr>
          </a:pPr>
          <a:endParaRPr lang="zh-CN"/>
        </a:p>
      </c:txPr>
    </c:title>
    <c:autoTitleDeleted val="0"/>
    <c:plotArea>
      <c:layout>
        <c:manualLayout>
          <c:layoutTarget val="inner"/>
          <c:xMode val="edge"/>
          <c:yMode val="edge"/>
          <c:x val="0.20971195908203782"/>
          <c:y val="0.31622396807581993"/>
          <c:w val="0.72185846961437516"/>
          <c:h val="0.52519781647619157"/>
        </c:manualLayout>
      </c:layout>
      <c:scatterChart>
        <c:scatterStyle val="lineMarker"/>
        <c:varyColors val="0"/>
        <c:ser>
          <c:idx val="0"/>
          <c:order val="0"/>
          <c:spPr>
            <a:ln w="25400" cap="rnd">
              <a:solidFill>
                <a:schemeClr val="accent3"/>
              </a:solidFill>
              <a:round/>
            </a:ln>
            <a:effectLst/>
          </c:spPr>
          <c:marker>
            <c:symbol val="circle"/>
            <c:size val="8"/>
            <c:spPr>
              <a:solidFill>
                <a:schemeClr val="accent3"/>
              </a:solidFill>
              <a:ln w="38100">
                <a:solidFill>
                  <a:schemeClr val="accent3"/>
                </a:solidFill>
              </a:ln>
              <a:effectLst/>
            </c:spPr>
          </c:marker>
          <c:dPt>
            <c:idx val="0"/>
            <c:marker>
              <c:symbol val="circle"/>
              <c:size val="8"/>
              <c:spPr>
                <a:solidFill>
                  <a:schemeClr val="accent3">
                    <a:lumMod val="60000"/>
                    <a:lumOff val="40000"/>
                  </a:schemeClr>
                </a:solidFill>
                <a:ln w="19050">
                  <a:solidFill>
                    <a:schemeClr val="accent3"/>
                  </a:solidFill>
                </a:ln>
                <a:effectLst/>
              </c:spPr>
            </c:marker>
            <c:bubble3D val="0"/>
            <c:extLst>
              <c:ext xmlns:c16="http://schemas.microsoft.com/office/drawing/2014/chart" uri="{C3380CC4-5D6E-409C-BE32-E72D297353CC}">
                <c16:uniqueId val="{00000000-1D5C-724A-B123-C687F450878B}"/>
              </c:ext>
            </c:extLst>
          </c:dPt>
          <c:dPt>
            <c:idx val="2"/>
            <c:marker>
              <c:symbol val="circle"/>
              <c:size val="8"/>
              <c:spPr>
                <a:solidFill>
                  <a:schemeClr val="accent2">
                    <a:lumMod val="60000"/>
                    <a:lumOff val="40000"/>
                  </a:schemeClr>
                </a:solidFill>
                <a:ln w="19050">
                  <a:solidFill>
                    <a:schemeClr val="accent2"/>
                  </a:solidFill>
                </a:ln>
                <a:effectLst/>
              </c:spPr>
            </c:marker>
            <c:bubble3D val="0"/>
            <c:extLst>
              <c:ext xmlns:c16="http://schemas.microsoft.com/office/drawing/2014/chart" uri="{C3380CC4-5D6E-409C-BE32-E72D297353CC}">
                <c16:uniqueId val="{00000001-1D5C-724A-B123-C687F450878B}"/>
              </c:ext>
            </c:extLst>
          </c:dPt>
          <c:dPt>
            <c:idx val="4"/>
            <c:marker>
              <c:symbol val="circle"/>
              <c:size val="8"/>
              <c:spPr>
                <a:solidFill>
                  <a:schemeClr val="accent4">
                    <a:lumMod val="40000"/>
                    <a:lumOff val="60000"/>
                  </a:schemeClr>
                </a:solidFill>
                <a:ln w="19050">
                  <a:solidFill>
                    <a:schemeClr val="accent4"/>
                  </a:solidFill>
                </a:ln>
                <a:effectLst/>
              </c:spPr>
            </c:marker>
            <c:bubble3D val="0"/>
            <c:extLst>
              <c:ext xmlns:c16="http://schemas.microsoft.com/office/drawing/2014/chart" uri="{C3380CC4-5D6E-409C-BE32-E72D297353CC}">
                <c16:uniqueId val="{00000002-1D5C-724A-B123-C687F450878B}"/>
              </c:ext>
            </c:extLst>
          </c:dPt>
          <c:dPt>
            <c:idx val="6"/>
            <c:marker>
              <c:symbol val="circle"/>
              <c:size val="8"/>
              <c:spPr>
                <a:solidFill>
                  <a:schemeClr val="accent6">
                    <a:lumMod val="40000"/>
                    <a:lumOff val="60000"/>
                  </a:schemeClr>
                </a:solidFill>
                <a:ln w="19050">
                  <a:solidFill>
                    <a:schemeClr val="accent6"/>
                  </a:solidFill>
                </a:ln>
                <a:effectLst/>
              </c:spPr>
            </c:marker>
            <c:bubble3D val="0"/>
            <c:extLst>
              <c:ext xmlns:c16="http://schemas.microsoft.com/office/drawing/2014/chart" uri="{C3380CC4-5D6E-409C-BE32-E72D297353CC}">
                <c16:uniqueId val="{00000003-1D5C-724A-B123-C687F450878B}"/>
              </c:ext>
            </c:extLst>
          </c:dPt>
          <c:dPt>
            <c:idx val="8"/>
            <c:marker>
              <c:symbol val="circle"/>
              <c:size val="8"/>
              <c:spPr>
                <a:solidFill>
                  <a:schemeClr val="accent5">
                    <a:lumMod val="40000"/>
                    <a:lumOff val="60000"/>
                  </a:schemeClr>
                </a:solidFill>
                <a:ln w="19050">
                  <a:solidFill>
                    <a:schemeClr val="accent5"/>
                  </a:solidFill>
                </a:ln>
                <a:effectLst/>
              </c:spPr>
            </c:marker>
            <c:bubble3D val="0"/>
            <c:extLst>
              <c:ext xmlns:c16="http://schemas.microsoft.com/office/drawing/2014/chart" uri="{C3380CC4-5D6E-409C-BE32-E72D297353CC}">
                <c16:uniqueId val="{00000004-1D5C-724A-B123-C687F450878B}"/>
              </c:ext>
            </c:extLst>
          </c:dPt>
          <c:dPt>
            <c:idx val="10"/>
            <c:marker>
              <c:symbol val="circle"/>
              <c:size val="8"/>
              <c:spPr>
                <a:solidFill>
                  <a:schemeClr val="tx2">
                    <a:lumMod val="25000"/>
                    <a:lumOff val="75000"/>
                  </a:schemeClr>
                </a:solidFill>
                <a:ln w="19050">
                  <a:solidFill>
                    <a:schemeClr val="tx2"/>
                  </a:solidFill>
                </a:ln>
                <a:effectLst/>
              </c:spPr>
            </c:marker>
            <c:bubble3D val="0"/>
            <c:extLst>
              <c:ext xmlns:c16="http://schemas.microsoft.com/office/drawing/2014/chart" uri="{C3380CC4-5D6E-409C-BE32-E72D297353CC}">
                <c16:uniqueId val="{00000005-1D5C-724A-B123-C687F450878B}"/>
              </c:ext>
            </c:extLst>
          </c:dPt>
          <c:dPt>
            <c:idx val="12"/>
            <c:marker>
              <c:symbol val="circle"/>
              <c:size val="8"/>
              <c:spPr>
                <a:solidFill>
                  <a:schemeClr val="accent1">
                    <a:lumMod val="20000"/>
                    <a:lumOff val="80000"/>
                  </a:schemeClr>
                </a:solidFill>
                <a:ln w="19050">
                  <a:solidFill>
                    <a:schemeClr val="accent1"/>
                  </a:solidFill>
                </a:ln>
                <a:effectLst/>
              </c:spPr>
            </c:marker>
            <c:bubble3D val="0"/>
            <c:extLst>
              <c:ext xmlns:c16="http://schemas.microsoft.com/office/drawing/2014/chart" uri="{C3380CC4-5D6E-409C-BE32-E72D297353CC}">
                <c16:uniqueId val="{00000006-1D5C-724A-B123-C687F450878B}"/>
              </c:ext>
            </c:extLst>
          </c:dPt>
          <c:xVal>
            <c:numRef>
              <c:f>'Regional PV Battery'!$E$45:$Q$45</c:f>
              <c:numCache>
                <c:formatCode>General</c:formatCode>
                <c:ptCount val="13"/>
                <c:pt idx="0">
                  <c:v>7.326206</c:v>
                </c:pt>
                <c:pt idx="2">
                  <c:v>2.8881480000000002</c:v>
                </c:pt>
                <c:pt idx="4">
                  <c:v>32.8489</c:v>
                </c:pt>
                <c:pt idx="6">
                  <c:v>11.722096000000001</c:v>
                </c:pt>
                <c:pt idx="8">
                  <c:v>62.612313999999998</c:v>
                </c:pt>
                <c:pt idx="10">
                  <c:v>14.256373</c:v>
                </c:pt>
                <c:pt idx="12">
                  <c:v>55.309415999999999</c:v>
                </c:pt>
              </c:numCache>
            </c:numRef>
          </c:xVal>
          <c:yVal>
            <c:numRef>
              <c:f>'Regional PV Battery'!$E$38:$Q$38</c:f>
              <c:numCache>
                <c:formatCode>General</c:formatCode>
                <c:ptCount val="13"/>
                <c:pt idx="0">
                  <c:v>9.4195390000000003</c:v>
                </c:pt>
                <c:pt idx="2">
                  <c:v>0.43898799999999999</c:v>
                </c:pt>
                <c:pt idx="4">
                  <c:v>0.13400000000000001</c:v>
                </c:pt>
                <c:pt idx="6">
                  <c:v>4.0028379999999997</c:v>
                </c:pt>
                <c:pt idx="8">
                  <c:v>0.66251099999999996</c:v>
                </c:pt>
                <c:pt idx="10">
                  <c:v>2.2273999999999998</c:v>
                </c:pt>
                <c:pt idx="12">
                  <c:v>0.515621</c:v>
                </c:pt>
              </c:numCache>
            </c:numRef>
          </c:yVal>
          <c:smooth val="0"/>
          <c:extLst>
            <c:ext xmlns:c16="http://schemas.microsoft.com/office/drawing/2014/chart" uri="{C3380CC4-5D6E-409C-BE32-E72D297353CC}">
              <c16:uniqueId val="{00000007-1D5C-724A-B123-C687F450878B}"/>
            </c:ext>
          </c:extLst>
        </c:ser>
        <c:dLbls>
          <c:showLegendKey val="0"/>
          <c:showVal val="0"/>
          <c:showCatName val="0"/>
          <c:showSerName val="0"/>
          <c:showPercent val="0"/>
          <c:showBubbleSize val="0"/>
        </c:dLbls>
        <c:axId val="-756358192"/>
        <c:axId val="-756349488"/>
      </c:scatterChart>
      <c:valAx>
        <c:axId val="-756358192"/>
        <c:scaling>
          <c:orientation val="minMax"/>
          <c:max val="2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49488"/>
        <c:crosses val="autoZero"/>
        <c:crossBetween val="midCat"/>
      </c:valAx>
      <c:valAx>
        <c:axId val="-756349488"/>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diurnal storage</a:t>
                </a:r>
              </a:p>
            </c:rich>
          </c:tx>
          <c:layout>
            <c:manualLayout>
              <c:xMode val="edge"/>
              <c:yMode val="edge"/>
              <c:x val="1.7094017094017096E-2"/>
              <c:y val="0.3453744936421160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58192"/>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21951756194429E-2"/>
          <c:y val="0.14042718334368917"/>
          <c:w val="0.72636546488062592"/>
          <c:h val="0.71689232488240329"/>
        </c:manualLayout>
      </c:layout>
      <c:lineChart>
        <c:grouping val="standard"/>
        <c:varyColors val="0"/>
        <c:ser>
          <c:idx val="0"/>
          <c:order val="0"/>
          <c:tx>
            <c:strRef>
              <c:f>Sheet1!$F$4</c:f>
              <c:strCache>
                <c:ptCount val="1"/>
                <c:pt idx="0">
                  <c:v>Growth Rate Low Economic Growth</c:v>
                </c:pt>
              </c:strCache>
            </c:strRef>
          </c:tx>
          <c:spPr>
            <a:ln w="22225" cap="rnd">
              <a:solidFill>
                <a:schemeClr val="accent1">
                  <a:lumMod val="40000"/>
                  <a:lumOff val="60000"/>
                </a:schemeClr>
              </a:solidFill>
              <a:round/>
            </a:ln>
            <a:effectLst/>
          </c:spPr>
          <c:marker>
            <c:symbol val="none"/>
          </c:marker>
          <c:cat>
            <c:numRef>
              <c:f>Sheet1!$A$5:$A$65</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Sheet1!$F$5:$F$65</c:f>
              <c:numCache>
                <c:formatCode>General</c:formatCode>
                <c:ptCount val="61"/>
                <c:pt idx="0">
                  <c:v>4.9074396324362279</c:v>
                </c:pt>
                <c:pt idx="1">
                  <c:v>3.8334575679510596</c:v>
                </c:pt>
                <c:pt idx="2">
                  <c:v>1.6839919740247788</c:v>
                </c:pt>
                <c:pt idx="3">
                  <c:v>1.8865425982240946</c:v>
                </c:pt>
                <c:pt idx="4">
                  <c:v>2.2014011717500281</c:v>
                </c:pt>
                <c:pt idx="5">
                  <c:v>2.9794682194633326</c:v>
                </c:pt>
                <c:pt idx="6">
                  <c:v>2.7356547285611654</c:v>
                </c:pt>
                <c:pt idx="7">
                  <c:v>2.3356857388465713</c:v>
                </c:pt>
                <c:pt idx="8">
                  <c:v>2.6787260680826819</c:v>
                </c:pt>
                <c:pt idx="9">
                  <c:v>2.3023319227118977</c:v>
                </c:pt>
                <c:pt idx="10">
                  <c:v>2.8507360042526741</c:v>
                </c:pt>
                <c:pt idx="11">
                  <c:v>1.2685726115517992</c:v>
                </c:pt>
                <c:pt idx="12">
                  <c:v>1.3959040142822232</c:v>
                </c:pt>
                <c:pt idx="13">
                  <c:v>0.64235087126658375</c:v>
                </c:pt>
                <c:pt idx="14">
                  <c:v>1.4668789994359832</c:v>
                </c:pt>
                <c:pt idx="15">
                  <c:v>1.6196517668597421</c:v>
                </c:pt>
                <c:pt idx="16">
                  <c:v>1.3897996521021305</c:v>
                </c:pt>
                <c:pt idx="17">
                  <c:v>1.5395401903384842</c:v>
                </c:pt>
                <c:pt idx="18">
                  <c:v>0.48030540642500785</c:v>
                </c:pt>
                <c:pt idx="19">
                  <c:v>-0.81987385358968101</c:v>
                </c:pt>
                <c:pt idx="20">
                  <c:v>-2.9821004242736038E-2</c:v>
                </c:pt>
                <c:pt idx="21">
                  <c:v>0.14153288132248143</c:v>
                </c:pt>
                <c:pt idx="22">
                  <c:v>0.9626069943538651</c:v>
                </c:pt>
                <c:pt idx="23">
                  <c:v>-0.15823873945460809</c:v>
                </c:pt>
                <c:pt idx="24">
                  <c:v>0.1771780628015307</c:v>
                </c:pt>
                <c:pt idx="25">
                  <c:v>0.58674016063930967</c:v>
                </c:pt>
                <c:pt idx="26">
                  <c:v>0.29191994440829205</c:v>
                </c:pt>
                <c:pt idx="27">
                  <c:v>-0.33248187139470753</c:v>
                </c:pt>
                <c:pt idx="28">
                  <c:v>0.38607577386962078</c:v>
                </c:pt>
                <c:pt idx="29">
                  <c:v>0.27946893612456059</c:v>
                </c:pt>
                <c:pt idx="30">
                  <c:v>0.4248311391693127</c:v>
                </c:pt>
                <c:pt idx="31">
                  <c:v>0.35740655639560082</c:v>
                </c:pt>
                <c:pt idx="32">
                  <c:v>0.69097945709994946</c:v>
                </c:pt>
                <c:pt idx="33">
                  <c:v>0.99260769003015614</c:v>
                </c:pt>
                <c:pt idx="34">
                  <c:v>0.47669423195952909</c:v>
                </c:pt>
                <c:pt idx="35">
                  <c:v>0.30633922173579631</c:v>
                </c:pt>
                <c:pt idx="36">
                  <c:v>0.29751029668250162</c:v>
                </c:pt>
                <c:pt idx="37">
                  <c:v>0.25922201465964356</c:v>
                </c:pt>
                <c:pt idx="38">
                  <c:v>0.33695688449117966</c:v>
                </c:pt>
                <c:pt idx="39">
                  <c:v>0.38609696864224663</c:v>
                </c:pt>
                <c:pt idx="40">
                  <c:v>0.47889493736867905</c:v>
                </c:pt>
                <c:pt idx="41">
                  <c:v>0.49395783377721436</c:v>
                </c:pt>
                <c:pt idx="42">
                  <c:v>0.5082389399340137</c:v>
                </c:pt>
                <c:pt idx="43">
                  <c:v>0.51240979220834593</c:v>
                </c:pt>
                <c:pt idx="44">
                  <c:v>0.60236204997341503</c:v>
                </c:pt>
                <c:pt idx="45">
                  <c:v>0.64631101282390802</c:v>
                </c:pt>
                <c:pt idx="46">
                  <c:v>0.6787992937176579</c:v>
                </c:pt>
                <c:pt idx="47">
                  <c:v>0.69613091707914077</c:v>
                </c:pt>
                <c:pt idx="48">
                  <c:v>0.71046085429931072</c:v>
                </c:pt>
                <c:pt idx="49">
                  <c:v>0.69664440414611839</c:v>
                </c:pt>
                <c:pt idx="50">
                  <c:v>0.66319910285028705</c:v>
                </c:pt>
                <c:pt idx="51">
                  <c:v>0.69897606398809931</c:v>
                </c:pt>
                <c:pt idx="52">
                  <c:v>0.74930220136419923</c:v>
                </c:pt>
                <c:pt idx="53">
                  <c:v>0.77073813028767368</c:v>
                </c:pt>
                <c:pt idx="54">
                  <c:v>0.75300575756487298</c:v>
                </c:pt>
                <c:pt idx="55">
                  <c:v>0.77956525806963661</c:v>
                </c:pt>
                <c:pt idx="56">
                  <c:v>0.85442025045323611</c:v>
                </c:pt>
                <c:pt idx="57">
                  <c:v>0.87444797489819592</c:v>
                </c:pt>
                <c:pt idx="58">
                  <c:v>0.91833492599502353</c:v>
                </c:pt>
                <c:pt idx="59">
                  <c:v>0.91687758239558104</c:v>
                </c:pt>
                <c:pt idx="60">
                  <c:v>0.96293283208028768</c:v>
                </c:pt>
              </c:numCache>
            </c:numRef>
          </c:val>
          <c:smooth val="0"/>
          <c:extLst>
            <c:ext xmlns:c16="http://schemas.microsoft.com/office/drawing/2014/chart" uri="{C3380CC4-5D6E-409C-BE32-E72D297353CC}">
              <c16:uniqueId val="{00000000-3AE8-0048-AF8E-059DCAC6EB07}"/>
            </c:ext>
          </c:extLst>
        </c:ser>
        <c:ser>
          <c:idx val="2"/>
          <c:order val="1"/>
          <c:tx>
            <c:strRef>
              <c:f>Sheet1!$G$4</c:f>
              <c:strCache>
                <c:ptCount val="1"/>
                <c:pt idx="0">
                  <c:v>Growth Rate High Economic Growth</c:v>
                </c:pt>
              </c:strCache>
            </c:strRef>
          </c:tx>
          <c:spPr>
            <a:ln w="22225" cap="rnd">
              <a:solidFill>
                <a:schemeClr val="accent1">
                  <a:lumMod val="75000"/>
                </a:schemeClr>
              </a:solidFill>
              <a:round/>
            </a:ln>
            <a:effectLst/>
          </c:spPr>
          <c:marker>
            <c:symbol val="none"/>
          </c:marker>
          <c:cat>
            <c:numRef>
              <c:f>Sheet1!$A$5:$A$65</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Sheet1!$G$5:$G$65</c:f>
              <c:numCache>
                <c:formatCode>General</c:formatCode>
                <c:ptCount val="61"/>
                <c:pt idx="0">
                  <c:v>4.9074396324362279</c:v>
                </c:pt>
                <c:pt idx="1">
                  <c:v>3.8334575679510596</c:v>
                </c:pt>
                <c:pt idx="2">
                  <c:v>1.6839919740247788</c:v>
                </c:pt>
                <c:pt idx="3">
                  <c:v>1.8865425982240946</c:v>
                </c:pt>
                <c:pt idx="4">
                  <c:v>2.2014011717500281</c:v>
                </c:pt>
                <c:pt idx="5">
                  <c:v>2.9794682194633326</c:v>
                </c:pt>
                <c:pt idx="6">
                  <c:v>2.7356547285611654</c:v>
                </c:pt>
                <c:pt idx="7">
                  <c:v>2.3356857388465713</c:v>
                </c:pt>
                <c:pt idx="8">
                  <c:v>2.6787260680826819</c:v>
                </c:pt>
                <c:pt idx="9">
                  <c:v>2.3023319227118977</c:v>
                </c:pt>
                <c:pt idx="10">
                  <c:v>2.8507360042526741</c:v>
                </c:pt>
                <c:pt idx="11">
                  <c:v>1.2685726115517992</c:v>
                </c:pt>
                <c:pt idx="12">
                  <c:v>1.3959040142822232</c:v>
                </c:pt>
                <c:pt idx="13">
                  <c:v>0.64235087126658375</c:v>
                </c:pt>
                <c:pt idx="14">
                  <c:v>1.4668789994359832</c:v>
                </c:pt>
                <c:pt idx="15">
                  <c:v>1.6196517668597421</c:v>
                </c:pt>
                <c:pt idx="16">
                  <c:v>1.3897996521021305</c:v>
                </c:pt>
                <c:pt idx="17">
                  <c:v>1.5395401903384842</c:v>
                </c:pt>
                <c:pt idx="18">
                  <c:v>0.48030540642500785</c:v>
                </c:pt>
                <c:pt idx="19">
                  <c:v>-0.81987385358968101</c:v>
                </c:pt>
                <c:pt idx="20">
                  <c:v>-2.9821004242736038E-2</c:v>
                </c:pt>
                <c:pt idx="21">
                  <c:v>0.14153288132248143</c:v>
                </c:pt>
                <c:pt idx="22">
                  <c:v>0.9626069943538651</c:v>
                </c:pt>
                <c:pt idx="23">
                  <c:v>-0.15823873945460809</c:v>
                </c:pt>
                <c:pt idx="24">
                  <c:v>0.1771780628015307</c:v>
                </c:pt>
                <c:pt idx="25">
                  <c:v>0.58674016063930967</c:v>
                </c:pt>
                <c:pt idx="26">
                  <c:v>0.29191994440829205</c:v>
                </c:pt>
                <c:pt idx="27">
                  <c:v>-0.33248187139470753</c:v>
                </c:pt>
                <c:pt idx="28">
                  <c:v>0.38607577386962078</c:v>
                </c:pt>
                <c:pt idx="29">
                  <c:v>0.27952700389783924</c:v>
                </c:pt>
                <c:pt idx="30">
                  <c:v>0.47936298849782233</c:v>
                </c:pt>
                <c:pt idx="31">
                  <c:v>0.61142227808688165</c:v>
                </c:pt>
                <c:pt idx="32">
                  <c:v>1.1695596235609118</c:v>
                </c:pt>
                <c:pt idx="33">
                  <c:v>1.6135931718464391</c:v>
                </c:pt>
                <c:pt idx="34">
                  <c:v>1.0820273948602743</c:v>
                </c:pt>
                <c:pt idx="35">
                  <c:v>0.87337349774934125</c:v>
                </c:pt>
                <c:pt idx="36">
                  <c:v>0.84676715632985289</c:v>
                </c:pt>
                <c:pt idx="37">
                  <c:v>0.79273256378586954</c:v>
                </c:pt>
                <c:pt idx="38">
                  <c:v>0.85610043679940073</c:v>
                </c:pt>
                <c:pt idx="39">
                  <c:v>0.89846895652414549</c:v>
                </c:pt>
                <c:pt idx="40">
                  <c:v>0.9788434295625148</c:v>
                </c:pt>
                <c:pt idx="41">
                  <c:v>0.9784572066178221</c:v>
                </c:pt>
                <c:pt idx="42">
                  <c:v>0.99950175806586827</c:v>
                </c:pt>
                <c:pt idx="43">
                  <c:v>1.0274349478180733</c:v>
                </c:pt>
                <c:pt idx="44">
                  <c:v>1.0942377540342996</c:v>
                </c:pt>
                <c:pt idx="45">
                  <c:v>1.1487862098650048</c:v>
                </c:pt>
                <c:pt idx="46">
                  <c:v>1.2058706421556487</c:v>
                </c:pt>
                <c:pt idx="47">
                  <c:v>1.2692030483282712</c:v>
                </c:pt>
                <c:pt idx="48">
                  <c:v>1.3039542701060114</c:v>
                </c:pt>
                <c:pt idx="49">
                  <c:v>1.2680311876726247</c:v>
                </c:pt>
                <c:pt idx="50">
                  <c:v>1.2293962183746343</c:v>
                </c:pt>
                <c:pt idx="51">
                  <c:v>1.2466467602074927</c:v>
                </c:pt>
                <c:pt idx="52">
                  <c:v>1.3080516793690711</c:v>
                </c:pt>
                <c:pt idx="53">
                  <c:v>1.3808408238873859</c:v>
                </c:pt>
                <c:pt idx="54">
                  <c:v>1.3834718273775692</c:v>
                </c:pt>
                <c:pt idx="55">
                  <c:v>1.403773138514941</c:v>
                </c:pt>
                <c:pt idx="56">
                  <c:v>1.4313987748476809</c:v>
                </c:pt>
                <c:pt idx="57">
                  <c:v>1.4278481771875073</c:v>
                </c:pt>
                <c:pt idx="58">
                  <c:v>1.4585314087755874</c:v>
                </c:pt>
                <c:pt idx="59">
                  <c:v>1.4414045555075194</c:v>
                </c:pt>
                <c:pt idx="60">
                  <c:v>1.5085093794916293</c:v>
                </c:pt>
              </c:numCache>
            </c:numRef>
          </c:val>
          <c:smooth val="0"/>
          <c:extLst>
            <c:ext xmlns:c16="http://schemas.microsoft.com/office/drawing/2014/chart" uri="{C3380CC4-5D6E-409C-BE32-E72D297353CC}">
              <c16:uniqueId val="{00000001-3AE8-0048-AF8E-059DCAC6EB07}"/>
            </c:ext>
          </c:extLst>
        </c:ser>
        <c:ser>
          <c:idx val="1"/>
          <c:order val="2"/>
          <c:tx>
            <c:strRef>
              <c:f>Sheet1!$E$4</c:f>
              <c:strCache>
                <c:ptCount val="1"/>
                <c:pt idx="0">
                  <c:v>Growth Rate Reference</c:v>
                </c:pt>
              </c:strCache>
            </c:strRef>
          </c:tx>
          <c:spPr>
            <a:ln w="22225" cap="rnd">
              <a:solidFill>
                <a:sysClr val="windowText" lastClr="000000"/>
              </a:solidFill>
              <a:round/>
            </a:ln>
            <a:effectLst/>
          </c:spPr>
          <c:marker>
            <c:symbol val="none"/>
          </c:marker>
          <c:cat>
            <c:numRef>
              <c:f>Sheet1!$A$5:$A$65</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Sheet1!$E$5:$E$65</c:f>
              <c:numCache>
                <c:formatCode>General</c:formatCode>
                <c:ptCount val="61"/>
                <c:pt idx="0">
                  <c:v>4.9074396324362279</c:v>
                </c:pt>
                <c:pt idx="1">
                  <c:v>3.8334575679510596</c:v>
                </c:pt>
                <c:pt idx="2">
                  <c:v>1.6839919740247788</c:v>
                </c:pt>
                <c:pt idx="3">
                  <c:v>1.8865425982240946</c:v>
                </c:pt>
                <c:pt idx="4">
                  <c:v>2.2014011717500281</c:v>
                </c:pt>
                <c:pt idx="5">
                  <c:v>2.9794682194633326</c:v>
                </c:pt>
                <c:pt idx="6">
                  <c:v>2.7356547285611654</c:v>
                </c:pt>
                <c:pt idx="7">
                  <c:v>2.3356857388465713</c:v>
                </c:pt>
                <c:pt idx="8">
                  <c:v>2.6787260680826819</c:v>
                </c:pt>
                <c:pt idx="9">
                  <c:v>2.3023319227118977</c:v>
                </c:pt>
                <c:pt idx="10">
                  <c:v>2.8507360042526741</c:v>
                </c:pt>
                <c:pt idx="11">
                  <c:v>1.2685726115517992</c:v>
                </c:pt>
                <c:pt idx="12">
                  <c:v>1.3959040142822232</c:v>
                </c:pt>
                <c:pt idx="13">
                  <c:v>0.64235087126658375</c:v>
                </c:pt>
                <c:pt idx="14">
                  <c:v>1.4668789994359832</c:v>
                </c:pt>
                <c:pt idx="15">
                  <c:v>1.6196517668597421</c:v>
                </c:pt>
                <c:pt idx="16">
                  <c:v>1.3897996521021305</c:v>
                </c:pt>
                <c:pt idx="17">
                  <c:v>1.5395401903384842</c:v>
                </c:pt>
                <c:pt idx="18">
                  <c:v>0.48030540642500785</c:v>
                </c:pt>
                <c:pt idx="19">
                  <c:v>-0.81987385358968101</c:v>
                </c:pt>
                <c:pt idx="20">
                  <c:v>-2.9821004242736038E-2</c:v>
                </c:pt>
                <c:pt idx="21">
                  <c:v>0.14153288132248143</c:v>
                </c:pt>
                <c:pt idx="22">
                  <c:v>0.9626069943538651</c:v>
                </c:pt>
                <c:pt idx="23">
                  <c:v>-0.15823873945460809</c:v>
                </c:pt>
                <c:pt idx="24">
                  <c:v>0.1771780628015307</c:v>
                </c:pt>
                <c:pt idx="25">
                  <c:v>0.58674016063930967</c:v>
                </c:pt>
                <c:pt idx="26">
                  <c:v>0.29191994440829205</c:v>
                </c:pt>
                <c:pt idx="27">
                  <c:v>-0.33248187139470753</c:v>
                </c:pt>
                <c:pt idx="28">
                  <c:v>0.38607577386962078</c:v>
                </c:pt>
                <c:pt idx="29">
                  <c:v>0.27953530292899043</c:v>
                </c:pt>
                <c:pt idx="30">
                  <c:v>0.43395729886190892</c:v>
                </c:pt>
                <c:pt idx="31">
                  <c:v>0.50462982046399762</c:v>
                </c:pt>
                <c:pt idx="32">
                  <c:v>0.95954027561686583</c:v>
                </c:pt>
                <c:pt idx="33">
                  <c:v>1.3460911567966916</c:v>
                </c:pt>
                <c:pt idx="34">
                  <c:v>0.77357861273459338</c:v>
                </c:pt>
                <c:pt idx="35">
                  <c:v>0.58477945352453098</c:v>
                </c:pt>
                <c:pt idx="36">
                  <c:v>0.55931138629323751</c:v>
                </c:pt>
                <c:pt idx="37">
                  <c:v>0.5185762300047303</c:v>
                </c:pt>
                <c:pt idx="38">
                  <c:v>0.570815792921886</c:v>
                </c:pt>
                <c:pt idx="39">
                  <c:v>0.64238965896119549</c:v>
                </c:pt>
                <c:pt idx="40">
                  <c:v>0.70671341876435978</c:v>
                </c:pt>
                <c:pt idx="41">
                  <c:v>0.70624045005645009</c:v>
                </c:pt>
                <c:pt idx="42">
                  <c:v>0.70658928283038325</c:v>
                </c:pt>
                <c:pt idx="43">
                  <c:v>0.73757578193376361</c:v>
                </c:pt>
                <c:pt idx="44">
                  <c:v>0.79629342415394877</c:v>
                </c:pt>
                <c:pt idx="45">
                  <c:v>0.83152922115188321</c:v>
                </c:pt>
                <c:pt idx="46">
                  <c:v>0.87369147869111874</c:v>
                </c:pt>
                <c:pt idx="47">
                  <c:v>0.90141282757680852</c:v>
                </c:pt>
                <c:pt idx="48">
                  <c:v>0.90792354147475329</c:v>
                </c:pt>
                <c:pt idx="49">
                  <c:v>0.92076777277856348</c:v>
                </c:pt>
                <c:pt idx="50">
                  <c:v>0.90775933416413768</c:v>
                </c:pt>
                <c:pt idx="51">
                  <c:v>0.92432379133311482</c:v>
                </c:pt>
                <c:pt idx="52">
                  <c:v>0.94259596145775948</c:v>
                </c:pt>
                <c:pt idx="53">
                  <c:v>0.97359330909225772</c:v>
                </c:pt>
                <c:pt idx="54">
                  <c:v>0.99333938705106206</c:v>
                </c:pt>
                <c:pt idx="55">
                  <c:v>1.0241894560250486</c:v>
                </c:pt>
                <c:pt idx="56">
                  <c:v>1.0478818627670083</c:v>
                </c:pt>
                <c:pt idx="57">
                  <c:v>1.0836588918844647</c:v>
                </c:pt>
                <c:pt idx="58">
                  <c:v>1.1000399595338051</c:v>
                </c:pt>
                <c:pt idx="59">
                  <c:v>1.1271083928471537</c:v>
                </c:pt>
                <c:pt idx="60">
                  <c:v>1.1333082321434151</c:v>
                </c:pt>
              </c:numCache>
            </c:numRef>
          </c:val>
          <c:smooth val="0"/>
          <c:extLst>
            <c:ext xmlns:c16="http://schemas.microsoft.com/office/drawing/2014/chart" uri="{C3380CC4-5D6E-409C-BE32-E72D297353CC}">
              <c16:uniqueId val="{00000002-3AE8-0048-AF8E-059DCAC6EB07}"/>
            </c:ext>
          </c:extLst>
        </c:ser>
        <c:dLbls>
          <c:showLegendKey val="0"/>
          <c:showVal val="0"/>
          <c:showCatName val="0"/>
          <c:showSerName val="0"/>
          <c:showPercent val="0"/>
          <c:showBubbleSize val="0"/>
        </c:dLbls>
        <c:smooth val="0"/>
        <c:axId val="-851206032"/>
        <c:axId val="-851196784"/>
        <c:extLst/>
      </c:lineChart>
      <c:catAx>
        <c:axId val="-851206032"/>
        <c:scaling>
          <c:orientation val="minMax"/>
        </c:scaling>
        <c:delete val="0"/>
        <c:axPos val="b"/>
        <c:numFmt formatCode="General" sourceLinked="1"/>
        <c:majorTickMark val="out"/>
        <c:minorTickMark val="none"/>
        <c:tickLblPos val="low"/>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6784"/>
        <c:crosses val="autoZero"/>
        <c:auto val="1"/>
        <c:lblAlgn val="ctr"/>
        <c:lblOffset val="100"/>
        <c:tickLblSkip val="10"/>
        <c:tickMarkSkip val="10"/>
        <c:noMultiLvlLbl val="0"/>
      </c:catAx>
      <c:valAx>
        <c:axId val="-851196784"/>
        <c:scaling>
          <c:orientation val="minMax"/>
          <c:max val="5"/>
          <c:min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206032"/>
        <c:crossesAt val="3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sz="1200" b="1" i="0" u="none" strike="noStrike" kern="1200" spc="0" baseline="0">
                <a:solidFill>
                  <a:srgbClr val="000000"/>
                </a:solidFill>
                <a:latin typeface="Arial" panose="020B0604020202020204" pitchFamily="34" charset="0"/>
                <a:ea typeface="+mn-ea"/>
                <a:cs typeface="Arial" panose="020B0604020202020204" pitchFamily="34" charset="0"/>
              </a:defRPr>
            </a:pPr>
            <a:r>
              <a:rPr lang="en-US" sz="1200" b="1" dirty="0">
                <a:solidFill>
                  <a:schemeClr val="tx1"/>
                </a:solidFill>
                <a:latin typeface="Arial" panose="020B0604020202020204" pitchFamily="34" charset="0"/>
                <a:cs typeface="Arial" panose="020B0604020202020204" pitchFamily="34" charset="0"/>
              </a:rPr>
              <a:t>Low Renewables Cost </a:t>
            </a:r>
            <a:r>
              <a:rPr lang="en-US" sz="1200" b="1" i="0" u="none" strike="noStrike" kern="1200" spc="0" baseline="0" dirty="0">
                <a:solidFill>
                  <a:schemeClr val="tx1"/>
                </a:solidFill>
                <a:latin typeface="Arial" panose="020B0604020202020204" pitchFamily="34" charset="0"/>
                <a:ea typeface="+mn-ea"/>
                <a:cs typeface="Arial" panose="020B0604020202020204" pitchFamily="34" charset="0"/>
              </a:rPr>
              <a:t>case</a:t>
            </a:r>
          </a:p>
        </c:rich>
      </c:tx>
      <c:layout>
        <c:manualLayout>
          <c:xMode val="edge"/>
          <c:yMode val="edge"/>
          <c:x val="0.1559475738609597"/>
          <c:y val="0.16788109193761797"/>
        </c:manualLayout>
      </c:layout>
      <c:overlay val="0"/>
      <c:spPr>
        <a:noFill/>
        <a:ln>
          <a:noFill/>
        </a:ln>
        <a:effectLst/>
      </c:spPr>
      <c:txPr>
        <a:bodyPr rot="0" spcFirstLastPara="1" vertOverflow="ellipsis" vert="horz" wrap="square" anchor="ctr" anchorCtr="1"/>
        <a:lstStyle/>
        <a:p>
          <a:pPr algn="ctr" rtl="0">
            <a:defRPr sz="1200" b="1" i="0" u="none" strike="noStrike" kern="1200" spc="0" baseline="0">
              <a:solidFill>
                <a:srgbClr val="000000"/>
              </a:solidFill>
              <a:latin typeface="Arial" panose="020B0604020202020204" pitchFamily="34" charset="0"/>
              <a:ea typeface="+mn-ea"/>
              <a:cs typeface="Arial" panose="020B0604020202020204" pitchFamily="34" charset="0"/>
            </a:defRPr>
          </a:pPr>
          <a:endParaRPr lang="zh-CN"/>
        </a:p>
      </c:txPr>
    </c:title>
    <c:autoTitleDeleted val="0"/>
    <c:plotArea>
      <c:layout>
        <c:manualLayout>
          <c:layoutTarget val="inner"/>
          <c:xMode val="edge"/>
          <c:yMode val="edge"/>
          <c:x val="0.12206528168828351"/>
          <c:y val="0.28674495334318423"/>
          <c:w val="0.82379579597682739"/>
          <c:h val="0.53662835777674867"/>
        </c:manualLayout>
      </c:layout>
      <c:scatterChart>
        <c:scatterStyle val="lineMarker"/>
        <c:varyColors val="0"/>
        <c:ser>
          <c:idx val="0"/>
          <c:order val="0"/>
          <c:tx>
            <c:v>Storage Solar</c:v>
          </c:tx>
          <c:spPr>
            <a:ln w="25400" cap="rnd">
              <a:solidFill>
                <a:srgbClr val="FFC702"/>
              </a:solidFill>
              <a:round/>
            </a:ln>
            <a:effectLst/>
          </c:spPr>
          <c:marker>
            <c:symbol val="circle"/>
            <c:size val="8"/>
            <c:spPr>
              <a:solidFill>
                <a:srgbClr val="FFC702"/>
              </a:solidFill>
              <a:ln w="38100">
                <a:solidFill>
                  <a:srgbClr val="FFC702"/>
                </a:solidFill>
              </a:ln>
              <a:effectLst/>
            </c:spPr>
          </c:marker>
          <c:dPt>
            <c:idx val="0"/>
            <c:marker>
              <c:symbol val="circle"/>
              <c:size val="8"/>
              <c:spPr>
                <a:solidFill>
                  <a:srgbClr val="5D9732"/>
                </a:solidFill>
                <a:ln w="38100">
                  <a:solidFill>
                    <a:srgbClr val="5D9732"/>
                  </a:solidFill>
                </a:ln>
                <a:effectLst/>
              </c:spPr>
            </c:marker>
            <c:bubble3D val="0"/>
            <c:extLst>
              <c:ext xmlns:c16="http://schemas.microsoft.com/office/drawing/2014/chart" uri="{C3380CC4-5D6E-409C-BE32-E72D297353CC}">
                <c16:uniqueId val="{00000000-9102-EC43-A049-5F3CDE4E2361}"/>
              </c:ext>
            </c:extLst>
          </c:dPt>
          <c:dPt>
            <c:idx val="2"/>
            <c:marker>
              <c:symbol val="circle"/>
              <c:size val="8"/>
              <c:spPr>
                <a:solidFill>
                  <a:srgbClr val="BD732A"/>
                </a:solidFill>
                <a:ln w="38100">
                  <a:solidFill>
                    <a:srgbClr val="BD732A"/>
                  </a:solidFill>
                </a:ln>
                <a:effectLst/>
              </c:spPr>
            </c:marker>
            <c:bubble3D val="0"/>
            <c:extLst>
              <c:ext xmlns:c16="http://schemas.microsoft.com/office/drawing/2014/chart" uri="{C3380CC4-5D6E-409C-BE32-E72D297353CC}">
                <c16:uniqueId val="{00000001-9102-EC43-A049-5F3CDE4E2361}"/>
              </c:ext>
            </c:extLst>
          </c:dPt>
          <c:dPt>
            <c:idx val="6"/>
            <c:marker>
              <c:symbol val="circle"/>
              <c:size val="8"/>
              <c:spPr>
                <a:solidFill>
                  <a:srgbClr val="675005"/>
                </a:solidFill>
                <a:ln w="38100">
                  <a:solidFill>
                    <a:srgbClr val="675005"/>
                  </a:solidFill>
                </a:ln>
                <a:effectLst/>
              </c:spPr>
            </c:marker>
            <c:bubble3D val="0"/>
            <c:extLst>
              <c:ext xmlns:c16="http://schemas.microsoft.com/office/drawing/2014/chart" uri="{C3380CC4-5D6E-409C-BE32-E72D297353CC}">
                <c16:uniqueId val="{00000002-9102-EC43-A049-5F3CDE4E2361}"/>
              </c:ext>
            </c:extLst>
          </c:dPt>
          <c:dPt>
            <c:idx val="8"/>
            <c:marker>
              <c:symbol val="circle"/>
              <c:size val="8"/>
              <c:spPr>
                <a:solidFill>
                  <a:srgbClr val="A33340"/>
                </a:solidFill>
                <a:ln w="38100">
                  <a:solidFill>
                    <a:srgbClr val="A33340"/>
                  </a:solidFill>
                </a:ln>
                <a:effectLst/>
              </c:spPr>
            </c:marker>
            <c:bubble3D val="0"/>
            <c:extLst>
              <c:ext xmlns:c16="http://schemas.microsoft.com/office/drawing/2014/chart" uri="{C3380CC4-5D6E-409C-BE32-E72D297353CC}">
                <c16:uniqueId val="{00000003-9102-EC43-A049-5F3CDE4E2361}"/>
              </c:ext>
            </c:extLst>
          </c:dPt>
          <c:dPt>
            <c:idx val="10"/>
            <c:marker>
              <c:symbol val="circle"/>
              <c:size val="8"/>
              <c:spPr>
                <a:solidFill>
                  <a:srgbClr val="003953"/>
                </a:solidFill>
                <a:ln w="38100">
                  <a:solidFill>
                    <a:srgbClr val="003953"/>
                  </a:solidFill>
                </a:ln>
                <a:effectLst/>
              </c:spPr>
            </c:marker>
            <c:bubble3D val="0"/>
            <c:extLst>
              <c:ext xmlns:c16="http://schemas.microsoft.com/office/drawing/2014/chart" uri="{C3380CC4-5D6E-409C-BE32-E72D297353CC}">
                <c16:uniqueId val="{00000004-9102-EC43-A049-5F3CDE4E2361}"/>
              </c:ext>
            </c:extLst>
          </c:dPt>
          <c:dPt>
            <c:idx val="12"/>
            <c:marker>
              <c:symbol val="circle"/>
              <c:size val="8"/>
              <c:spPr>
                <a:solidFill>
                  <a:srgbClr val="0096D7"/>
                </a:solidFill>
                <a:ln w="38100">
                  <a:solidFill>
                    <a:srgbClr val="0096D7"/>
                  </a:solidFill>
                </a:ln>
                <a:effectLst/>
              </c:spPr>
            </c:marker>
            <c:bubble3D val="0"/>
            <c:extLst>
              <c:ext xmlns:c16="http://schemas.microsoft.com/office/drawing/2014/chart" uri="{C3380CC4-5D6E-409C-BE32-E72D297353CC}">
                <c16:uniqueId val="{00000005-9102-EC43-A049-5F3CDE4E2361}"/>
              </c:ext>
            </c:extLst>
          </c:dPt>
          <c:xVal>
            <c:numRef>
              <c:f>'Regional PV Battery'!$E$44:$Q$44</c:f>
              <c:numCache>
                <c:formatCode>General</c:formatCode>
                <c:ptCount val="13"/>
                <c:pt idx="0">
                  <c:v>97.195983999999996</c:v>
                </c:pt>
                <c:pt idx="2">
                  <c:v>194.421494</c:v>
                </c:pt>
                <c:pt idx="4">
                  <c:v>63.208511000000001</c:v>
                </c:pt>
                <c:pt idx="6">
                  <c:v>39.420251</c:v>
                </c:pt>
                <c:pt idx="8">
                  <c:v>110.293804999999</c:v>
                </c:pt>
                <c:pt idx="10">
                  <c:v>94.482315999999898</c:v>
                </c:pt>
                <c:pt idx="12">
                  <c:v>68.535781999999998</c:v>
                </c:pt>
              </c:numCache>
            </c:numRef>
          </c:xVal>
          <c:yVal>
            <c:numRef>
              <c:f>'Regional PV Battery'!$E$38:$Q$38</c:f>
              <c:numCache>
                <c:formatCode>General</c:formatCode>
                <c:ptCount val="13"/>
                <c:pt idx="0">
                  <c:v>12.042329000000001</c:v>
                </c:pt>
                <c:pt idx="2">
                  <c:v>22.195626000000001</c:v>
                </c:pt>
                <c:pt idx="4">
                  <c:v>3.2448459999999999</c:v>
                </c:pt>
                <c:pt idx="6">
                  <c:v>3.817256</c:v>
                </c:pt>
                <c:pt idx="8">
                  <c:v>8.2389080000000003</c:v>
                </c:pt>
                <c:pt idx="10">
                  <c:v>7.1684000000000001</c:v>
                </c:pt>
                <c:pt idx="12">
                  <c:v>0.50020299999999995</c:v>
                </c:pt>
              </c:numCache>
            </c:numRef>
          </c:yVal>
          <c:smooth val="0"/>
          <c:extLst>
            <c:ext xmlns:c16="http://schemas.microsoft.com/office/drawing/2014/chart" uri="{C3380CC4-5D6E-409C-BE32-E72D297353CC}">
              <c16:uniqueId val="{00000006-9102-EC43-A049-5F3CDE4E2361}"/>
            </c:ext>
          </c:extLst>
        </c:ser>
        <c:dLbls>
          <c:showLegendKey val="0"/>
          <c:showVal val="0"/>
          <c:showCatName val="0"/>
          <c:showSerName val="0"/>
          <c:showPercent val="0"/>
          <c:showBubbleSize val="0"/>
        </c:dLbls>
        <c:axId val="-756359824"/>
        <c:axId val="-756346224"/>
      </c:scatterChart>
      <c:valAx>
        <c:axId val="-756359824"/>
        <c:scaling>
          <c:orientation val="minMax"/>
          <c:max val="2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46224"/>
        <c:crosses val="autoZero"/>
        <c:crossBetween val="midCat"/>
      </c:valAx>
      <c:valAx>
        <c:axId val="-756346224"/>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zh-CN"/>
          </a:p>
        </c:txPr>
        <c:crossAx val="-756359824"/>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200" b="1" i="0" u="none" strike="noStrike" kern="1200" spc="0" baseline="0">
                <a:solidFill>
                  <a:srgbClr val="000000"/>
                </a:solidFill>
                <a:latin typeface="+mn-lt"/>
                <a:ea typeface="+mn-ea"/>
                <a:cs typeface="+mn-cs"/>
              </a:defRPr>
            </a:pPr>
            <a:r>
              <a:rPr lang="en-US" sz="1200" b="1" dirty="0">
                <a:solidFill>
                  <a:schemeClr val="tx1"/>
                </a:solidFill>
              </a:rPr>
              <a:t>Low Renewables Cost </a:t>
            </a:r>
            <a:r>
              <a:rPr lang="en-US" sz="1200" b="1" i="0" u="none" strike="noStrike" kern="1200" spc="0" baseline="0" dirty="0">
                <a:solidFill>
                  <a:schemeClr val="tx1"/>
                </a:solidFill>
                <a:latin typeface="+mn-lt"/>
                <a:ea typeface="+mn-ea"/>
                <a:cs typeface="+mn-cs"/>
              </a:rPr>
              <a:t>case</a:t>
            </a:r>
          </a:p>
        </c:rich>
      </c:tx>
      <c:layout>
        <c:manualLayout>
          <c:xMode val="edge"/>
          <c:yMode val="edge"/>
          <c:x val="0.1586863180563968"/>
          <c:y val="0.1976967063794261"/>
        </c:manualLayout>
      </c:layout>
      <c:overlay val="0"/>
      <c:spPr>
        <a:noFill/>
        <a:ln>
          <a:noFill/>
        </a:ln>
        <a:effectLst/>
      </c:spPr>
      <c:txPr>
        <a:bodyPr rot="0" spcFirstLastPara="1" vertOverflow="ellipsis" vert="horz" wrap="square" anchor="ctr" anchorCtr="1"/>
        <a:lstStyle/>
        <a:p>
          <a:pPr algn="ctr" rtl="0">
            <a:defRPr sz="1200" b="1" i="0" u="none" strike="noStrike" kern="1200" spc="0" baseline="0">
              <a:solidFill>
                <a:srgbClr val="000000"/>
              </a:solidFill>
              <a:latin typeface="+mn-lt"/>
              <a:ea typeface="+mn-ea"/>
              <a:cs typeface="+mn-cs"/>
            </a:defRPr>
          </a:pPr>
          <a:endParaRPr lang="zh-CN"/>
        </a:p>
      </c:txPr>
    </c:title>
    <c:autoTitleDeleted val="0"/>
    <c:plotArea>
      <c:layout>
        <c:manualLayout>
          <c:layoutTarget val="inner"/>
          <c:xMode val="edge"/>
          <c:yMode val="edge"/>
          <c:x val="0.13198727048865982"/>
          <c:y val="0.31111505284679569"/>
          <c:w val="0.82184604826718521"/>
          <c:h val="0.53541560755278428"/>
        </c:manualLayout>
      </c:layout>
      <c:scatterChart>
        <c:scatterStyle val="lineMarker"/>
        <c:varyColors val="0"/>
        <c:ser>
          <c:idx val="0"/>
          <c:order val="0"/>
          <c:spPr>
            <a:ln w="25400" cap="rnd">
              <a:solidFill>
                <a:schemeClr val="accent3"/>
              </a:solidFill>
              <a:round/>
            </a:ln>
            <a:effectLst/>
          </c:spPr>
          <c:marker>
            <c:symbol val="circle"/>
            <c:size val="8"/>
            <c:spPr>
              <a:solidFill>
                <a:schemeClr val="accent2">
                  <a:lumMod val="40000"/>
                  <a:lumOff val="60000"/>
                </a:schemeClr>
              </a:solidFill>
              <a:ln w="19050">
                <a:solidFill>
                  <a:schemeClr val="accent2"/>
                </a:solidFill>
              </a:ln>
              <a:effectLst/>
            </c:spPr>
          </c:marker>
          <c:dPt>
            <c:idx val="0"/>
            <c:marker>
              <c:symbol val="circle"/>
              <c:size val="8"/>
              <c:spPr>
                <a:solidFill>
                  <a:schemeClr val="accent3">
                    <a:lumMod val="40000"/>
                    <a:lumOff val="60000"/>
                  </a:schemeClr>
                </a:solidFill>
                <a:ln w="19050">
                  <a:solidFill>
                    <a:schemeClr val="accent3"/>
                  </a:solidFill>
                </a:ln>
                <a:effectLst/>
              </c:spPr>
            </c:marker>
            <c:bubble3D val="0"/>
            <c:extLst>
              <c:ext xmlns:c16="http://schemas.microsoft.com/office/drawing/2014/chart" uri="{C3380CC4-5D6E-409C-BE32-E72D297353CC}">
                <c16:uniqueId val="{00000000-9836-BD46-8B77-8F4D15023AB5}"/>
              </c:ext>
            </c:extLst>
          </c:dPt>
          <c:dPt>
            <c:idx val="4"/>
            <c:marker>
              <c:symbol val="circle"/>
              <c:size val="8"/>
              <c:spPr>
                <a:solidFill>
                  <a:schemeClr val="accent4">
                    <a:lumMod val="40000"/>
                    <a:lumOff val="60000"/>
                  </a:schemeClr>
                </a:solidFill>
                <a:ln w="19050">
                  <a:solidFill>
                    <a:schemeClr val="accent4"/>
                  </a:solidFill>
                </a:ln>
                <a:effectLst/>
              </c:spPr>
            </c:marker>
            <c:bubble3D val="0"/>
            <c:extLst>
              <c:ext xmlns:c16="http://schemas.microsoft.com/office/drawing/2014/chart" uri="{C3380CC4-5D6E-409C-BE32-E72D297353CC}">
                <c16:uniqueId val="{00000001-9836-BD46-8B77-8F4D15023AB5}"/>
              </c:ext>
            </c:extLst>
          </c:dPt>
          <c:dPt>
            <c:idx val="6"/>
            <c:marker>
              <c:symbol val="circle"/>
              <c:size val="8"/>
              <c:spPr>
                <a:solidFill>
                  <a:schemeClr val="accent6">
                    <a:lumMod val="40000"/>
                    <a:lumOff val="60000"/>
                  </a:schemeClr>
                </a:solidFill>
                <a:ln w="19050">
                  <a:solidFill>
                    <a:schemeClr val="accent6"/>
                  </a:solidFill>
                </a:ln>
                <a:effectLst/>
              </c:spPr>
            </c:marker>
            <c:bubble3D val="0"/>
            <c:extLst>
              <c:ext xmlns:c16="http://schemas.microsoft.com/office/drawing/2014/chart" uri="{C3380CC4-5D6E-409C-BE32-E72D297353CC}">
                <c16:uniqueId val="{00000002-9836-BD46-8B77-8F4D15023AB5}"/>
              </c:ext>
            </c:extLst>
          </c:dPt>
          <c:dPt>
            <c:idx val="8"/>
            <c:marker>
              <c:symbol val="circle"/>
              <c:size val="8"/>
              <c:spPr>
                <a:solidFill>
                  <a:schemeClr val="accent5">
                    <a:lumMod val="40000"/>
                    <a:lumOff val="60000"/>
                  </a:schemeClr>
                </a:solidFill>
                <a:ln w="19050">
                  <a:solidFill>
                    <a:schemeClr val="accent5"/>
                  </a:solidFill>
                </a:ln>
                <a:effectLst/>
              </c:spPr>
            </c:marker>
            <c:bubble3D val="0"/>
            <c:extLst>
              <c:ext xmlns:c16="http://schemas.microsoft.com/office/drawing/2014/chart" uri="{C3380CC4-5D6E-409C-BE32-E72D297353CC}">
                <c16:uniqueId val="{00000003-9836-BD46-8B77-8F4D15023AB5}"/>
              </c:ext>
            </c:extLst>
          </c:dPt>
          <c:dPt>
            <c:idx val="10"/>
            <c:marker>
              <c:symbol val="circle"/>
              <c:size val="8"/>
              <c:spPr>
                <a:solidFill>
                  <a:schemeClr val="tx2">
                    <a:lumMod val="25000"/>
                    <a:lumOff val="75000"/>
                  </a:schemeClr>
                </a:solidFill>
                <a:ln w="19050">
                  <a:solidFill>
                    <a:schemeClr val="tx2"/>
                  </a:solidFill>
                </a:ln>
                <a:effectLst/>
              </c:spPr>
            </c:marker>
            <c:bubble3D val="0"/>
            <c:extLst>
              <c:ext xmlns:c16="http://schemas.microsoft.com/office/drawing/2014/chart" uri="{C3380CC4-5D6E-409C-BE32-E72D297353CC}">
                <c16:uniqueId val="{00000004-9836-BD46-8B77-8F4D15023AB5}"/>
              </c:ext>
            </c:extLst>
          </c:dPt>
          <c:dPt>
            <c:idx val="12"/>
            <c:marker>
              <c:symbol val="circle"/>
              <c:size val="8"/>
              <c:spPr>
                <a:solidFill>
                  <a:schemeClr val="accent1">
                    <a:lumMod val="20000"/>
                    <a:lumOff val="80000"/>
                  </a:schemeClr>
                </a:solidFill>
                <a:ln w="19050">
                  <a:solidFill>
                    <a:schemeClr val="accent1"/>
                  </a:solidFill>
                </a:ln>
                <a:effectLst/>
              </c:spPr>
            </c:marker>
            <c:bubble3D val="0"/>
            <c:extLst>
              <c:ext xmlns:c16="http://schemas.microsoft.com/office/drawing/2014/chart" uri="{C3380CC4-5D6E-409C-BE32-E72D297353CC}">
                <c16:uniqueId val="{00000005-9836-BD46-8B77-8F4D15023AB5}"/>
              </c:ext>
            </c:extLst>
          </c:dPt>
          <c:xVal>
            <c:numRef>
              <c:f>'Regional PV Battery'!$E$45:$Q$45</c:f>
              <c:numCache>
                <c:formatCode>General</c:formatCode>
                <c:ptCount val="13"/>
                <c:pt idx="0">
                  <c:v>14.866855999999901</c:v>
                </c:pt>
                <c:pt idx="2">
                  <c:v>5.6623640000000002</c:v>
                </c:pt>
                <c:pt idx="4">
                  <c:v>32.8489</c:v>
                </c:pt>
                <c:pt idx="6">
                  <c:v>12.006205999999899</c:v>
                </c:pt>
                <c:pt idx="8">
                  <c:v>113.565171999999</c:v>
                </c:pt>
                <c:pt idx="10">
                  <c:v>36.489939999999997</c:v>
                </c:pt>
                <c:pt idx="12">
                  <c:v>55.683792999999902</c:v>
                </c:pt>
              </c:numCache>
            </c:numRef>
          </c:xVal>
          <c:yVal>
            <c:numRef>
              <c:f>'Regional PV Battery'!$E$38:$Q$38</c:f>
              <c:numCache>
                <c:formatCode>General</c:formatCode>
                <c:ptCount val="13"/>
                <c:pt idx="0">
                  <c:v>12.042329000000001</c:v>
                </c:pt>
                <c:pt idx="2">
                  <c:v>22.195626000000001</c:v>
                </c:pt>
                <c:pt idx="4">
                  <c:v>3.2448459999999999</c:v>
                </c:pt>
                <c:pt idx="6">
                  <c:v>3.817256</c:v>
                </c:pt>
                <c:pt idx="8">
                  <c:v>8.2389080000000003</c:v>
                </c:pt>
                <c:pt idx="10">
                  <c:v>7.1684000000000001</c:v>
                </c:pt>
                <c:pt idx="12">
                  <c:v>0.50020299999999995</c:v>
                </c:pt>
              </c:numCache>
            </c:numRef>
          </c:yVal>
          <c:smooth val="0"/>
          <c:extLst>
            <c:ext xmlns:c16="http://schemas.microsoft.com/office/drawing/2014/chart" uri="{C3380CC4-5D6E-409C-BE32-E72D297353CC}">
              <c16:uniqueId val="{00000006-9836-BD46-8B77-8F4D15023AB5}"/>
            </c:ext>
          </c:extLst>
        </c:ser>
        <c:dLbls>
          <c:showLegendKey val="0"/>
          <c:showVal val="0"/>
          <c:showCatName val="0"/>
          <c:showSerName val="0"/>
          <c:showPercent val="0"/>
          <c:showBubbleSize val="0"/>
        </c:dLbls>
        <c:axId val="-756356560"/>
        <c:axId val="-756360912"/>
      </c:scatterChart>
      <c:valAx>
        <c:axId val="-756356560"/>
        <c:scaling>
          <c:orientation val="minMax"/>
          <c:max val="2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756360912"/>
        <c:crosses val="autoZero"/>
        <c:crossBetween val="midCat"/>
      </c:valAx>
      <c:valAx>
        <c:axId val="-756360912"/>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6356560"/>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200" b="1" i="0" u="none" strike="noStrike" kern="1200" spc="0" baseline="0" dirty="0" smtClean="0">
                <a:solidFill>
                  <a:schemeClr val="tx1"/>
                </a:solidFill>
                <a:latin typeface="Arial" panose="020B0604020202020204" pitchFamily="34" charset="0"/>
                <a:ea typeface="+mn-ea"/>
                <a:cs typeface="Arial" panose="020B0604020202020204" pitchFamily="34" charset="0"/>
              </a:defRPr>
            </a:pPr>
            <a:r>
              <a:rPr lang="en-US" sz="1200" b="1" i="0" u="none" strike="noStrike" kern="1200" spc="0" baseline="0" dirty="0">
                <a:solidFill>
                  <a:schemeClr val="tx1"/>
                </a:solidFill>
                <a:latin typeface="Arial" panose="020B0604020202020204" pitchFamily="34" charset="0"/>
                <a:ea typeface="+mn-ea"/>
                <a:cs typeface="Arial" panose="020B0604020202020204" pitchFamily="34" charset="0"/>
              </a:rPr>
              <a:t>Low Oil and Gas Supply case</a:t>
            </a:r>
          </a:p>
        </c:rich>
      </c:tx>
      <c:layout>
        <c:manualLayout>
          <c:xMode val="edge"/>
          <c:yMode val="edge"/>
          <c:x val="0.17777777777777778"/>
          <c:y val="0.16263480781456741"/>
        </c:manualLayout>
      </c:layout>
      <c:overlay val="0"/>
      <c:spPr>
        <a:noFill/>
        <a:ln>
          <a:noFill/>
        </a:ln>
        <a:effectLst/>
      </c:spPr>
      <c:txPr>
        <a:bodyPr rot="0" spcFirstLastPara="1" vertOverflow="ellipsis" vert="horz" wrap="square" anchor="ctr" anchorCtr="1"/>
        <a:lstStyle/>
        <a:p>
          <a:pPr algn="ctr" rtl="0">
            <a:defRPr lang="en-US" sz="1200" b="1" i="0" u="none" strike="noStrike" kern="1200" spc="0" baseline="0" dirty="0" smtClean="0">
              <a:solidFill>
                <a:schemeClr val="tx1"/>
              </a:solidFill>
              <a:latin typeface="Arial" panose="020B0604020202020204" pitchFamily="34" charset="0"/>
              <a:ea typeface="+mn-ea"/>
              <a:cs typeface="Arial" panose="020B0604020202020204" pitchFamily="34" charset="0"/>
            </a:defRPr>
          </a:pPr>
          <a:endParaRPr lang="zh-CN"/>
        </a:p>
      </c:txPr>
    </c:title>
    <c:autoTitleDeleted val="0"/>
    <c:plotArea>
      <c:layout>
        <c:manualLayout>
          <c:layoutTarget val="inner"/>
          <c:xMode val="edge"/>
          <c:yMode val="edge"/>
          <c:x val="0.12206528168828351"/>
          <c:y val="0.28674495334318423"/>
          <c:w val="0.83404937975237459"/>
          <c:h val="0.54187464189979928"/>
        </c:manualLayout>
      </c:layout>
      <c:scatterChart>
        <c:scatterStyle val="lineMarker"/>
        <c:varyColors val="0"/>
        <c:ser>
          <c:idx val="0"/>
          <c:order val="0"/>
          <c:tx>
            <c:v>Storage Solar</c:v>
          </c:tx>
          <c:spPr>
            <a:ln w="25400" cap="rnd">
              <a:solidFill>
                <a:srgbClr val="FFC702"/>
              </a:solidFill>
              <a:round/>
            </a:ln>
            <a:effectLst/>
          </c:spPr>
          <c:marker>
            <c:symbol val="circle"/>
            <c:size val="8"/>
            <c:spPr>
              <a:solidFill>
                <a:srgbClr val="FFC702"/>
              </a:solidFill>
              <a:ln w="38100">
                <a:solidFill>
                  <a:srgbClr val="FFC702"/>
                </a:solidFill>
              </a:ln>
              <a:effectLst/>
            </c:spPr>
          </c:marker>
          <c:dPt>
            <c:idx val="0"/>
            <c:marker>
              <c:symbol val="circle"/>
              <c:size val="8"/>
              <c:spPr>
                <a:solidFill>
                  <a:srgbClr val="5D9732"/>
                </a:solidFill>
                <a:ln w="38100">
                  <a:solidFill>
                    <a:srgbClr val="5D9732"/>
                  </a:solidFill>
                </a:ln>
                <a:effectLst/>
              </c:spPr>
            </c:marker>
            <c:bubble3D val="0"/>
            <c:extLst>
              <c:ext xmlns:c16="http://schemas.microsoft.com/office/drawing/2014/chart" uri="{C3380CC4-5D6E-409C-BE32-E72D297353CC}">
                <c16:uniqueId val="{00000000-F6EE-184A-8B7A-7AB3617504B3}"/>
              </c:ext>
            </c:extLst>
          </c:dPt>
          <c:dPt>
            <c:idx val="2"/>
            <c:marker>
              <c:symbol val="circle"/>
              <c:size val="8"/>
              <c:spPr>
                <a:solidFill>
                  <a:srgbClr val="BD732A"/>
                </a:solidFill>
                <a:ln w="38100">
                  <a:solidFill>
                    <a:srgbClr val="BD732A"/>
                  </a:solidFill>
                </a:ln>
                <a:effectLst/>
              </c:spPr>
            </c:marker>
            <c:bubble3D val="0"/>
            <c:extLst>
              <c:ext xmlns:c16="http://schemas.microsoft.com/office/drawing/2014/chart" uri="{C3380CC4-5D6E-409C-BE32-E72D297353CC}">
                <c16:uniqueId val="{00000001-F6EE-184A-8B7A-7AB3617504B3}"/>
              </c:ext>
            </c:extLst>
          </c:dPt>
          <c:dPt>
            <c:idx val="6"/>
            <c:marker>
              <c:symbol val="circle"/>
              <c:size val="8"/>
              <c:spPr>
                <a:solidFill>
                  <a:srgbClr val="675005"/>
                </a:solidFill>
                <a:ln w="38100">
                  <a:solidFill>
                    <a:srgbClr val="675005"/>
                  </a:solidFill>
                </a:ln>
                <a:effectLst/>
              </c:spPr>
            </c:marker>
            <c:bubble3D val="0"/>
            <c:extLst>
              <c:ext xmlns:c16="http://schemas.microsoft.com/office/drawing/2014/chart" uri="{C3380CC4-5D6E-409C-BE32-E72D297353CC}">
                <c16:uniqueId val="{00000002-F6EE-184A-8B7A-7AB3617504B3}"/>
              </c:ext>
            </c:extLst>
          </c:dPt>
          <c:dPt>
            <c:idx val="8"/>
            <c:marker>
              <c:symbol val="circle"/>
              <c:size val="8"/>
              <c:spPr>
                <a:solidFill>
                  <a:srgbClr val="A33340"/>
                </a:solidFill>
                <a:ln w="38100">
                  <a:solidFill>
                    <a:srgbClr val="A33340"/>
                  </a:solidFill>
                </a:ln>
                <a:effectLst/>
              </c:spPr>
            </c:marker>
            <c:bubble3D val="0"/>
            <c:extLst>
              <c:ext xmlns:c16="http://schemas.microsoft.com/office/drawing/2014/chart" uri="{C3380CC4-5D6E-409C-BE32-E72D297353CC}">
                <c16:uniqueId val="{00000003-F6EE-184A-8B7A-7AB3617504B3}"/>
              </c:ext>
            </c:extLst>
          </c:dPt>
          <c:dPt>
            <c:idx val="10"/>
            <c:marker>
              <c:symbol val="circle"/>
              <c:size val="8"/>
              <c:spPr>
                <a:solidFill>
                  <a:srgbClr val="003953"/>
                </a:solidFill>
                <a:ln w="38100">
                  <a:solidFill>
                    <a:srgbClr val="003953"/>
                  </a:solidFill>
                </a:ln>
                <a:effectLst/>
              </c:spPr>
            </c:marker>
            <c:bubble3D val="0"/>
            <c:extLst>
              <c:ext xmlns:c16="http://schemas.microsoft.com/office/drawing/2014/chart" uri="{C3380CC4-5D6E-409C-BE32-E72D297353CC}">
                <c16:uniqueId val="{00000004-F6EE-184A-8B7A-7AB3617504B3}"/>
              </c:ext>
            </c:extLst>
          </c:dPt>
          <c:dPt>
            <c:idx val="12"/>
            <c:marker>
              <c:symbol val="circle"/>
              <c:size val="8"/>
              <c:spPr>
                <a:solidFill>
                  <a:srgbClr val="0096D7"/>
                </a:solidFill>
                <a:ln w="38100">
                  <a:solidFill>
                    <a:srgbClr val="0096D7"/>
                  </a:solidFill>
                </a:ln>
                <a:effectLst/>
              </c:spPr>
            </c:marker>
            <c:bubble3D val="0"/>
            <c:extLst>
              <c:ext xmlns:c16="http://schemas.microsoft.com/office/drawing/2014/chart" uri="{C3380CC4-5D6E-409C-BE32-E72D297353CC}">
                <c16:uniqueId val="{00000005-F6EE-184A-8B7A-7AB3617504B3}"/>
              </c:ext>
            </c:extLst>
          </c:dPt>
          <c:xVal>
            <c:numRef>
              <c:f>'Regional PV Battery'!$E$44:$Q$44</c:f>
              <c:numCache>
                <c:formatCode>General</c:formatCode>
                <c:ptCount val="13"/>
                <c:pt idx="0">
                  <c:v>94.497874999999993</c:v>
                </c:pt>
                <c:pt idx="2">
                  <c:v>185.147369</c:v>
                </c:pt>
                <c:pt idx="4">
                  <c:v>61.335182000000003</c:v>
                </c:pt>
                <c:pt idx="6">
                  <c:v>32.861728999999997</c:v>
                </c:pt>
                <c:pt idx="8">
                  <c:v>96.909528999999907</c:v>
                </c:pt>
                <c:pt idx="10">
                  <c:v>84.231457000000006</c:v>
                </c:pt>
                <c:pt idx="12">
                  <c:v>58.163814000000002</c:v>
                </c:pt>
              </c:numCache>
            </c:numRef>
          </c:xVal>
          <c:yVal>
            <c:numRef>
              <c:f>'Regional PV Battery'!$E$38:$Q$38</c:f>
              <c:numCache>
                <c:formatCode>General</c:formatCode>
                <c:ptCount val="13"/>
                <c:pt idx="0">
                  <c:v>19.380129</c:v>
                </c:pt>
                <c:pt idx="2">
                  <c:v>35.155231999999998</c:v>
                </c:pt>
                <c:pt idx="4">
                  <c:v>13.937870999999999</c:v>
                </c:pt>
                <c:pt idx="6">
                  <c:v>3.6913369999999999</c:v>
                </c:pt>
                <c:pt idx="8">
                  <c:v>20.632083000000002</c:v>
                </c:pt>
                <c:pt idx="10">
                  <c:v>4.8103350000000002</c:v>
                </c:pt>
                <c:pt idx="12">
                  <c:v>0.438855</c:v>
                </c:pt>
              </c:numCache>
            </c:numRef>
          </c:yVal>
          <c:smooth val="0"/>
          <c:extLst>
            <c:ext xmlns:c16="http://schemas.microsoft.com/office/drawing/2014/chart" uri="{C3380CC4-5D6E-409C-BE32-E72D297353CC}">
              <c16:uniqueId val="{00000006-F6EE-184A-8B7A-7AB3617504B3}"/>
            </c:ext>
          </c:extLst>
        </c:ser>
        <c:dLbls>
          <c:showLegendKey val="0"/>
          <c:showVal val="0"/>
          <c:showCatName val="0"/>
          <c:showSerName val="0"/>
          <c:showPercent val="0"/>
          <c:showBubbleSize val="0"/>
        </c:dLbls>
        <c:axId val="-756359280"/>
        <c:axId val="-756348944"/>
      </c:scatterChart>
      <c:valAx>
        <c:axId val="-75635928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48944"/>
        <c:crosses val="autoZero"/>
        <c:crossBetween val="midCat"/>
      </c:valAx>
      <c:valAx>
        <c:axId val="-75634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6359280"/>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200" b="1" i="0" u="none" strike="noStrike" kern="1200" spc="0" baseline="0">
                <a:solidFill>
                  <a:srgbClr val="000000"/>
                </a:solidFill>
                <a:latin typeface="+mn-lt"/>
                <a:ea typeface="+mn-ea"/>
                <a:cs typeface="+mn-cs"/>
              </a:defRPr>
            </a:pPr>
            <a:r>
              <a:rPr lang="en-US" sz="1200" b="1" dirty="0">
                <a:solidFill>
                  <a:schemeClr val="tx1"/>
                </a:solidFill>
              </a:rPr>
              <a:t>Low Oil and Gas </a:t>
            </a:r>
            <a:r>
              <a:rPr lang="en-US" sz="1200" b="1" i="0" u="none" strike="noStrike" kern="1200" spc="0" baseline="0" dirty="0">
                <a:solidFill>
                  <a:schemeClr val="tx1"/>
                </a:solidFill>
                <a:latin typeface="+mn-lt"/>
                <a:ea typeface="+mn-ea"/>
                <a:cs typeface="+mn-cs"/>
              </a:rPr>
              <a:t>Supply case</a:t>
            </a:r>
          </a:p>
        </c:rich>
      </c:tx>
      <c:layout>
        <c:manualLayout>
          <c:xMode val="edge"/>
          <c:yMode val="edge"/>
          <c:x val="0.16952890504071608"/>
          <c:y val="0.1976967063794261"/>
        </c:manualLayout>
      </c:layout>
      <c:overlay val="0"/>
      <c:spPr>
        <a:noFill/>
        <a:ln>
          <a:noFill/>
        </a:ln>
        <a:effectLst/>
      </c:spPr>
      <c:txPr>
        <a:bodyPr rot="0" spcFirstLastPara="1" vertOverflow="ellipsis" vert="horz" wrap="square" anchor="ctr" anchorCtr="1"/>
        <a:lstStyle/>
        <a:p>
          <a:pPr algn="ctr" rtl="0">
            <a:defRPr sz="1200" b="1" i="0" u="none" strike="noStrike" kern="1200" spc="0" baseline="0">
              <a:solidFill>
                <a:srgbClr val="000000"/>
              </a:solidFill>
              <a:latin typeface="+mn-lt"/>
              <a:ea typeface="+mn-ea"/>
              <a:cs typeface="+mn-cs"/>
            </a:defRPr>
          </a:pPr>
          <a:endParaRPr lang="zh-CN"/>
        </a:p>
      </c:txPr>
    </c:title>
    <c:autoTitleDeleted val="0"/>
    <c:plotArea>
      <c:layout>
        <c:manualLayout>
          <c:layoutTarget val="inner"/>
          <c:xMode val="edge"/>
          <c:yMode val="edge"/>
          <c:x val="0.12173368947258646"/>
          <c:y val="0.32152014265623918"/>
          <c:w val="0.81785522535675592"/>
          <c:h val="0.53541560755278428"/>
        </c:manualLayout>
      </c:layout>
      <c:scatterChart>
        <c:scatterStyle val="lineMarker"/>
        <c:varyColors val="0"/>
        <c:ser>
          <c:idx val="0"/>
          <c:order val="0"/>
          <c:spPr>
            <a:ln w="25400" cap="rnd">
              <a:solidFill>
                <a:schemeClr val="accent3"/>
              </a:solidFill>
              <a:round/>
            </a:ln>
            <a:effectLst/>
          </c:spPr>
          <c:marker>
            <c:symbol val="circle"/>
            <c:size val="8"/>
            <c:spPr>
              <a:solidFill>
                <a:schemeClr val="accent3"/>
              </a:solidFill>
              <a:ln w="19050">
                <a:solidFill>
                  <a:schemeClr val="accent3"/>
                </a:solidFill>
              </a:ln>
              <a:effectLst/>
            </c:spPr>
          </c:marker>
          <c:dPt>
            <c:idx val="0"/>
            <c:marker>
              <c:symbol val="circle"/>
              <c:size val="8"/>
              <c:spPr>
                <a:solidFill>
                  <a:schemeClr val="accent3">
                    <a:lumMod val="40000"/>
                    <a:lumOff val="60000"/>
                  </a:schemeClr>
                </a:solidFill>
                <a:ln w="19050">
                  <a:solidFill>
                    <a:schemeClr val="accent3"/>
                  </a:solidFill>
                </a:ln>
                <a:effectLst/>
              </c:spPr>
            </c:marker>
            <c:bubble3D val="0"/>
            <c:extLst>
              <c:ext xmlns:c16="http://schemas.microsoft.com/office/drawing/2014/chart" uri="{C3380CC4-5D6E-409C-BE32-E72D297353CC}">
                <c16:uniqueId val="{00000000-62BD-5741-B83F-AC07F2E8CC25}"/>
              </c:ext>
            </c:extLst>
          </c:dPt>
          <c:dPt>
            <c:idx val="2"/>
            <c:marker>
              <c:symbol val="circle"/>
              <c:size val="8"/>
              <c:spPr>
                <a:solidFill>
                  <a:schemeClr val="accent2">
                    <a:lumMod val="40000"/>
                    <a:lumOff val="60000"/>
                  </a:schemeClr>
                </a:solidFill>
                <a:ln w="19050">
                  <a:solidFill>
                    <a:schemeClr val="accent2"/>
                  </a:solidFill>
                </a:ln>
                <a:effectLst/>
              </c:spPr>
            </c:marker>
            <c:bubble3D val="0"/>
            <c:extLst>
              <c:ext xmlns:c16="http://schemas.microsoft.com/office/drawing/2014/chart" uri="{C3380CC4-5D6E-409C-BE32-E72D297353CC}">
                <c16:uniqueId val="{00000001-62BD-5741-B83F-AC07F2E8CC25}"/>
              </c:ext>
            </c:extLst>
          </c:dPt>
          <c:dPt>
            <c:idx val="4"/>
            <c:marker>
              <c:symbol val="circle"/>
              <c:size val="8"/>
              <c:spPr>
                <a:solidFill>
                  <a:schemeClr val="accent4">
                    <a:lumMod val="40000"/>
                    <a:lumOff val="60000"/>
                  </a:schemeClr>
                </a:solidFill>
                <a:ln w="19050">
                  <a:solidFill>
                    <a:schemeClr val="accent4"/>
                  </a:solidFill>
                </a:ln>
                <a:effectLst/>
              </c:spPr>
            </c:marker>
            <c:bubble3D val="0"/>
            <c:extLst>
              <c:ext xmlns:c16="http://schemas.microsoft.com/office/drawing/2014/chart" uri="{C3380CC4-5D6E-409C-BE32-E72D297353CC}">
                <c16:uniqueId val="{00000002-62BD-5741-B83F-AC07F2E8CC25}"/>
              </c:ext>
            </c:extLst>
          </c:dPt>
          <c:dPt>
            <c:idx val="6"/>
            <c:marker>
              <c:symbol val="circle"/>
              <c:size val="8"/>
              <c:spPr>
                <a:solidFill>
                  <a:schemeClr val="accent6">
                    <a:lumMod val="40000"/>
                    <a:lumOff val="60000"/>
                  </a:schemeClr>
                </a:solidFill>
                <a:ln w="19050">
                  <a:solidFill>
                    <a:schemeClr val="accent6"/>
                  </a:solidFill>
                </a:ln>
                <a:effectLst/>
              </c:spPr>
            </c:marker>
            <c:bubble3D val="0"/>
            <c:extLst>
              <c:ext xmlns:c16="http://schemas.microsoft.com/office/drawing/2014/chart" uri="{C3380CC4-5D6E-409C-BE32-E72D297353CC}">
                <c16:uniqueId val="{00000003-62BD-5741-B83F-AC07F2E8CC25}"/>
              </c:ext>
            </c:extLst>
          </c:dPt>
          <c:dPt>
            <c:idx val="8"/>
            <c:marker>
              <c:symbol val="circle"/>
              <c:size val="8"/>
              <c:spPr>
                <a:solidFill>
                  <a:schemeClr val="accent5">
                    <a:lumMod val="40000"/>
                    <a:lumOff val="60000"/>
                  </a:schemeClr>
                </a:solidFill>
                <a:ln w="19050">
                  <a:solidFill>
                    <a:schemeClr val="accent5"/>
                  </a:solidFill>
                </a:ln>
                <a:effectLst/>
              </c:spPr>
            </c:marker>
            <c:bubble3D val="0"/>
            <c:extLst>
              <c:ext xmlns:c16="http://schemas.microsoft.com/office/drawing/2014/chart" uri="{C3380CC4-5D6E-409C-BE32-E72D297353CC}">
                <c16:uniqueId val="{00000004-62BD-5741-B83F-AC07F2E8CC25}"/>
              </c:ext>
            </c:extLst>
          </c:dPt>
          <c:dPt>
            <c:idx val="10"/>
            <c:marker>
              <c:symbol val="circle"/>
              <c:size val="8"/>
              <c:spPr>
                <a:solidFill>
                  <a:schemeClr val="tx2">
                    <a:lumMod val="25000"/>
                    <a:lumOff val="75000"/>
                  </a:schemeClr>
                </a:solidFill>
                <a:ln w="19050">
                  <a:solidFill>
                    <a:schemeClr val="tx2"/>
                  </a:solidFill>
                </a:ln>
                <a:effectLst/>
              </c:spPr>
            </c:marker>
            <c:bubble3D val="0"/>
            <c:extLst>
              <c:ext xmlns:c16="http://schemas.microsoft.com/office/drawing/2014/chart" uri="{C3380CC4-5D6E-409C-BE32-E72D297353CC}">
                <c16:uniqueId val="{00000005-62BD-5741-B83F-AC07F2E8CC25}"/>
              </c:ext>
            </c:extLst>
          </c:dPt>
          <c:dPt>
            <c:idx val="12"/>
            <c:marker>
              <c:symbol val="circle"/>
              <c:size val="8"/>
              <c:spPr>
                <a:solidFill>
                  <a:schemeClr val="accent1">
                    <a:lumMod val="20000"/>
                    <a:lumOff val="80000"/>
                  </a:schemeClr>
                </a:solidFill>
                <a:ln w="19050">
                  <a:solidFill>
                    <a:schemeClr val="accent1"/>
                  </a:solidFill>
                </a:ln>
                <a:effectLst/>
              </c:spPr>
            </c:marker>
            <c:bubble3D val="0"/>
            <c:extLst>
              <c:ext xmlns:c16="http://schemas.microsoft.com/office/drawing/2014/chart" uri="{C3380CC4-5D6E-409C-BE32-E72D297353CC}">
                <c16:uniqueId val="{00000006-62BD-5741-B83F-AC07F2E8CC25}"/>
              </c:ext>
            </c:extLst>
          </c:dPt>
          <c:xVal>
            <c:numRef>
              <c:f>'Regional PV Battery'!$E$45:$Q$45</c:f>
              <c:numCache>
                <c:formatCode>General</c:formatCode>
                <c:ptCount val="13"/>
                <c:pt idx="0">
                  <c:v>8.7527709999999992</c:v>
                </c:pt>
                <c:pt idx="2">
                  <c:v>5.6983359999999896</c:v>
                </c:pt>
                <c:pt idx="4">
                  <c:v>36.290717999999998</c:v>
                </c:pt>
                <c:pt idx="6">
                  <c:v>11.585581999999899</c:v>
                </c:pt>
                <c:pt idx="8">
                  <c:v>117.51846</c:v>
                </c:pt>
                <c:pt idx="10">
                  <c:v>42.807012999999998</c:v>
                </c:pt>
                <c:pt idx="12">
                  <c:v>63.033925000000004</c:v>
                </c:pt>
              </c:numCache>
            </c:numRef>
          </c:xVal>
          <c:yVal>
            <c:numRef>
              <c:f>'Regional PV Battery'!$E$38:$Q$38</c:f>
              <c:numCache>
                <c:formatCode>General</c:formatCode>
                <c:ptCount val="13"/>
                <c:pt idx="0">
                  <c:v>19.380129</c:v>
                </c:pt>
                <c:pt idx="2">
                  <c:v>35.155231999999998</c:v>
                </c:pt>
                <c:pt idx="4">
                  <c:v>13.937870999999999</c:v>
                </c:pt>
                <c:pt idx="6">
                  <c:v>3.6913369999999999</c:v>
                </c:pt>
                <c:pt idx="8">
                  <c:v>20.632083000000002</c:v>
                </c:pt>
                <c:pt idx="10">
                  <c:v>4.8103350000000002</c:v>
                </c:pt>
                <c:pt idx="12">
                  <c:v>0.438855</c:v>
                </c:pt>
              </c:numCache>
            </c:numRef>
          </c:yVal>
          <c:smooth val="0"/>
          <c:extLst>
            <c:ext xmlns:c16="http://schemas.microsoft.com/office/drawing/2014/chart" uri="{C3380CC4-5D6E-409C-BE32-E72D297353CC}">
              <c16:uniqueId val="{00000007-62BD-5741-B83F-AC07F2E8CC25}"/>
            </c:ext>
          </c:extLst>
        </c:ser>
        <c:dLbls>
          <c:showLegendKey val="0"/>
          <c:showVal val="0"/>
          <c:showCatName val="0"/>
          <c:showSerName val="0"/>
          <c:showPercent val="0"/>
          <c:showBubbleSize val="0"/>
        </c:dLbls>
        <c:axId val="-756345680"/>
        <c:axId val="-756357648"/>
      </c:scatterChart>
      <c:valAx>
        <c:axId val="-756345680"/>
        <c:scaling>
          <c:orientation val="minMax"/>
          <c:max val="20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756357648"/>
        <c:crosses val="autoZero"/>
        <c:crossBetween val="midCat"/>
      </c:valAx>
      <c:valAx>
        <c:axId val="-75635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6345680"/>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chemeClr val="tx1"/>
                </a:solidFill>
                <a:latin typeface="+mn-lt"/>
                <a:ea typeface="+mn-ea"/>
                <a:cs typeface="+mn-cs"/>
              </a:rPr>
              <a:t>AEO2020 </a:t>
            </a:r>
            <a:r>
              <a:rPr lang="en-US" sz="1400" b="1" dirty="0">
                <a:solidFill>
                  <a:schemeClr val="tx1"/>
                </a:solidFill>
              </a:rPr>
              <a:t>Reference case</a:t>
            </a:r>
            <a:r>
              <a:rPr lang="en-US" sz="1400" b="1" baseline="0" dirty="0">
                <a:solidFill>
                  <a:schemeClr val="tx1"/>
                </a:solidFill>
              </a:rPr>
              <a:t> </a:t>
            </a:r>
            <a:r>
              <a:rPr lang="en-US" sz="1400" b="1" dirty="0">
                <a:solidFill>
                  <a:sysClr val="windowText" lastClr="000000"/>
                </a:solidFill>
              </a:rPr>
              <a:t>total qualifying renewables generation required for combined state renewable portfolio standards and </a:t>
            </a:r>
            <a:r>
              <a:rPr lang="en-US" sz="1400" b="1" i="0" u="none" strike="noStrike" baseline="0" dirty="0">
                <a:solidFill>
                  <a:schemeClr val="tx1"/>
                </a:solidFill>
                <a:effectLst/>
              </a:rPr>
              <a:t>projected total generation from compliant technologies, </a:t>
            </a:r>
            <a:r>
              <a:rPr lang="en-US" sz="1400" b="1" dirty="0">
                <a:solidFill>
                  <a:sysClr val="windowText" lastClr="000000"/>
                </a:solidFill>
              </a:rPr>
              <a:t>2020</a:t>
            </a:r>
            <a:r>
              <a:rPr lang="en-US" sz="1400" b="0" i="0" u="none" strike="noStrike" baseline="0" dirty="0">
                <a:effectLst/>
              </a:rPr>
              <a:t>–</a:t>
            </a:r>
            <a:r>
              <a:rPr lang="en-US" sz="1400" b="1" dirty="0">
                <a:solidFill>
                  <a:sysClr val="windowText" lastClr="000000"/>
                </a:solidFill>
              </a:rPr>
              <a:t>2050 </a:t>
            </a:r>
          </a:p>
          <a:p>
            <a:pPr algn="l">
              <a:defRPr/>
            </a:pPr>
            <a:r>
              <a:rPr lang="en-US" sz="1400" dirty="0">
                <a:solidFill>
                  <a:sysClr val="windowText" lastClr="000000"/>
                </a:solidFill>
              </a:rPr>
              <a:t>billion </a:t>
            </a:r>
            <a:r>
              <a:rPr lang="en-US" sz="1400" dirty="0" err="1">
                <a:solidFill>
                  <a:sysClr val="windowText" lastClr="000000"/>
                </a:solidFill>
              </a:rPr>
              <a:t>kilowatthours</a:t>
            </a:r>
            <a:endParaRPr lang="en-US" sz="1400" dirty="0">
              <a:solidFill>
                <a:sysClr val="windowText" lastClr="000000"/>
              </a:solidFill>
            </a:endParaRPr>
          </a:p>
        </c:rich>
      </c:tx>
      <c:layout>
        <c:manualLayout>
          <c:xMode val="edge"/>
          <c:yMode val="edge"/>
          <c:x val="2.8303359470729472E-3"/>
          <c:y val="3.1205671667682692E-3"/>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5753088253559198E-2"/>
          <c:y val="0.19430555555555556"/>
          <c:w val="0.90703828159940414"/>
          <c:h val="0.68929024496937885"/>
        </c:manualLayout>
      </c:layout>
      <c:areaChart>
        <c:grouping val="stacked"/>
        <c:varyColors val="0"/>
        <c:ser>
          <c:idx val="2"/>
          <c:order val="0"/>
          <c:tx>
            <c:strRef>
              <c:f>Sheet1!$C$1</c:f>
              <c:strCache>
                <c:ptCount val="1"/>
                <c:pt idx="0">
                  <c:v>required compliant generation</c:v>
                </c:pt>
              </c:strCache>
            </c:strRef>
          </c:tx>
          <c:spPr>
            <a:solidFill>
              <a:schemeClr val="tx1"/>
            </a:solidFill>
            <a:ln>
              <a:noFill/>
            </a:ln>
            <a:effectLst/>
          </c:spPr>
          <c:cat>
            <c:numRef>
              <c:f>Sheet1!$A$2:$A$32</c:f>
              <c:numCache>
                <c:formatCode>General</c:formatCode>
                <c:ptCount val="31"/>
                <c:pt idx="0">
                  <c:v>2020</c:v>
                </c:pt>
                <c:pt idx="1">
                  <c:v>2021</c:v>
                </c:pt>
                <c:pt idx="2">
                  <c:v>2022</c:v>
                </c:pt>
                <c:pt idx="3">
                  <c:v>2023</c:v>
                </c:pt>
                <c:pt idx="4">
                  <c:v>2024</c:v>
                </c:pt>
                <c:pt idx="5">
                  <c:v>2025</c:v>
                </c:pt>
                <c:pt idx="6">
                  <c:v>2026</c:v>
                </c:pt>
                <c:pt idx="7">
                  <c:v>2027</c:v>
                </c:pt>
                <c:pt idx="8">
                  <c:v>2028</c:v>
                </c:pt>
                <c:pt idx="9">
                  <c:v>2029</c:v>
                </c:pt>
                <c:pt idx="10">
                  <c:v>2030</c:v>
                </c:pt>
                <c:pt idx="11">
                  <c:v>2031</c:v>
                </c:pt>
                <c:pt idx="12">
                  <c:v>2032</c:v>
                </c:pt>
                <c:pt idx="13">
                  <c:v>2033</c:v>
                </c:pt>
                <c:pt idx="14">
                  <c:v>2034</c:v>
                </c:pt>
                <c:pt idx="15">
                  <c:v>2035</c:v>
                </c:pt>
                <c:pt idx="16">
                  <c:v>2036</c:v>
                </c:pt>
                <c:pt idx="17">
                  <c:v>2037</c:v>
                </c:pt>
                <c:pt idx="18">
                  <c:v>2038</c:v>
                </c:pt>
                <c:pt idx="19">
                  <c:v>2039</c:v>
                </c:pt>
                <c:pt idx="20">
                  <c:v>2040</c:v>
                </c:pt>
                <c:pt idx="21">
                  <c:v>2041</c:v>
                </c:pt>
                <c:pt idx="22">
                  <c:v>2042</c:v>
                </c:pt>
                <c:pt idx="23">
                  <c:v>2043</c:v>
                </c:pt>
                <c:pt idx="24">
                  <c:v>2044</c:v>
                </c:pt>
                <c:pt idx="25">
                  <c:v>2045</c:v>
                </c:pt>
                <c:pt idx="26">
                  <c:v>2046</c:v>
                </c:pt>
                <c:pt idx="27">
                  <c:v>2047</c:v>
                </c:pt>
                <c:pt idx="28">
                  <c:v>2048</c:v>
                </c:pt>
                <c:pt idx="29">
                  <c:v>2049</c:v>
                </c:pt>
                <c:pt idx="30">
                  <c:v>2050</c:v>
                </c:pt>
              </c:numCache>
            </c:numRef>
          </c:cat>
          <c:val>
            <c:numRef>
              <c:f>Sheet1!$C$2:$C$32</c:f>
              <c:numCache>
                <c:formatCode>General</c:formatCode>
                <c:ptCount val="31"/>
                <c:pt idx="0">
                  <c:v>328.048296736547</c:v>
                </c:pt>
                <c:pt idx="1">
                  <c:v>364.07560348561788</c:v>
                </c:pt>
                <c:pt idx="2">
                  <c:v>380.27483862577901</c:v>
                </c:pt>
                <c:pt idx="3">
                  <c:v>395.550895500965</c:v>
                </c:pt>
                <c:pt idx="4">
                  <c:v>438.69226999025011</c:v>
                </c:pt>
                <c:pt idx="5">
                  <c:v>480.31764056211199</c:v>
                </c:pt>
                <c:pt idx="6">
                  <c:v>502.27451184406999</c:v>
                </c:pt>
                <c:pt idx="7">
                  <c:v>522.04392941228593</c:v>
                </c:pt>
                <c:pt idx="8">
                  <c:v>541.6903900127412</c:v>
                </c:pt>
                <c:pt idx="9">
                  <c:v>562.58987867898702</c:v>
                </c:pt>
                <c:pt idx="10">
                  <c:v>585.26979571875847</c:v>
                </c:pt>
                <c:pt idx="11">
                  <c:v>607.94971275852993</c:v>
                </c:pt>
                <c:pt idx="12">
                  <c:v>625.70450627831087</c:v>
                </c:pt>
                <c:pt idx="13">
                  <c:v>642.73806564654126</c:v>
                </c:pt>
                <c:pt idx="14">
                  <c:v>660.83764916192797</c:v>
                </c:pt>
                <c:pt idx="15">
                  <c:v>681.41288607671004</c:v>
                </c:pt>
                <c:pt idx="16">
                  <c:v>701.20313150751315</c:v>
                </c:pt>
                <c:pt idx="17">
                  <c:v>721.9094833212672</c:v>
                </c:pt>
                <c:pt idx="18">
                  <c:v>742.80409311533504</c:v>
                </c:pt>
                <c:pt idx="19">
                  <c:v>764.47626863851008</c:v>
                </c:pt>
                <c:pt idx="20">
                  <c:v>795.60158035461518</c:v>
                </c:pt>
                <c:pt idx="21">
                  <c:v>814.96181346634307</c:v>
                </c:pt>
                <c:pt idx="22">
                  <c:v>834.59515393833431</c:v>
                </c:pt>
                <c:pt idx="23">
                  <c:v>855.96889746010595</c:v>
                </c:pt>
                <c:pt idx="24">
                  <c:v>877.59442568181612</c:v>
                </c:pt>
                <c:pt idx="25">
                  <c:v>906.09987054169096</c:v>
                </c:pt>
                <c:pt idx="26">
                  <c:v>922.28433626753417</c:v>
                </c:pt>
                <c:pt idx="27">
                  <c:v>939.854275695404</c:v>
                </c:pt>
                <c:pt idx="28">
                  <c:v>958.98269199740002</c:v>
                </c:pt>
                <c:pt idx="29">
                  <c:v>979.21320412300236</c:v>
                </c:pt>
                <c:pt idx="30">
                  <c:v>1000.096597910128</c:v>
                </c:pt>
              </c:numCache>
            </c:numRef>
          </c:val>
          <c:extLst>
            <c:ext xmlns:c16="http://schemas.microsoft.com/office/drawing/2014/chart" uri="{C3380CC4-5D6E-409C-BE32-E72D297353CC}">
              <c16:uniqueId val="{00000000-2E0B-954D-B5DC-1EE20B63F3E1}"/>
            </c:ext>
          </c:extLst>
        </c:ser>
        <c:ser>
          <c:idx val="1"/>
          <c:order val="1"/>
          <c:tx>
            <c:strRef>
              <c:f>Sheet1!$E$1</c:f>
              <c:strCache>
                <c:ptCount val="1"/>
                <c:pt idx="0">
                  <c:v>additional projected generation</c:v>
                </c:pt>
              </c:strCache>
            </c:strRef>
          </c:tx>
          <c:spPr>
            <a:solidFill>
              <a:schemeClr val="accent1"/>
            </a:solidFill>
            <a:ln>
              <a:noFill/>
            </a:ln>
            <a:effectLst/>
          </c:spPr>
          <c:cat>
            <c:numRef>
              <c:f>Sheet1!$A$2:$A$32</c:f>
              <c:numCache>
                <c:formatCode>General</c:formatCode>
                <c:ptCount val="31"/>
                <c:pt idx="0">
                  <c:v>2020</c:v>
                </c:pt>
                <c:pt idx="1">
                  <c:v>2021</c:v>
                </c:pt>
                <c:pt idx="2">
                  <c:v>2022</c:v>
                </c:pt>
                <c:pt idx="3">
                  <c:v>2023</c:v>
                </c:pt>
                <c:pt idx="4">
                  <c:v>2024</c:v>
                </c:pt>
                <c:pt idx="5">
                  <c:v>2025</c:v>
                </c:pt>
                <c:pt idx="6">
                  <c:v>2026</c:v>
                </c:pt>
                <c:pt idx="7">
                  <c:v>2027</c:v>
                </c:pt>
                <c:pt idx="8">
                  <c:v>2028</c:v>
                </c:pt>
                <c:pt idx="9">
                  <c:v>2029</c:v>
                </c:pt>
                <c:pt idx="10">
                  <c:v>2030</c:v>
                </c:pt>
                <c:pt idx="11">
                  <c:v>2031</c:v>
                </c:pt>
                <c:pt idx="12">
                  <c:v>2032</c:v>
                </c:pt>
                <c:pt idx="13">
                  <c:v>2033</c:v>
                </c:pt>
                <c:pt idx="14">
                  <c:v>2034</c:v>
                </c:pt>
                <c:pt idx="15">
                  <c:v>2035</c:v>
                </c:pt>
                <c:pt idx="16">
                  <c:v>2036</c:v>
                </c:pt>
                <c:pt idx="17">
                  <c:v>2037</c:v>
                </c:pt>
                <c:pt idx="18">
                  <c:v>2038</c:v>
                </c:pt>
                <c:pt idx="19">
                  <c:v>2039</c:v>
                </c:pt>
                <c:pt idx="20">
                  <c:v>2040</c:v>
                </c:pt>
                <c:pt idx="21">
                  <c:v>2041</c:v>
                </c:pt>
                <c:pt idx="22">
                  <c:v>2042</c:v>
                </c:pt>
                <c:pt idx="23">
                  <c:v>2043</c:v>
                </c:pt>
                <c:pt idx="24">
                  <c:v>2044</c:v>
                </c:pt>
                <c:pt idx="25">
                  <c:v>2045</c:v>
                </c:pt>
                <c:pt idx="26">
                  <c:v>2046</c:v>
                </c:pt>
                <c:pt idx="27">
                  <c:v>2047</c:v>
                </c:pt>
                <c:pt idx="28">
                  <c:v>2048</c:v>
                </c:pt>
                <c:pt idx="29">
                  <c:v>2049</c:v>
                </c:pt>
                <c:pt idx="30">
                  <c:v>2050</c:v>
                </c:pt>
              </c:numCache>
            </c:numRef>
          </c:cat>
          <c:val>
            <c:numRef>
              <c:f>Sheet1!$E$2:$E$32</c:f>
              <c:numCache>
                <c:formatCode>General</c:formatCode>
                <c:ptCount val="31"/>
                <c:pt idx="0">
                  <c:v>440.206342263453</c:v>
                </c:pt>
                <c:pt idx="1">
                  <c:v>472.15608551438208</c:v>
                </c:pt>
                <c:pt idx="2">
                  <c:v>555.46698237422095</c:v>
                </c:pt>
                <c:pt idx="3">
                  <c:v>620.87519049903506</c:v>
                </c:pt>
                <c:pt idx="4">
                  <c:v>623.01793500974998</c:v>
                </c:pt>
                <c:pt idx="5">
                  <c:v>636.4308944378879</c:v>
                </c:pt>
                <c:pt idx="6">
                  <c:v>652.37380315592986</c:v>
                </c:pt>
                <c:pt idx="7">
                  <c:v>659.14601158771416</c:v>
                </c:pt>
                <c:pt idx="8">
                  <c:v>665.89664598725869</c:v>
                </c:pt>
                <c:pt idx="9">
                  <c:v>681.44784132101302</c:v>
                </c:pt>
                <c:pt idx="10">
                  <c:v>710.49875928124163</c:v>
                </c:pt>
                <c:pt idx="11">
                  <c:v>702.0651802414701</c:v>
                </c:pt>
                <c:pt idx="12">
                  <c:v>690.53646072168908</c:v>
                </c:pt>
                <c:pt idx="13">
                  <c:v>680.64450235345873</c:v>
                </c:pt>
                <c:pt idx="14">
                  <c:v>668.97350783807212</c:v>
                </c:pt>
                <c:pt idx="15">
                  <c:v>683.30647392329001</c:v>
                </c:pt>
                <c:pt idx="16">
                  <c:v>689.51073549248679</c:v>
                </c:pt>
                <c:pt idx="17">
                  <c:v>690.16851967873288</c:v>
                </c:pt>
                <c:pt idx="18">
                  <c:v>694.79356288466488</c:v>
                </c:pt>
                <c:pt idx="19">
                  <c:v>697.94365336148996</c:v>
                </c:pt>
                <c:pt idx="20">
                  <c:v>695.65574364538475</c:v>
                </c:pt>
                <c:pt idx="21">
                  <c:v>708.80039353365692</c:v>
                </c:pt>
                <c:pt idx="22">
                  <c:v>726.56524606166568</c:v>
                </c:pt>
                <c:pt idx="23">
                  <c:v>749.97861253989402</c:v>
                </c:pt>
                <c:pt idx="24">
                  <c:v>775.60601331818384</c:v>
                </c:pt>
                <c:pt idx="25">
                  <c:v>796.78831345830895</c:v>
                </c:pt>
                <c:pt idx="26">
                  <c:v>815.5356097324659</c:v>
                </c:pt>
                <c:pt idx="27">
                  <c:v>829.10373230459606</c:v>
                </c:pt>
                <c:pt idx="28">
                  <c:v>833.75119500260007</c:v>
                </c:pt>
                <c:pt idx="29">
                  <c:v>840.38933487699762</c:v>
                </c:pt>
                <c:pt idx="30">
                  <c:v>849.56892908987209</c:v>
                </c:pt>
              </c:numCache>
            </c:numRef>
          </c:val>
          <c:extLst>
            <c:ext xmlns:c16="http://schemas.microsoft.com/office/drawing/2014/chart" uri="{C3380CC4-5D6E-409C-BE32-E72D297353CC}">
              <c16:uniqueId val="{00000001-2E0B-954D-B5DC-1EE20B63F3E1}"/>
            </c:ext>
          </c:extLst>
        </c:ser>
        <c:dLbls>
          <c:showLegendKey val="0"/>
          <c:showVal val="0"/>
          <c:showCatName val="0"/>
          <c:showSerName val="0"/>
          <c:showPercent val="0"/>
          <c:showBubbleSize val="0"/>
        </c:dLbls>
        <c:axId val="-756353840"/>
        <c:axId val="-756356016"/>
      </c:areaChart>
      <c:catAx>
        <c:axId val="-756353840"/>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6016"/>
        <c:crosses val="autoZero"/>
        <c:auto val="1"/>
        <c:lblAlgn val="ctr"/>
        <c:lblOffset val="100"/>
        <c:tickLblSkip val="10"/>
        <c:noMultiLvlLbl val="0"/>
      </c:catAx>
      <c:valAx>
        <c:axId val="-7563560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3840"/>
        <c:crossesAt val="1"/>
        <c:crossBetween val="midCat"/>
      </c:valAx>
      <c:spPr>
        <a:noFill/>
        <a:ln>
          <a:noFill/>
        </a:ln>
        <a:effectLst/>
      </c:spPr>
    </c:plotArea>
    <c:legend>
      <c:legendPos val="r"/>
      <c:layout>
        <c:manualLayout>
          <c:xMode val="edge"/>
          <c:yMode val="edge"/>
          <c:x val="7.4900039297375695E-2"/>
          <c:y val="0.22507586295245727"/>
          <c:w val="0.50640075668003215"/>
          <c:h val="0.14120589093030039"/>
        </c:manualLayout>
      </c:layout>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legend>
    <c:plotVisOnly val="1"/>
    <c:dispBlanksAs val="zero"/>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257217847769035E-2"/>
          <c:y val="0.25052916946843057"/>
          <c:w val="0.5904308592829014"/>
          <c:h val="0.64744922916699543"/>
        </c:manualLayout>
      </c:layout>
      <c:lineChart>
        <c:grouping val="standard"/>
        <c:varyColors val="0"/>
        <c:ser>
          <c:idx val="0"/>
          <c:order val="0"/>
          <c:tx>
            <c:strRef>
              <c:f>Sheet1!$B$1</c:f>
              <c:strCache>
                <c:ptCount val="1"/>
                <c:pt idx="0">
                  <c:v>High Oil and Gas Supply</c:v>
                </c:pt>
              </c:strCache>
            </c:strRef>
          </c:tx>
          <c:spPr>
            <a:ln w="22225" cap="rnd">
              <a:solidFill>
                <a:schemeClr val="accent2">
                  <a:lumMod val="75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101.167</c:v>
                </c:pt>
                <c:pt idx="1">
                  <c:v>101.419</c:v>
                </c:pt>
                <c:pt idx="2">
                  <c:v>101.88500000000001</c:v>
                </c:pt>
                <c:pt idx="3">
                  <c:v>99.24</c:v>
                </c:pt>
                <c:pt idx="4">
                  <c:v>98.569000000000003</c:v>
                </c:pt>
                <c:pt idx="5">
                  <c:v>98.671999999999997</c:v>
                </c:pt>
                <c:pt idx="6">
                  <c:v>99.564999999999998</c:v>
                </c:pt>
                <c:pt idx="7">
                  <c:v>99.629000000000005</c:v>
                </c:pt>
                <c:pt idx="8">
                  <c:v>99.355000000000004</c:v>
                </c:pt>
                <c:pt idx="9">
                  <c:v>98.110114999999993</c:v>
                </c:pt>
                <c:pt idx="10">
                  <c:v>97.091614000000007</c:v>
                </c:pt>
                <c:pt idx="11">
                  <c:v>94.744415000000004</c:v>
                </c:pt>
                <c:pt idx="12">
                  <c:v>95.087219000000005</c:v>
                </c:pt>
                <c:pt idx="13">
                  <c:v>95.131218000000004</c:v>
                </c:pt>
                <c:pt idx="14">
                  <c:v>95.182006999999999</c:v>
                </c:pt>
                <c:pt idx="15">
                  <c:v>93.321135999999996</c:v>
                </c:pt>
                <c:pt idx="16">
                  <c:v>76.93956</c:v>
                </c:pt>
                <c:pt idx="17">
                  <c:v>71.235031000000006</c:v>
                </c:pt>
                <c:pt idx="18">
                  <c:v>71.270202999999995</c:v>
                </c:pt>
                <c:pt idx="19">
                  <c:v>71.315169999999995</c:v>
                </c:pt>
                <c:pt idx="20">
                  <c:v>69.140845999999996</c:v>
                </c:pt>
                <c:pt idx="21">
                  <c:v>68.127540999999994</c:v>
                </c:pt>
                <c:pt idx="22">
                  <c:v>67.349853999999993</c:v>
                </c:pt>
                <c:pt idx="23">
                  <c:v>65.466385000000002</c:v>
                </c:pt>
                <c:pt idx="24">
                  <c:v>62.518456</c:v>
                </c:pt>
                <c:pt idx="25">
                  <c:v>62.696800000000003</c:v>
                </c:pt>
                <c:pt idx="26">
                  <c:v>57.182285</c:v>
                </c:pt>
                <c:pt idx="27">
                  <c:v>57.209041999999997</c:v>
                </c:pt>
                <c:pt idx="28">
                  <c:v>52.876987</c:v>
                </c:pt>
                <c:pt idx="29">
                  <c:v>50.744185999999999</c:v>
                </c:pt>
                <c:pt idx="30">
                  <c:v>50.787914000000001</c:v>
                </c:pt>
                <c:pt idx="31">
                  <c:v>50.946846000000001</c:v>
                </c:pt>
                <c:pt idx="32">
                  <c:v>50.113833999999997</c:v>
                </c:pt>
                <c:pt idx="33">
                  <c:v>49.280754000000002</c:v>
                </c:pt>
                <c:pt idx="34">
                  <c:v>47.518065999999997</c:v>
                </c:pt>
                <c:pt idx="35">
                  <c:v>46.783943000000001</c:v>
                </c:pt>
                <c:pt idx="36">
                  <c:v>46.000045999999998</c:v>
                </c:pt>
                <c:pt idx="37">
                  <c:v>46.054146000000003</c:v>
                </c:pt>
                <c:pt idx="38">
                  <c:v>46.087837</c:v>
                </c:pt>
                <c:pt idx="39">
                  <c:v>46.128540000000001</c:v>
                </c:pt>
                <c:pt idx="40">
                  <c:v>46.190871999999999</c:v>
                </c:pt>
              </c:numCache>
            </c:numRef>
          </c:val>
          <c:smooth val="0"/>
          <c:extLst>
            <c:ext xmlns:c16="http://schemas.microsoft.com/office/drawing/2014/chart" uri="{C3380CC4-5D6E-409C-BE32-E72D297353CC}">
              <c16:uniqueId val="{00000000-2BFB-B244-BD03-3556D69D0158}"/>
            </c:ext>
          </c:extLst>
        </c:ser>
        <c:ser>
          <c:idx val="1"/>
          <c:order val="1"/>
          <c:tx>
            <c:strRef>
              <c:f>Sheet1!$C$1</c:f>
              <c:strCache>
                <c:ptCount val="1"/>
                <c:pt idx="0">
                  <c:v>Low Oil and Gas Supply</c:v>
                </c:pt>
              </c:strCache>
            </c:strRef>
          </c:tx>
          <c:spPr>
            <a:ln w="22225" cap="rnd">
              <a:solidFill>
                <a:schemeClr val="accent2">
                  <a:lumMod val="40000"/>
                  <a:lumOff val="60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101.167</c:v>
                </c:pt>
                <c:pt idx="1">
                  <c:v>101.419</c:v>
                </c:pt>
                <c:pt idx="2">
                  <c:v>101.88500000000001</c:v>
                </c:pt>
                <c:pt idx="3">
                  <c:v>99.24</c:v>
                </c:pt>
                <c:pt idx="4">
                  <c:v>98.569000000000003</c:v>
                </c:pt>
                <c:pt idx="5">
                  <c:v>98.671999999999997</c:v>
                </c:pt>
                <c:pt idx="6">
                  <c:v>99.564999999999998</c:v>
                </c:pt>
                <c:pt idx="7">
                  <c:v>99.629000000000005</c:v>
                </c:pt>
                <c:pt idx="8">
                  <c:v>99.355000000000004</c:v>
                </c:pt>
                <c:pt idx="9">
                  <c:v>98.110114999999993</c:v>
                </c:pt>
                <c:pt idx="10">
                  <c:v>97.091614000000007</c:v>
                </c:pt>
                <c:pt idx="11">
                  <c:v>94.744415000000004</c:v>
                </c:pt>
                <c:pt idx="12">
                  <c:v>95.087219000000005</c:v>
                </c:pt>
                <c:pt idx="13">
                  <c:v>95.131218000000004</c:v>
                </c:pt>
                <c:pt idx="14">
                  <c:v>95.182006999999999</c:v>
                </c:pt>
                <c:pt idx="15">
                  <c:v>91.179130999999998</c:v>
                </c:pt>
                <c:pt idx="16">
                  <c:v>90.092262000000005</c:v>
                </c:pt>
                <c:pt idx="17">
                  <c:v>90.127433999999994</c:v>
                </c:pt>
                <c:pt idx="18">
                  <c:v>90.162604999999999</c:v>
                </c:pt>
                <c:pt idx="19">
                  <c:v>90.207572999999996</c:v>
                </c:pt>
                <c:pt idx="20">
                  <c:v>90.293655000000001</c:v>
                </c:pt>
                <c:pt idx="21">
                  <c:v>90.43235</c:v>
                </c:pt>
                <c:pt idx="22">
                  <c:v>90.528664000000006</c:v>
                </c:pt>
                <c:pt idx="23">
                  <c:v>90.621193000000005</c:v>
                </c:pt>
                <c:pt idx="24">
                  <c:v>89.815262000000004</c:v>
                </c:pt>
                <c:pt idx="25">
                  <c:v>89.993606999999997</c:v>
                </c:pt>
                <c:pt idx="26">
                  <c:v>90.126182999999997</c:v>
                </c:pt>
                <c:pt idx="27">
                  <c:v>90.152939000000003</c:v>
                </c:pt>
                <c:pt idx="28">
                  <c:v>90.179687999999999</c:v>
                </c:pt>
                <c:pt idx="29">
                  <c:v>90.179687999999999</c:v>
                </c:pt>
                <c:pt idx="30">
                  <c:v>90.223419000000007</c:v>
                </c:pt>
                <c:pt idx="31">
                  <c:v>90.382346999999996</c:v>
                </c:pt>
                <c:pt idx="32">
                  <c:v>90.497337000000002</c:v>
                </c:pt>
                <c:pt idx="33">
                  <c:v>90.608253000000005</c:v>
                </c:pt>
                <c:pt idx="34">
                  <c:v>90.704170000000005</c:v>
                </c:pt>
                <c:pt idx="35">
                  <c:v>90.808043999999995</c:v>
                </c:pt>
                <c:pt idx="36">
                  <c:v>90.862144000000001</c:v>
                </c:pt>
                <c:pt idx="37">
                  <c:v>90.916245000000004</c:v>
                </c:pt>
                <c:pt idx="38">
                  <c:v>90.949935999999994</c:v>
                </c:pt>
                <c:pt idx="39">
                  <c:v>90.990645999999998</c:v>
                </c:pt>
                <c:pt idx="40">
                  <c:v>91.052978999999993</c:v>
                </c:pt>
              </c:numCache>
            </c:numRef>
          </c:val>
          <c:smooth val="0"/>
          <c:extLst>
            <c:ext xmlns:c16="http://schemas.microsoft.com/office/drawing/2014/chart" uri="{C3380CC4-5D6E-409C-BE32-E72D297353CC}">
              <c16:uniqueId val="{00000001-2BFB-B244-BD03-3556D69D0158}"/>
            </c:ext>
          </c:extLst>
        </c:ser>
        <c:ser>
          <c:idx val="3"/>
          <c:order val="2"/>
          <c:tx>
            <c:strRef>
              <c:f>Sheet1!$D$1</c:f>
              <c:strCache>
                <c:ptCount val="1"/>
                <c:pt idx="0">
                  <c:v>Reference</c:v>
                </c:pt>
              </c:strCache>
            </c:strRef>
          </c:tx>
          <c:spPr>
            <a:ln w="22225" cap="rnd">
              <a:solidFill>
                <a:sysClr val="windowText" lastClr="000000"/>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101.167</c:v>
                </c:pt>
                <c:pt idx="1">
                  <c:v>101.419</c:v>
                </c:pt>
                <c:pt idx="2">
                  <c:v>101.88500000000001</c:v>
                </c:pt>
                <c:pt idx="3">
                  <c:v>99.24</c:v>
                </c:pt>
                <c:pt idx="4">
                  <c:v>98.569000000000003</c:v>
                </c:pt>
                <c:pt idx="5">
                  <c:v>98.671999999999997</c:v>
                </c:pt>
                <c:pt idx="6">
                  <c:v>99.564999999999998</c:v>
                </c:pt>
                <c:pt idx="7">
                  <c:v>99.629000000000005</c:v>
                </c:pt>
                <c:pt idx="8">
                  <c:v>99.355000000000004</c:v>
                </c:pt>
                <c:pt idx="9">
                  <c:v>98.110114999999993</c:v>
                </c:pt>
                <c:pt idx="10">
                  <c:v>97.091614000000007</c:v>
                </c:pt>
                <c:pt idx="11">
                  <c:v>94.744415000000004</c:v>
                </c:pt>
                <c:pt idx="12">
                  <c:v>95.087219000000005</c:v>
                </c:pt>
                <c:pt idx="13">
                  <c:v>95.131218000000004</c:v>
                </c:pt>
                <c:pt idx="14">
                  <c:v>95.182006999999999</c:v>
                </c:pt>
                <c:pt idx="15">
                  <c:v>91.920135000000002</c:v>
                </c:pt>
                <c:pt idx="16">
                  <c:v>83.109558000000007</c:v>
                </c:pt>
                <c:pt idx="17">
                  <c:v>83.144729999999996</c:v>
                </c:pt>
                <c:pt idx="18">
                  <c:v>83.179893000000007</c:v>
                </c:pt>
                <c:pt idx="19">
                  <c:v>83.224868999999998</c:v>
                </c:pt>
                <c:pt idx="20">
                  <c:v>83.310944000000006</c:v>
                </c:pt>
                <c:pt idx="21">
                  <c:v>83.449646000000001</c:v>
                </c:pt>
                <c:pt idx="22">
                  <c:v>83.545952</c:v>
                </c:pt>
                <c:pt idx="23">
                  <c:v>81.662491000000003</c:v>
                </c:pt>
                <c:pt idx="24">
                  <c:v>79.616546999999997</c:v>
                </c:pt>
                <c:pt idx="25">
                  <c:v>79.794891000000007</c:v>
                </c:pt>
                <c:pt idx="26">
                  <c:v>79.927475000000001</c:v>
                </c:pt>
                <c:pt idx="27">
                  <c:v>79.954239000000001</c:v>
                </c:pt>
                <c:pt idx="28">
                  <c:v>79.980987999999996</c:v>
                </c:pt>
                <c:pt idx="29">
                  <c:v>79.980987999999996</c:v>
                </c:pt>
                <c:pt idx="30">
                  <c:v>78.856719999999996</c:v>
                </c:pt>
                <c:pt idx="31">
                  <c:v>79.015640000000005</c:v>
                </c:pt>
                <c:pt idx="32">
                  <c:v>79.130629999999996</c:v>
                </c:pt>
                <c:pt idx="33">
                  <c:v>78.089554000000007</c:v>
                </c:pt>
                <c:pt idx="34">
                  <c:v>78.185455000000005</c:v>
                </c:pt>
                <c:pt idx="35">
                  <c:v>78.289337000000003</c:v>
                </c:pt>
                <c:pt idx="36">
                  <c:v>78.343445000000003</c:v>
                </c:pt>
                <c:pt idx="37">
                  <c:v>78.397537</c:v>
                </c:pt>
                <c:pt idx="38">
                  <c:v>78.431229000000002</c:v>
                </c:pt>
                <c:pt idx="39">
                  <c:v>78.471939000000006</c:v>
                </c:pt>
                <c:pt idx="40">
                  <c:v>78.534271000000004</c:v>
                </c:pt>
              </c:numCache>
            </c:numRef>
          </c:val>
          <c:smooth val="0"/>
          <c:extLst>
            <c:ext xmlns:c16="http://schemas.microsoft.com/office/drawing/2014/chart" uri="{C3380CC4-5D6E-409C-BE32-E72D297353CC}">
              <c16:uniqueId val="{00000002-2BFB-B244-BD03-3556D69D0158}"/>
            </c:ext>
          </c:extLst>
        </c:ser>
        <c:dLbls>
          <c:showLegendKey val="0"/>
          <c:showVal val="0"/>
          <c:showCatName val="0"/>
          <c:showSerName val="0"/>
          <c:showPercent val="0"/>
          <c:showBubbleSize val="0"/>
        </c:dLbls>
        <c:smooth val="0"/>
        <c:axId val="-756352208"/>
        <c:axId val="-756351664"/>
      </c:lineChart>
      <c:catAx>
        <c:axId val="-7563522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1664"/>
        <c:crosses val="autoZero"/>
        <c:auto val="1"/>
        <c:lblAlgn val="ctr"/>
        <c:lblOffset val="100"/>
        <c:tickLblSkip val="10"/>
        <c:tickMarkSkip val="10"/>
        <c:noMultiLvlLbl val="0"/>
      </c:catAx>
      <c:valAx>
        <c:axId val="-75635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756352208"/>
        <c:crossesAt val="1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43879979811627E-2"/>
          <c:y val="0.20551521562747127"/>
          <c:w val="0.85047426363371248"/>
          <c:h val="0.69456694695240484"/>
        </c:manualLayout>
      </c:layout>
      <c:barChart>
        <c:barDir val="col"/>
        <c:grouping val="stacked"/>
        <c:varyColors val="0"/>
        <c:ser>
          <c:idx val="0"/>
          <c:order val="0"/>
          <c:tx>
            <c:strRef>
              <c:f>nuclear_capacity!$I$1</c:f>
              <c:strCache>
                <c:ptCount val="1"/>
                <c:pt idx="0">
                  <c:v>new reactors</c:v>
                </c:pt>
              </c:strCache>
            </c:strRef>
          </c:tx>
          <c:spPr>
            <a:solidFill>
              <a:schemeClr val="accent3">
                <a:lumMod val="75000"/>
              </a:schemeClr>
            </a:solidFill>
            <a:ln>
              <a:noFill/>
            </a:ln>
            <a:effectLst/>
          </c:spPr>
          <c:invertIfNegative val="0"/>
          <c:cat>
            <c:numRef>
              <c:f>nuclear_capacity!$A$3:$A$38</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nuclear_capacity!$I$3:$I$38</c:f>
              <c:numCache>
                <c:formatCode>General</c:formatCode>
                <c:ptCount val="36"/>
                <c:pt idx="0">
                  <c:v>0</c:v>
                </c:pt>
                <c:pt idx="1">
                  <c:v>1.1220000000000001</c:v>
                </c:pt>
                <c:pt idx="2">
                  <c:v>0</c:v>
                </c:pt>
                <c:pt idx="3">
                  <c:v>0</c:v>
                </c:pt>
                <c:pt idx="4">
                  <c:v>0</c:v>
                </c:pt>
                <c:pt idx="5">
                  <c:v>0</c:v>
                </c:pt>
                <c:pt idx="6">
                  <c:v>1.1000000000000001</c:v>
                </c:pt>
                <c:pt idx="7">
                  <c:v>1.1000000000000001</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numCache>
            </c:numRef>
          </c:val>
          <c:extLst>
            <c:ext xmlns:c16="http://schemas.microsoft.com/office/drawing/2014/chart" uri="{C3380CC4-5D6E-409C-BE32-E72D297353CC}">
              <c16:uniqueId val="{00000000-4BD0-1943-BC97-C10600AB35A7}"/>
            </c:ext>
          </c:extLst>
        </c:ser>
        <c:ser>
          <c:idx val="1"/>
          <c:order val="1"/>
          <c:tx>
            <c:strRef>
              <c:f>nuclear_capacity!$J$1</c:f>
              <c:strCache>
                <c:ptCount val="1"/>
                <c:pt idx="0">
                  <c:v>assumed uprates</c:v>
                </c:pt>
              </c:strCache>
            </c:strRef>
          </c:tx>
          <c:spPr>
            <a:solidFill>
              <a:schemeClr val="accent3">
                <a:lumMod val="60000"/>
                <a:lumOff val="40000"/>
              </a:schemeClr>
            </a:solidFill>
            <a:ln>
              <a:noFill/>
            </a:ln>
            <a:effectLst/>
          </c:spPr>
          <c:invertIfNegative val="0"/>
          <c:cat>
            <c:numRef>
              <c:f>nuclear_capacity!$A$3:$A$38</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nuclear_capacity!$J$3:$J$38</c:f>
              <c:numCache>
                <c:formatCode>General</c:formatCode>
                <c:ptCount val="36"/>
                <c:pt idx="5">
                  <c:v>-9.9999998326438799E-7</c:v>
                </c:pt>
                <c:pt idx="6">
                  <c:v>9.9999999747524271E-7</c:v>
                </c:pt>
                <c:pt idx="7">
                  <c:v>4.7004000000001156E-2</c:v>
                </c:pt>
                <c:pt idx="8">
                  <c:v>4.3998999999999455E-2</c:v>
                </c:pt>
                <c:pt idx="9">
                  <c:v>5.0788999999994644E-2</c:v>
                </c:pt>
                <c:pt idx="10">
                  <c:v>3.1129000000007068E-2</c:v>
                </c:pt>
                <c:pt idx="11">
                  <c:v>3.1121999999996319E-2</c:v>
                </c:pt>
                <c:pt idx="12">
                  <c:v>3.5171999999988657E-2</c:v>
                </c:pt>
                <c:pt idx="13">
                  <c:v>3.516300000001138E-2</c:v>
                </c:pt>
                <c:pt idx="14">
                  <c:v>4.4975999999991245E-2</c:v>
                </c:pt>
                <c:pt idx="15">
                  <c:v>8.6075000000008117E-2</c:v>
                </c:pt>
                <c:pt idx="16">
                  <c:v>0.138701999999995</c:v>
                </c:pt>
                <c:pt idx="17">
                  <c:v>9.6305999999998448E-2</c:v>
                </c:pt>
                <c:pt idx="18">
                  <c:v>9.2540999999997098E-2</c:v>
                </c:pt>
                <c:pt idx="19">
                  <c:v>8.8054999999997108E-2</c:v>
                </c:pt>
                <c:pt idx="20">
                  <c:v>0.17834400000000983</c:v>
                </c:pt>
                <c:pt idx="21">
                  <c:v>0.13258399999999426</c:v>
                </c:pt>
                <c:pt idx="22">
                  <c:v>2.676400000000001E-2</c:v>
                </c:pt>
                <c:pt idx="23">
                  <c:v>2.6748999999995249E-2</c:v>
                </c:pt>
                <c:pt idx="24">
                  <c:v>0</c:v>
                </c:pt>
                <c:pt idx="25">
                  <c:v>4.373100000000818E-2</c:v>
                </c:pt>
                <c:pt idx="26">
                  <c:v>0.15892000000000905</c:v>
                </c:pt>
                <c:pt idx="27">
                  <c:v>0.11498999999999171</c:v>
                </c:pt>
                <c:pt idx="28">
                  <c:v>0.11092400000001135</c:v>
                </c:pt>
                <c:pt idx="29">
                  <c:v>9.5900999999997794E-2</c:v>
                </c:pt>
                <c:pt idx="30">
                  <c:v>0.1038819999999987</c:v>
                </c:pt>
                <c:pt idx="31">
                  <c:v>5.4107999999999379E-2</c:v>
                </c:pt>
                <c:pt idx="32">
                  <c:v>5.4091999999997142E-2</c:v>
                </c:pt>
                <c:pt idx="33">
                  <c:v>3.3692000000002054E-2</c:v>
                </c:pt>
                <c:pt idx="34">
                  <c:v>4.0710000000004243E-2</c:v>
                </c:pt>
                <c:pt idx="35">
                  <c:v>6.2331999999997834E-2</c:v>
                </c:pt>
              </c:numCache>
            </c:numRef>
          </c:val>
          <c:extLst>
            <c:ext xmlns:c16="http://schemas.microsoft.com/office/drawing/2014/chart" uri="{C3380CC4-5D6E-409C-BE32-E72D297353CC}">
              <c16:uniqueId val="{00000001-4BD0-1943-BC97-C10600AB35A7}"/>
            </c:ext>
          </c:extLst>
        </c:ser>
        <c:ser>
          <c:idx val="2"/>
          <c:order val="2"/>
          <c:tx>
            <c:strRef>
              <c:f>nuclear_capacity!$K$1</c:f>
              <c:strCache>
                <c:ptCount val="1"/>
                <c:pt idx="0">
                  <c:v>actual/announced retirements</c:v>
                </c:pt>
              </c:strCache>
            </c:strRef>
          </c:tx>
          <c:spPr>
            <a:solidFill>
              <a:schemeClr val="accent6"/>
            </a:solidFill>
            <a:ln>
              <a:noFill/>
            </a:ln>
            <a:effectLst/>
          </c:spPr>
          <c:invertIfNegative val="0"/>
          <c:cat>
            <c:numRef>
              <c:f>nuclear_capacity!$A$3:$A$38</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nuclear_capacity!$K$3:$K$38</c:f>
              <c:numCache>
                <c:formatCode>General</c:formatCode>
                <c:ptCount val="36"/>
                <c:pt idx="0">
                  <c:v>-0.60429999999999995</c:v>
                </c:pt>
                <c:pt idx="1">
                  <c:v>-0.48280000000000001</c:v>
                </c:pt>
                <c:pt idx="2">
                  <c:v>0</c:v>
                </c:pt>
                <c:pt idx="3">
                  <c:v>-0.60770000000000002</c:v>
                </c:pt>
                <c:pt idx="4">
                  <c:v>-1.4818</c:v>
                </c:pt>
                <c:pt idx="5">
                  <c:v>-1.0185</c:v>
                </c:pt>
                <c:pt idx="6">
                  <c:v>-3.4472</c:v>
                </c:pt>
                <c:pt idx="7">
                  <c:v>-0.80420000000000003</c:v>
                </c:pt>
                <c:pt idx="8">
                  <c:v>0</c:v>
                </c:pt>
                <c:pt idx="9">
                  <c:v>0</c:v>
                </c:pt>
                <c:pt idx="10">
                  <c:v>-1.1220000000000001</c:v>
                </c:pt>
                <c:pt idx="11">
                  <c:v>-1.1180000000000001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numCache>
            </c:numRef>
          </c:val>
          <c:extLst>
            <c:ext xmlns:c16="http://schemas.microsoft.com/office/drawing/2014/chart" uri="{C3380CC4-5D6E-409C-BE32-E72D297353CC}">
              <c16:uniqueId val="{00000002-4BD0-1943-BC97-C10600AB35A7}"/>
            </c:ext>
          </c:extLst>
        </c:ser>
        <c:ser>
          <c:idx val="3"/>
          <c:order val="3"/>
          <c:tx>
            <c:strRef>
              <c:f>nuclear_capacity!$L$1</c:f>
              <c:strCache>
                <c:ptCount val="1"/>
                <c:pt idx="0">
                  <c:v>projected retirements</c:v>
                </c:pt>
              </c:strCache>
            </c:strRef>
          </c:tx>
          <c:spPr>
            <a:solidFill>
              <a:schemeClr val="accent2"/>
            </a:solidFill>
            <a:ln>
              <a:noFill/>
            </a:ln>
            <a:effectLst/>
          </c:spPr>
          <c:invertIfNegative val="0"/>
          <c:cat>
            <c:numRef>
              <c:f>nuclear_capacity!$A$3:$A$38</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nuclear_capacity!$L$3:$L$38</c:f>
              <c:numCache>
                <c:formatCode>General</c:formatCode>
                <c:ptCount val="36"/>
                <c:pt idx="5">
                  <c:v>0</c:v>
                </c:pt>
                <c:pt idx="6">
                  <c:v>0</c:v>
                </c:pt>
                <c:pt idx="7">
                  <c:v>0</c:v>
                </c:pt>
                <c:pt idx="8">
                  <c:v>0</c:v>
                </c:pt>
                <c:pt idx="9">
                  <c:v>0</c:v>
                </c:pt>
                <c:pt idx="10">
                  <c:v>-2.1710010000000004</c:v>
                </c:pt>
                <c:pt idx="11">
                  <c:v>-7.7236989999999981</c:v>
                </c:pt>
                <c:pt idx="12">
                  <c:v>0</c:v>
                </c:pt>
                <c:pt idx="13">
                  <c:v>0</c:v>
                </c:pt>
                <c:pt idx="14">
                  <c:v>0</c:v>
                </c:pt>
                <c:pt idx="15">
                  <c:v>0</c:v>
                </c:pt>
                <c:pt idx="16">
                  <c:v>0</c:v>
                </c:pt>
                <c:pt idx="17">
                  <c:v>0</c:v>
                </c:pt>
                <c:pt idx="18">
                  <c:v>-1.9760020000000011</c:v>
                </c:pt>
                <c:pt idx="19">
                  <c:v>-2.1339989999999993</c:v>
                </c:pt>
                <c:pt idx="20">
                  <c:v>0</c:v>
                </c:pt>
                <c:pt idx="21">
                  <c:v>0</c:v>
                </c:pt>
                <c:pt idx="22">
                  <c:v>0</c:v>
                </c:pt>
                <c:pt idx="23">
                  <c:v>0</c:v>
                </c:pt>
                <c:pt idx="24">
                  <c:v>0</c:v>
                </c:pt>
                <c:pt idx="25">
                  <c:v>-1.1679990000000018</c:v>
                </c:pt>
                <c:pt idx="26">
                  <c:v>0</c:v>
                </c:pt>
                <c:pt idx="27">
                  <c:v>0</c:v>
                </c:pt>
                <c:pt idx="28">
                  <c:v>-1.1519999999999975</c:v>
                </c:pt>
                <c:pt idx="29">
                  <c:v>0</c:v>
                </c:pt>
                <c:pt idx="30">
                  <c:v>0</c:v>
                </c:pt>
                <c:pt idx="31">
                  <c:v>0</c:v>
                </c:pt>
                <c:pt idx="32">
                  <c:v>0</c:v>
                </c:pt>
                <c:pt idx="33">
                  <c:v>0</c:v>
                </c:pt>
                <c:pt idx="34">
                  <c:v>0</c:v>
                </c:pt>
                <c:pt idx="35">
                  <c:v>0</c:v>
                </c:pt>
              </c:numCache>
            </c:numRef>
          </c:val>
          <c:extLst>
            <c:ext xmlns:c16="http://schemas.microsoft.com/office/drawing/2014/chart" uri="{C3380CC4-5D6E-409C-BE32-E72D297353CC}">
              <c16:uniqueId val="{00000003-4BD0-1943-BC97-C10600AB35A7}"/>
            </c:ext>
          </c:extLst>
        </c:ser>
        <c:dLbls>
          <c:showLegendKey val="0"/>
          <c:showVal val="0"/>
          <c:showCatName val="0"/>
          <c:showSerName val="0"/>
          <c:showPercent val="0"/>
          <c:showBubbleSize val="0"/>
        </c:dLbls>
        <c:gapWidth val="67"/>
        <c:overlap val="100"/>
        <c:axId val="-756350032"/>
        <c:axId val="-756348400"/>
      </c:barChart>
      <c:catAx>
        <c:axId val="-756350032"/>
        <c:scaling>
          <c:orientation val="minMax"/>
        </c:scaling>
        <c:delete val="0"/>
        <c:axPos val="b"/>
        <c:numFmt formatCode="General" sourceLinked="1"/>
        <c:majorTickMark val="cross"/>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48400"/>
        <c:crosses val="autoZero"/>
        <c:auto val="1"/>
        <c:lblAlgn val="ctr"/>
        <c:lblOffset val="0"/>
        <c:tickLblSkip val="5"/>
        <c:tickMarkSkip val="5"/>
        <c:noMultiLvlLbl val="0"/>
      </c:catAx>
      <c:valAx>
        <c:axId val="-756348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0032"/>
        <c:crossesAt val="5"/>
        <c:crossBetween val="between"/>
        <c:majorUnit val="1"/>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48673082531347E-2"/>
          <c:y val="0.23057888597258677"/>
          <c:w val="0.84205326074712827"/>
          <c:h val="0.68931767450278525"/>
        </c:manualLayout>
      </c:layout>
      <c:lineChart>
        <c:grouping val="standard"/>
        <c:varyColors val="0"/>
        <c:ser>
          <c:idx val="1"/>
          <c:order val="0"/>
          <c:tx>
            <c:strRef>
              <c:f>Sheet1!$B$1</c:f>
              <c:strCache>
                <c:ptCount val="1"/>
                <c:pt idx="0">
                  <c:v>High Oil 
and Gas 
Resource 
and 
Technology
</c:v>
                </c:pt>
              </c:strCache>
            </c:strRef>
          </c:tx>
          <c:spPr>
            <a:ln w="22225" cap="rnd">
              <a:solidFill>
                <a:schemeClr val="accent2">
                  <a:lumMod val="75000"/>
                </a:schemeClr>
              </a:solidFill>
              <a:prstDash val="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314.28393599999998</c:v>
                </c:pt>
                <c:pt idx="1">
                  <c:v>314.782532</c:v>
                </c:pt>
                <c:pt idx="2">
                  <c:v>314.44210800000002</c:v>
                </c:pt>
                <c:pt idx="3">
                  <c:v>310.71075400000001</c:v>
                </c:pt>
                <c:pt idx="4">
                  <c:v>310.28277600000001</c:v>
                </c:pt>
                <c:pt idx="5">
                  <c:v>310.63687099999999</c:v>
                </c:pt>
                <c:pt idx="6">
                  <c:v>310.51559400000002</c:v>
                </c:pt>
                <c:pt idx="7">
                  <c:v>310.14443999999997</c:v>
                </c:pt>
                <c:pt idx="8">
                  <c:v>311.28539999999998</c:v>
                </c:pt>
                <c:pt idx="9">
                  <c:v>303.47406000000001</c:v>
                </c:pt>
                <c:pt idx="10">
                  <c:v>308.92626999999999</c:v>
                </c:pt>
                <c:pt idx="11">
                  <c:v>309.88262900000001</c:v>
                </c:pt>
                <c:pt idx="12">
                  <c:v>303.63382000000001</c:v>
                </c:pt>
                <c:pt idx="13">
                  <c:v>298.08065800000003</c:v>
                </c:pt>
                <c:pt idx="14">
                  <c:v>294.22265599999997</c:v>
                </c:pt>
                <c:pt idx="15">
                  <c:v>277.05703699999998</c:v>
                </c:pt>
                <c:pt idx="16">
                  <c:v>265.64566000000002</c:v>
                </c:pt>
                <c:pt idx="17">
                  <c:v>259.57876599999997</c:v>
                </c:pt>
                <c:pt idx="18">
                  <c:v>245.906891</c:v>
                </c:pt>
                <c:pt idx="19">
                  <c:v>236.52671799999999</c:v>
                </c:pt>
                <c:pt idx="20">
                  <c:v>228.835724</c:v>
                </c:pt>
                <c:pt idx="21">
                  <c:v>226.059021</c:v>
                </c:pt>
                <c:pt idx="22">
                  <c:v>212.99005099999999</c:v>
                </c:pt>
                <c:pt idx="23">
                  <c:v>194.040314</c:v>
                </c:pt>
                <c:pt idx="24">
                  <c:v>176.644791</c:v>
                </c:pt>
                <c:pt idx="25">
                  <c:v>111.368736</c:v>
                </c:pt>
                <c:pt idx="26">
                  <c:v>107.962158</c:v>
                </c:pt>
                <c:pt idx="27">
                  <c:v>106.658806</c:v>
                </c:pt>
                <c:pt idx="28">
                  <c:v>105.29471599999999</c:v>
                </c:pt>
                <c:pt idx="29">
                  <c:v>103.330254</c:v>
                </c:pt>
                <c:pt idx="30">
                  <c:v>102.663071</c:v>
                </c:pt>
                <c:pt idx="31">
                  <c:v>102.089653</c:v>
                </c:pt>
                <c:pt idx="32">
                  <c:v>102.066101</c:v>
                </c:pt>
                <c:pt idx="33">
                  <c:v>101.953079</c:v>
                </c:pt>
                <c:pt idx="34">
                  <c:v>99.785469000000006</c:v>
                </c:pt>
                <c:pt idx="35">
                  <c:v>98.887741000000005</c:v>
                </c:pt>
                <c:pt idx="36">
                  <c:v>98.869956999999999</c:v>
                </c:pt>
                <c:pt idx="37">
                  <c:v>98.503356999999994</c:v>
                </c:pt>
                <c:pt idx="38">
                  <c:v>97.418334999999999</c:v>
                </c:pt>
                <c:pt idx="39">
                  <c:v>97.055640999999994</c:v>
                </c:pt>
                <c:pt idx="40">
                  <c:v>97.033469999999994</c:v>
                </c:pt>
                <c:pt idx="41">
                  <c:v>95.736937999999995</c:v>
                </c:pt>
                <c:pt idx="42">
                  <c:v>95.054741000000007</c:v>
                </c:pt>
                <c:pt idx="43">
                  <c:v>94.905181999999996</c:v>
                </c:pt>
                <c:pt idx="44">
                  <c:v>94.253487000000007</c:v>
                </c:pt>
                <c:pt idx="45">
                  <c:v>94.238899000000004</c:v>
                </c:pt>
                <c:pt idx="46">
                  <c:v>93.540344000000005</c:v>
                </c:pt>
                <c:pt idx="47">
                  <c:v>93.515404000000004</c:v>
                </c:pt>
                <c:pt idx="48">
                  <c:v>93.499534999999995</c:v>
                </c:pt>
                <c:pt idx="49">
                  <c:v>93.481232000000006</c:v>
                </c:pt>
                <c:pt idx="50">
                  <c:v>93.464095999999998</c:v>
                </c:pt>
              </c:numCache>
            </c:numRef>
          </c:val>
          <c:smooth val="0"/>
          <c:extLst>
            <c:ext xmlns:c16="http://schemas.microsoft.com/office/drawing/2014/chart" uri="{C3380CC4-5D6E-409C-BE32-E72D297353CC}">
              <c16:uniqueId val="{00000000-D68D-DD48-971C-08DD6B15A4F5}"/>
            </c:ext>
          </c:extLst>
        </c:ser>
        <c:ser>
          <c:idx val="4"/>
          <c:order val="1"/>
          <c:tx>
            <c:strRef>
              <c:f>Sheet1!$C$1</c:f>
              <c:strCache>
                <c:ptCount val="1"/>
                <c:pt idx="0">
                  <c:v>Low Oil and Gas Resource and Technology</c:v>
                </c:pt>
              </c:strCache>
            </c:strRef>
          </c:tx>
          <c:spPr>
            <a:ln w="22225" cap="rnd">
              <a:solidFill>
                <a:schemeClr val="accent2">
                  <a:lumMod val="40000"/>
                  <a:lumOff val="60000"/>
                </a:schemeClr>
              </a:solidFill>
              <a:prstDash val="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314.28393599999998</c:v>
                </c:pt>
                <c:pt idx="1">
                  <c:v>314.782532</c:v>
                </c:pt>
                <c:pt idx="2">
                  <c:v>314.44210800000002</c:v>
                </c:pt>
                <c:pt idx="3">
                  <c:v>310.71075400000001</c:v>
                </c:pt>
                <c:pt idx="4">
                  <c:v>310.28277600000001</c:v>
                </c:pt>
                <c:pt idx="5">
                  <c:v>310.63687099999999</c:v>
                </c:pt>
                <c:pt idx="6">
                  <c:v>310.51559400000002</c:v>
                </c:pt>
                <c:pt idx="7">
                  <c:v>310.14443999999997</c:v>
                </c:pt>
                <c:pt idx="8">
                  <c:v>311.28539999999998</c:v>
                </c:pt>
                <c:pt idx="9">
                  <c:v>303.47406000000001</c:v>
                </c:pt>
                <c:pt idx="10">
                  <c:v>308.92626999999999</c:v>
                </c:pt>
                <c:pt idx="11">
                  <c:v>309.88262900000001</c:v>
                </c:pt>
                <c:pt idx="12">
                  <c:v>303.63382000000001</c:v>
                </c:pt>
                <c:pt idx="13">
                  <c:v>298.08065800000003</c:v>
                </c:pt>
                <c:pt idx="14">
                  <c:v>294.22265599999997</c:v>
                </c:pt>
                <c:pt idx="15">
                  <c:v>277.05703699999998</c:v>
                </c:pt>
                <c:pt idx="16">
                  <c:v>265.64566000000002</c:v>
                </c:pt>
                <c:pt idx="17">
                  <c:v>259.57876599999997</c:v>
                </c:pt>
                <c:pt idx="18">
                  <c:v>245.906891</c:v>
                </c:pt>
                <c:pt idx="19">
                  <c:v>236.526749</c:v>
                </c:pt>
                <c:pt idx="20">
                  <c:v>228.811218</c:v>
                </c:pt>
                <c:pt idx="21">
                  <c:v>226.003815</c:v>
                </c:pt>
                <c:pt idx="22">
                  <c:v>212.82666</c:v>
                </c:pt>
                <c:pt idx="23">
                  <c:v>195.25756799999999</c:v>
                </c:pt>
                <c:pt idx="24">
                  <c:v>188.168915</c:v>
                </c:pt>
                <c:pt idx="25">
                  <c:v>173.149033</c:v>
                </c:pt>
                <c:pt idx="26">
                  <c:v>170.37966900000001</c:v>
                </c:pt>
                <c:pt idx="27">
                  <c:v>168.76586900000001</c:v>
                </c:pt>
                <c:pt idx="28">
                  <c:v>167.40919500000001</c:v>
                </c:pt>
                <c:pt idx="29">
                  <c:v>165.454193</c:v>
                </c:pt>
                <c:pt idx="30">
                  <c:v>164.79821799999999</c:v>
                </c:pt>
                <c:pt idx="31">
                  <c:v>164.54392999999999</c:v>
                </c:pt>
                <c:pt idx="32">
                  <c:v>164.52209500000001</c:v>
                </c:pt>
                <c:pt idx="33">
                  <c:v>164.50538599999999</c:v>
                </c:pt>
                <c:pt idx="34">
                  <c:v>164.48376500000001</c:v>
                </c:pt>
                <c:pt idx="35">
                  <c:v>163.591904</c:v>
                </c:pt>
                <c:pt idx="36">
                  <c:v>163.57775899999999</c:v>
                </c:pt>
                <c:pt idx="37">
                  <c:v>163.220001</c:v>
                </c:pt>
                <c:pt idx="38">
                  <c:v>162.131744</c:v>
                </c:pt>
                <c:pt idx="39">
                  <c:v>161.765717</c:v>
                </c:pt>
                <c:pt idx="40">
                  <c:v>161.744675</c:v>
                </c:pt>
                <c:pt idx="41">
                  <c:v>161.379715</c:v>
                </c:pt>
                <c:pt idx="42">
                  <c:v>161.35835299999999</c:v>
                </c:pt>
                <c:pt idx="43">
                  <c:v>161.33596800000001</c:v>
                </c:pt>
                <c:pt idx="44">
                  <c:v>161.31401099999999</c:v>
                </c:pt>
                <c:pt idx="45">
                  <c:v>161.29325900000001</c:v>
                </c:pt>
                <c:pt idx="46">
                  <c:v>161.274384</c:v>
                </c:pt>
                <c:pt idx="47">
                  <c:v>161.252533</c:v>
                </c:pt>
                <c:pt idx="48">
                  <c:v>161.23144500000001</c:v>
                </c:pt>
                <c:pt idx="49">
                  <c:v>161.212051</c:v>
                </c:pt>
                <c:pt idx="50">
                  <c:v>161.19383199999999</c:v>
                </c:pt>
              </c:numCache>
            </c:numRef>
          </c:val>
          <c:smooth val="0"/>
          <c:extLst>
            <c:ext xmlns:c16="http://schemas.microsoft.com/office/drawing/2014/chart" uri="{C3380CC4-5D6E-409C-BE32-E72D297353CC}">
              <c16:uniqueId val="{00000001-D68D-DD48-971C-08DD6B15A4F5}"/>
            </c:ext>
          </c:extLst>
        </c:ser>
        <c:ser>
          <c:idx val="3"/>
          <c:order val="2"/>
          <c:tx>
            <c:strRef>
              <c:f>Sheet1!$D$1</c:f>
              <c:strCache>
                <c:ptCount val="1"/>
                <c:pt idx="0">
                  <c:v>Reference</c:v>
                </c:pt>
              </c:strCache>
            </c:strRef>
          </c:tx>
          <c:spPr>
            <a:ln w="22225" cap="rnd">
              <a:solidFill>
                <a:sysClr val="windowText" lastClr="000000"/>
              </a:solidFill>
              <a:prstDash val="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314.28393599999998</c:v>
                </c:pt>
                <c:pt idx="1">
                  <c:v>314.782532</c:v>
                </c:pt>
                <c:pt idx="2">
                  <c:v>314.44210800000002</c:v>
                </c:pt>
                <c:pt idx="3">
                  <c:v>310.71075400000001</c:v>
                </c:pt>
                <c:pt idx="4">
                  <c:v>310.28277600000001</c:v>
                </c:pt>
                <c:pt idx="5">
                  <c:v>310.63687099999999</c:v>
                </c:pt>
                <c:pt idx="6">
                  <c:v>310.51559400000002</c:v>
                </c:pt>
                <c:pt idx="7">
                  <c:v>310.14443999999997</c:v>
                </c:pt>
                <c:pt idx="8">
                  <c:v>311.28539999999998</c:v>
                </c:pt>
                <c:pt idx="9">
                  <c:v>303.47406000000001</c:v>
                </c:pt>
                <c:pt idx="10">
                  <c:v>308.92626999999999</c:v>
                </c:pt>
                <c:pt idx="11">
                  <c:v>309.88262900000001</c:v>
                </c:pt>
                <c:pt idx="12">
                  <c:v>303.63382000000001</c:v>
                </c:pt>
                <c:pt idx="13">
                  <c:v>298.08065800000003</c:v>
                </c:pt>
                <c:pt idx="14">
                  <c:v>294.22265599999997</c:v>
                </c:pt>
                <c:pt idx="15">
                  <c:v>277.05703699999998</c:v>
                </c:pt>
                <c:pt idx="16">
                  <c:v>265.64566000000002</c:v>
                </c:pt>
                <c:pt idx="17">
                  <c:v>259.57876599999997</c:v>
                </c:pt>
                <c:pt idx="18">
                  <c:v>245.906891</c:v>
                </c:pt>
                <c:pt idx="19">
                  <c:v>236.52673300000001</c:v>
                </c:pt>
                <c:pt idx="20">
                  <c:v>228.82351700000001</c:v>
                </c:pt>
                <c:pt idx="21">
                  <c:v>226.01220699999999</c:v>
                </c:pt>
                <c:pt idx="22">
                  <c:v>212.49186700000001</c:v>
                </c:pt>
                <c:pt idx="23">
                  <c:v>195.34079</c:v>
                </c:pt>
                <c:pt idx="24">
                  <c:v>177.42971800000001</c:v>
                </c:pt>
                <c:pt idx="25">
                  <c:v>141.98493999999999</c:v>
                </c:pt>
                <c:pt idx="26">
                  <c:v>139.313354</c:v>
                </c:pt>
                <c:pt idx="27">
                  <c:v>138.00494399999999</c:v>
                </c:pt>
                <c:pt idx="28">
                  <c:v>136.64688100000001</c:v>
                </c:pt>
                <c:pt idx="29">
                  <c:v>133.95251500000001</c:v>
                </c:pt>
                <c:pt idx="30">
                  <c:v>132.779099</c:v>
                </c:pt>
                <c:pt idx="31">
                  <c:v>132.43553199999999</c:v>
                </c:pt>
                <c:pt idx="32">
                  <c:v>132.41529800000001</c:v>
                </c:pt>
                <c:pt idx="33">
                  <c:v>132.38931299999999</c:v>
                </c:pt>
                <c:pt idx="34">
                  <c:v>130.72697400000001</c:v>
                </c:pt>
                <c:pt idx="35">
                  <c:v>128.58390800000001</c:v>
                </c:pt>
                <c:pt idx="36">
                  <c:v>128.557999</c:v>
                </c:pt>
                <c:pt idx="37">
                  <c:v>128.20253</c:v>
                </c:pt>
                <c:pt idx="38">
                  <c:v>127.10923</c:v>
                </c:pt>
                <c:pt idx="39">
                  <c:v>126.74704699999999</c:v>
                </c:pt>
                <c:pt idx="40">
                  <c:v>126.703728</c:v>
                </c:pt>
                <c:pt idx="41">
                  <c:v>126.34378100000001</c:v>
                </c:pt>
                <c:pt idx="42">
                  <c:v>126.320663</c:v>
                </c:pt>
                <c:pt idx="43">
                  <c:v>126.29922500000001</c:v>
                </c:pt>
                <c:pt idx="44">
                  <c:v>126.27604700000001</c:v>
                </c:pt>
                <c:pt idx="45">
                  <c:v>126.25393699999999</c:v>
                </c:pt>
                <c:pt idx="46">
                  <c:v>126.22680699999999</c:v>
                </c:pt>
                <c:pt idx="47">
                  <c:v>126.211174</c:v>
                </c:pt>
                <c:pt idx="48">
                  <c:v>126.186317</c:v>
                </c:pt>
                <c:pt idx="49">
                  <c:v>126.16745</c:v>
                </c:pt>
                <c:pt idx="50">
                  <c:v>126.13447600000001</c:v>
                </c:pt>
              </c:numCache>
            </c:numRef>
          </c:val>
          <c:smooth val="0"/>
          <c:extLst>
            <c:ext xmlns:c16="http://schemas.microsoft.com/office/drawing/2014/chart" uri="{C3380CC4-5D6E-409C-BE32-E72D297353CC}">
              <c16:uniqueId val="{00000002-D68D-DD48-971C-08DD6B15A4F5}"/>
            </c:ext>
          </c:extLst>
        </c:ser>
        <c:dLbls>
          <c:showLegendKey val="0"/>
          <c:showVal val="0"/>
          <c:showCatName val="0"/>
          <c:showSerName val="0"/>
          <c:showPercent val="0"/>
          <c:showBubbleSize val="0"/>
        </c:dLbls>
        <c:marker val="1"/>
        <c:smooth val="0"/>
        <c:axId val="-756357104"/>
        <c:axId val="-756347856"/>
      </c:lineChart>
      <c:lineChart>
        <c:grouping val="standard"/>
        <c:varyColors val="0"/>
        <c:ser>
          <c:idx val="2"/>
          <c:order val="3"/>
          <c:tx>
            <c:strRef>
              <c:f>Sheet1!$E$1</c:f>
              <c:strCache>
                <c:ptCount val="1"/>
                <c:pt idx="0">
                  <c:v>High Oil 
and Gas 
Resource 
and 
Technology
</c:v>
                </c:pt>
              </c:strCache>
            </c:strRef>
          </c:tx>
          <c:spPr>
            <a:ln w="22225" cap="rnd">
              <a:solidFill>
                <a:schemeClr val="accent2">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1932.1000979999999</c:v>
                </c:pt>
                <c:pt idx="1">
                  <c:v>1869.8946530000001</c:v>
                </c:pt>
                <c:pt idx="2">
                  <c:v>1895.1282960000001</c:v>
                </c:pt>
                <c:pt idx="3">
                  <c:v>1935.3828120000001</c:v>
                </c:pt>
                <c:pt idx="4">
                  <c:v>1940.6488039999999</c:v>
                </c:pt>
                <c:pt idx="5">
                  <c:v>2015.4189449999999</c:v>
                </c:pt>
                <c:pt idx="6">
                  <c:v>1992.986328</c:v>
                </c:pt>
                <c:pt idx="7">
                  <c:v>2016.4954829999999</c:v>
                </c:pt>
                <c:pt idx="8">
                  <c:v>1985.855591</c:v>
                </c:pt>
                <c:pt idx="9">
                  <c:v>1755.9532469999999</c:v>
                </c:pt>
                <c:pt idx="10">
                  <c:v>1847.4345699999999</c:v>
                </c:pt>
                <c:pt idx="11">
                  <c:v>1733.5004879999999</c:v>
                </c:pt>
                <c:pt idx="12">
                  <c:v>1514.1949460000001</c:v>
                </c:pt>
                <c:pt idx="13">
                  <c:v>1581.249634</c:v>
                </c:pt>
                <c:pt idx="14">
                  <c:v>1581.7105710000001</c:v>
                </c:pt>
                <c:pt idx="15">
                  <c:v>1354.2154539999999</c:v>
                </c:pt>
                <c:pt idx="16">
                  <c:v>1241.2044679999999</c:v>
                </c:pt>
                <c:pt idx="17">
                  <c:v>1208.6567379999999</c:v>
                </c:pt>
                <c:pt idx="18">
                  <c:v>1149.3051760000001</c:v>
                </c:pt>
                <c:pt idx="19">
                  <c:v>985.55560300000002</c:v>
                </c:pt>
                <c:pt idx="20">
                  <c:v>898.80181900000002</c:v>
                </c:pt>
                <c:pt idx="21">
                  <c:v>814.05554199999995</c:v>
                </c:pt>
                <c:pt idx="22">
                  <c:v>757.85406499999999</c:v>
                </c:pt>
                <c:pt idx="23">
                  <c:v>682.86505099999999</c:v>
                </c:pt>
                <c:pt idx="24">
                  <c:v>649.30371100000002</c:v>
                </c:pt>
                <c:pt idx="25">
                  <c:v>544.74145499999997</c:v>
                </c:pt>
                <c:pt idx="26">
                  <c:v>563.947632</c:v>
                </c:pt>
                <c:pt idx="27">
                  <c:v>560.86828600000001</c:v>
                </c:pt>
                <c:pt idx="28">
                  <c:v>559.96728499999995</c:v>
                </c:pt>
                <c:pt idx="29">
                  <c:v>554.31976299999997</c:v>
                </c:pt>
                <c:pt idx="30">
                  <c:v>542.989014</c:v>
                </c:pt>
                <c:pt idx="31">
                  <c:v>532.268372</c:v>
                </c:pt>
                <c:pt idx="32">
                  <c:v>531.77453600000001</c:v>
                </c:pt>
                <c:pt idx="33">
                  <c:v>535.02069100000006</c:v>
                </c:pt>
                <c:pt idx="34">
                  <c:v>528.681152</c:v>
                </c:pt>
                <c:pt idx="35">
                  <c:v>520.07080099999996</c:v>
                </c:pt>
                <c:pt idx="36">
                  <c:v>523.17279099999996</c:v>
                </c:pt>
                <c:pt idx="37">
                  <c:v>526.07055700000001</c:v>
                </c:pt>
                <c:pt idx="38">
                  <c:v>524.14746100000002</c:v>
                </c:pt>
                <c:pt idx="39">
                  <c:v>520.90801999999996</c:v>
                </c:pt>
                <c:pt idx="40">
                  <c:v>511.11810300000002</c:v>
                </c:pt>
                <c:pt idx="41">
                  <c:v>504.38504</c:v>
                </c:pt>
                <c:pt idx="42">
                  <c:v>502.95880099999999</c:v>
                </c:pt>
                <c:pt idx="43">
                  <c:v>501.69293199999998</c:v>
                </c:pt>
                <c:pt idx="44">
                  <c:v>495.286224</c:v>
                </c:pt>
                <c:pt idx="45">
                  <c:v>492.158051</c:v>
                </c:pt>
                <c:pt idx="46">
                  <c:v>489.19088699999998</c:v>
                </c:pt>
                <c:pt idx="47">
                  <c:v>485.13690200000002</c:v>
                </c:pt>
                <c:pt idx="48">
                  <c:v>482.89651500000002</c:v>
                </c:pt>
                <c:pt idx="49">
                  <c:v>477.30093399999998</c:v>
                </c:pt>
                <c:pt idx="50">
                  <c:v>477.287781</c:v>
                </c:pt>
              </c:numCache>
            </c:numRef>
          </c:val>
          <c:smooth val="0"/>
          <c:extLst>
            <c:ext xmlns:c16="http://schemas.microsoft.com/office/drawing/2014/chart" uri="{C3380CC4-5D6E-409C-BE32-E72D297353CC}">
              <c16:uniqueId val="{00000003-D68D-DD48-971C-08DD6B15A4F5}"/>
            </c:ext>
          </c:extLst>
        </c:ser>
        <c:ser>
          <c:idx val="5"/>
          <c:order val="4"/>
          <c:tx>
            <c:strRef>
              <c:f>Sheet1!$F$1</c:f>
              <c:strCache>
                <c:ptCount val="1"/>
                <c:pt idx="0">
                  <c:v>Low Oil and Gas Resource and Technology</c:v>
                </c:pt>
              </c:strCache>
            </c:strRef>
          </c:tx>
          <c:spPr>
            <a:ln w="22225" cap="rnd">
              <a:solidFill>
                <a:schemeClr val="accent2">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1932.1000979999999</c:v>
                </c:pt>
                <c:pt idx="1">
                  <c:v>1869.8946530000001</c:v>
                </c:pt>
                <c:pt idx="2">
                  <c:v>1895.1282960000001</c:v>
                </c:pt>
                <c:pt idx="3">
                  <c:v>1935.3828120000001</c:v>
                </c:pt>
                <c:pt idx="4">
                  <c:v>1940.6488039999999</c:v>
                </c:pt>
                <c:pt idx="5">
                  <c:v>2015.4189449999999</c:v>
                </c:pt>
                <c:pt idx="6">
                  <c:v>1992.986328</c:v>
                </c:pt>
                <c:pt idx="7">
                  <c:v>2016.4954829999999</c:v>
                </c:pt>
                <c:pt idx="8">
                  <c:v>1985.855591</c:v>
                </c:pt>
                <c:pt idx="9">
                  <c:v>1755.9532469999999</c:v>
                </c:pt>
                <c:pt idx="10">
                  <c:v>1847.4345699999999</c:v>
                </c:pt>
                <c:pt idx="11">
                  <c:v>1733.5004879999999</c:v>
                </c:pt>
                <c:pt idx="12">
                  <c:v>1514.1949460000001</c:v>
                </c:pt>
                <c:pt idx="13">
                  <c:v>1581.249634</c:v>
                </c:pt>
                <c:pt idx="14">
                  <c:v>1581.7105710000001</c:v>
                </c:pt>
                <c:pt idx="15">
                  <c:v>1354.2154539999999</c:v>
                </c:pt>
                <c:pt idx="16">
                  <c:v>1241.2044679999999</c:v>
                </c:pt>
                <c:pt idx="17">
                  <c:v>1208.6567379999999</c:v>
                </c:pt>
                <c:pt idx="18">
                  <c:v>1149.3051760000001</c:v>
                </c:pt>
                <c:pt idx="19">
                  <c:v>985.52105700000004</c:v>
                </c:pt>
                <c:pt idx="20">
                  <c:v>898.36437999999998</c:v>
                </c:pt>
                <c:pt idx="21">
                  <c:v>953.206726</c:v>
                </c:pt>
                <c:pt idx="22">
                  <c:v>936.45556599999998</c:v>
                </c:pt>
                <c:pt idx="23">
                  <c:v>930.27624500000002</c:v>
                </c:pt>
                <c:pt idx="24">
                  <c:v>952.72448699999995</c:v>
                </c:pt>
                <c:pt idx="25">
                  <c:v>961.12255900000002</c:v>
                </c:pt>
                <c:pt idx="26">
                  <c:v>973.68823199999997</c:v>
                </c:pt>
                <c:pt idx="27">
                  <c:v>972.36602800000003</c:v>
                </c:pt>
                <c:pt idx="28">
                  <c:v>977.73132299999997</c:v>
                </c:pt>
                <c:pt idx="29">
                  <c:v>976.50256300000001</c:v>
                </c:pt>
                <c:pt idx="30">
                  <c:v>981.63165300000003</c:v>
                </c:pt>
                <c:pt idx="31">
                  <c:v>978.76934800000004</c:v>
                </c:pt>
                <c:pt idx="32">
                  <c:v>979.04016100000001</c:v>
                </c:pt>
                <c:pt idx="33">
                  <c:v>983.746216</c:v>
                </c:pt>
                <c:pt idx="34">
                  <c:v>983.73791500000004</c:v>
                </c:pt>
                <c:pt idx="35">
                  <c:v>977.85076900000001</c:v>
                </c:pt>
                <c:pt idx="36">
                  <c:v>977.46813999999995</c:v>
                </c:pt>
                <c:pt idx="37">
                  <c:v>976.35485800000004</c:v>
                </c:pt>
                <c:pt idx="38">
                  <c:v>969.15093999999999</c:v>
                </c:pt>
                <c:pt idx="39">
                  <c:v>966.44164999999998</c:v>
                </c:pt>
                <c:pt idx="40">
                  <c:v>963.395264</c:v>
                </c:pt>
                <c:pt idx="41">
                  <c:v>958.54101600000001</c:v>
                </c:pt>
                <c:pt idx="42">
                  <c:v>953.38714600000003</c:v>
                </c:pt>
                <c:pt idx="43">
                  <c:v>947.12145999999996</c:v>
                </c:pt>
                <c:pt idx="44">
                  <c:v>943.42846699999996</c:v>
                </c:pt>
                <c:pt idx="45">
                  <c:v>933.33136000000002</c:v>
                </c:pt>
                <c:pt idx="46">
                  <c:v>918.33801300000005</c:v>
                </c:pt>
                <c:pt idx="47">
                  <c:v>911.51232900000002</c:v>
                </c:pt>
                <c:pt idx="48">
                  <c:v>910.93298300000004</c:v>
                </c:pt>
                <c:pt idx="49">
                  <c:v>909.93182400000001</c:v>
                </c:pt>
                <c:pt idx="50">
                  <c:v>902.82385299999999</c:v>
                </c:pt>
              </c:numCache>
            </c:numRef>
          </c:val>
          <c:smooth val="0"/>
          <c:extLst>
            <c:ext xmlns:c16="http://schemas.microsoft.com/office/drawing/2014/chart" uri="{C3380CC4-5D6E-409C-BE32-E72D297353CC}">
              <c16:uniqueId val="{00000004-D68D-DD48-971C-08DD6B15A4F5}"/>
            </c:ext>
          </c:extLst>
        </c:ser>
        <c:ser>
          <c:idx val="0"/>
          <c:order val="5"/>
          <c:tx>
            <c:strRef>
              <c:f>Sheet1!$G$1</c:f>
              <c:strCache>
                <c:ptCount val="1"/>
                <c:pt idx="0">
                  <c:v>Reference</c:v>
                </c:pt>
              </c:strCache>
            </c:strRef>
          </c:tx>
          <c:spPr>
            <a:ln w="2222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1932.1000979999999</c:v>
                </c:pt>
                <c:pt idx="1">
                  <c:v>1869.8946530000001</c:v>
                </c:pt>
                <c:pt idx="2">
                  <c:v>1895.1282960000001</c:v>
                </c:pt>
                <c:pt idx="3">
                  <c:v>1935.3828120000001</c:v>
                </c:pt>
                <c:pt idx="4">
                  <c:v>1940.6488039999999</c:v>
                </c:pt>
                <c:pt idx="5">
                  <c:v>2015.4189449999999</c:v>
                </c:pt>
                <c:pt idx="6">
                  <c:v>1992.986328</c:v>
                </c:pt>
                <c:pt idx="7">
                  <c:v>2016.4954829999999</c:v>
                </c:pt>
                <c:pt idx="8">
                  <c:v>1985.855591</c:v>
                </c:pt>
                <c:pt idx="9">
                  <c:v>1755.9532469999999</c:v>
                </c:pt>
                <c:pt idx="10">
                  <c:v>1847.4345699999999</c:v>
                </c:pt>
                <c:pt idx="11">
                  <c:v>1733.5004879999999</c:v>
                </c:pt>
                <c:pt idx="12">
                  <c:v>1514.1949460000001</c:v>
                </c:pt>
                <c:pt idx="13">
                  <c:v>1581.249634</c:v>
                </c:pt>
                <c:pt idx="14">
                  <c:v>1581.7105710000001</c:v>
                </c:pt>
                <c:pt idx="15">
                  <c:v>1354.2154539999999</c:v>
                </c:pt>
                <c:pt idx="16">
                  <c:v>1241.2044679999999</c:v>
                </c:pt>
                <c:pt idx="17">
                  <c:v>1208.6567379999999</c:v>
                </c:pt>
                <c:pt idx="18">
                  <c:v>1149.3051760000001</c:v>
                </c:pt>
                <c:pt idx="19">
                  <c:v>985.57379200000003</c:v>
                </c:pt>
                <c:pt idx="20">
                  <c:v>898.50134300000002</c:v>
                </c:pt>
                <c:pt idx="21">
                  <c:v>846.23406999999997</c:v>
                </c:pt>
                <c:pt idx="22">
                  <c:v>818.61706500000003</c:v>
                </c:pt>
                <c:pt idx="23">
                  <c:v>765.20355199999995</c:v>
                </c:pt>
                <c:pt idx="24">
                  <c:v>752.70593299999996</c:v>
                </c:pt>
                <c:pt idx="25">
                  <c:v>743.56774900000005</c:v>
                </c:pt>
                <c:pt idx="26">
                  <c:v>771.67150900000001</c:v>
                </c:pt>
                <c:pt idx="27">
                  <c:v>771.18084699999997</c:v>
                </c:pt>
                <c:pt idx="28">
                  <c:v>771.01873799999998</c:v>
                </c:pt>
                <c:pt idx="29">
                  <c:v>768.11114499999996</c:v>
                </c:pt>
                <c:pt idx="30">
                  <c:v>764.38281199999994</c:v>
                </c:pt>
                <c:pt idx="31">
                  <c:v>757.32769800000005</c:v>
                </c:pt>
                <c:pt idx="32">
                  <c:v>758.97058100000004</c:v>
                </c:pt>
                <c:pt idx="33">
                  <c:v>764.45642099999998</c:v>
                </c:pt>
                <c:pt idx="34">
                  <c:v>754.82000700000003</c:v>
                </c:pt>
                <c:pt idx="35">
                  <c:v>736.805115</c:v>
                </c:pt>
                <c:pt idx="36">
                  <c:v>733.76251200000002</c:v>
                </c:pt>
                <c:pt idx="37">
                  <c:v>734.45532200000002</c:v>
                </c:pt>
                <c:pt idx="38">
                  <c:v>727.91186500000003</c:v>
                </c:pt>
                <c:pt idx="39">
                  <c:v>722.78338599999995</c:v>
                </c:pt>
                <c:pt idx="40">
                  <c:v>720.60632299999997</c:v>
                </c:pt>
                <c:pt idx="41">
                  <c:v>716.408142</c:v>
                </c:pt>
                <c:pt idx="42">
                  <c:v>716.24292000000003</c:v>
                </c:pt>
                <c:pt idx="43">
                  <c:v>715.60882600000002</c:v>
                </c:pt>
                <c:pt idx="44">
                  <c:v>714.43218999999999</c:v>
                </c:pt>
                <c:pt idx="45">
                  <c:v>717.80304000000001</c:v>
                </c:pt>
                <c:pt idx="46">
                  <c:v>720.90808100000004</c:v>
                </c:pt>
                <c:pt idx="47">
                  <c:v>719.89868200000001</c:v>
                </c:pt>
                <c:pt idx="48">
                  <c:v>716.85516399999995</c:v>
                </c:pt>
                <c:pt idx="49">
                  <c:v>715.594604</c:v>
                </c:pt>
                <c:pt idx="50">
                  <c:v>713.90777600000001</c:v>
                </c:pt>
              </c:numCache>
            </c:numRef>
          </c:val>
          <c:smooth val="0"/>
          <c:extLst>
            <c:ext xmlns:c16="http://schemas.microsoft.com/office/drawing/2014/chart" uri="{C3380CC4-5D6E-409C-BE32-E72D297353CC}">
              <c16:uniqueId val="{00000005-D68D-DD48-971C-08DD6B15A4F5}"/>
            </c:ext>
          </c:extLst>
        </c:ser>
        <c:dLbls>
          <c:showLegendKey val="0"/>
          <c:showVal val="0"/>
          <c:showCatName val="0"/>
          <c:showSerName val="0"/>
          <c:showPercent val="0"/>
          <c:showBubbleSize val="0"/>
        </c:dLbls>
        <c:marker val="1"/>
        <c:smooth val="0"/>
        <c:axId val="-848105056"/>
        <c:axId val="-848106144"/>
      </c:lineChart>
      <c:catAx>
        <c:axId val="-75635710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756347856"/>
        <c:crosses val="autoZero"/>
        <c:auto val="1"/>
        <c:lblAlgn val="ctr"/>
        <c:lblOffset val="100"/>
        <c:tickLblSkip val="10"/>
        <c:tickMarkSkip val="10"/>
        <c:noMultiLvlLbl val="0"/>
      </c:catAx>
      <c:valAx>
        <c:axId val="-756347856"/>
        <c:scaling>
          <c:orientation val="minMax"/>
          <c:max val="35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6357104"/>
        <c:crossesAt val="20"/>
        <c:crossBetween val="midCat"/>
        <c:majorUnit val="50"/>
      </c:valAx>
      <c:valAx>
        <c:axId val="-848106144"/>
        <c:scaling>
          <c:orientation val="minMax"/>
          <c:max val="4000"/>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05056"/>
        <c:crosses val="max"/>
        <c:crossBetween val="between"/>
        <c:majorUnit val="1000"/>
        <c:minorUnit val="0.5"/>
      </c:valAx>
      <c:catAx>
        <c:axId val="-848105056"/>
        <c:scaling>
          <c:orientation val="minMax"/>
        </c:scaling>
        <c:delete val="1"/>
        <c:axPos val="b"/>
        <c:numFmt formatCode="General" sourceLinked="1"/>
        <c:majorTickMark val="out"/>
        <c:minorTickMark val="none"/>
        <c:tickLblPos val="nextTo"/>
        <c:crossAx val="-848106144"/>
        <c:crosses val="autoZero"/>
        <c:auto val="1"/>
        <c:lblAlgn val="ctr"/>
        <c:lblOffset val="100"/>
        <c:noMultiLvlLbl val="0"/>
      </c:cat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48673082531347E-2"/>
          <c:y val="0.23057888597258677"/>
          <c:w val="0.84205326074712827"/>
          <c:h val="0.68397372172165849"/>
        </c:manualLayout>
      </c:layout>
      <c:lineChart>
        <c:grouping val="standard"/>
        <c:varyColors val="0"/>
        <c:ser>
          <c:idx val="1"/>
          <c:order val="0"/>
          <c:tx>
            <c:strRef>
              <c:f>Sheet1!$B$1</c:f>
              <c:strCache>
                <c:ptCount val="1"/>
                <c:pt idx="0">
                  <c:v>High Oil 
and Gas 
Resource 
and 
Technology
</c:v>
                </c:pt>
              </c:strCache>
            </c:strRef>
          </c:tx>
          <c:spPr>
            <a:ln w="22225" cap="rnd">
              <a:solidFill>
                <a:schemeClr val="accent2">
                  <a:lumMod val="75000"/>
                </a:schemeClr>
              </a:solidFill>
              <a:prstDash val="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314.28393599999998</c:v>
                </c:pt>
                <c:pt idx="1">
                  <c:v>314.782532</c:v>
                </c:pt>
                <c:pt idx="2">
                  <c:v>314.44210800000002</c:v>
                </c:pt>
                <c:pt idx="3">
                  <c:v>310.71075400000001</c:v>
                </c:pt>
                <c:pt idx="4">
                  <c:v>310.28277600000001</c:v>
                </c:pt>
                <c:pt idx="5">
                  <c:v>310.63687099999999</c:v>
                </c:pt>
                <c:pt idx="6">
                  <c:v>310.51559400000002</c:v>
                </c:pt>
                <c:pt idx="7">
                  <c:v>310.14443999999997</c:v>
                </c:pt>
                <c:pt idx="8">
                  <c:v>311.28539999999998</c:v>
                </c:pt>
                <c:pt idx="9">
                  <c:v>303.47406000000001</c:v>
                </c:pt>
                <c:pt idx="10">
                  <c:v>308.92626999999999</c:v>
                </c:pt>
                <c:pt idx="11">
                  <c:v>309.88262900000001</c:v>
                </c:pt>
                <c:pt idx="12">
                  <c:v>303.63382000000001</c:v>
                </c:pt>
                <c:pt idx="13">
                  <c:v>298.08065800000003</c:v>
                </c:pt>
                <c:pt idx="14">
                  <c:v>294.22265599999997</c:v>
                </c:pt>
                <c:pt idx="15">
                  <c:v>277.05703699999998</c:v>
                </c:pt>
                <c:pt idx="16">
                  <c:v>265.64566000000002</c:v>
                </c:pt>
                <c:pt idx="17">
                  <c:v>259.57876599999997</c:v>
                </c:pt>
                <c:pt idx="18">
                  <c:v>245.906891</c:v>
                </c:pt>
                <c:pt idx="19">
                  <c:v>236.526566</c:v>
                </c:pt>
                <c:pt idx="20">
                  <c:v>228.83523600000001</c:v>
                </c:pt>
                <c:pt idx="21">
                  <c:v>226.055634</c:v>
                </c:pt>
                <c:pt idx="22">
                  <c:v>211.214508</c:v>
                </c:pt>
                <c:pt idx="23">
                  <c:v>193.32508899999999</c:v>
                </c:pt>
                <c:pt idx="24">
                  <c:v>174.64241000000001</c:v>
                </c:pt>
                <c:pt idx="25">
                  <c:v>115.099716</c:v>
                </c:pt>
                <c:pt idx="26">
                  <c:v>110.79716500000001</c:v>
                </c:pt>
                <c:pt idx="27">
                  <c:v>109.26464799999999</c:v>
                </c:pt>
                <c:pt idx="28">
                  <c:v>107.89965100000001</c:v>
                </c:pt>
                <c:pt idx="29">
                  <c:v>105.93815600000001</c:v>
                </c:pt>
                <c:pt idx="30">
                  <c:v>105.267746</c:v>
                </c:pt>
                <c:pt idx="31">
                  <c:v>104.695312</c:v>
                </c:pt>
                <c:pt idx="32">
                  <c:v>104.66770200000001</c:v>
                </c:pt>
                <c:pt idx="33">
                  <c:v>104.643883</c:v>
                </c:pt>
                <c:pt idx="34">
                  <c:v>102.47653200000001</c:v>
                </c:pt>
                <c:pt idx="35">
                  <c:v>101.575462</c:v>
                </c:pt>
                <c:pt idx="36">
                  <c:v>100.662903</c:v>
                </c:pt>
                <c:pt idx="37">
                  <c:v>100.29937</c:v>
                </c:pt>
                <c:pt idx="38">
                  <c:v>99.210319999999996</c:v>
                </c:pt>
                <c:pt idx="39">
                  <c:v>98.433609000000004</c:v>
                </c:pt>
                <c:pt idx="40">
                  <c:v>97.729140999999998</c:v>
                </c:pt>
                <c:pt idx="41">
                  <c:v>96.852492999999996</c:v>
                </c:pt>
                <c:pt idx="42">
                  <c:v>96.830726999999996</c:v>
                </c:pt>
                <c:pt idx="43">
                  <c:v>96.807068000000001</c:v>
                </c:pt>
                <c:pt idx="44">
                  <c:v>96.786186000000001</c:v>
                </c:pt>
                <c:pt idx="45">
                  <c:v>96.238190000000003</c:v>
                </c:pt>
                <c:pt idx="46">
                  <c:v>96.225502000000006</c:v>
                </c:pt>
                <c:pt idx="47">
                  <c:v>96.186927999999995</c:v>
                </c:pt>
                <c:pt idx="48">
                  <c:v>96.170280000000005</c:v>
                </c:pt>
                <c:pt idx="49">
                  <c:v>96.152985000000001</c:v>
                </c:pt>
                <c:pt idx="50">
                  <c:v>96.136993000000004</c:v>
                </c:pt>
              </c:numCache>
            </c:numRef>
          </c:val>
          <c:smooth val="0"/>
          <c:extLst>
            <c:ext xmlns:c16="http://schemas.microsoft.com/office/drawing/2014/chart" uri="{C3380CC4-5D6E-409C-BE32-E72D297353CC}">
              <c16:uniqueId val="{00000000-1F2C-2E43-AE55-B227A6523A07}"/>
            </c:ext>
          </c:extLst>
        </c:ser>
        <c:ser>
          <c:idx val="4"/>
          <c:order val="1"/>
          <c:tx>
            <c:strRef>
              <c:f>Sheet1!$C$1</c:f>
              <c:strCache>
                <c:ptCount val="1"/>
                <c:pt idx="0">
                  <c:v>Low Oil and Gas Resource and Technology</c:v>
                </c:pt>
              </c:strCache>
            </c:strRef>
          </c:tx>
          <c:spPr>
            <a:ln w="22225" cap="rnd">
              <a:solidFill>
                <a:schemeClr val="accent2">
                  <a:lumMod val="40000"/>
                  <a:lumOff val="60000"/>
                </a:schemeClr>
              </a:solidFill>
              <a:prstDash val="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314.28393599999998</c:v>
                </c:pt>
                <c:pt idx="1">
                  <c:v>314.782532</c:v>
                </c:pt>
                <c:pt idx="2">
                  <c:v>314.44210800000002</c:v>
                </c:pt>
                <c:pt idx="3">
                  <c:v>310.71075400000001</c:v>
                </c:pt>
                <c:pt idx="4">
                  <c:v>310.28277600000001</c:v>
                </c:pt>
                <c:pt idx="5">
                  <c:v>310.63687099999999</c:v>
                </c:pt>
                <c:pt idx="6">
                  <c:v>310.51559400000002</c:v>
                </c:pt>
                <c:pt idx="7">
                  <c:v>310.14443999999997</c:v>
                </c:pt>
                <c:pt idx="8">
                  <c:v>311.28539999999998</c:v>
                </c:pt>
                <c:pt idx="9">
                  <c:v>303.47406000000001</c:v>
                </c:pt>
                <c:pt idx="10">
                  <c:v>308.92626999999999</c:v>
                </c:pt>
                <c:pt idx="11">
                  <c:v>309.88262900000001</c:v>
                </c:pt>
                <c:pt idx="12">
                  <c:v>303.63382000000001</c:v>
                </c:pt>
                <c:pt idx="13">
                  <c:v>298.08065800000003</c:v>
                </c:pt>
                <c:pt idx="14">
                  <c:v>294.22265599999997</c:v>
                </c:pt>
                <c:pt idx="15">
                  <c:v>277.05703699999998</c:v>
                </c:pt>
                <c:pt idx="16">
                  <c:v>265.64566000000002</c:v>
                </c:pt>
                <c:pt idx="17">
                  <c:v>259.57876599999997</c:v>
                </c:pt>
                <c:pt idx="18">
                  <c:v>245.906891</c:v>
                </c:pt>
                <c:pt idx="19">
                  <c:v>236.526611</c:v>
                </c:pt>
                <c:pt idx="20">
                  <c:v>228.79040499999999</c:v>
                </c:pt>
                <c:pt idx="21">
                  <c:v>225.99157700000001</c:v>
                </c:pt>
                <c:pt idx="22">
                  <c:v>212.96786499999999</c:v>
                </c:pt>
                <c:pt idx="23">
                  <c:v>193.31930500000001</c:v>
                </c:pt>
                <c:pt idx="24">
                  <c:v>184.89801</c:v>
                </c:pt>
                <c:pt idx="25">
                  <c:v>166.599197</c:v>
                </c:pt>
                <c:pt idx="26">
                  <c:v>164.449173</c:v>
                </c:pt>
                <c:pt idx="27">
                  <c:v>162.835251</c:v>
                </c:pt>
                <c:pt idx="28">
                  <c:v>161.47740200000001</c:v>
                </c:pt>
                <c:pt idx="29">
                  <c:v>159.51828</c:v>
                </c:pt>
                <c:pt idx="30">
                  <c:v>158.864868</c:v>
                </c:pt>
                <c:pt idx="31">
                  <c:v>158.60581999999999</c:v>
                </c:pt>
                <c:pt idx="32">
                  <c:v>158.58294699999999</c:v>
                </c:pt>
                <c:pt idx="33">
                  <c:v>158.56776400000001</c:v>
                </c:pt>
                <c:pt idx="34">
                  <c:v>158.54478499999999</c:v>
                </c:pt>
                <c:pt idx="35">
                  <c:v>157.65391500000001</c:v>
                </c:pt>
                <c:pt idx="36">
                  <c:v>157.64207500000001</c:v>
                </c:pt>
                <c:pt idx="37">
                  <c:v>157.282669</c:v>
                </c:pt>
                <c:pt idx="38">
                  <c:v>156.20375100000001</c:v>
                </c:pt>
                <c:pt idx="39">
                  <c:v>155.84877</c:v>
                </c:pt>
                <c:pt idx="40">
                  <c:v>155.82777400000001</c:v>
                </c:pt>
                <c:pt idx="41">
                  <c:v>155.464066</c:v>
                </c:pt>
                <c:pt idx="42">
                  <c:v>155.44695999999999</c:v>
                </c:pt>
                <c:pt idx="43">
                  <c:v>155.42643699999999</c:v>
                </c:pt>
                <c:pt idx="44">
                  <c:v>155.406723</c:v>
                </c:pt>
                <c:pt idx="45">
                  <c:v>155.38857999999999</c:v>
                </c:pt>
                <c:pt idx="46">
                  <c:v>155.37548799999999</c:v>
                </c:pt>
                <c:pt idx="47">
                  <c:v>155.35206600000001</c:v>
                </c:pt>
                <c:pt idx="48">
                  <c:v>155.33364900000001</c:v>
                </c:pt>
                <c:pt idx="49">
                  <c:v>155.31625399999999</c:v>
                </c:pt>
                <c:pt idx="50">
                  <c:v>155.30169699999999</c:v>
                </c:pt>
              </c:numCache>
            </c:numRef>
          </c:val>
          <c:smooth val="0"/>
          <c:extLst>
            <c:ext xmlns:c16="http://schemas.microsoft.com/office/drawing/2014/chart" uri="{C3380CC4-5D6E-409C-BE32-E72D297353CC}">
              <c16:uniqueId val="{00000001-1F2C-2E43-AE55-B227A6523A07}"/>
            </c:ext>
          </c:extLst>
        </c:ser>
        <c:ser>
          <c:idx val="3"/>
          <c:order val="2"/>
          <c:tx>
            <c:strRef>
              <c:f>Sheet1!$D$1</c:f>
              <c:strCache>
                <c:ptCount val="1"/>
                <c:pt idx="0">
                  <c:v>Reference</c:v>
                </c:pt>
              </c:strCache>
            </c:strRef>
          </c:tx>
          <c:spPr>
            <a:ln w="22225" cap="rnd">
              <a:solidFill>
                <a:sysClr val="windowText" lastClr="000000"/>
              </a:solidFill>
              <a:prstDash val="dash"/>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314.28393599999998</c:v>
                </c:pt>
                <c:pt idx="1">
                  <c:v>314.782532</c:v>
                </c:pt>
                <c:pt idx="2">
                  <c:v>314.44210800000002</c:v>
                </c:pt>
                <c:pt idx="3">
                  <c:v>310.71075400000001</c:v>
                </c:pt>
                <c:pt idx="4">
                  <c:v>310.28277600000001</c:v>
                </c:pt>
                <c:pt idx="5">
                  <c:v>310.63687099999999</c:v>
                </c:pt>
                <c:pt idx="6">
                  <c:v>310.51559400000002</c:v>
                </c:pt>
                <c:pt idx="7">
                  <c:v>310.14443999999997</c:v>
                </c:pt>
                <c:pt idx="8">
                  <c:v>311.28539999999998</c:v>
                </c:pt>
                <c:pt idx="9">
                  <c:v>303.47406000000001</c:v>
                </c:pt>
                <c:pt idx="10">
                  <c:v>308.92626999999999</c:v>
                </c:pt>
                <c:pt idx="11">
                  <c:v>309.88262900000001</c:v>
                </c:pt>
                <c:pt idx="12">
                  <c:v>303.63382000000001</c:v>
                </c:pt>
                <c:pt idx="13">
                  <c:v>298.08065800000003</c:v>
                </c:pt>
                <c:pt idx="14">
                  <c:v>294.22265599999997</c:v>
                </c:pt>
                <c:pt idx="15">
                  <c:v>277.05703699999998</c:v>
                </c:pt>
                <c:pt idx="16">
                  <c:v>265.64566000000002</c:v>
                </c:pt>
                <c:pt idx="17">
                  <c:v>259.57876599999997</c:v>
                </c:pt>
                <c:pt idx="18">
                  <c:v>245.906891</c:v>
                </c:pt>
                <c:pt idx="19">
                  <c:v>236.52662699999999</c:v>
                </c:pt>
                <c:pt idx="20">
                  <c:v>228.82302899999999</c:v>
                </c:pt>
                <c:pt idx="21">
                  <c:v>226.01973000000001</c:v>
                </c:pt>
                <c:pt idx="22">
                  <c:v>212.43618799999999</c:v>
                </c:pt>
                <c:pt idx="23">
                  <c:v>194.96444700000001</c:v>
                </c:pt>
                <c:pt idx="24">
                  <c:v>177.20742799999999</c:v>
                </c:pt>
                <c:pt idx="25">
                  <c:v>143.17437699999999</c:v>
                </c:pt>
                <c:pt idx="26">
                  <c:v>140.22700499999999</c:v>
                </c:pt>
                <c:pt idx="27">
                  <c:v>138.923462</c:v>
                </c:pt>
                <c:pt idx="28">
                  <c:v>137.564041</c:v>
                </c:pt>
                <c:pt idx="29">
                  <c:v>135.284851</c:v>
                </c:pt>
                <c:pt idx="30">
                  <c:v>134.62759399999999</c:v>
                </c:pt>
                <c:pt idx="31">
                  <c:v>134.37290999999999</c:v>
                </c:pt>
                <c:pt idx="32">
                  <c:v>134.258804</c:v>
                </c:pt>
                <c:pt idx="33">
                  <c:v>134.236908</c:v>
                </c:pt>
                <c:pt idx="34">
                  <c:v>133.055542</c:v>
                </c:pt>
                <c:pt idx="35">
                  <c:v>132.155945</c:v>
                </c:pt>
                <c:pt idx="36">
                  <c:v>131.45076</c:v>
                </c:pt>
                <c:pt idx="37">
                  <c:v>130.89404300000001</c:v>
                </c:pt>
                <c:pt idx="38">
                  <c:v>129.21881099999999</c:v>
                </c:pt>
                <c:pt idx="39">
                  <c:v>128.85772700000001</c:v>
                </c:pt>
                <c:pt idx="40">
                  <c:v>128.83573899999999</c:v>
                </c:pt>
                <c:pt idx="41">
                  <c:v>128.47285500000001</c:v>
                </c:pt>
                <c:pt idx="42">
                  <c:v>128.45082099999999</c:v>
                </c:pt>
                <c:pt idx="43">
                  <c:v>128.42851300000001</c:v>
                </c:pt>
                <c:pt idx="44">
                  <c:v>128.406036</c:v>
                </c:pt>
                <c:pt idx="45">
                  <c:v>127.96848300000001</c:v>
                </c:pt>
                <c:pt idx="46">
                  <c:v>127.94626599999999</c:v>
                </c:pt>
                <c:pt idx="47">
                  <c:v>127.69201700000001</c:v>
                </c:pt>
                <c:pt idx="48">
                  <c:v>127.669678</c:v>
                </c:pt>
                <c:pt idx="49">
                  <c:v>127.421783</c:v>
                </c:pt>
                <c:pt idx="50">
                  <c:v>127.398445</c:v>
                </c:pt>
              </c:numCache>
            </c:numRef>
          </c:val>
          <c:smooth val="0"/>
          <c:extLst>
            <c:ext xmlns:c16="http://schemas.microsoft.com/office/drawing/2014/chart" uri="{C3380CC4-5D6E-409C-BE32-E72D297353CC}">
              <c16:uniqueId val="{00000002-1F2C-2E43-AE55-B227A6523A07}"/>
            </c:ext>
          </c:extLst>
        </c:ser>
        <c:dLbls>
          <c:showLegendKey val="0"/>
          <c:showVal val="0"/>
          <c:showCatName val="0"/>
          <c:showSerName val="0"/>
          <c:showPercent val="0"/>
          <c:showBubbleSize val="0"/>
        </c:dLbls>
        <c:marker val="1"/>
        <c:smooth val="0"/>
        <c:axId val="-848112672"/>
        <c:axId val="-848103424"/>
      </c:lineChart>
      <c:lineChart>
        <c:grouping val="standard"/>
        <c:varyColors val="0"/>
        <c:ser>
          <c:idx val="2"/>
          <c:order val="3"/>
          <c:tx>
            <c:strRef>
              <c:f>Sheet1!$E$1</c:f>
              <c:strCache>
                <c:ptCount val="1"/>
                <c:pt idx="0">
                  <c:v>High Oil 
and Gas 
Resource 
and 
Technology
</c:v>
                </c:pt>
              </c:strCache>
            </c:strRef>
          </c:tx>
          <c:spPr>
            <a:ln w="22225" cap="rnd">
              <a:solidFill>
                <a:schemeClr val="accent2">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1932.1000979999999</c:v>
                </c:pt>
                <c:pt idx="1">
                  <c:v>1869.8946530000001</c:v>
                </c:pt>
                <c:pt idx="2">
                  <c:v>1895.1282960000001</c:v>
                </c:pt>
                <c:pt idx="3">
                  <c:v>1935.3828120000001</c:v>
                </c:pt>
                <c:pt idx="4">
                  <c:v>1940.6488039999999</c:v>
                </c:pt>
                <c:pt idx="5">
                  <c:v>2015.4189449999999</c:v>
                </c:pt>
                <c:pt idx="6">
                  <c:v>1992.986328</c:v>
                </c:pt>
                <c:pt idx="7">
                  <c:v>2016.4954829999999</c:v>
                </c:pt>
                <c:pt idx="8">
                  <c:v>1985.855591</c:v>
                </c:pt>
                <c:pt idx="9">
                  <c:v>1755.9532469999999</c:v>
                </c:pt>
                <c:pt idx="10">
                  <c:v>1847.4345699999999</c:v>
                </c:pt>
                <c:pt idx="11">
                  <c:v>1733.5004879999999</c:v>
                </c:pt>
                <c:pt idx="12">
                  <c:v>1514.1949460000001</c:v>
                </c:pt>
                <c:pt idx="13">
                  <c:v>1581.249634</c:v>
                </c:pt>
                <c:pt idx="14">
                  <c:v>1581.7105710000001</c:v>
                </c:pt>
                <c:pt idx="15">
                  <c:v>1354.2154539999999</c:v>
                </c:pt>
                <c:pt idx="16">
                  <c:v>1241.2044679999999</c:v>
                </c:pt>
                <c:pt idx="17">
                  <c:v>1208.6567379999999</c:v>
                </c:pt>
                <c:pt idx="18">
                  <c:v>1149.3051760000001</c:v>
                </c:pt>
                <c:pt idx="19">
                  <c:v>985.70361300000002</c:v>
                </c:pt>
                <c:pt idx="20">
                  <c:v>898.83129899999994</c:v>
                </c:pt>
                <c:pt idx="21">
                  <c:v>812.08337400000005</c:v>
                </c:pt>
                <c:pt idx="22">
                  <c:v>746.43273899999997</c:v>
                </c:pt>
                <c:pt idx="23">
                  <c:v>684.208618</c:v>
                </c:pt>
                <c:pt idx="24">
                  <c:v>649.69140600000003</c:v>
                </c:pt>
                <c:pt idx="25">
                  <c:v>568.70519999999999</c:v>
                </c:pt>
                <c:pt idx="26">
                  <c:v>586.23718299999996</c:v>
                </c:pt>
                <c:pt idx="27">
                  <c:v>582.60858199999996</c:v>
                </c:pt>
                <c:pt idx="28">
                  <c:v>576.03320299999996</c:v>
                </c:pt>
                <c:pt idx="29">
                  <c:v>566.00750700000003</c:v>
                </c:pt>
                <c:pt idx="30">
                  <c:v>555.93298300000004</c:v>
                </c:pt>
                <c:pt idx="31">
                  <c:v>547.90777600000001</c:v>
                </c:pt>
                <c:pt idx="32">
                  <c:v>546.63147000000004</c:v>
                </c:pt>
                <c:pt idx="33">
                  <c:v>545.70764199999996</c:v>
                </c:pt>
                <c:pt idx="34">
                  <c:v>547.33013900000003</c:v>
                </c:pt>
                <c:pt idx="35">
                  <c:v>531.94250499999998</c:v>
                </c:pt>
                <c:pt idx="36">
                  <c:v>532.07293700000002</c:v>
                </c:pt>
                <c:pt idx="37">
                  <c:v>531.76538100000005</c:v>
                </c:pt>
                <c:pt idx="38">
                  <c:v>527.691284</c:v>
                </c:pt>
                <c:pt idx="39">
                  <c:v>523.87298599999997</c:v>
                </c:pt>
                <c:pt idx="40">
                  <c:v>515.36395300000004</c:v>
                </c:pt>
                <c:pt idx="41">
                  <c:v>509.447968</c:v>
                </c:pt>
                <c:pt idx="42">
                  <c:v>506.46051</c:v>
                </c:pt>
                <c:pt idx="43">
                  <c:v>505.382294</c:v>
                </c:pt>
                <c:pt idx="44">
                  <c:v>501.10635400000001</c:v>
                </c:pt>
                <c:pt idx="45">
                  <c:v>497.24316399999998</c:v>
                </c:pt>
                <c:pt idx="46">
                  <c:v>496.46972699999998</c:v>
                </c:pt>
                <c:pt idx="47">
                  <c:v>494.79983499999997</c:v>
                </c:pt>
                <c:pt idx="48">
                  <c:v>492.14804099999998</c:v>
                </c:pt>
                <c:pt idx="49">
                  <c:v>491.319458</c:v>
                </c:pt>
                <c:pt idx="50">
                  <c:v>487.43597399999999</c:v>
                </c:pt>
              </c:numCache>
            </c:numRef>
          </c:val>
          <c:smooth val="0"/>
          <c:extLst>
            <c:ext xmlns:c16="http://schemas.microsoft.com/office/drawing/2014/chart" uri="{C3380CC4-5D6E-409C-BE32-E72D297353CC}">
              <c16:uniqueId val="{00000003-1F2C-2E43-AE55-B227A6523A07}"/>
            </c:ext>
          </c:extLst>
        </c:ser>
        <c:ser>
          <c:idx val="5"/>
          <c:order val="4"/>
          <c:tx>
            <c:strRef>
              <c:f>Sheet1!$F$1</c:f>
              <c:strCache>
                <c:ptCount val="1"/>
                <c:pt idx="0">
                  <c:v>Low Oil and Gas Resource and Technology</c:v>
                </c:pt>
              </c:strCache>
            </c:strRef>
          </c:tx>
          <c:spPr>
            <a:ln w="22225" cap="rnd">
              <a:solidFill>
                <a:schemeClr val="accent2">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1932.1000979999999</c:v>
                </c:pt>
                <c:pt idx="1">
                  <c:v>1869.8946530000001</c:v>
                </c:pt>
                <c:pt idx="2">
                  <c:v>1895.1282960000001</c:v>
                </c:pt>
                <c:pt idx="3">
                  <c:v>1935.3828120000001</c:v>
                </c:pt>
                <c:pt idx="4">
                  <c:v>1940.6488039999999</c:v>
                </c:pt>
                <c:pt idx="5">
                  <c:v>2015.4189449999999</c:v>
                </c:pt>
                <c:pt idx="6">
                  <c:v>1992.986328</c:v>
                </c:pt>
                <c:pt idx="7">
                  <c:v>2016.4954829999999</c:v>
                </c:pt>
                <c:pt idx="8">
                  <c:v>1985.855591</c:v>
                </c:pt>
                <c:pt idx="9">
                  <c:v>1755.9532469999999</c:v>
                </c:pt>
                <c:pt idx="10">
                  <c:v>1847.4345699999999</c:v>
                </c:pt>
                <c:pt idx="11">
                  <c:v>1733.5004879999999</c:v>
                </c:pt>
                <c:pt idx="12">
                  <c:v>1514.1949460000001</c:v>
                </c:pt>
                <c:pt idx="13">
                  <c:v>1581.249634</c:v>
                </c:pt>
                <c:pt idx="14">
                  <c:v>1581.7105710000001</c:v>
                </c:pt>
                <c:pt idx="15">
                  <c:v>1354.2154539999999</c:v>
                </c:pt>
                <c:pt idx="16">
                  <c:v>1241.2044679999999</c:v>
                </c:pt>
                <c:pt idx="17">
                  <c:v>1208.6567379999999</c:v>
                </c:pt>
                <c:pt idx="18">
                  <c:v>1149.3051760000001</c:v>
                </c:pt>
                <c:pt idx="19">
                  <c:v>985.45666500000004</c:v>
                </c:pt>
                <c:pt idx="20">
                  <c:v>895.01556400000004</c:v>
                </c:pt>
                <c:pt idx="21">
                  <c:v>949.54864499999996</c:v>
                </c:pt>
                <c:pt idx="22">
                  <c:v>925.15826400000003</c:v>
                </c:pt>
                <c:pt idx="23">
                  <c:v>898.16094999999996</c:v>
                </c:pt>
                <c:pt idx="24">
                  <c:v>901.62066700000003</c:v>
                </c:pt>
                <c:pt idx="25">
                  <c:v>909.21246299999996</c:v>
                </c:pt>
                <c:pt idx="26">
                  <c:v>927.64257799999996</c:v>
                </c:pt>
                <c:pt idx="27">
                  <c:v>923.93017599999996</c:v>
                </c:pt>
                <c:pt idx="28">
                  <c:v>924.83136000000002</c:v>
                </c:pt>
                <c:pt idx="29">
                  <c:v>922.42834500000004</c:v>
                </c:pt>
                <c:pt idx="30">
                  <c:v>922.226135</c:v>
                </c:pt>
                <c:pt idx="31">
                  <c:v>919.26507600000002</c:v>
                </c:pt>
                <c:pt idx="32">
                  <c:v>918.03015100000005</c:v>
                </c:pt>
                <c:pt idx="33">
                  <c:v>920.84716800000001</c:v>
                </c:pt>
                <c:pt idx="34">
                  <c:v>923.20794699999999</c:v>
                </c:pt>
                <c:pt idx="35">
                  <c:v>917.67156999999997</c:v>
                </c:pt>
                <c:pt idx="36">
                  <c:v>920.11792000000003</c:v>
                </c:pt>
                <c:pt idx="37">
                  <c:v>922.90753199999995</c:v>
                </c:pt>
                <c:pt idx="38">
                  <c:v>925.45459000000005</c:v>
                </c:pt>
                <c:pt idx="39">
                  <c:v>923.79046600000004</c:v>
                </c:pt>
                <c:pt idx="40">
                  <c:v>920.77703899999995</c:v>
                </c:pt>
                <c:pt idx="41">
                  <c:v>917.87506099999996</c:v>
                </c:pt>
                <c:pt idx="42">
                  <c:v>916.57995600000004</c:v>
                </c:pt>
                <c:pt idx="43">
                  <c:v>913.08660899999995</c:v>
                </c:pt>
                <c:pt idx="44">
                  <c:v>912.80084199999999</c:v>
                </c:pt>
                <c:pt idx="45">
                  <c:v>909.30841099999998</c:v>
                </c:pt>
                <c:pt idx="46">
                  <c:v>903.50604199999998</c:v>
                </c:pt>
                <c:pt idx="47">
                  <c:v>900.04461700000002</c:v>
                </c:pt>
                <c:pt idx="48">
                  <c:v>889.10876499999995</c:v>
                </c:pt>
                <c:pt idx="49">
                  <c:v>881.55645800000002</c:v>
                </c:pt>
                <c:pt idx="50">
                  <c:v>866.48205599999994</c:v>
                </c:pt>
              </c:numCache>
            </c:numRef>
          </c:val>
          <c:smooth val="0"/>
          <c:extLst>
            <c:ext xmlns:c16="http://schemas.microsoft.com/office/drawing/2014/chart" uri="{C3380CC4-5D6E-409C-BE32-E72D297353CC}">
              <c16:uniqueId val="{00000004-1F2C-2E43-AE55-B227A6523A07}"/>
            </c:ext>
          </c:extLst>
        </c:ser>
        <c:ser>
          <c:idx val="0"/>
          <c:order val="5"/>
          <c:tx>
            <c:strRef>
              <c:f>Sheet1!$G$1</c:f>
              <c:strCache>
                <c:ptCount val="1"/>
                <c:pt idx="0">
                  <c:v>Reference</c:v>
                </c:pt>
              </c:strCache>
            </c:strRef>
          </c:tx>
          <c:spPr>
            <a:ln w="2222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1932.1000979999999</c:v>
                </c:pt>
                <c:pt idx="1">
                  <c:v>1869.8946530000001</c:v>
                </c:pt>
                <c:pt idx="2">
                  <c:v>1895.1282960000001</c:v>
                </c:pt>
                <c:pt idx="3">
                  <c:v>1935.3828120000001</c:v>
                </c:pt>
                <c:pt idx="4">
                  <c:v>1940.6488039999999</c:v>
                </c:pt>
                <c:pt idx="5">
                  <c:v>2015.4189449999999</c:v>
                </c:pt>
                <c:pt idx="6">
                  <c:v>1992.986328</c:v>
                </c:pt>
                <c:pt idx="7">
                  <c:v>2016.4954829999999</c:v>
                </c:pt>
                <c:pt idx="8">
                  <c:v>1985.855591</c:v>
                </c:pt>
                <c:pt idx="9">
                  <c:v>1755.9532469999999</c:v>
                </c:pt>
                <c:pt idx="10">
                  <c:v>1847.4345699999999</c:v>
                </c:pt>
                <c:pt idx="11">
                  <c:v>1733.5004879999999</c:v>
                </c:pt>
                <c:pt idx="12">
                  <c:v>1514.1949460000001</c:v>
                </c:pt>
                <c:pt idx="13">
                  <c:v>1581.249634</c:v>
                </c:pt>
                <c:pt idx="14">
                  <c:v>1581.7105710000001</c:v>
                </c:pt>
                <c:pt idx="15">
                  <c:v>1354.2154539999999</c:v>
                </c:pt>
                <c:pt idx="16">
                  <c:v>1241.2044679999999</c:v>
                </c:pt>
                <c:pt idx="17">
                  <c:v>1208.6567379999999</c:v>
                </c:pt>
                <c:pt idx="18">
                  <c:v>1149.3051760000001</c:v>
                </c:pt>
                <c:pt idx="19">
                  <c:v>984.88494900000001</c:v>
                </c:pt>
                <c:pt idx="20">
                  <c:v>898.75305200000003</c:v>
                </c:pt>
                <c:pt idx="21">
                  <c:v>851.61517300000003</c:v>
                </c:pt>
                <c:pt idx="22">
                  <c:v>821.34082000000001</c:v>
                </c:pt>
                <c:pt idx="23">
                  <c:v>761.45416299999999</c:v>
                </c:pt>
                <c:pt idx="24">
                  <c:v>747.67236300000002</c:v>
                </c:pt>
                <c:pt idx="25">
                  <c:v>732.02618399999994</c:v>
                </c:pt>
                <c:pt idx="26">
                  <c:v>774.28668200000004</c:v>
                </c:pt>
                <c:pt idx="27">
                  <c:v>773.01977499999998</c:v>
                </c:pt>
                <c:pt idx="28">
                  <c:v>771.31073000000004</c:v>
                </c:pt>
                <c:pt idx="29">
                  <c:v>768.95007299999997</c:v>
                </c:pt>
                <c:pt idx="30">
                  <c:v>767.18737799999997</c:v>
                </c:pt>
                <c:pt idx="31">
                  <c:v>762.341858</c:v>
                </c:pt>
                <c:pt idx="32">
                  <c:v>760.95983899999999</c:v>
                </c:pt>
                <c:pt idx="33">
                  <c:v>767.22796600000004</c:v>
                </c:pt>
                <c:pt idx="34">
                  <c:v>760.75048800000002</c:v>
                </c:pt>
                <c:pt idx="35">
                  <c:v>751.40655500000003</c:v>
                </c:pt>
                <c:pt idx="36">
                  <c:v>745.31793200000004</c:v>
                </c:pt>
                <c:pt idx="37">
                  <c:v>744.10064699999998</c:v>
                </c:pt>
                <c:pt idx="38">
                  <c:v>735.22430399999996</c:v>
                </c:pt>
                <c:pt idx="39">
                  <c:v>729.85461399999997</c:v>
                </c:pt>
                <c:pt idx="40">
                  <c:v>727.14050299999997</c:v>
                </c:pt>
                <c:pt idx="41">
                  <c:v>723.74401899999998</c:v>
                </c:pt>
                <c:pt idx="42">
                  <c:v>720.72473100000002</c:v>
                </c:pt>
                <c:pt idx="43">
                  <c:v>718.13445999999999</c:v>
                </c:pt>
                <c:pt idx="44">
                  <c:v>718.03985599999999</c:v>
                </c:pt>
                <c:pt idx="45">
                  <c:v>714.38647500000002</c:v>
                </c:pt>
                <c:pt idx="46">
                  <c:v>720.95391800000004</c:v>
                </c:pt>
                <c:pt idx="47">
                  <c:v>720.31036400000005</c:v>
                </c:pt>
                <c:pt idx="48">
                  <c:v>719.473206</c:v>
                </c:pt>
                <c:pt idx="49">
                  <c:v>716.48748799999998</c:v>
                </c:pt>
                <c:pt idx="50">
                  <c:v>719.43194600000004</c:v>
                </c:pt>
              </c:numCache>
            </c:numRef>
          </c:val>
          <c:smooth val="0"/>
          <c:extLst>
            <c:ext xmlns:c16="http://schemas.microsoft.com/office/drawing/2014/chart" uri="{C3380CC4-5D6E-409C-BE32-E72D297353CC}">
              <c16:uniqueId val="{00000005-1F2C-2E43-AE55-B227A6523A07}"/>
            </c:ext>
          </c:extLst>
        </c:ser>
        <c:dLbls>
          <c:showLegendKey val="0"/>
          <c:showVal val="0"/>
          <c:showCatName val="0"/>
          <c:showSerName val="0"/>
          <c:showPercent val="0"/>
          <c:showBubbleSize val="0"/>
        </c:dLbls>
        <c:marker val="1"/>
        <c:smooth val="0"/>
        <c:axId val="-848112128"/>
        <c:axId val="-848116480"/>
      </c:lineChart>
      <c:catAx>
        <c:axId val="-8481126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848103424"/>
        <c:crosses val="autoZero"/>
        <c:auto val="1"/>
        <c:lblAlgn val="ctr"/>
        <c:lblOffset val="100"/>
        <c:tickLblSkip val="10"/>
        <c:tickMarkSkip val="10"/>
        <c:noMultiLvlLbl val="0"/>
      </c:catAx>
      <c:valAx>
        <c:axId val="-848103424"/>
        <c:scaling>
          <c:orientation val="minMax"/>
          <c:max val="35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2672"/>
        <c:crossesAt val="20"/>
        <c:crossBetween val="midCat"/>
        <c:majorUnit val="50"/>
      </c:valAx>
      <c:valAx>
        <c:axId val="-848116480"/>
        <c:scaling>
          <c:orientation val="minMax"/>
          <c:max val="4000"/>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2128"/>
        <c:crosses val="max"/>
        <c:crossBetween val="between"/>
        <c:majorUnit val="1000"/>
        <c:minorUnit val="0.5"/>
      </c:valAx>
      <c:catAx>
        <c:axId val="-848112128"/>
        <c:scaling>
          <c:orientation val="minMax"/>
        </c:scaling>
        <c:delete val="1"/>
        <c:axPos val="b"/>
        <c:numFmt formatCode="General" sourceLinked="1"/>
        <c:majorTickMark val="out"/>
        <c:minorTickMark val="none"/>
        <c:tickLblPos val="nextTo"/>
        <c:crossAx val="-848116480"/>
        <c:crosses val="autoZero"/>
        <c:auto val="1"/>
        <c:lblAlgn val="ctr"/>
        <c:lblOffset val="100"/>
        <c:noMultiLvlLbl val="0"/>
      </c:cat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48673082531347E-2"/>
          <c:y val="0.23057888597258677"/>
          <c:w val="0.78462024664242547"/>
          <c:h val="0.68302370073479191"/>
        </c:manualLayout>
      </c:layout>
      <c:lineChart>
        <c:grouping val="standard"/>
        <c:varyColors val="0"/>
        <c:ser>
          <c:idx val="1"/>
          <c:order val="0"/>
          <c:tx>
            <c:strRef>
              <c:f>Sheet1!$B$1</c:f>
              <c:strCache>
                <c:ptCount val="1"/>
                <c:pt idx="0">
                  <c:v>High Oil 
and Gas 
Resource 
and 
Technology
</c:v>
                </c:pt>
              </c:strCache>
            </c:strRef>
          </c:tx>
          <c:spPr>
            <a:ln w="22225" cap="rnd">
              <a:solidFill>
                <a:schemeClr val="accent2">
                  <a:lumMod val="75000"/>
                </a:scheme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70.178379055876405</c:v>
                </c:pt>
                <c:pt idx="1">
                  <c:v>67.811352925219197</c:v>
                </c:pt>
                <c:pt idx="2">
                  <c:v>68.800851117351698</c:v>
                </c:pt>
                <c:pt idx="3">
                  <c:v>71.106039335511397</c:v>
                </c:pt>
                <c:pt idx="4">
                  <c:v>71.397856643571302</c:v>
                </c:pt>
                <c:pt idx="5">
                  <c:v>74.064181460905104</c:v>
                </c:pt>
                <c:pt idx="6">
                  <c:v>73.268415239242501</c:v>
                </c:pt>
                <c:pt idx="7">
                  <c:v>74.221400934245693</c:v>
                </c:pt>
                <c:pt idx="8">
                  <c:v>72.825723185687806</c:v>
                </c:pt>
                <c:pt idx="9">
                  <c:v>66.0521969831983</c:v>
                </c:pt>
                <c:pt idx="10">
                  <c:v>68.266890124279797</c:v>
                </c:pt>
                <c:pt idx="11">
                  <c:v>63.859075999269301</c:v>
                </c:pt>
                <c:pt idx="12">
                  <c:v>56.928211863190803</c:v>
                </c:pt>
                <c:pt idx="13">
                  <c:v>60.556746720130299</c:v>
                </c:pt>
                <c:pt idx="14">
                  <c:v>61.368682453112399</c:v>
                </c:pt>
                <c:pt idx="15">
                  <c:v>55.797465722244603</c:v>
                </c:pt>
                <c:pt idx="16">
                  <c:v>53.337972004721202</c:v>
                </c:pt>
                <c:pt idx="17">
                  <c:v>53.153235758243603</c:v>
                </c:pt>
                <c:pt idx="18">
                  <c:v>53.353210424902699</c:v>
                </c:pt>
                <c:pt idx="19">
                  <c:v>47.573194587009098</c:v>
                </c:pt>
                <c:pt idx="20">
                  <c:v>44.838511089801202</c:v>
                </c:pt>
                <c:pt idx="21">
                  <c:v>41.009188696818399</c:v>
                </c:pt>
                <c:pt idx="22">
                  <c:v>40.342501842166001</c:v>
                </c:pt>
                <c:pt idx="23">
                  <c:v>40.401381437359397</c:v>
                </c:pt>
                <c:pt idx="24">
                  <c:v>42.467167978521502</c:v>
                </c:pt>
                <c:pt idx="25">
                  <c:v>56.403861962184898</c:v>
                </c:pt>
                <c:pt idx="26">
                  <c:v>60.400510115833001</c:v>
                </c:pt>
                <c:pt idx="27">
                  <c:v>60.868570221755299</c:v>
                </c:pt>
                <c:pt idx="28">
                  <c:v>60.942935723061602</c:v>
                </c:pt>
                <c:pt idx="29">
                  <c:v>60.990989034761903</c:v>
                </c:pt>
                <c:pt idx="30">
                  <c:v>60.286908102162101</c:v>
                </c:pt>
                <c:pt idx="31">
                  <c:v>59.741499955307901</c:v>
                </c:pt>
                <c:pt idx="32">
                  <c:v>59.6180593892527</c:v>
                </c:pt>
                <c:pt idx="33">
                  <c:v>59.530849903930203</c:v>
                </c:pt>
                <c:pt idx="34">
                  <c:v>60.970651773116003</c:v>
                </c:pt>
                <c:pt idx="35">
                  <c:v>59.782184649223197</c:v>
                </c:pt>
                <c:pt idx="36">
                  <c:v>60.3389311640043</c:v>
                </c:pt>
                <c:pt idx="37">
                  <c:v>60.522624036859199</c:v>
                </c:pt>
                <c:pt idx="38">
                  <c:v>60.718210615819302</c:v>
                </c:pt>
                <c:pt idx="39">
                  <c:v>60.754505387590697</c:v>
                </c:pt>
                <c:pt idx="40">
                  <c:v>60.198525109330703</c:v>
                </c:pt>
                <c:pt idx="41">
                  <c:v>60.046116449055702</c:v>
                </c:pt>
                <c:pt idx="42">
                  <c:v>59.707417783126601</c:v>
                </c:pt>
                <c:pt idx="43">
                  <c:v>59.594866248881601</c:v>
                </c:pt>
                <c:pt idx="44">
                  <c:v>59.103394868248699</c:v>
                </c:pt>
                <c:pt idx="45">
                  <c:v>58.981697665802002</c:v>
                </c:pt>
                <c:pt idx="46">
                  <c:v>58.897719618924903</c:v>
                </c:pt>
                <c:pt idx="47">
                  <c:v>58.723155634228902</c:v>
                </c:pt>
                <c:pt idx="48">
                  <c:v>58.4185501167076</c:v>
                </c:pt>
                <c:pt idx="49">
                  <c:v>58.3306863730974</c:v>
                </c:pt>
                <c:pt idx="50">
                  <c:v>57.879255727706401</c:v>
                </c:pt>
              </c:numCache>
            </c:numRef>
          </c:val>
          <c:smooth val="0"/>
          <c:extLst>
            <c:ext xmlns:c16="http://schemas.microsoft.com/office/drawing/2014/chart" uri="{C3380CC4-5D6E-409C-BE32-E72D297353CC}">
              <c16:uniqueId val="{00000000-16B3-144D-A8F8-0E604860B5F9}"/>
            </c:ext>
          </c:extLst>
        </c:ser>
        <c:ser>
          <c:idx val="4"/>
          <c:order val="1"/>
          <c:tx>
            <c:strRef>
              <c:f>Sheet1!$C$1</c:f>
              <c:strCache>
                <c:ptCount val="1"/>
                <c:pt idx="0">
                  <c:v>Low Oil and Gas Resource and Technology</c:v>
                </c:pt>
              </c:strCache>
            </c:strRef>
          </c:tx>
          <c:spPr>
            <a:ln w="22225" cap="rnd">
              <a:solidFill>
                <a:schemeClr val="accent2">
                  <a:lumMod val="40000"/>
                  <a:lumOff val="60000"/>
                </a:schemeClr>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70.178379055876405</c:v>
                </c:pt>
                <c:pt idx="1">
                  <c:v>67.811352925219197</c:v>
                </c:pt>
                <c:pt idx="2">
                  <c:v>68.800851117351698</c:v>
                </c:pt>
                <c:pt idx="3">
                  <c:v>71.106039335511397</c:v>
                </c:pt>
                <c:pt idx="4">
                  <c:v>71.397856643571302</c:v>
                </c:pt>
                <c:pt idx="5">
                  <c:v>74.064181460905104</c:v>
                </c:pt>
                <c:pt idx="6">
                  <c:v>73.268415239242501</c:v>
                </c:pt>
                <c:pt idx="7">
                  <c:v>74.221400934245693</c:v>
                </c:pt>
                <c:pt idx="8">
                  <c:v>72.825723185687806</c:v>
                </c:pt>
                <c:pt idx="9">
                  <c:v>66.0521969831983</c:v>
                </c:pt>
                <c:pt idx="10">
                  <c:v>68.266890124279797</c:v>
                </c:pt>
                <c:pt idx="11">
                  <c:v>63.859075999269301</c:v>
                </c:pt>
                <c:pt idx="12">
                  <c:v>56.928211863190803</c:v>
                </c:pt>
                <c:pt idx="13">
                  <c:v>60.556746720130299</c:v>
                </c:pt>
                <c:pt idx="14">
                  <c:v>61.368682453112399</c:v>
                </c:pt>
                <c:pt idx="15">
                  <c:v>55.797465722244603</c:v>
                </c:pt>
                <c:pt idx="16">
                  <c:v>53.337972004721202</c:v>
                </c:pt>
                <c:pt idx="17">
                  <c:v>53.153235758243603</c:v>
                </c:pt>
                <c:pt idx="18">
                  <c:v>53.353210424902699</c:v>
                </c:pt>
                <c:pt idx="19">
                  <c:v>47.561267041614897</c:v>
                </c:pt>
                <c:pt idx="20">
                  <c:v>44.656910539591102</c:v>
                </c:pt>
                <c:pt idx="21">
                  <c:v>47.964603583918397</c:v>
                </c:pt>
                <c:pt idx="22">
                  <c:v>49.590427162615697</c:v>
                </c:pt>
                <c:pt idx="23">
                  <c:v>53.036497732487298</c:v>
                </c:pt>
                <c:pt idx="24">
                  <c:v>55.665679514776301</c:v>
                </c:pt>
                <c:pt idx="25">
                  <c:v>62.300046413065502</c:v>
                </c:pt>
                <c:pt idx="26">
                  <c:v>64.393921556046493</c:v>
                </c:pt>
                <c:pt idx="27">
                  <c:v>64.771897135798199</c:v>
                </c:pt>
                <c:pt idx="28">
                  <c:v>65.380266747407504</c:v>
                </c:pt>
                <c:pt idx="29">
                  <c:v>66.011268039977395</c:v>
                </c:pt>
                <c:pt idx="30">
                  <c:v>66.268242548269498</c:v>
                </c:pt>
                <c:pt idx="31">
                  <c:v>66.163357445797601</c:v>
                </c:pt>
                <c:pt idx="32">
                  <c:v>66.084004885419603</c:v>
                </c:pt>
                <c:pt idx="33">
                  <c:v>66.293133657372707</c:v>
                </c:pt>
                <c:pt idx="34">
                  <c:v>66.472722546920707</c:v>
                </c:pt>
                <c:pt idx="35">
                  <c:v>66.447464079032002</c:v>
                </c:pt>
                <c:pt idx="36">
                  <c:v>66.629605222744502</c:v>
                </c:pt>
                <c:pt idx="37">
                  <c:v>66.984329402427903</c:v>
                </c:pt>
                <c:pt idx="38">
                  <c:v>67.633139707094799</c:v>
                </c:pt>
                <c:pt idx="39">
                  <c:v>67.665296715785303</c:v>
                </c:pt>
                <c:pt idx="40">
                  <c:v>67.453658249921503</c:v>
                </c:pt>
                <c:pt idx="41">
                  <c:v>67.398377516398398</c:v>
                </c:pt>
                <c:pt idx="42">
                  <c:v>67.310685952618897</c:v>
                </c:pt>
                <c:pt idx="43">
                  <c:v>67.062999819254401</c:v>
                </c:pt>
                <c:pt idx="44">
                  <c:v>67.050515800870798</c:v>
                </c:pt>
                <c:pt idx="45">
                  <c:v>66.801775280288297</c:v>
                </c:pt>
                <c:pt idx="46">
                  <c:v>66.381100687143103</c:v>
                </c:pt>
                <c:pt idx="47">
                  <c:v>66.136757584052603</c:v>
                </c:pt>
                <c:pt idx="48">
                  <c:v>65.340919378473203</c:v>
                </c:pt>
                <c:pt idx="49">
                  <c:v>64.793153495993707</c:v>
                </c:pt>
                <c:pt idx="50">
                  <c:v>63.691175707068197</c:v>
                </c:pt>
              </c:numCache>
            </c:numRef>
          </c:val>
          <c:smooth val="0"/>
          <c:extLst>
            <c:ext xmlns:c16="http://schemas.microsoft.com/office/drawing/2014/chart" uri="{C3380CC4-5D6E-409C-BE32-E72D297353CC}">
              <c16:uniqueId val="{00000001-16B3-144D-A8F8-0E604860B5F9}"/>
            </c:ext>
          </c:extLst>
        </c:ser>
        <c:ser>
          <c:idx val="3"/>
          <c:order val="2"/>
          <c:tx>
            <c:strRef>
              <c:f>Sheet1!$D$1</c:f>
              <c:strCache>
                <c:ptCount val="1"/>
                <c:pt idx="0">
                  <c:v>Reference</c:v>
                </c:pt>
              </c:strCache>
            </c:strRef>
          </c:tx>
          <c:spPr>
            <a:ln w="22225" cap="rnd">
              <a:solidFill>
                <a:schemeClr val="tx1"/>
              </a:solidFill>
              <a:prstDash val="solid"/>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70.178379055876405</c:v>
                </c:pt>
                <c:pt idx="1">
                  <c:v>67.811352925219197</c:v>
                </c:pt>
                <c:pt idx="2">
                  <c:v>68.800851117351698</c:v>
                </c:pt>
                <c:pt idx="3">
                  <c:v>71.106039335511397</c:v>
                </c:pt>
                <c:pt idx="4">
                  <c:v>71.397856643571302</c:v>
                </c:pt>
                <c:pt idx="5">
                  <c:v>74.064181460905104</c:v>
                </c:pt>
                <c:pt idx="6">
                  <c:v>73.268415239242501</c:v>
                </c:pt>
                <c:pt idx="7">
                  <c:v>74.221400934245693</c:v>
                </c:pt>
                <c:pt idx="8">
                  <c:v>72.825723185687806</c:v>
                </c:pt>
                <c:pt idx="9">
                  <c:v>66.0521969831983</c:v>
                </c:pt>
                <c:pt idx="10">
                  <c:v>68.266890124279797</c:v>
                </c:pt>
                <c:pt idx="11">
                  <c:v>63.859075999269301</c:v>
                </c:pt>
                <c:pt idx="12">
                  <c:v>56.928211863190803</c:v>
                </c:pt>
                <c:pt idx="13">
                  <c:v>60.556746720130299</c:v>
                </c:pt>
                <c:pt idx="14">
                  <c:v>61.368682453112399</c:v>
                </c:pt>
                <c:pt idx="15">
                  <c:v>55.797465722244603</c:v>
                </c:pt>
                <c:pt idx="16">
                  <c:v>53.337972004721202</c:v>
                </c:pt>
                <c:pt idx="17">
                  <c:v>53.153235758243603</c:v>
                </c:pt>
                <c:pt idx="18">
                  <c:v>53.353210424902699</c:v>
                </c:pt>
                <c:pt idx="19">
                  <c:v>47.533670997062899</c:v>
                </c:pt>
                <c:pt idx="20">
                  <c:v>44.836999498549901</c:v>
                </c:pt>
                <c:pt idx="21">
                  <c:v>43.012326379547297</c:v>
                </c:pt>
                <c:pt idx="22">
                  <c:v>44.135779531079002</c:v>
                </c:pt>
                <c:pt idx="23">
                  <c:v>44.584534538261501</c:v>
                </c:pt>
                <c:pt idx="24">
                  <c:v>48.164305149704497</c:v>
                </c:pt>
                <c:pt idx="25">
                  <c:v>58.365634010554999</c:v>
                </c:pt>
                <c:pt idx="26">
                  <c:v>63.032716586416001</c:v>
                </c:pt>
                <c:pt idx="27">
                  <c:v>63.520060097920201</c:v>
                </c:pt>
                <c:pt idx="28">
                  <c:v>64.005949121052694</c:v>
                </c:pt>
                <c:pt idx="29">
                  <c:v>64.885083621543203</c:v>
                </c:pt>
                <c:pt idx="30">
                  <c:v>65.052390231544294</c:v>
                </c:pt>
                <c:pt idx="31">
                  <c:v>64.764040799375195</c:v>
                </c:pt>
                <c:pt idx="32">
                  <c:v>64.701575570180395</c:v>
                </c:pt>
                <c:pt idx="33">
                  <c:v>65.245171723973598</c:v>
                </c:pt>
                <c:pt idx="34">
                  <c:v>65.268730417631602</c:v>
                </c:pt>
                <c:pt idx="35">
                  <c:v>64.905898857167401</c:v>
                </c:pt>
                <c:pt idx="36">
                  <c:v>64.725343320770804</c:v>
                </c:pt>
                <c:pt idx="37">
                  <c:v>64.894470585553407</c:v>
                </c:pt>
                <c:pt idx="38">
                  <c:v>64.951623079470295</c:v>
                </c:pt>
                <c:pt idx="39">
                  <c:v>64.657928319650395</c:v>
                </c:pt>
                <c:pt idx="40">
                  <c:v>64.428478758646094</c:v>
                </c:pt>
                <c:pt idx="41">
                  <c:v>64.308666800579402</c:v>
                </c:pt>
                <c:pt idx="42">
                  <c:v>64.051371591648206</c:v>
                </c:pt>
                <c:pt idx="43">
                  <c:v>63.832257899539101</c:v>
                </c:pt>
                <c:pt idx="44">
                  <c:v>63.8350210354007</c:v>
                </c:pt>
                <c:pt idx="45">
                  <c:v>63.727384707493499</c:v>
                </c:pt>
                <c:pt idx="46">
                  <c:v>64.324405974283195</c:v>
                </c:pt>
                <c:pt idx="47">
                  <c:v>64.394950000893999</c:v>
                </c:pt>
                <c:pt idx="48">
                  <c:v>64.331363411559593</c:v>
                </c:pt>
                <c:pt idx="49">
                  <c:v>64.189032053036001</c:v>
                </c:pt>
                <c:pt idx="50">
                  <c:v>64.464628649812695</c:v>
                </c:pt>
              </c:numCache>
            </c:numRef>
          </c:val>
          <c:smooth val="0"/>
          <c:extLst>
            <c:ext xmlns:c16="http://schemas.microsoft.com/office/drawing/2014/chart" uri="{C3380CC4-5D6E-409C-BE32-E72D297353CC}">
              <c16:uniqueId val="{00000002-16B3-144D-A8F8-0E604860B5F9}"/>
            </c:ext>
          </c:extLst>
        </c:ser>
        <c:dLbls>
          <c:showLegendKey val="0"/>
          <c:showVal val="0"/>
          <c:showCatName val="0"/>
          <c:showSerName val="0"/>
          <c:showPercent val="0"/>
          <c:showBubbleSize val="0"/>
        </c:dLbls>
        <c:smooth val="0"/>
        <c:axId val="-848111584"/>
        <c:axId val="-848111040"/>
      </c:lineChart>
      <c:catAx>
        <c:axId val="-8481115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1040"/>
        <c:crosses val="autoZero"/>
        <c:auto val="1"/>
        <c:lblAlgn val="ctr"/>
        <c:lblOffset val="100"/>
        <c:tickLblSkip val="10"/>
        <c:tickMarkSkip val="10"/>
        <c:noMultiLvlLbl val="0"/>
      </c:catAx>
      <c:valAx>
        <c:axId val="-84811104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48111584"/>
        <c:crossesAt val="20"/>
        <c:crossBetween val="midCat"/>
        <c:majorUnit val="20"/>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14606332640724"/>
          <c:y val="0.13061756058047852"/>
          <c:w val="0.75400809273840774"/>
          <c:h val="0.61242211457034801"/>
        </c:manualLayout>
      </c:layout>
      <c:barChart>
        <c:barDir val="col"/>
        <c:grouping val="stacked"/>
        <c:varyColors val="0"/>
        <c:ser>
          <c:idx val="3"/>
          <c:order val="0"/>
          <c:tx>
            <c:strRef>
              <c:f>Sheet1!$L$1</c:f>
              <c:strCache>
                <c:ptCount val="1"/>
                <c:pt idx="0">
                  <c:v>Electric Sales</c:v>
                </c:pt>
              </c:strCache>
            </c:strRef>
          </c:tx>
          <c:spPr>
            <a:solidFill>
              <a:schemeClr val="tx2"/>
            </a:solidFill>
            <a:ln>
              <a:noFill/>
            </a:ln>
            <a:effectLst/>
          </c:spPr>
          <c:invertIfNegative val="0"/>
          <c:cat>
            <c:numRef>
              <c:f>Sheet1!$K$2:$K$16</c:f>
              <c:numCache>
                <c:formatCode>General</c:formatCode>
                <c:ptCount val="15"/>
                <c:pt idx="0">
                  <c:v>1990</c:v>
                </c:pt>
                <c:pt idx="1">
                  <c:v>2019</c:v>
                </c:pt>
                <c:pt idx="2">
                  <c:v>2050</c:v>
                </c:pt>
                <c:pt idx="4">
                  <c:v>1990</c:v>
                </c:pt>
                <c:pt idx="5">
                  <c:v>2019</c:v>
                </c:pt>
                <c:pt idx="6">
                  <c:v>2050</c:v>
                </c:pt>
                <c:pt idx="8">
                  <c:v>1990</c:v>
                </c:pt>
                <c:pt idx="9">
                  <c:v>2019</c:v>
                </c:pt>
                <c:pt idx="10">
                  <c:v>2050</c:v>
                </c:pt>
                <c:pt idx="12">
                  <c:v>1990</c:v>
                </c:pt>
                <c:pt idx="13">
                  <c:v>2019</c:v>
                </c:pt>
                <c:pt idx="14">
                  <c:v>2050</c:v>
                </c:pt>
              </c:numCache>
            </c:numRef>
          </c:cat>
          <c:val>
            <c:numRef>
              <c:f>Sheet1!$L$2:$L$16</c:f>
              <c:numCache>
                <c:formatCode>General</c:formatCode>
                <c:ptCount val="15"/>
                <c:pt idx="0">
                  <c:v>924.01869899999997</c:v>
                </c:pt>
                <c:pt idx="1">
                  <c:v>1436.6085210000001</c:v>
                </c:pt>
                <c:pt idx="2">
                  <c:v>1738.9846190000001</c:v>
                </c:pt>
                <c:pt idx="4">
                  <c:v>838.26310599999999</c:v>
                </c:pt>
                <c:pt idx="5">
                  <c:v>1364.0771480000001</c:v>
                </c:pt>
                <c:pt idx="6">
                  <c:v>1728.5023189999999</c:v>
                </c:pt>
                <c:pt idx="8">
                  <c:v>945.52169499999991</c:v>
                </c:pt>
                <c:pt idx="9">
                  <c:v>947.77258300000005</c:v>
                </c:pt>
                <c:pt idx="10">
                  <c:v>1186.8125</c:v>
                </c:pt>
                <c:pt idx="12">
                  <c:v>4.7511650000000003</c:v>
                </c:pt>
                <c:pt idx="13">
                  <c:v>14.010897</c:v>
                </c:pt>
                <c:pt idx="14">
                  <c:v>130.07153299999999</c:v>
                </c:pt>
              </c:numCache>
            </c:numRef>
          </c:val>
          <c:extLst>
            <c:ext xmlns:c16="http://schemas.microsoft.com/office/drawing/2014/chart" uri="{C3380CC4-5D6E-409C-BE32-E72D297353CC}">
              <c16:uniqueId val="{00000000-E092-AE4F-AED4-16BF1920C18F}"/>
            </c:ext>
          </c:extLst>
        </c:ser>
        <c:ser>
          <c:idx val="5"/>
          <c:order val="1"/>
          <c:tx>
            <c:strRef>
              <c:f>Sheet1!$M$1</c:f>
              <c:strCache>
                <c:ptCount val="1"/>
                <c:pt idx="0">
                  <c:v>Direct Use</c:v>
                </c:pt>
              </c:strCache>
            </c:strRef>
          </c:tx>
          <c:spPr>
            <a:solidFill>
              <a:schemeClr val="accent1"/>
            </a:solidFill>
            <a:ln>
              <a:noFill/>
            </a:ln>
            <a:effectLst/>
          </c:spPr>
          <c:invertIfNegative val="0"/>
          <c:cat>
            <c:numRef>
              <c:f>Sheet1!$K$2:$K$16</c:f>
              <c:numCache>
                <c:formatCode>General</c:formatCode>
                <c:ptCount val="15"/>
                <c:pt idx="0">
                  <c:v>1990</c:v>
                </c:pt>
                <c:pt idx="1">
                  <c:v>2019</c:v>
                </c:pt>
                <c:pt idx="2">
                  <c:v>2050</c:v>
                </c:pt>
                <c:pt idx="4">
                  <c:v>1990</c:v>
                </c:pt>
                <c:pt idx="5">
                  <c:v>2019</c:v>
                </c:pt>
                <c:pt idx="6">
                  <c:v>2050</c:v>
                </c:pt>
                <c:pt idx="8">
                  <c:v>1990</c:v>
                </c:pt>
                <c:pt idx="9">
                  <c:v>2019</c:v>
                </c:pt>
                <c:pt idx="10">
                  <c:v>2050</c:v>
                </c:pt>
                <c:pt idx="12">
                  <c:v>1990</c:v>
                </c:pt>
                <c:pt idx="13">
                  <c:v>2019</c:v>
                </c:pt>
                <c:pt idx="14">
                  <c:v>2050</c:v>
                </c:pt>
              </c:numCache>
            </c:numRef>
          </c:cat>
          <c:val>
            <c:numRef>
              <c:f>Sheet1!$M$2:$M$16</c:f>
              <c:numCache>
                <c:formatCode>General</c:formatCode>
                <c:ptCount val="15"/>
                <c:pt idx="0">
                  <c:v>1.1771999999999999E-2</c:v>
                </c:pt>
                <c:pt idx="1">
                  <c:v>17.628018999999998</c:v>
                </c:pt>
                <c:pt idx="2">
                  <c:v>89.679671999999997</c:v>
                </c:pt>
                <c:pt idx="4">
                  <c:v>2.5750634048737351</c:v>
                </c:pt>
                <c:pt idx="5">
                  <c:v>25.091958999999999</c:v>
                </c:pt>
                <c:pt idx="6">
                  <c:v>60.670952</c:v>
                </c:pt>
                <c:pt idx="8">
                  <c:v>57.715862595126303</c:v>
                </c:pt>
                <c:pt idx="9">
                  <c:v>114.81865500000001</c:v>
                </c:pt>
                <c:pt idx="10">
                  <c:v>192.60251400000001</c:v>
                </c:pt>
                <c:pt idx="12">
                  <c:v>0</c:v>
                </c:pt>
                <c:pt idx="13">
                  <c:v>0</c:v>
                </c:pt>
                <c:pt idx="14">
                  <c:v>0</c:v>
                </c:pt>
              </c:numCache>
            </c:numRef>
          </c:val>
          <c:extLst>
            <c:ext xmlns:c16="http://schemas.microsoft.com/office/drawing/2014/chart" uri="{C3380CC4-5D6E-409C-BE32-E72D297353CC}">
              <c16:uniqueId val="{00000001-E092-AE4F-AED4-16BF1920C18F}"/>
            </c:ext>
          </c:extLst>
        </c:ser>
        <c:dLbls>
          <c:showLegendKey val="0"/>
          <c:showVal val="0"/>
          <c:showCatName val="0"/>
          <c:showSerName val="0"/>
          <c:showPercent val="0"/>
          <c:showBubbleSize val="0"/>
        </c:dLbls>
        <c:gapWidth val="67"/>
        <c:overlap val="100"/>
        <c:axId val="-851196240"/>
        <c:axId val="-851193520"/>
      </c:barChart>
      <c:catAx>
        <c:axId val="-851196240"/>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540000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3520"/>
        <c:crosses val="autoZero"/>
        <c:auto val="1"/>
        <c:lblAlgn val="ctr"/>
        <c:lblOffset val="100"/>
        <c:noMultiLvlLbl val="0"/>
      </c:catAx>
      <c:valAx>
        <c:axId val="-8511935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6240"/>
        <c:crosses val="autoZero"/>
        <c:crossBetween val="between"/>
        <c:majorUnit val="400"/>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48673082531347E-2"/>
          <c:y val="0.23057888597258677"/>
          <c:w val="0.550612791674855"/>
          <c:h val="0.6089198904484765"/>
        </c:manualLayout>
      </c:layout>
      <c:lineChart>
        <c:grouping val="standard"/>
        <c:varyColors val="0"/>
        <c:ser>
          <c:idx val="3"/>
          <c:order val="0"/>
          <c:tx>
            <c:strRef>
              <c:f>Sheet1!$B$1</c:f>
              <c:strCache>
                <c:ptCount val="1"/>
                <c:pt idx="0">
                  <c:v>total</c:v>
                </c:pt>
              </c:strCache>
            </c:strRef>
          </c:tx>
          <c:spPr>
            <a:ln w="22225" cap="rnd">
              <a:solidFill>
                <a:schemeClr val="tx2"/>
              </a:solidFill>
              <a:round/>
            </a:ln>
            <a:effectLst/>
          </c:spPr>
          <c:marker>
            <c:symbol val="none"/>
          </c:marker>
          <c:cat>
            <c:numRef>
              <c:f>Sheet1!$A$2:$A$51</c:f>
              <c:numCache>
                <c:formatCode>General</c:formatCode>
                <c:ptCount val="5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pt idx="25">
                  <c:v>2026</c:v>
                </c:pt>
                <c:pt idx="26">
                  <c:v>2027</c:v>
                </c:pt>
                <c:pt idx="27">
                  <c:v>2028</c:v>
                </c:pt>
                <c:pt idx="28">
                  <c:v>2029</c:v>
                </c:pt>
                <c:pt idx="29">
                  <c:v>2030</c:v>
                </c:pt>
                <c:pt idx="30">
                  <c:v>2031</c:v>
                </c:pt>
                <c:pt idx="31">
                  <c:v>2032</c:v>
                </c:pt>
                <c:pt idx="32">
                  <c:v>2033</c:v>
                </c:pt>
                <c:pt idx="33">
                  <c:v>2034</c:v>
                </c:pt>
                <c:pt idx="34">
                  <c:v>2035</c:v>
                </c:pt>
                <c:pt idx="35">
                  <c:v>2036</c:v>
                </c:pt>
                <c:pt idx="36">
                  <c:v>2037</c:v>
                </c:pt>
                <c:pt idx="37">
                  <c:v>2038</c:v>
                </c:pt>
                <c:pt idx="38">
                  <c:v>2039</c:v>
                </c:pt>
                <c:pt idx="39">
                  <c:v>2040</c:v>
                </c:pt>
                <c:pt idx="40">
                  <c:v>2041</c:v>
                </c:pt>
                <c:pt idx="41">
                  <c:v>2042</c:v>
                </c:pt>
                <c:pt idx="42">
                  <c:v>2043</c:v>
                </c:pt>
                <c:pt idx="43">
                  <c:v>2044</c:v>
                </c:pt>
                <c:pt idx="44">
                  <c:v>2045</c:v>
                </c:pt>
                <c:pt idx="45">
                  <c:v>2046</c:v>
                </c:pt>
                <c:pt idx="46">
                  <c:v>2047</c:v>
                </c:pt>
                <c:pt idx="47">
                  <c:v>2048</c:v>
                </c:pt>
                <c:pt idx="48">
                  <c:v>2049</c:v>
                </c:pt>
                <c:pt idx="49">
                  <c:v>2050</c:v>
                </c:pt>
              </c:numCache>
            </c:numRef>
          </c:cat>
          <c:val>
            <c:numRef>
              <c:f>Sheet1!$B$2:$B$51</c:f>
              <c:numCache>
                <c:formatCode>General</c:formatCode>
                <c:ptCount val="50"/>
                <c:pt idx="0">
                  <c:v>1125.9349199999999</c:v>
                </c:pt>
                <c:pt idx="1">
                  <c:v>1093.295067</c:v>
                </c:pt>
                <c:pt idx="2">
                  <c:v>1070.764044</c:v>
                </c:pt>
                <c:pt idx="3">
                  <c:v>1111.1091530000001</c:v>
                </c:pt>
                <c:pt idx="4">
                  <c:v>1130.801725</c:v>
                </c:pt>
                <c:pt idx="5">
                  <c:v>1161.9973339999999</c:v>
                </c:pt>
                <c:pt idx="6">
                  <c:v>1145.479836</c:v>
                </c:pt>
                <c:pt idx="7">
                  <c:v>1170.4011310000001</c:v>
                </c:pt>
                <c:pt idx="8">
                  <c:v>1072.235842</c:v>
                </c:pt>
                <c:pt idx="9">
                  <c:v>1082.5114160000001</c:v>
                </c:pt>
                <c:pt idx="10">
                  <c:v>1093.977097</c:v>
                </c:pt>
                <c:pt idx="11">
                  <c:v>1015.13468</c:v>
                </c:pt>
                <c:pt idx="12">
                  <c:v>982.87550999999996</c:v>
                </c:pt>
                <c:pt idx="13">
                  <c:v>998.42514900000003</c:v>
                </c:pt>
                <c:pt idx="14">
                  <c:v>895.55681700000002</c:v>
                </c:pt>
                <c:pt idx="15">
                  <c:v>727.51362400000005</c:v>
                </c:pt>
                <c:pt idx="16">
                  <c:v>773.910529</c:v>
                </c:pt>
                <c:pt idx="17">
                  <c:v>755.44152199999996</c:v>
                </c:pt>
                <c:pt idx="18">
                  <c:v>680.52624500000002</c:v>
                </c:pt>
                <c:pt idx="19">
                  <c:v>599.38818400000002</c:v>
                </c:pt>
                <c:pt idx="20">
                  <c:v>567.014771</c:v>
                </c:pt>
                <c:pt idx="21">
                  <c:v>574.04003899999998</c:v>
                </c:pt>
                <c:pt idx="22">
                  <c:v>548.86908000000005</c:v>
                </c:pt>
                <c:pt idx="23">
                  <c:v>543.83630400000004</c:v>
                </c:pt>
                <c:pt idx="24">
                  <c:v>520.42895499999997</c:v>
                </c:pt>
                <c:pt idx="25">
                  <c:v>543.35522500000002</c:v>
                </c:pt>
                <c:pt idx="26">
                  <c:v>541.47351100000003</c:v>
                </c:pt>
                <c:pt idx="27">
                  <c:v>537.07360800000004</c:v>
                </c:pt>
                <c:pt idx="28">
                  <c:v>534.95080600000006</c:v>
                </c:pt>
                <c:pt idx="29">
                  <c:v>533.88671899999997</c:v>
                </c:pt>
                <c:pt idx="30">
                  <c:v>532.00305200000003</c:v>
                </c:pt>
                <c:pt idx="31">
                  <c:v>531.14892599999996</c:v>
                </c:pt>
                <c:pt idx="32">
                  <c:v>534.26074200000005</c:v>
                </c:pt>
                <c:pt idx="33">
                  <c:v>530.53765899999996</c:v>
                </c:pt>
                <c:pt idx="34">
                  <c:v>524.23266599999999</c:v>
                </c:pt>
                <c:pt idx="35">
                  <c:v>520.21075399999995</c:v>
                </c:pt>
                <c:pt idx="36">
                  <c:v>516.51794400000006</c:v>
                </c:pt>
                <c:pt idx="37">
                  <c:v>510.72067299999998</c:v>
                </c:pt>
                <c:pt idx="38">
                  <c:v>505.38879400000002</c:v>
                </c:pt>
                <c:pt idx="39">
                  <c:v>503.69296300000002</c:v>
                </c:pt>
                <c:pt idx="40">
                  <c:v>501.77905299999998</c:v>
                </c:pt>
                <c:pt idx="41">
                  <c:v>501.22671500000001</c:v>
                </c:pt>
                <c:pt idx="42">
                  <c:v>500.98492399999998</c:v>
                </c:pt>
                <c:pt idx="43">
                  <c:v>501.08261099999999</c:v>
                </c:pt>
                <c:pt idx="44">
                  <c:v>498.915863</c:v>
                </c:pt>
                <c:pt idx="45">
                  <c:v>503.093842</c:v>
                </c:pt>
                <c:pt idx="46">
                  <c:v>502.59155299999998</c:v>
                </c:pt>
                <c:pt idx="47">
                  <c:v>502.45523100000003</c:v>
                </c:pt>
                <c:pt idx="48">
                  <c:v>501.41784699999999</c:v>
                </c:pt>
                <c:pt idx="49">
                  <c:v>502.76681500000001</c:v>
                </c:pt>
              </c:numCache>
            </c:numRef>
          </c:val>
          <c:smooth val="0"/>
          <c:extLst>
            <c:ext xmlns:c16="http://schemas.microsoft.com/office/drawing/2014/chart" uri="{C3380CC4-5D6E-409C-BE32-E72D297353CC}">
              <c16:uniqueId val="{00000000-2E59-4143-8B0B-4C4121C1959F}"/>
            </c:ext>
          </c:extLst>
        </c:ser>
        <c:ser>
          <c:idx val="1"/>
          <c:order val="1"/>
          <c:tx>
            <c:strRef>
              <c:f>Sheet1!$C$1</c:f>
              <c:strCache>
                <c:ptCount val="1"/>
                <c:pt idx="0">
                  <c:v>Appalacia</c:v>
                </c:pt>
              </c:strCache>
            </c:strRef>
          </c:tx>
          <c:spPr>
            <a:ln w="22225" cap="rnd">
              <a:solidFill>
                <a:schemeClr val="accent3"/>
              </a:solidFill>
              <a:round/>
            </a:ln>
            <a:effectLst/>
          </c:spPr>
          <c:marker>
            <c:symbol val="none"/>
          </c:marker>
          <c:cat>
            <c:numRef>
              <c:f>Sheet1!$A$2:$A$51</c:f>
              <c:numCache>
                <c:formatCode>General</c:formatCode>
                <c:ptCount val="5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pt idx="25">
                  <c:v>2026</c:v>
                </c:pt>
                <c:pt idx="26">
                  <c:v>2027</c:v>
                </c:pt>
                <c:pt idx="27">
                  <c:v>2028</c:v>
                </c:pt>
                <c:pt idx="28">
                  <c:v>2029</c:v>
                </c:pt>
                <c:pt idx="29">
                  <c:v>2030</c:v>
                </c:pt>
                <c:pt idx="30">
                  <c:v>2031</c:v>
                </c:pt>
                <c:pt idx="31">
                  <c:v>2032</c:v>
                </c:pt>
                <c:pt idx="32">
                  <c:v>2033</c:v>
                </c:pt>
                <c:pt idx="33">
                  <c:v>2034</c:v>
                </c:pt>
                <c:pt idx="34">
                  <c:v>2035</c:v>
                </c:pt>
                <c:pt idx="35">
                  <c:v>2036</c:v>
                </c:pt>
                <c:pt idx="36">
                  <c:v>2037</c:v>
                </c:pt>
                <c:pt idx="37">
                  <c:v>2038</c:v>
                </c:pt>
                <c:pt idx="38">
                  <c:v>2039</c:v>
                </c:pt>
                <c:pt idx="39">
                  <c:v>2040</c:v>
                </c:pt>
                <c:pt idx="40">
                  <c:v>2041</c:v>
                </c:pt>
                <c:pt idx="41">
                  <c:v>2042</c:v>
                </c:pt>
                <c:pt idx="42">
                  <c:v>2043</c:v>
                </c:pt>
                <c:pt idx="43">
                  <c:v>2044</c:v>
                </c:pt>
                <c:pt idx="44">
                  <c:v>2045</c:v>
                </c:pt>
                <c:pt idx="45">
                  <c:v>2046</c:v>
                </c:pt>
                <c:pt idx="46">
                  <c:v>2047</c:v>
                </c:pt>
                <c:pt idx="47">
                  <c:v>2048</c:v>
                </c:pt>
                <c:pt idx="48">
                  <c:v>2049</c:v>
                </c:pt>
                <c:pt idx="49">
                  <c:v>2050</c:v>
                </c:pt>
              </c:numCache>
            </c:numRef>
          </c:cat>
          <c:val>
            <c:numRef>
              <c:f>Sheet1!$C$2:$C$51</c:f>
              <c:numCache>
                <c:formatCode>General</c:formatCode>
                <c:ptCount val="50"/>
                <c:pt idx="0">
                  <c:v>431.16531500000002</c:v>
                </c:pt>
                <c:pt idx="1">
                  <c:v>396.22648800000002</c:v>
                </c:pt>
                <c:pt idx="2">
                  <c:v>376.07137799999998</c:v>
                </c:pt>
                <c:pt idx="3">
                  <c:v>389.88422200000002</c:v>
                </c:pt>
                <c:pt idx="4">
                  <c:v>396.666493</c:v>
                </c:pt>
                <c:pt idx="5">
                  <c:v>391.15938</c:v>
                </c:pt>
                <c:pt idx="6">
                  <c:v>377.80041499999999</c:v>
                </c:pt>
                <c:pt idx="7">
                  <c:v>390.217645</c:v>
                </c:pt>
                <c:pt idx="8">
                  <c:v>341.44336900000002</c:v>
                </c:pt>
                <c:pt idx="9">
                  <c:v>335.24771900000002</c:v>
                </c:pt>
                <c:pt idx="10">
                  <c:v>336.01718499999998</c:v>
                </c:pt>
                <c:pt idx="11">
                  <c:v>291.92934200000002</c:v>
                </c:pt>
                <c:pt idx="12">
                  <c:v>269.67150500000002</c:v>
                </c:pt>
                <c:pt idx="13">
                  <c:v>266.97878200000002</c:v>
                </c:pt>
                <c:pt idx="14">
                  <c:v>220.730121</c:v>
                </c:pt>
                <c:pt idx="15">
                  <c:v>179.62550400000001</c:v>
                </c:pt>
                <c:pt idx="16">
                  <c:v>197.84586899999999</c:v>
                </c:pt>
                <c:pt idx="17">
                  <c:v>200.17679999999999</c:v>
                </c:pt>
                <c:pt idx="18">
                  <c:v>180.47581500000001</c:v>
                </c:pt>
                <c:pt idx="19">
                  <c:v>146.02195699999999</c:v>
                </c:pt>
                <c:pt idx="20">
                  <c:v>155.13458299999999</c:v>
                </c:pt>
                <c:pt idx="21">
                  <c:v>160.857483</c:v>
                </c:pt>
                <c:pt idx="22">
                  <c:v>145.070526</c:v>
                </c:pt>
                <c:pt idx="23">
                  <c:v>144.136292</c:v>
                </c:pt>
                <c:pt idx="24">
                  <c:v>137.06338500000001</c:v>
                </c:pt>
                <c:pt idx="25">
                  <c:v>138.54686000000001</c:v>
                </c:pt>
                <c:pt idx="26">
                  <c:v>137.711456</c:v>
                </c:pt>
                <c:pt idx="27">
                  <c:v>135.09491</c:v>
                </c:pt>
                <c:pt idx="28">
                  <c:v>133.39622499999999</c:v>
                </c:pt>
                <c:pt idx="29">
                  <c:v>134.03851299999999</c:v>
                </c:pt>
                <c:pt idx="30">
                  <c:v>134.725067</c:v>
                </c:pt>
                <c:pt idx="31">
                  <c:v>135.071732</c:v>
                </c:pt>
                <c:pt idx="32">
                  <c:v>135.215744</c:v>
                </c:pt>
                <c:pt idx="33">
                  <c:v>135.12728899999999</c:v>
                </c:pt>
                <c:pt idx="34">
                  <c:v>136.26516699999999</c:v>
                </c:pt>
                <c:pt idx="35">
                  <c:v>137.62913499999999</c:v>
                </c:pt>
                <c:pt idx="36">
                  <c:v>139.02874800000001</c:v>
                </c:pt>
                <c:pt idx="37">
                  <c:v>140.48242200000001</c:v>
                </c:pt>
                <c:pt idx="38">
                  <c:v>141.601654</c:v>
                </c:pt>
                <c:pt idx="39">
                  <c:v>141.958618</c:v>
                </c:pt>
                <c:pt idx="40">
                  <c:v>141.726257</c:v>
                </c:pt>
                <c:pt idx="41">
                  <c:v>139.15988200000001</c:v>
                </c:pt>
                <c:pt idx="42">
                  <c:v>136.91297900000001</c:v>
                </c:pt>
                <c:pt idx="43">
                  <c:v>137.00410500000001</c:v>
                </c:pt>
                <c:pt idx="44">
                  <c:v>137.427368</c:v>
                </c:pt>
                <c:pt idx="45">
                  <c:v>137.67709400000001</c:v>
                </c:pt>
                <c:pt idx="46">
                  <c:v>137.42274499999999</c:v>
                </c:pt>
                <c:pt idx="47">
                  <c:v>137.535492</c:v>
                </c:pt>
                <c:pt idx="48">
                  <c:v>137.95004299999999</c:v>
                </c:pt>
                <c:pt idx="49">
                  <c:v>137.99464399999999</c:v>
                </c:pt>
              </c:numCache>
            </c:numRef>
          </c:val>
          <c:smooth val="0"/>
          <c:extLst>
            <c:ext xmlns:c16="http://schemas.microsoft.com/office/drawing/2014/chart" uri="{C3380CC4-5D6E-409C-BE32-E72D297353CC}">
              <c16:uniqueId val="{00000001-2E59-4143-8B0B-4C4121C1959F}"/>
            </c:ext>
          </c:extLst>
        </c:ser>
        <c:ser>
          <c:idx val="2"/>
          <c:order val="2"/>
          <c:tx>
            <c:strRef>
              <c:f>Sheet1!$D$1</c:f>
              <c:strCache>
                <c:ptCount val="1"/>
                <c:pt idx="0">
                  <c:v>Interior</c:v>
                </c:pt>
              </c:strCache>
            </c:strRef>
          </c:tx>
          <c:spPr>
            <a:ln w="22225" cap="rnd">
              <a:solidFill>
                <a:schemeClr val="accent1"/>
              </a:solidFill>
              <a:round/>
            </a:ln>
            <a:effectLst/>
          </c:spPr>
          <c:marker>
            <c:symbol val="none"/>
          </c:marker>
          <c:cat>
            <c:numRef>
              <c:f>Sheet1!$A$2:$A$51</c:f>
              <c:numCache>
                <c:formatCode>General</c:formatCode>
                <c:ptCount val="5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pt idx="25">
                  <c:v>2026</c:v>
                </c:pt>
                <c:pt idx="26">
                  <c:v>2027</c:v>
                </c:pt>
                <c:pt idx="27">
                  <c:v>2028</c:v>
                </c:pt>
                <c:pt idx="28">
                  <c:v>2029</c:v>
                </c:pt>
                <c:pt idx="29">
                  <c:v>2030</c:v>
                </c:pt>
                <c:pt idx="30">
                  <c:v>2031</c:v>
                </c:pt>
                <c:pt idx="31">
                  <c:v>2032</c:v>
                </c:pt>
                <c:pt idx="32">
                  <c:v>2033</c:v>
                </c:pt>
                <c:pt idx="33">
                  <c:v>2034</c:v>
                </c:pt>
                <c:pt idx="34">
                  <c:v>2035</c:v>
                </c:pt>
                <c:pt idx="35">
                  <c:v>2036</c:v>
                </c:pt>
                <c:pt idx="36">
                  <c:v>2037</c:v>
                </c:pt>
                <c:pt idx="37">
                  <c:v>2038</c:v>
                </c:pt>
                <c:pt idx="38">
                  <c:v>2039</c:v>
                </c:pt>
                <c:pt idx="39">
                  <c:v>2040</c:v>
                </c:pt>
                <c:pt idx="40">
                  <c:v>2041</c:v>
                </c:pt>
                <c:pt idx="41">
                  <c:v>2042</c:v>
                </c:pt>
                <c:pt idx="42">
                  <c:v>2043</c:v>
                </c:pt>
                <c:pt idx="43">
                  <c:v>2044</c:v>
                </c:pt>
                <c:pt idx="44">
                  <c:v>2045</c:v>
                </c:pt>
                <c:pt idx="45">
                  <c:v>2046</c:v>
                </c:pt>
                <c:pt idx="46">
                  <c:v>2047</c:v>
                </c:pt>
                <c:pt idx="47">
                  <c:v>2048</c:v>
                </c:pt>
                <c:pt idx="48">
                  <c:v>2049</c:v>
                </c:pt>
                <c:pt idx="49">
                  <c:v>2050</c:v>
                </c:pt>
              </c:numCache>
            </c:numRef>
          </c:cat>
          <c:val>
            <c:numRef>
              <c:f>Sheet1!$D$2:$D$51</c:f>
              <c:numCache>
                <c:formatCode>General</c:formatCode>
                <c:ptCount val="50"/>
                <c:pt idx="0">
                  <c:v>146.89044699999999</c:v>
                </c:pt>
                <c:pt idx="1">
                  <c:v>146.622468</c:v>
                </c:pt>
                <c:pt idx="2">
                  <c:v>145.99155999999999</c:v>
                </c:pt>
                <c:pt idx="3">
                  <c:v>146.03849099999999</c:v>
                </c:pt>
                <c:pt idx="4">
                  <c:v>149.16515200000001</c:v>
                </c:pt>
                <c:pt idx="5">
                  <c:v>151.38901000000001</c:v>
                </c:pt>
                <c:pt idx="6">
                  <c:v>146.66760600000001</c:v>
                </c:pt>
                <c:pt idx="7">
                  <c:v>146.58605399999999</c:v>
                </c:pt>
                <c:pt idx="8">
                  <c:v>145.81143</c:v>
                </c:pt>
                <c:pt idx="9">
                  <c:v>155.65278000000001</c:v>
                </c:pt>
                <c:pt idx="10">
                  <c:v>170.32688999999999</c:v>
                </c:pt>
                <c:pt idx="11">
                  <c:v>179.96142900000001</c:v>
                </c:pt>
                <c:pt idx="12">
                  <c:v>182.99367699999999</c:v>
                </c:pt>
                <c:pt idx="13">
                  <c:v>188.60444000000001</c:v>
                </c:pt>
                <c:pt idx="14">
                  <c:v>167.42962800000001</c:v>
                </c:pt>
                <c:pt idx="15">
                  <c:v>143.91715400000001</c:v>
                </c:pt>
                <c:pt idx="16">
                  <c:v>145.19447700000001</c:v>
                </c:pt>
                <c:pt idx="17">
                  <c:v>136.935236</c:v>
                </c:pt>
                <c:pt idx="18">
                  <c:v>122.963539</c:v>
                </c:pt>
                <c:pt idx="19">
                  <c:v>125.79557800000001</c:v>
                </c:pt>
                <c:pt idx="20">
                  <c:v>128.461716</c:v>
                </c:pt>
                <c:pt idx="21">
                  <c:v>132.754456</c:v>
                </c:pt>
                <c:pt idx="22">
                  <c:v>133.07479900000001</c:v>
                </c:pt>
                <c:pt idx="23">
                  <c:v>134.227676</c:v>
                </c:pt>
                <c:pt idx="24">
                  <c:v>130.929047</c:v>
                </c:pt>
                <c:pt idx="25">
                  <c:v>138.409775</c:v>
                </c:pt>
                <c:pt idx="26">
                  <c:v>141.96279899999999</c:v>
                </c:pt>
                <c:pt idx="27">
                  <c:v>144.825729</c:v>
                </c:pt>
                <c:pt idx="28">
                  <c:v>141.554382</c:v>
                </c:pt>
                <c:pt idx="29">
                  <c:v>143.22756999999999</c:v>
                </c:pt>
                <c:pt idx="30">
                  <c:v>139.99340799999999</c:v>
                </c:pt>
                <c:pt idx="31">
                  <c:v>139.016525</c:v>
                </c:pt>
                <c:pt idx="32">
                  <c:v>141.09587099999999</c:v>
                </c:pt>
                <c:pt idx="33">
                  <c:v>139.24290500000001</c:v>
                </c:pt>
                <c:pt idx="34">
                  <c:v>139.930115</c:v>
                </c:pt>
                <c:pt idx="35">
                  <c:v>138.27630600000001</c:v>
                </c:pt>
                <c:pt idx="36">
                  <c:v>145.871185</c:v>
                </c:pt>
                <c:pt idx="37">
                  <c:v>145.452011</c:v>
                </c:pt>
                <c:pt idx="38">
                  <c:v>149.21624800000001</c:v>
                </c:pt>
                <c:pt idx="39">
                  <c:v>148.686691</c:v>
                </c:pt>
                <c:pt idx="40">
                  <c:v>148.78190599999999</c:v>
                </c:pt>
                <c:pt idx="41">
                  <c:v>152.304123</c:v>
                </c:pt>
                <c:pt idx="42">
                  <c:v>155.605087</c:v>
                </c:pt>
                <c:pt idx="43">
                  <c:v>155.06887800000001</c:v>
                </c:pt>
                <c:pt idx="44">
                  <c:v>155.00663800000001</c:v>
                </c:pt>
                <c:pt idx="45">
                  <c:v>156.458572</c:v>
                </c:pt>
                <c:pt idx="46">
                  <c:v>156.75933800000001</c:v>
                </c:pt>
                <c:pt idx="47">
                  <c:v>156.547012</c:v>
                </c:pt>
                <c:pt idx="48">
                  <c:v>156.028381</c:v>
                </c:pt>
                <c:pt idx="49">
                  <c:v>156.820007</c:v>
                </c:pt>
              </c:numCache>
            </c:numRef>
          </c:val>
          <c:smooth val="0"/>
          <c:extLst>
            <c:ext xmlns:c16="http://schemas.microsoft.com/office/drawing/2014/chart" uri="{C3380CC4-5D6E-409C-BE32-E72D297353CC}">
              <c16:uniqueId val="{00000002-2E59-4143-8B0B-4C4121C1959F}"/>
            </c:ext>
          </c:extLst>
        </c:ser>
        <c:ser>
          <c:idx val="4"/>
          <c:order val="3"/>
          <c:tx>
            <c:strRef>
              <c:f>Sheet1!$E$1</c:f>
              <c:strCache>
                <c:ptCount val="1"/>
                <c:pt idx="0">
                  <c:v>West</c:v>
                </c:pt>
              </c:strCache>
            </c:strRef>
          </c:tx>
          <c:spPr>
            <a:ln w="22225" cap="rnd">
              <a:solidFill>
                <a:schemeClr val="accent2"/>
              </a:solidFill>
              <a:round/>
            </a:ln>
            <a:effectLst/>
          </c:spPr>
          <c:marker>
            <c:symbol val="none"/>
          </c:marker>
          <c:cat>
            <c:numRef>
              <c:f>Sheet1!$A$2:$A$51</c:f>
              <c:numCache>
                <c:formatCode>General</c:formatCode>
                <c:ptCount val="5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pt idx="24">
                  <c:v>2025</c:v>
                </c:pt>
                <c:pt idx="25">
                  <c:v>2026</c:v>
                </c:pt>
                <c:pt idx="26">
                  <c:v>2027</c:v>
                </c:pt>
                <c:pt idx="27">
                  <c:v>2028</c:v>
                </c:pt>
                <c:pt idx="28">
                  <c:v>2029</c:v>
                </c:pt>
                <c:pt idx="29">
                  <c:v>2030</c:v>
                </c:pt>
                <c:pt idx="30">
                  <c:v>2031</c:v>
                </c:pt>
                <c:pt idx="31">
                  <c:v>2032</c:v>
                </c:pt>
                <c:pt idx="32">
                  <c:v>2033</c:v>
                </c:pt>
                <c:pt idx="33">
                  <c:v>2034</c:v>
                </c:pt>
                <c:pt idx="34">
                  <c:v>2035</c:v>
                </c:pt>
                <c:pt idx="35">
                  <c:v>2036</c:v>
                </c:pt>
                <c:pt idx="36">
                  <c:v>2037</c:v>
                </c:pt>
                <c:pt idx="37">
                  <c:v>2038</c:v>
                </c:pt>
                <c:pt idx="38">
                  <c:v>2039</c:v>
                </c:pt>
                <c:pt idx="39">
                  <c:v>2040</c:v>
                </c:pt>
                <c:pt idx="40">
                  <c:v>2041</c:v>
                </c:pt>
                <c:pt idx="41">
                  <c:v>2042</c:v>
                </c:pt>
                <c:pt idx="42">
                  <c:v>2043</c:v>
                </c:pt>
                <c:pt idx="43">
                  <c:v>2044</c:v>
                </c:pt>
                <c:pt idx="44">
                  <c:v>2045</c:v>
                </c:pt>
                <c:pt idx="45">
                  <c:v>2046</c:v>
                </c:pt>
                <c:pt idx="46">
                  <c:v>2047</c:v>
                </c:pt>
                <c:pt idx="47">
                  <c:v>2048</c:v>
                </c:pt>
                <c:pt idx="48">
                  <c:v>2049</c:v>
                </c:pt>
                <c:pt idx="49">
                  <c:v>2050</c:v>
                </c:pt>
              </c:numCache>
            </c:numRef>
          </c:cat>
          <c:val>
            <c:numRef>
              <c:f>Sheet1!$E$2:$E$51</c:f>
              <c:numCache>
                <c:formatCode>General</c:formatCode>
                <c:ptCount val="50"/>
                <c:pt idx="0">
                  <c:v>547.87915799999996</c:v>
                </c:pt>
                <c:pt idx="1">
                  <c:v>550.44611099999997</c:v>
                </c:pt>
                <c:pt idx="2">
                  <c:v>548.70110599999998</c:v>
                </c:pt>
                <c:pt idx="3">
                  <c:v>575.18643999999995</c:v>
                </c:pt>
                <c:pt idx="4">
                  <c:v>584.97008000000005</c:v>
                </c:pt>
                <c:pt idx="5">
                  <c:v>619.44894399999998</c:v>
                </c:pt>
                <c:pt idx="6">
                  <c:v>621.01181499999996</c:v>
                </c:pt>
                <c:pt idx="7">
                  <c:v>633.59743200000003</c:v>
                </c:pt>
                <c:pt idx="8">
                  <c:v>584.981043</c:v>
                </c:pt>
                <c:pt idx="9">
                  <c:v>591.61091699999997</c:v>
                </c:pt>
                <c:pt idx="10">
                  <c:v>587.63302199999998</c:v>
                </c:pt>
                <c:pt idx="11">
                  <c:v>543.24390900000003</c:v>
                </c:pt>
                <c:pt idx="12">
                  <c:v>530.210328</c:v>
                </c:pt>
                <c:pt idx="13">
                  <c:v>542.84192700000006</c:v>
                </c:pt>
                <c:pt idx="14">
                  <c:v>507.39706799999999</c:v>
                </c:pt>
                <c:pt idx="15">
                  <c:v>403.97096599999998</c:v>
                </c:pt>
                <c:pt idx="16">
                  <c:v>430.870183</c:v>
                </c:pt>
                <c:pt idx="17">
                  <c:v>418.32948599999997</c:v>
                </c:pt>
                <c:pt idx="18">
                  <c:v>377.08682299999998</c:v>
                </c:pt>
                <c:pt idx="19">
                  <c:v>327.57058699999999</c:v>
                </c:pt>
                <c:pt idx="20">
                  <c:v>283.41845699999999</c:v>
                </c:pt>
                <c:pt idx="21">
                  <c:v>280.42806999999999</c:v>
                </c:pt>
                <c:pt idx="22">
                  <c:v>270.723724</c:v>
                </c:pt>
                <c:pt idx="23">
                  <c:v>265.47228999999999</c:v>
                </c:pt>
                <c:pt idx="24">
                  <c:v>252.43653900000001</c:v>
                </c:pt>
                <c:pt idx="25">
                  <c:v>266.39859000000001</c:v>
                </c:pt>
                <c:pt idx="26">
                  <c:v>261.79925500000002</c:v>
                </c:pt>
                <c:pt idx="27">
                  <c:v>257.15295400000002</c:v>
                </c:pt>
                <c:pt idx="28">
                  <c:v>260.00018299999999</c:v>
                </c:pt>
                <c:pt idx="29">
                  <c:v>256.62066700000003</c:v>
                </c:pt>
                <c:pt idx="30">
                  <c:v>257.284515</c:v>
                </c:pt>
                <c:pt idx="31">
                  <c:v>257.06063799999998</c:v>
                </c:pt>
                <c:pt idx="32">
                  <c:v>257.94915800000001</c:v>
                </c:pt>
                <c:pt idx="33">
                  <c:v>256.16748000000001</c:v>
                </c:pt>
                <c:pt idx="34">
                  <c:v>248.03736900000001</c:v>
                </c:pt>
                <c:pt idx="35">
                  <c:v>244.30534399999999</c:v>
                </c:pt>
                <c:pt idx="36">
                  <c:v>231.61802700000001</c:v>
                </c:pt>
                <c:pt idx="37">
                  <c:v>224.78628499999999</c:v>
                </c:pt>
                <c:pt idx="38">
                  <c:v>214.57086200000001</c:v>
                </c:pt>
                <c:pt idx="39">
                  <c:v>213.047653</c:v>
                </c:pt>
                <c:pt idx="40">
                  <c:v>211.270905</c:v>
                </c:pt>
                <c:pt idx="41">
                  <c:v>209.76269500000001</c:v>
                </c:pt>
                <c:pt idx="42">
                  <c:v>208.46684300000001</c:v>
                </c:pt>
                <c:pt idx="43">
                  <c:v>209.00959800000001</c:v>
                </c:pt>
                <c:pt idx="44">
                  <c:v>206.481888</c:v>
                </c:pt>
                <c:pt idx="45">
                  <c:v>208.95820599999999</c:v>
                </c:pt>
                <c:pt idx="46">
                  <c:v>208.40947</c:v>
                </c:pt>
                <c:pt idx="47">
                  <c:v>208.37271100000001</c:v>
                </c:pt>
                <c:pt idx="48">
                  <c:v>207.439392</c:v>
                </c:pt>
                <c:pt idx="49">
                  <c:v>207.95214799999999</c:v>
                </c:pt>
              </c:numCache>
            </c:numRef>
          </c:val>
          <c:smooth val="0"/>
          <c:extLst>
            <c:ext xmlns:c16="http://schemas.microsoft.com/office/drawing/2014/chart" uri="{C3380CC4-5D6E-409C-BE32-E72D297353CC}">
              <c16:uniqueId val="{00000003-2E59-4143-8B0B-4C4121C1959F}"/>
            </c:ext>
          </c:extLst>
        </c:ser>
        <c:dLbls>
          <c:showLegendKey val="0"/>
          <c:showVal val="0"/>
          <c:showCatName val="0"/>
          <c:showSerName val="0"/>
          <c:showPercent val="0"/>
          <c:showBubbleSize val="0"/>
        </c:dLbls>
        <c:smooth val="0"/>
        <c:axId val="-758949808"/>
        <c:axId val="-758953072"/>
      </c:lineChart>
      <c:dateAx>
        <c:axId val="-758949808"/>
        <c:scaling>
          <c:orientation val="minMax"/>
          <c:min val="2000"/>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53072"/>
        <c:crosses val="autoZero"/>
        <c:auto val="0"/>
        <c:lblOffset val="100"/>
        <c:baseTimeUnit val="days"/>
        <c:majorUnit val="50"/>
        <c:majorTimeUnit val="days"/>
        <c:minorUnit val="10"/>
        <c:minorTimeUnit val="days"/>
      </c:dateAx>
      <c:valAx>
        <c:axId val="-7589530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49808"/>
        <c:crossesAt val="2019"/>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9257129355452"/>
          <c:y val="0.23126357702281203"/>
          <c:w val="0.61216749797586001"/>
          <c:h val="0.61062387241674954"/>
        </c:manualLayout>
      </c:layout>
      <c:lineChart>
        <c:grouping val="standard"/>
        <c:varyColors val="0"/>
        <c:ser>
          <c:idx val="3"/>
          <c:order val="0"/>
          <c:tx>
            <c:strRef>
              <c:f>Sheet1!$B$1</c:f>
              <c:strCache>
                <c:ptCount val="1"/>
                <c:pt idx="0">
                  <c:v>total</c:v>
                </c:pt>
              </c:strCache>
            </c:strRef>
          </c:tx>
          <c:spPr>
            <a:ln w="22225" cap="rnd">
              <a:solidFill>
                <a:schemeClr val="tx2"/>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Sheet1!$B$2:$B$37</c:f>
              <c:numCache>
                <c:formatCode>General</c:formatCode>
                <c:ptCount val="36"/>
                <c:pt idx="0">
                  <c:v>895.55681700000002</c:v>
                </c:pt>
                <c:pt idx="1">
                  <c:v>727.51362400000005</c:v>
                </c:pt>
                <c:pt idx="2">
                  <c:v>773.910529</c:v>
                </c:pt>
                <c:pt idx="3">
                  <c:v>755.44152199999996</c:v>
                </c:pt>
                <c:pt idx="4">
                  <c:v>680.52624500000002</c:v>
                </c:pt>
                <c:pt idx="5">
                  <c:v>598.06683299999997</c:v>
                </c:pt>
                <c:pt idx="6">
                  <c:v>622.87914999999998</c:v>
                </c:pt>
                <c:pt idx="7">
                  <c:v>633.81976299999997</c:v>
                </c:pt>
                <c:pt idx="8">
                  <c:v>623.42456100000004</c:v>
                </c:pt>
                <c:pt idx="9">
                  <c:v>627.44519000000003</c:v>
                </c:pt>
                <c:pt idx="10">
                  <c:v>607.12884499999996</c:v>
                </c:pt>
                <c:pt idx="11">
                  <c:v>617.55456500000003</c:v>
                </c:pt>
                <c:pt idx="12">
                  <c:v>613.07403599999998</c:v>
                </c:pt>
                <c:pt idx="13">
                  <c:v>609.91027799999995</c:v>
                </c:pt>
                <c:pt idx="14">
                  <c:v>607.113831</c:v>
                </c:pt>
                <c:pt idx="15">
                  <c:v>605.265625</c:v>
                </c:pt>
                <c:pt idx="16">
                  <c:v>603.13067599999999</c:v>
                </c:pt>
                <c:pt idx="17">
                  <c:v>603.95794699999999</c:v>
                </c:pt>
                <c:pt idx="18">
                  <c:v>605.10064699999998</c:v>
                </c:pt>
                <c:pt idx="19">
                  <c:v>606.85949700000003</c:v>
                </c:pt>
                <c:pt idx="20">
                  <c:v>603.663635</c:v>
                </c:pt>
                <c:pt idx="21">
                  <c:v>605.37438999999995</c:v>
                </c:pt>
                <c:pt idx="22">
                  <c:v>605.38525400000003</c:v>
                </c:pt>
                <c:pt idx="23">
                  <c:v>607.065247</c:v>
                </c:pt>
                <c:pt idx="24">
                  <c:v>603.59747300000004</c:v>
                </c:pt>
                <c:pt idx="25">
                  <c:v>600.42797900000005</c:v>
                </c:pt>
                <c:pt idx="26">
                  <c:v>598.24517800000001</c:v>
                </c:pt>
                <c:pt idx="27">
                  <c:v>597.07232699999997</c:v>
                </c:pt>
                <c:pt idx="28">
                  <c:v>597.10845900000004</c:v>
                </c:pt>
                <c:pt idx="29">
                  <c:v>599.04608199999996</c:v>
                </c:pt>
                <c:pt idx="30">
                  <c:v>597.48584000000005</c:v>
                </c:pt>
                <c:pt idx="31">
                  <c:v>595.04296899999997</c:v>
                </c:pt>
                <c:pt idx="32">
                  <c:v>592.764771</c:v>
                </c:pt>
                <c:pt idx="33">
                  <c:v>587.88147000000004</c:v>
                </c:pt>
                <c:pt idx="34">
                  <c:v>584.70031700000004</c:v>
                </c:pt>
                <c:pt idx="35">
                  <c:v>577.67883300000005</c:v>
                </c:pt>
              </c:numCache>
            </c:numRef>
          </c:val>
          <c:smooth val="0"/>
          <c:extLst>
            <c:ext xmlns:c16="http://schemas.microsoft.com/office/drawing/2014/chart" uri="{C3380CC4-5D6E-409C-BE32-E72D297353CC}">
              <c16:uniqueId val="{00000000-B206-2B46-9F5C-F4F73D9AF016}"/>
            </c:ext>
          </c:extLst>
        </c:ser>
        <c:ser>
          <c:idx val="1"/>
          <c:order val="1"/>
          <c:tx>
            <c:strRef>
              <c:f>Sheet1!$C$1</c:f>
              <c:strCache>
                <c:ptCount val="1"/>
                <c:pt idx="0">
                  <c:v>Appalacia</c:v>
                </c:pt>
              </c:strCache>
            </c:strRef>
          </c:tx>
          <c:spPr>
            <a:ln w="22225" cap="rnd">
              <a:solidFill>
                <a:schemeClr val="accent3"/>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Sheet1!$C$2:$C$37</c:f>
              <c:numCache>
                <c:formatCode>General</c:formatCode>
                <c:ptCount val="36"/>
                <c:pt idx="0">
                  <c:v>220.730121</c:v>
                </c:pt>
                <c:pt idx="1">
                  <c:v>179.62550400000001</c:v>
                </c:pt>
                <c:pt idx="2">
                  <c:v>197.84586899999999</c:v>
                </c:pt>
                <c:pt idx="3">
                  <c:v>200.17679999999999</c:v>
                </c:pt>
                <c:pt idx="4">
                  <c:v>180.47583</c:v>
                </c:pt>
                <c:pt idx="5">
                  <c:v>146.02195699999999</c:v>
                </c:pt>
                <c:pt idx="6">
                  <c:v>160.19454999999999</c:v>
                </c:pt>
                <c:pt idx="7">
                  <c:v>165.73889199999999</c:v>
                </c:pt>
                <c:pt idx="8">
                  <c:v>152.04754600000001</c:v>
                </c:pt>
                <c:pt idx="9">
                  <c:v>151.01290900000001</c:v>
                </c:pt>
                <c:pt idx="10">
                  <c:v>154.069107</c:v>
                </c:pt>
                <c:pt idx="11">
                  <c:v>153.93833900000001</c:v>
                </c:pt>
                <c:pt idx="12">
                  <c:v>152.511627</c:v>
                </c:pt>
                <c:pt idx="13">
                  <c:v>148.04684399999999</c:v>
                </c:pt>
                <c:pt idx="14">
                  <c:v>147.68731700000001</c:v>
                </c:pt>
                <c:pt idx="15">
                  <c:v>148.61747700000001</c:v>
                </c:pt>
                <c:pt idx="16">
                  <c:v>149.560699</c:v>
                </c:pt>
                <c:pt idx="17">
                  <c:v>149.51774599999999</c:v>
                </c:pt>
                <c:pt idx="18">
                  <c:v>149.88476600000001</c:v>
                </c:pt>
                <c:pt idx="19">
                  <c:v>149.943161</c:v>
                </c:pt>
                <c:pt idx="20">
                  <c:v>150.25082399999999</c:v>
                </c:pt>
                <c:pt idx="21">
                  <c:v>150.826843</c:v>
                </c:pt>
                <c:pt idx="22">
                  <c:v>151.04354900000001</c:v>
                </c:pt>
                <c:pt idx="23">
                  <c:v>151.60676599999999</c:v>
                </c:pt>
                <c:pt idx="24">
                  <c:v>151.86140399999999</c:v>
                </c:pt>
                <c:pt idx="25">
                  <c:v>153.037598</c:v>
                </c:pt>
                <c:pt idx="26">
                  <c:v>154.16601600000001</c:v>
                </c:pt>
                <c:pt idx="27">
                  <c:v>155.66177400000001</c:v>
                </c:pt>
                <c:pt idx="28">
                  <c:v>156.98709099999999</c:v>
                </c:pt>
                <c:pt idx="29">
                  <c:v>157.93795800000001</c:v>
                </c:pt>
                <c:pt idx="30">
                  <c:v>157.35611</c:v>
                </c:pt>
                <c:pt idx="31">
                  <c:v>155.53613300000001</c:v>
                </c:pt>
                <c:pt idx="32">
                  <c:v>155.739105</c:v>
                </c:pt>
                <c:pt idx="33">
                  <c:v>156.12432899999999</c:v>
                </c:pt>
                <c:pt idx="34">
                  <c:v>156.47189299999999</c:v>
                </c:pt>
                <c:pt idx="35">
                  <c:v>157.091522</c:v>
                </c:pt>
              </c:numCache>
            </c:numRef>
          </c:val>
          <c:smooth val="0"/>
          <c:extLst>
            <c:ext xmlns:c16="http://schemas.microsoft.com/office/drawing/2014/chart" uri="{C3380CC4-5D6E-409C-BE32-E72D297353CC}">
              <c16:uniqueId val="{00000001-B206-2B46-9F5C-F4F73D9AF016}"/>
            </c:ext>
          </c:extLst>
        </c:ser>
        <c:ser>
          <c:idx val="2"/>
          <c:order val="2"/>
          <c:tx>
            <c:strRef>
              <c:f>Sheet1!$D$1</c:f>
              <c:strCache>
                <c:ptCount val="1"/>
                <c:pt idx="0">
                  <c:v>Interior</c:v>
                </c:pt>
              </c:strCache>
            </c:strRef>
          </c:tx>
          <c:spPr>
            <a:ln w="22225" cap="rnd">
              <a:solidFill>
                <a:schemeClr val="accent1"/>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Sheet1!$D$2:$D$37</c:f>
              <c:numCache>
                <c:formatCode>General</c:formatCode>
                <c:ptCount val="36"/>
                <c:pt idx="0">
                  <c:v>167.42962800000001</c:v>
                </c:pt>
                <c:pt idx="1">
                  <c:v>143.91715400000001</c:v>
                </c:pt>
                <c:pt idx="2">
                  <c:v>145.19447700000001</c:v>
                </c:pt>
                <c:pt idx="3">
                  <c:v>136.935236</c:v>
                </c:pt>
                <c:pt idx="4">
                  <c:v>122.963539</c:v>
                </c:pt>
                <c:pt idx="5">
                  <c:v>125.79557800000001</c:v>
                </c:pt>
                <c:pt idx="6">
                  <c:v>146.749832</c:v>
                </c:pt>
                <c:pt idx="7">
                  <c:v>147.582504</c:v>
                </c:pt>
                <c:pt idx="8">
                  <c:v>154.64665199999999</c:v>
                </c:pt>
                <c:pt idx="9">
                  <c:v>156.69422900000001</c:v>
                </c:pt>
                <c:pt idx="10">
                  <c:v>152.87318400000001</c:v>
                </c:pt>
                <c:pt idx="11">
                  <c:v>156.362717</c:v>
                </c:pt>
                <c:pt idx="12">
                  <c:v>158.904144</c:v>
                </c:pt>
                <c:pt idx="13">
                  <c:v>163.44120799999999</c:v>
                </c:pt>
                <c:pt idx="14">
                  <c:v>162.41416899999999</c:v>
                </c:pt>
                <c:pt idx="15">
                  <c:v>167.54753099999999</c:v>
                </c:pt>
                <c:pt idx="16">
                  <c:v>166.937927</c:v>
                </c:pt>
                <c:pt idx="17">
                  <c:v>161.43038899999999</c:v>
                </c:pt>
                <c:pt idx="18">
                  <c:v>163.69901999999999</c:v>
                </c:pt>
                <c:pt idx="19">
                  <c:v>163.20584099999999</c:v>
                </c:pt>
                <c:pt idx="20">
                  <c:v>164.38992300000001</c:v>
                </c:pt>
                <c:pt idx="21">
                  <c:v>166.63900799999999</c:v>
                </c:pt>
                <c:pt idx="22">
                  <c:v>171.56399500000001</c:v>
                </c:pt>
                <c:pt idx="23">
                  <c:v>173.880585</c:v>
                </c:pt>
                <c:pt idx="24">
                  <c:v>180.334</c:v>
                </c:pt>
                <c:pt idx="25">
                  <c:v>182.76779199999999</c:v>
                </c:pt>
                <c:pt idx="26">
                  <c:v>182.941101</c:v>
                </c:pt>
                <c:pt idx="27">
                  <c:v>182.716309</c:v>
                </c:pt>
                <c:pt idx="28">
                  <c:v>181.11039700000001</c:v>
                </c:pt>
                <c:pt idx="29">
                  <c:v>182.37382500000001</c:v>
                </c:pt>
                <c:pt idx="30">
                  <c:v>182.52499399999999</c:v>
                </c:pt>
                <c:pt idx="31">
                  <c:v>184.69657900000001</c:v>
                </c:pt>
                <c:pt idx="32">
                  <c:v>185.64674400000001</c:v>
                </c:pt>
                <c:pt idx="33">
                  <c:v>184.562408</c:v>
                </c:pt>
                <c:pt idx="34">
                  <c:v>184.139252</c:v>
                </c:pt>
                <c:pt idx="35">
                  <c:v>183.01882900000001</c:v>
                </c:pt>
              </c:numCache>
            </c:numRef>
          </c:val>
          <c:smooth val="0"/>
          <c:extLst>
            <c:ext xmlns:c16="http://schemas.microsoft.com/office/drawing/2014/chart" uri="{C3380CC4-5D6E-409C-BE32-E72D297353CC}">
              <c16:uniqueId val="{00000002-B206-2B46-9F5C-F4F73D9AF016}"/>
            </c:ext>
          </c:extLst>
        </c:ser>
        <c:ser>
          <c:idx val="4"/>
          <c:order val="3"/>
          <c:tx>
            <c:strRef>
              <c:f>Sheet1!$E$1</c:f>
              <c:strCache>
                <c:ptCount val="1"/>
                <c:pt idx="0">
                  <c:v>West</c:v>
                </c:pt>
              </c:strCache>
            </c:strRef>
          </c:tx>
          <c:spPr>
            <a:ln w="22225" cap="rnd">
              <a:solidFill>
                <a:schemeClr val="accent2"/>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Sheet1!$E$2:$E$37</c:f>
              <c:numCache>
                <c:formatCode>General</c:formatCode>
                <c:ptCount val="36"/>
                <c:pt idx="0">
                  <c:v>507.39706799999999</c:v>
                </c:pt>
                <c:pt idx="1">
                  <c:v>403.97096599999998</c:v>
                </c:pt>
                <c:pt idx="2">
                  <c:v>430.870183</c:v>
                </c:pt>
                <c:pt idx="3">
                  <c:v>418.32948599999997</c:v>
                </c:pt>
                <c:pt idx="4">
                  <c:v>377.08685300000002</c:v>
                </c:pt>
                <c:pt idx="5">
                  <c:v>326.24929800000001</c:v>
                </c:pt>
                <c:pt idx="6">
                  <c:v>315.934753</c:v>
                </c:pt>
                <c:pt idx="7">
                  <c:v>320.49835200000001</c:v>
                </c:pt>
                <c:pt idx="8">
                  <c:v>316.73037699999998</c:v>
                </c:pt>
                <c:pt idx="9">
                  <c:v>319.73800699999998</c:v>
                </c:pt>
                <c:pt idx="10">
                  <c:v>300.18652300000002</c:v>
                </c:pt>
                <c:pt idx="11">
                  <c:v>307.25351000000001</c:v>
                </c:pt>
                <c:pt idx="12">
                  <c:v>301.65826399999997</c:v>
                </c:pt>
                <c:pt idx="13">
                  <c:v>298.42224099999999</c:v>
                </c:pt>
                <c:pt idx="14">
                  <c:v>297.01232900000002</c:v>
                </c:pt>
                <c:pt idx="15">
                  <c:v>289.10064699999998</c:v>
                </c:pt>
                <c:pt idx="16">
                  <c:v>286.63201900000001</c:v>
                </c:pt>
                <c:pt idx="17">
                  <c:v>293.00979599999999</c:v>
                </c:pt>
                <c:pt idx="18">
                  <c:v>291.51684599999999</c:v>
                </c:pt>
                <c:pt idx="19">
                  <c:v>293.71051</c:v>
                </c:pt>
                <c:pt idx="20">
                  <c:v>289.022919</c:v>
                </c:pt>
                <c:pt idx="21">
                  <c:v>287.90853900000002</c:v>
                </c:pt>
                <c:pt idx="22">
                  <c:v>282.77767899999998</c:v>
                </c:pt>
                <c:pt idx="23">
                  <c:v>281.57785000000001</c:v>
                </c:pt>
                <c:pt idx="24">
                  <c:v>271.402039</c:v>
                </c:pt>
                <c:pt idx="25">
                  <c:v>264.62261999999998</c:v>
                </c:pt>
                <c:pt idx="26">
                  <c:v>261.13803100000001</c:v>
                </c:pt>
                <c:pt idx="27">
                  <c:v>258.69424400000003</c:v>
                </c:pt>
                <c:pt idx="28">
                  <c:v>259.01095600000002</c:v>
                </c:pt>
                <c:pt idx="29">
                  <c:v>258.73431399999998</c:v>
                </c:pt>
                <c:pt idx="30">
                  <c:v>257.60476699999998</c:v>
                </c:pt>
                <c:pt idx="31">
                  <c:v>254.81024199999999</c:v>
                </c:pt>
                <c:pt idx="32">
                  <c:v>251.37887599999999</c:v>
                </c:pt>
                <c:pt idx="33">
                  <c:v>247.19477800000001</c:v>
                </c:pt>
                <c:pt idx="34">
                  <c:v>244.08918800000001</c:v>
                </c:pt>
                <c:pt idx="35">
                  <c:v>237.568466</c:v>
                </c:pt>
              </c:numCache>
            </c:numRef>
          </c:val>
          <c:smooth val="0"/>
          <c:extLst>
            <c:ext xmlns:c16="http://schemas.microsoft.com/office/drawing/2014/chart" uri="{C3380CC4-5D6E-409C-BE32-E72D297353CC}">
              <c16:uniqueId val="{00000003-B206-2B46-9F5C-F4F73D9AF016}"/>
            </c:ext>
          </c:extLst>
        </c:ser>
        <c:dLbls>
          <c:showLegendKey val="0"/>
          <c:showVal val="0"/>
          <c:showCatName val="0"/>
          <c:showSerName val="0"/>
          <c:showPercent val="0"/>
          <c:showBubbleSize val="0"/>
        </c:dLbls>
        <c:smooth val="0"/>
        <c:axId val="-758951984"/>
        <c:axId val="-758944368"/>
      </c:lineChart>
      <c:catAx>
        <c:axId val="-7589519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44368"/>
        <c:crosses val="autoZero"/>
        <c:auto val="1"/>
        <c:lblAlgn val="ctr"/>
        <c:lblOffset val="100"/>
        <c:tickLblSkip val="35"/>
        <c:tickMarkSkip val="10"/>
        <c:noMultiLvlLbl val="0"/>
      </c:catAx>
      <c:valAx>
        <c:axId val="-758944368"/>
        <c:scaling>
          <c:orientation val="minMax"/>
          <c:max val="14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51984"/>
        <c:crossesAt val="5"/>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48673082531347E-2"/>
          <c:y val="0.23218447393474609"/>
          <c:w val="0.65034020280679583"/>
          <c:h val="0.60699477695548576"/>
        </c:manualLayout>
      </c:layout>
      <c:lineChart>
        <c:grouping val="standard"/>
        <c:varyColors val="0"/>
        <c:ser>
          <c:idx val="3"/>
          <c:order val="0"/>
          <c:tx>
            <c:strRef>
              <c:f>Sheet1!$B$1</c:f>
              <c:strCache>
                <c:ptCount val="1"/>
                <c:pt idx="0">
                  <c:v>total</c:v>
                </c:pt>
              </c:strCache>
            </c:strRef>
          </c:tx>
          <c:spPr>
            <a:ln w="22225" cap="rnd">
              <a:solidFill>
                <a:schemeClr val="tx2"/>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Sheet1!$B$2:$B$37</c:f>
              <c:numCache>
                <c:formatCode>General</c:formatCode>
                <c:ptCount val="36"/>
                <c:pt idx="0">
                  <c:v>895.55681700000002</c:v>
                </c:pt>
                <c:pt idx="1">
                  <c:v>727.51362400000005</c:v>
                </c:pt>
                <c:pt idx="2">
                  <c:v>773.910529</c:v>
                </c:pt>
                <c:pt idx="3">
                  <c:v>755.44152199999996</c:v>
                </c:pt>
                <c:pt idx="4">
                  <c:v>680.52624500000002</c:v>
                </c:pt>
                <c:pt idx="5">
                  <c:v>600.09179700000004</c:v>
                </c:pt>
                <c:pt idx="6">
                  <c:v>548.71185300000002</c:v>
                </c:pt>
                <c:pt idx="7">
                  <c:v>537.58502199999998</c:v>
                </c:pt>
                <c:pt idx="8">
                  <c:v>509.38052399999998</c:v>
                </c:pt>
                <c:pt idx="9">
                  <c:v>491.84982300000001</c:v>
                </c:pt>
                <c:pt idx="10">
                  <c:v>438.45446800000002</c:v>
                </c:pt>
                <c:pt idx="11">
                  <c:v>451.445221</c:v>
                </c:pt>
                <c:pt idx="12">
                  <c:v>449.066956</c:v>
                </c:pt>
                <c:pt idx="13">
                  <c:v>444.67468300000002</c:v>
                </c:pt>
                <c:pt idx="14">
                  <c:v>435.94976800000001</c:v>
                </c:pt>
                <c:pt idx="15">
                  <c:v>427.51644900000002</c:v>
                </c:pt>
                <c:pt idx="16">
                  <c:v>423.29751599999997</c:v>
                </c:pt>
                <c:pt idx="17">
                  <c:v>422.529022</c:v>
                </c:pt>
                <c:pt idx="18">
                  <c:v>421.99078400000002</c:v>
                </c:pt>
                <c:pt idx="19">
                  <c:v>422.34661899999998</c:v>
                </c:pt>
                <c:pt idx="20">
                  <c:v>416.180206</c:v>
                </c:pt>
                <c:pt idx="21">
                  <c:v>415.31637599999999</c:v>
                </c:pt>
                <c:pt idx="22">
                  <c:v>414.03005999999999</c:v>
                </c:pt>
                <c:pt idx="23">
                  <c:v>408.70581099999998</c:v>
                </c:pt>
                <c:pt idx="24">
                  <c:v>406.71838400000001</c:v>
                </c:pt>
                <c:pt idx="25">
                  <c:v>401.436218</c:v>
                </c:pt>
                <c:pt idx="26">
                  <c:v>397.85150099999998</c:v>
                </c:pt>
                <c:pt idx="27">
                  <c:v>396.554779</c:v>
                </c:pt>
                <c:pt idx="28">
                  <c:v>395.60891700000002</c:v>
                </c:pt>
                <c:pt idx="29">
                  <c:v>393.66793799999999</c:v>
                </c:pt>
                <c:pt idx="30">
                  <c:v>391.89178500000003</c:v>
                </c:pt>
                <c:pt idx="31">
                  <c:v>392.22491500000001</c:v>
                </c:pt>
                <c:pt idx="32">
                  <c:v>391.21099900000002</c:v>
                </c:pt>
                <c:pt idx="33">
                  <c:v>389.97616599999998</c:v>
                </c:pt>
                <c:pt idx="34">
                  <c:v>389.62496900000002</c:v>
                </c:pt>
                <c:pt idx="35">
                  <c:v>388.39617900000002</c:v>
                </c:pt>
              </c:numCache>
            </c:numRef>
          </c:val>
          <c:smooth val="0"/>
          <c:extLst>
            <c:ext xmlns:c16="http://schemas.microsoft.com/office/drawing/2014/chart" uri="{C3380CC4-5D6E-409C-BE32-E72D297353CC}">
              <c16:uniqueId val="{00000000-4AA6-144D-B95A-30A68F5454BC}"/>
            </c:ext>
          </c:extLst>
        </c:ser>
        <c:ser>
          <c:idx val="1"/>
          <c:order val="1"/>
          <c:tx>
            <c:strRef>
              <c:f>Sheet1!$C$1</c:f>
              <c:strCache>
                <c:ptCount val="1"/>
                <c:pt idx="0">
                  <c:v>Appalacia</c:v>
                </c:pt>
              </c:strCache>
            </c:strRef>
          </c:tx>
          <c:spPr>
            <a:ln w="22225" cap="rnd">
              <a:solidFill>
                <a:schemeClr val="accent3"/>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Sheet1!$C$2:$C$37</c:f>
              <c:numCache>
                <c:formatCode>General</c:formatCode>
                <c:ptCount val="36"/>
                <c:pt idx="0">
                  <c:v>220.730121</c:v>
                </c:pt>
                <c:pt idx="1">
                  <c:v>179.62550400000001</c:v>
                </c:pt>
                <c:pt idx="2">
                  <c:v>197.84586899999999</c:v>
                </c:pt>
                <c:pt idx="3">
                  <c:v>200.17679999999999</c:v>
                </c:pt>
                <c:pt idx="4">
                  <c:v>180.47581500000001</c:v>
                </c:pt>
                <c:pt idx="5">
                  <c:v>146.02195699999999</c:v>
                </c:pt>
                <c:pt idx="6">
                  <c:v>153.370712</c:v>
                </c:pt>
                <c:pt idx="7">
                  <c:v>152.100311</c:v>
                </c:pt>
                <c:pt idx="8">
                  <c:v>137.237549</c:v>
                </c:pt>
                <c:pt idx="9">
                  <c:v>135.691574</c:v>
                </c:pt>
                <c:pt idx="10">
                  <c:v>123.627655</c:v>
                </c:pt>
                <c:pt idx="11">
                  <c:v>122.882462</c:v>
                </c:pt>
                <c:pt idx="12">
                  <c:v>122.547279</c:v>
                </c:pt>
                <c:pt idx="13">
                  <c:v>120.830353</c:v>
                </c:pt>
                <c:pt idx="14">
                  <c:v>117.198395</c:v>
                </c:pt>
                <c:pt idx="15">
                  <c:v>114.45219400000001</c:v>
                </c:pt>
                <c:pt idx="16">
                  <c:v>115.060913</c:v>
                </c:pt>
                <c:pt idx="17">
                  <c:v>114.978256</c:v>
                </c:pt>
                <c:pt idx="18">
                  <c:v>115.851654</c:v>
                </c:pt>
                <c:pt idx="19">
                  <c:v>118.597397</c:v>
                </c:pt>
                <c:pt idx="20">
                  <c:v>118.017189</c:v>
                </c:pt>
                <c:pt idx="21">
                  <c:v>119.258743</c:v>
                </c:pt>
                <c:pt idx="22">
                  <c:v>121.51467100000001</c:v>
                </c:pt>
                <c:pt idx="23">
                  <c:v>122.759125</c:v>
                </c:pt>
                <c:pt idx="24">
                  <c:v>121.922867</c:v>
                </c:pt>
                <c:pt idx="25">
                  <c:v>121.63516199999999</c:v>
                </c:pt>
                <c:pt idx="26">
                  <c:v>119.19890599999999</c:v>
                </c:pt>
                <c:pt idx="27">
                  <c:v>117.056313</c:v>
                </c:pt>
                <c:pt idx="28">
                  <c:v>118.052902</c:v>
                </c:pt>
                <c:pt idx="29">
                  <c:v>119.57508900000001</c:v>
                </c:pt>
                <c:pt idx="30">
                  <c:v>120.975258</c:v>
                </c:pt>
                <c:pt idx="31">
                  <c:v>122.771683</c:v>
                </c:pt>
                <c:pt idx="32">
                  <c:v>124.121185</c:v>
                </c:pt>
                <c:pt idx="33">
                  <c:v>125.10985599999999</c:v>
                </c:pt>
                <c:pt idx="34">
                  <c:v>128.49440000000001</c:v>
                </c:pt>
                <c:pt idx="35">
                  <c:v>125.468987</c:v>
                </c:pt>
              </c:numCache>
            </c:numRef>
          </c:val>
          <c:smooth val="0"/>
          <c:extLst>
            <c:ext xmlns:c16="http://schemas.microsoft.com/office/drawing/2014/chart" uri="{C3380CC4-5D6E-409C-BE32-E72D297353CC}">
              <c16:uniqueId val="{00000001-4AA6-144D-B95A-30A68F5454BC}"/>
            </c:ext>
          </c:extLst>
        </c:ser>
        <c:ser>
          <c:idx val="2"/>
          <c:order val="2"/>
          <c:tx>
            <c:strRef>
              <c:f>Sheet1!$D$1</c:f>
              <c:strCache>
                <c:ptCount val="1"/>
                <c:pt idx="0">
                  <c:v>Interior</c:v>
                </c:pt>
              </c:strCache>
            </c:strRef>
          </c:tx>
          <c:spPr>
            <a:ln w="22225" cap="rnd">
              <a:solidFill>
                <a:schemeClr val="accent1"/>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Sheet1!$D$2:$D$37</c:f>
              <c:numCache>
                <c:formatCode>General</c:formatCode>
                <c:ptCount val="36"/>
                <c:pt idx="0">
                  <c:v>167.42962800000001</c:v>
                </c:pt>
                <c:pt idx="1">
                  <c:v>143.91715400000001</c:v>
                </c:pt>
                <c:pt idx="2">
                  <c:v>145.19447700000001</c:v>
                </c:pt>
                <c:pt idx="3">
                  <c:v>136.935236</c:v>
                </c:pt>
                <c:pt idx="4">
                  <c:v>122.96354700000001</c:v>
                </c:pt>
                <c:pt idx="5">
                  <c:v>125.79557800000001</c:v>
                </c:pt>
                <c:pt idx="6">
                  <c:v>123.64328</c:v>
                </c:pt>
                <c:pt idx="7">
                  <c:v>124.09303300000001</c:v>
                </c:pt>
                <c:pt idx="8">
                  <c:v>124.504845</c:v>
                </c:pt>
                <c:pt idx="9">
                  <c:v>124.25238</c:v>
                </c:pt>
                <c:pt idx="10">
                  <c:v>110.723541</c:v>
                </c:pt>
                <c:pt idx="11">
                  <c:v>104.821426</c:v>
                </c:pt>
                <c:pt idx="12">
                  <c:v>105.51284</c:v>
                </c:pt>
                <c:pt idx="13">
                  <c:v>103.33519</c:v>
                </c:pt>
                <c:pt idx="14">
                  <c:v>109.034004</c:v>
                </c:pt>
                <c:pt idx="15">
                  <c:v>110.673248</c:v>
                </c:pt>
                <c:pt idx="16">
                  <c:v>107.364662</c:v>
                </c:pt>
                <c:pt idx="17">
                  <c:v>106.41057600000001</c:v>
                </c:pt>
                <c:pt idx="18">
                  <c:v>106.202003</c:v>
                </c:pt>
                <c:pt idx="19">
                  <c:v>102.189644</c:v>
                </c:pt>
                <c:pt idx="20">
                  <c:v>102.19944</c:v>
                </c:pt>
                <c:pt idx="21">
                  <c:v>102.18888099999999</c:v>
                </c:pt>
                <c:pt idx="22">
                  <c:v>102.536011</c:v>
                </c:pt>
                <c:pt idx="23">
                  <c:v>107.124084</c:v>
                </c:pt>
                <c:pt idx="24">
                  <c:v>107.08008599999999</c:v>
                </c:pt>
                <c:pt idx="25">
                  <c:v>107.943855</c:v>
                </c:pt>
                <c:pt idx="26">
                  <c:v>110.038757</c:v>
                </c:pt>
                <c:pt idx="27">
                  <c:v>111.238708</c:v>
                </c:pt>
                <c:pt idx="28">
                  <c:v>109.861755</c:v>
                </c:pt>
                <c:pt idx="29">
                  <c:v>108.00862100000001</c:v>
                </c:pt>
                <c:pt idx="30">
                  <c:v>105.625381</c:v>
                </c:pt>
                <c:pt idx="31">
                  <c:v>103.918655</c:v>
                </c:pt>
                <c:pt idx="32">
                  <c:v>101.863815</c:v>
                </c:pt>
                <c:pt idx="33">
                  <c:v>100.020912</c:v>
                </c:pt>
                <c:pt idx="34">
                  <c:v>96.955123999999998</c:v>
                </c:pt>
                <c:pt idx="35">
                  <c:v>98.903625000000005</c:v>
                </c:pt>
              </c:numCache>
            </c:numRef>
          </c:val>
          <c:smooth val="0"/>
          <c:extLst>
            <c:ext xmlns:c16="http://schemas.microsoft.com/office/drawing/2014/chart" uri="{C3380CC4-5D6E-409C-BE32-E72D297353CC}">
              <c16:uniqueId val="{00000002-4AA6-144D-B95A-30A68F5454BC}"/>
            </c:ext>
          </c:extLst>
        </c:ser>
        <c:ser>
          <c:idx val="4"/>
          <c:order val="3"/>
          <c:tx>
            <c:strRef>
              <c:f>Sheet1!$E$1</c:f>
              <c:strCache>
                <c:ptCount val="1"/>
                <c:pt idx="0">
                  <c:v>West</c:v>
                </c:pt>
              </c:strCache>
            </c:strRef>
          </c:tx>
          <c:spPr>
            <a:ln w="22225" cap="rnd">
              <a:solidFill>
                <a:schemeClr val="accent2"/>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Sheet1!$E$2:$E$37</c:f>
              <c:numCache>
                <c:formatCode>General</c:formatCode>
                <c:ptCount val="36"/>
                <c:pt idx="0">
                  <c:v>507.39706799999999</c:v>
                </c:pt>
                <c:pt idx="1">
                  <c:v>403.97096599999998</c:v>
                </c:pt>
                <c:pt idx="2">
                  <c:v>430.870183</c:v>
                </c:pt>
                <c:pt idx="3">
                  <c:v>418.32948599999997</c:v>
                </c:pt>
                <c:pt idx="4">
                  <c:v>377.08685300000002</c:v>
                </c:pt>
                <c:pt idx="5">
                  <c:v>328.27432299999998</c:v>
                </c:pt>
                <c:pt idx="6">
                  <c:v>271.69787600000001</c:v>
                </c:pt>
                <c:pt idx="7">
                  <c:v>261.39166299999999</c:v>
                </c:pt>
                <c:pt idx="8">
                  <c:v>247.63819899999999</c:v>
                </c:pt>
                <c:pt idx="9">
                  <c:v>231.90585300000001</c:v>
                </c:pt>
                <c:pt idx="10">
                  <c:v>204.10328699999999</c:v>
                </c:pt>
                <c:pt idx="11">
                  <c:v>223.74131800000001</c:v>
                </c:pt>
                <c:pt idx="12">
                  <c:v>221.006866</c:v>
                </c:pt>
                <c:pt idx="13">
                  <c:v>220.50914</c:v>
                </c:pt>
                <c:pt idx="14">
                  <c:v>209.71739199999999</c:v>
                </c:pt>
                <c:pt idx="15">
                  <c:v>202.391052</c:v>
                </c:pt>
                <c:pt idx="16">
                  <c:v>200.87193300000001</c:v>
                </c:pt>
                <c:pt idx="17">
                  <c:v>201.14022800000001</c:v>
                </c:pt>
                <c:pt idx="18">
                  <c:v>199.93710300000001</c:v>
                </c:pt>
                <c:pt idx="19">
                  <c:v>201.55955499999999</c:v>
                </c:pt>
                <c:pt idx="20">
                  <c:v>195.96354700000001</c:v>
                </c:pt>
                <c:pt idx="21">
                  <c:v>193.86875900000001</c:v>
                </c:pt>
                <c:pt idx="22">
                  <c:v>189.979401</c:v>
                </c:pt>
                <c:pt idx="23">
                  <c:v>178.82260099999999</c:v>
                </c:pt>
                <c:pt idx="24">
                  <c:v>177.71542400000001</c:v>
                </c:pt>
                <c:pt idx="25">
                  <c:v>171.857178</c:v>
                </c:pt>
                <c:pt idx="26">
                  <c:v>168.61386100000001</c:v>
                </c:pt>
                <c:pt idx="27">
                  <c:v>168.25973500000001</c:v>
                </c:pt>
                <c:pt idx="28">
                  <c:v>167.694244</c:v>
                </c:pt>
                <c:pt idx="29">
                  <c:v>166.08422899999999</c:v>
                </c:pt>
                <c:pt idx="30">
                  <c:v>165.29113799999999</c:v>
                </c:pt>
                <c:pt idx="31">
                  <c:v>165.534592</c:v>
                </c:pt>
                <c:pt idx="32">
                  <c:v>165.225998</c:v>
                </c:pt>
                <c:pt idx="33">
                  <c:v>164.84541300000001</c:v>
                </c:pt>
                <c:pt idx="34">
                  <c:v>164.175476</c:v>
                </c:pt>
                <c:pt idx="35">
                  <c:v>164.02356</c:v>
                </c:pt>
              </c:numCache>
            </c:numRef>
          </c:val>
          <c:smooth val="0"/>
          <c:extLst>
            <c:ext xmlns:c16="http://schemas.microsoft.com/office/drawing/2014/chart" uri="{C3380CC4-5D6E-409C-BE32-E72D297353CC}">
              <c16:uniqueId val="{00000003-4AA6-144D-B95A-30A68F5454BC}"/>
            </c:ext>
          </c:extLst>
        </c:ser>
        <c:dLbls>
          <c:showLegendKey val="0"/>
          <c:showVal val="0"/>
          <c:showCatName val="0"/>
          <c:showSerName val="0"/>
          <c:showPercent val="0"/>
          <c:showBubbleSize val="0"/>
        </c:dLbls>
        <c:smooth val="0"/>
        <c:axId val="-758945456"/>
        <c:axId val="-758957968"/>
      </c:lineChart>
      <c:catAx>
        <c:axId val="-7589454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57968"/>
        <c:crosses val="autoZero"/>
        <c:auto val="1"/>
        <c:lblAlgn val="ctr"/>
        <c:lblOffset val="100"/>
        <c:tickLblSkip val="35"/>
        <c:tickMarkSkip val="10"/>
        <c:noMultiLvlLbl val="0"/>
      </c:catAx>
      <c:valAx>
        <c:axId val="-758957968"/>
        <c:scaling>
          <c:orientation val="minMax"/>
          <c:max val="14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45456"/>
        <c:crossesAt val="5"/>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5579779826412E-2"/>
          <c:y val="0.23194444444444445"/>
          <c:w val="0.61458124092869881"/>
          <c:h val="0.62850794692330125"/>
        </c:manualLayout>
      </c:layout>
      <c:lineChart>
        <c:grouping val="standard"/>
        <c:varyColors val="0"/>
        <c:ser>
          <c:idx val="0"/>
          <c:order val="0"/>
          <c:tx>
            <c:strRef>
              <c:f>Sheet1!$B$1</c:f>
              <c:strCache>
                <c:ptCount val="1"/>
                <c:pt idx="0">
                  <c:v>advanced combined cycle</c:v>
                </c:pt>
              </c:strCache>
            </c:strRef>
          </c:tx>
          <c:spPr>
            <a:ln w="22225" cap="rnd">
              <a:solidFill>
                <a:schemeClr val="accent1"/>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12">
                  <c:v>59.45827465468917</c:v>
                </c:pt>
                <c:pt idx="13">
                  <c:v>69.308048811576057</c:v>
                </c:pt>
                <c:pt idx="14">
                  <c:v>76.027168059865886</c:v>
                </c:pt>
                <c:pt idx="15">
                  <c:v>76.762235439440403</c:v>
                </c:pt>
                <c:pt idx="16">
                  <c:v>79.311689314922418</c:v>
                </c:pt>
                <c:pt idx="17">
                  <c:v>81.742367662527187</c:v>
                </c:pt>
                <c:pt idx="18">
                  <c:v>82.678809198737028</c:v>
                </c:pt>
                <c:pt idx="19">
                  <c:v>81.925142279023817</c:v>
                </c:pt>
                <c:pt idx="20">
                  <c:v>82.318764114370651</c:v>
                </c:pt>
                <c:pt idx="21">
                  <c:v>82.039126562057092</c:v>
                </c:pt>
                <c:pt idx="22">
                  <c:v>82.725785270056278</c:v>
                </c:pt>
                <c:pt idx="23">
                  <c:v>82.557003750198817</c:v>
                </c:pt>
                <c:pt idx="24">
                  <c:v>82.128839618993837</c:v>
                </c:pt>
                <c:pt idx="25">
                  <c:v>82.067161721825485</c:v>
                </c:pt>
                <c:pt idx="26">
                  <c:v>81.322724022359964</c:v>
                </c:pt>
                <c:pt idx="27">
                  <c:v>80.58300212846386</c:v>
                </c:pt>
                <c:pt idx="28">
                  <c:v>79.837821975636629</c:v>
                </c:pt>
                <c:pt idx="29">
                  <c:v>79.215413756136016</c:v>
                </c:pt>
                <c:pt idx="30">
                  <c:v>79.000298510925901</c:v>
                </c:pt>
                <c:pt idx="31">
                  <c:v>78.968810882064574</c:v>
                </c:pt>
                <c:pt idx="32">
                  <c:v>77.901103487279002</c:v>
                </c:pt>
                <c:pt idx="33">
                  <c:v>77.457401818858301</c:v>
                </c:pt>
                <c:pt idx="34">
                  <c:v>76.992410988143433</c:v>
                </c:pt>
                <c:pt idx="35">
                  <c:v>75.90097271469331</c:v>
                </c:pt>
                <c:pt idx="36">
                  <c:v>74.897650466271116</c:v>
                </c:pt>
                <c:pt idx="37">
                  <c:v>74.486848640047299</c:v>
                </c:pt>
                <c:pt idx="38">
                  <c:v>74.329646926713053</c:v>
                </c:pt>
                <c:pt idx="39">
                  <c:v>73.831050730094475</c:v>
                </c:pt>
                <c:pt idx="40">
                  <c:v>73.737895535089081</c:v>
                </c:pt>
              </c:numCache>
            </c:numRef>
          </c:val>
          <c:smooth val="0"/>
          <c:extLst>
            <c:ext xmlns:c16="http://schemas.microsoft.com/office/drawing/2014/chart" uri="{C3380CC4-5D6E-409C-BE32-E72D297353CC}">
              <c16:uniqueId val="{00000000-B688-524E-A4D2-BA9879F4F74C}"/>
            </c:ext>
          </c:extLst>
        </c:ser>
        <c:ser>
          <c:idx val="1"/>
          <c:order val="1"/>
          <c:tx>
            <c:strRef>
              <c:f>Sheet1!$C$1</c:f>
              <c:strCache>
                <c:ptCount val="1"/>
                <c:pt idx="0">
                  <c:v>conventional combined cycle</c:v>
                </c:pt>
              </c:strCache>
            </c:strRef>
          </c:tx>
          <c:spPr>
            <a:ln w="22225" cap="rnd">
              <a:solidFill>
                <a:schemeClr val="accent2"/>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42.980073669198667</c:v>
                </c:pt>
                <c:pt idx="1">
                  <c:v>42.794260419794398</c:v>
                </c:pt>
                <c:pt idx="2">
                  <c:v>51.307907767148421</c:v>
                </c:pt>
                <c:pt idx="3">
                  <c:v>47.200129243305589</c:v>
                </c:pt>
                <c:pt idx="4">
                  <c:v>46.293915481172363</c:v>
                </c:pt>
                <c:pt idx="5">
                  <c:v>54.136062184499458</c:v>
                </c:pt>
                <c:pt idx="6">
                  <c:v>54.028904840938921</c:v>
                </c:pt>
                <c:pt idx="7">
                  <c:v>49.99898118823323</c:v>
                </c:pt>
                <c:pt idx="8">
                  <c:v>52.657616105063141</c:v>
                </c:pt>
                <c:pt idx="9">
                  <c:v>57.838612355417787</c:v>
                </c:pt>
                <c:pt idx="10">
                  <c:v>55.897167616675802</c:v>
                </c:pt>
                <c:pt idx="11">
                  <c:v>57.454219154728989</c:v>
                </c:pt>
                <c:pt idx="12">
                  <c:v>54.897435231854423</c:v>
                </c:pt>
                <c:pt idx="13">
                  <c:v>51.860738235314372</c:v>
                </c:pt>
                <c:pt idx="14">
                  <c:v>48.402469405264682</c:v>
                </c:pt>
                <c:pt idx="15">
                  <c:v>45.013741696986557</c:v>
                </c:pt>
                <c:pt idx="16">
                  <c:v>43.015727515753952</c:v>
                </c:pt>
                <c:pt idx="17">
                  <c:v>41.343752306377439</c:v>
                </c:pt>
                <c:pt idx="18">
                  <c:v>40.211944350440838</c:v>
                </c:pt>
                <c:pt idx="19">
                  <c:v>38.850316882597809</c:v>
                </c:pt>
                <c:pt idx="20">
                  <c:v>36.829644018647869</c:v>
                </c:pt>
                <c:pt idx="21">
                  <c:v>36.177202311430499</c:v>
                </c:pt>
                <c:pt idx="22">
                  <c:v>36.064635339160589</c:v>
                </c:pt>
                <c:pt idx="23">
                  <c:v>36.204068090771017</c:v>
                </c:pt>
                <c:pt idx="24">
                  <c:v>36.980633834269419</c:v>
                </c:pt>
                <c:pt idx="25">
                  <c:v>36.096649172418218</c:v>
                </c:pt>
                <c:pt idx="26">
                  <c:v>35.435270601824492</c:v>
                </c:pt>
                <c:pt idx="27">
                  <c:v>35.074514022739699</c:v>
                </c:pt>
                <c:pt idx="28">
                  <c:v>34.589864241380333</c:v>
                </c:pt>
                <c:pt idx="29">
                  <c:v>33.893425098316619</c:v>
                </c:pt>
                <c:pt idx="30">
                  <c:v>33.538768801187842</c:v>
                </c:pt>
                <c:pt idx="31">
                  <c:v>32.903617323592691</c:v>
                </c:pt>
                <c:pt idx="32">
                  <c:v>32.563424263581339</c:v>
                </c:pt>
                <c:pt idx="33">
                  <c:v>32.082880759734493</c:v>
                </c:pt>
                <c:pt idx="34">
                  <c:v>31.651720739927811</c:v>
                </c:pt>
                <c:pt idx="35">
                  <c:v>31.171432827993819</c:v>
                </c:pt>
                <c:pt idx="36">
                  <c:v>30.74553572736367</c:v>
                </c:pt>
                <c:pt idx="37">
                  <c:v>30.533451802335499</c:v>
                </c:pt>
                <c:pt idx="38">
                  <c:v>30.75858189881821</c:v>
                </c:pt>
                <c:pt idx="39">
                  <c:v>30.63622986028334</c:v>
                </c:pt>
                <c:pt idx="40">
                  <c:v>30.409433869999329</c:v>
                </c:pt>
              </c:numCache>
            </c:numRef>
          </c:val>
          <c:smooth val="0"/>
          <c:extLst>
            <c:ext xmlns:c16="http://schemas.microsoft.com/office/drawing/2014/chart" uri="{C3380CC4-5D6E-409C-BE32-E72D297353CC}">
              <c16:uniqueId val="{00000001-B688-524E-A4D2-BA9879F4F74C}"/>
            </c:ext>
          </c:extLst>
        </c:ser>
        <c:ser>
          <c:idx val="2"/>
          <c:order val="2"/>
          <c:tx>
            <c:strRef>
              <c:f>Sheet1!$D$1</c:f>
              <c:strCache>
                <c:ptCount val="1"/>
                <c:pt idx="0">
                  <c:v>combustion turbine</c:v>
                </c:pt>
              </c:strCache>
            </c:strRef>
          </c:tx>
          <c:spPr>
            <a:ln w="22225" cap="rnd">
              <a:solidFill>
                <a:schemeClr val="accent3"/>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5.3040941814940901</c:v>
                </c:pt>
                <c:pt idx="1">
                  <c:v>4.9828903690164887</c:v>
                </c:pt>
                <c:pt idx="2">
                  <c:v>5.8487080093636834</c:v>
                </c:pt>
                <c:pt idx="3">
                  <c:v>4.6469605384034196</c:v>
                </c:pt>
                <c:pt idx="4">
                  <c:v>4.8682133861706589</c:v>
                </c:pt>
                <c:pt idx="5">
                  <c:v>6.3130456539918516</c:v>
                </c:pt>
                <c:pt idx="6">
                  <c:v>7.2939797386008944</c:v>
                </c:pt>
                <c:pt idx="7">
                  <c:v>6.3609482451640744</c:v>
                </c:pt>
                <c:pt idx="8">
                  <c:v>8.0911538916372994</c:v>
                </c:pt>
                <c:pt idx="9">
                  <c:v>5.5000175200620438</c:v>
                </c:pt>
                <c:pt idx="10">
                  <c:v>5.4929551908281393</c:v>
                </c:pt>
                <c:pt idx="11">
                  <c:v>5.4623570509071708</c:v>
                </c:pt>
                <c:pt idx="12">
                  <c:v>4.8470383291355512</c:v>
                </c:pt>
                <c:pt idx="13">
                  <c:v>4.7193850497463341</c:v>
                </c:pt>
                <c:pt idx="14">
                  <c:v>4.55385317562454</c:v>
                </c:pt>
                <c:pt idx="15">
                  <c:v>4.4598101274419131</c:v>
                </c:pt>
                <c:pt idx="16">
                  <c:v>3.9678290532941718</c:v>
                </c:pt>
                <c:pt idx="17">
                  <c:v>3.5299066190875101</c:v>
                </c:pt>
                <c:pt idx="18">
                  <c:v>3.2380153672432921</c:v>
                </c:pt>
                <c:pt idx="19">
                  <c:v>3.188797842254647</c:v>
                </c:pt>
                <c:pt idx="20">
                  <c:v>3.2348210774078709</c:v>
                </c:pt>
                <c:pt idx="21">
                  <c:v>3.0723037538068159</c:v>
                </c:pt>
                <c:pt idx="22">
                  <c:v>3.015858485228033</c:v>
                </c:pt>
                <c:pt idx="23">
                  <c:v>2.9697105225094291</c:v>
                </c:pt>
                <c:pt idx="24">
                  <c:v>2.985515914859318</c:v>
                </c:pt>
                <c:pt idx="25">
                  <c:v>2.9944537621270699</c:v>
                </c:pt>
                <c:pt idx="26">
                  <c:v>2.9374901658777959</c:v>
                </c:pt>
                <c:pt idx="27">
                  <c:v>2.8572426457669859</c:v>
                </c:pt>
                <c:pt idx="28">
                  <c:v>2.7685070099171929</c:v>
                </c:pt>
                <c:pt idx="29">
                  <c:v>2.7460318652741589</c:v>
                </c:pt>
                <c:pt idx="30">
                  <c:v>2.74485487326442</c:v>
                </c:pt>
                <c:pt idx="31">
                  <c:v>2.709134970431339</c:v>
                </c:pt>
                <c:pt idx="32">
                  <c:v>2.6874989399948879</c:v>
                </c:pt>
                <c:pt idx="33">
                  <c:v>2.61928101834875</c:v>
                </c:pt>
                <c:pt idx="34">
                  <c:v>2.5825214233262979</c:v>
                </c:pt>
                <c:pt idx="35">
                  <c:v>2.613600200165477</c:v>
                </c:pt>
                <c:pt idx="36">
                  <c:v>2.602740743926621</c:v>
                </c:pt>
                <c:pt idx="37">
                  <c:v>2.6098261836792109</c:v>
                </c:pt>
                <c:pt idx="38">
                  <c:v>2.612091562172536</c:v>
                </c:pt>
                <c:pt idx="39">
                  <c:v>2.6060298045595518</c:v>
                </c:pt>
                <c:pt idx="40">
                  <c:v>2.6350032431235682</c:v>
                </c:pt>
              </c:numCache>
            </c:numRef>
          </c:val>
          <c:smooth val="0"/>
          <c:extLst>
            <c:ext xmlns:c16="http://schemas.microsoft.com/office/drawing/2014/chart" uri="{C3380CC4-5D6E-409C-BE32-E72D297353CC}">
              <c16:uniqueId val="{00000002-B688-524E-A4D2-BA9879F4F74C}"/>
            </c:ext>
          </c:extLst>
        </c:ser>
        <c:ser>
          <c:idx val="3"/>
          <c:order val="3"/>
          <c:tx>
            <c:strRef>
              <c:f>Sheet1!$E$1</c:f>
              <c:strCache>
                <c:ptCount val="1"/>
                <c:pt idx="0">
                  <c:v>oil and natural gas steam</c:v>
                </c:pt>
              </c:strCache>
            </c:strRef>
          </c:tx>
          <c:spPr>
            <a:ln w="22225" cap="rnd">
              <a:solidFill>
                <a:schemeClr val="accent4"/>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11.23955807776812</c:v>
                </c:pt>
                <c:pt idx="1">
                  <c:v>11.16258220853441</c:v>
                </c:pt>
                <c:pt idx="2">
                  <c:v>11.534134555175029</c:v>
                </c:pt>
                <c:pt idx="3">
                  <c:v>10.053787779323461</c:v>
                </c:pt>
                <c:pt idx="4">
                  <c:v>9.3913655468447015</c:v>
                </c:pt>
                <c:pt idx="5">
                  <c:v>11.002552533907281</c:v>
                </c:pt>
                <c:pt idx="6">
                  <c:v>11.89833818710666</c:v>
                </c:pt>
                <c:pt idx="7">
                  <c:v>10.00928291543296</c:v>
                </c:pt>
                <c:pt idx="8">
                  <c:v>12.793977115201541</c:v>
                </c:pt>
                <c:pt idx="9">
                  <c:v>9.8725018249931153</c:v>
                </c:pt>
                <c:pt idx="10">
                  <c:v>10.3691295706533</c:v>
                </c:pt>
                <c:pt idx="11">
                  <c:v>9.5853205283938454</c:v>
                </c:pt>
                <c:pt idx="12">
                  <c:v>6.6611379401179001</c:v>
                </c:pt>
                <c:pt idx="13">
                  <c:v>5.9742067477847192</c:v>
                </c:pt>
                <c:pt idx="14">
                  <c:v>4.7774623151543771</c:v>
                </c:pt>
                <c:pt idx="15">
                  <c:v>4.1596998525848736</c:v>
                </c:pt>
                <c:pt idx="16">
                  <c:v>3.3347771906326988</c:v>
                </c:pt>
                <c:pt idx="17">
                  <c:v>2.8775896988103722</c:v>
                </c:pt>
                <c:pt idx="18">
                  <c:v>2.796830353077798</c:v>
                </c:pt>
                <c:pt idx="19">
                  <c:v>2.6225057691663469</c:v>
                </c:pt>
                <c:pt idx="20">
                  <c:v>2.7548102666128931</c:v>
                </c:pt>
                <c:pt idx="21">
                  <c:v>2.5778222646074882</c:v>
                </c:pt>
                <c:pt idx="22">
                  <c:v>2.7777576279631342</c:v>
                </c:pt>
                <c:pt idx="23">
                  <c:v>2.9417592065331188</c:v>
                </c:pt>
                <c:pt idx="24">
                  <c:v>3.1680732778729479</c:v>
                </c:pt>
                <c:pt idx="25">
                  <c:v>3.256891561653497</c:v>
                </c:pt>
                <c:pt idx="26">
                  <c:v>3.153644726410489</c:v>
                </c:pt>
                <c:pt idx="27">
                  <c:v>2.601826523324668</c:v>
                </c:pt>
                <c:pt idx="28">
                  <c:v>2.601352702526448</c:v>
                </c:pt>
                <c:pt idx="29">
                  <c:v>2.1107581499275652</c:v>
                </c:pt>
                <c:pt idx="30">
                  <c:v>2.0482113153863701</c:v>
                </c:pt>
                <c:pt idx="31">
                  <c:v>2.0860466985720252</c:v>
                </c:pt>
                <c:pt idx="32">
                  <c:v>1.974040113058011</c:v>
                </c:pt>
                <c:pt idx="33">
                  <c:v>1.9059115679124969</c:v>
                </c:pt>
                <c:pt idx="34">
                  <c:v>1.7647138352229359</c:v>
                </c:pt>
                <c:pt idx="35">
                  <c:v>1.7690584970402961</c:v>
                </c:pt>
                <c:pt idx="36">
                  <c:v>1.617687439914046</c:v>
                </c:pt>
                <c:pt idx="37">
                  <c:v>1.6447196451455821</c:v>
                </c:pt>
                <c:pt idx="38">
                  <c:v>1.66713496319267</c:v>
                </c:pt>
                <c:pt idx="39">
                  <c:v>1.678968503576213</c:v>
                </c:pt>
                <c:pt idx="40">
                  <c:v>1.744810954052608</c:v>
                </c:pt>
              </c:numCache>
            </c:numRef>
          </c:val>
          <c:smooth val="0"/>
          <c:extLst>
            <c:ext xmlns:c16="http://schemas.microsoft.com/office/drawing/2014/chart" uri="{C3380CC4-5D6E-409C-BE32-E72D297353CC}">
              <c16:uniqueId val="{00000003-B688-524E-A4D2-BA9879F4F74C}"/>
            </c:ext>
          </c:extLst>
        </c:ser>
        <c:ser>
          <c:idx val="4"/>
          <c:order val="4"/>
          <c:tx>
            <c:strRef>
              <c:f>Sheet1!$F$1</c:f>
              <c:strCache>
                <c:ptCount val="1"/>
                <c:pt idx="0">
                  <c:v>coal</c:v>
                </c:pt>
              </c:strCache>
            </c:strRef>
          </c:tx>
          <c:spPr>
            <a:ln w="22225" cap="rnd">
              <a:solidFill>
                <a:schemeClr val="tx1">
                  <a:lumMod val="50000"/>
                  <a:lumOff val="50000"/>
                </a:scheme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Sheet1!$F$2:$F$42</c:f>
              <c:numCache>
                <c:formatCode>General</c:formatCode>
                <c:ptCount val="41"/>
                <c:pt idx="0">
                  <c:v>68.480835813125054</c:v>
                </c:pt>
                <c:pt idx="1">
                  <c:v>64.096288999856171</c:v>
                </c:pt>
                <c:pt idx="2">
                  <c:v>57.274113678810949</c:v>
                </c:pt>
                <c:pt idx="3">
                  <c:v>60.864853280228203</c:v>
                </c:pt>
                <c:pt idx="4">
                  <c:v>61.696864987919803</c:v>
                </c:pt>
                <c:pt idx="5">
                  <c:v>56.253872135487534</c:v>
                </c:pt>
                <c:pt idx="6">
                  <c:v>53.886553154729377</c:v>
                </c:pt>
                <c:pt idx="7">
                  <c:v>53.646147944978871</c:v>
                </c:pt>
                <c:pt idx="8">
                  <c:v>54.056186358595014</c:v>
                </c:pt>
                <c:pt idx="9">
                  <c:v>47.780392733328952</c:v>
                </c:pt>
                <c:pt idx="10">
                  <c:v>45.041235673494782</c:v>
                </c:pt>
                <c:pt idx="11">
                  <c:v>43.184185655507868</c:v>
                </c:pt>
                <c:pt idx="12">
                  <c:v>44.326509345165789</c:v>
                </c:pt>
                <c:pt idx="13">
                  <c:v>44.784977556164932</c:v>
                </c:pt>
                <c:pt idx="14">
                  <c:v>48.429431844244021</c:v>
                </c:pt>
                <c:pt idx="15">
                  <c:v>58.874023917440319</c:v>
                </c:pt>
                <c:pt idx="16">
                  <c:v>63.654433807630753</c:v>
                </c:pt>
                <c:pt idx="17">
                  <c:v>64.150316060079206</c:v>
                </c:pt>
                <c:pt idx="18">
                  <c:v>64.65083917415933</c:v>
                </c:pt>
                <c:pt idx="19">
                  <c:v>65.554360644330941</c:v>
                </c:pt>
                <c:pt idx="20">
                  <c:v>65.723553019706102</c:v>
                </c:pt>
                <c:pt idx="21">
                  <c:v>65.430504824236536</c:v>
                </c:pt>
                <c:pt idx="22">
                  <c:v>65.363705321892269</c:v>
                </c:pt>
                <c:pt idx="23">
                  <c:v>65.916008075978311</c:v>
                </c:pt>
                <c:pt idx="24">
                  <c:v>65.936124415158886</c:v>
                </c:pt>
                <c:pt idx="25">
                  <c:v>65.564593821942353</c:v>
                </c:pt>
                <c:pt idx="26">
                  <c:v>65.38309227742127</c:v>
                </c:pt>
                <c:pt idx="27">
                  <c:v>65.554293910989031</c:v>
                </c:pt>
                <c:pt idx="28">
                  <c:v>65.614619631222823</c:v>
                </c:pt>
                <c:pt idx="29">
                  <c:v>65.312336952499905</c:v>
                </c:pt>
                <c:pt idx="30">
                  <c:v>65.074688523077569</c:v>
                </c:pt>
                <c:pt idx="31">
                  <c:v>64.949948806964358</c:v>
                </c:pt>
                <c:pt idx="32">
                  <c:v>64.680856460715034</c:v>
                </c:pt>
                <c:pt idx="33">
                  <c:v>64.469653375351086</c:v>
                </c:pt>
                <c:pt idx="34">
                  <c:v>64.469278223007905</c:v>
                </c:pt>
                <c:pt idx="35">
                  <c:v>64.357409693663797</c:v>
                </c:pt>
                <c:pt idx="36">
                  <c:v>64.963481194945842</c:v>
                </c:pt>
                <c:pt idx="37">
                  <c:v>65.032625441658382</c:v>
                </c:pt>
                <c:pt idx="38">
                  <c:v>64.964444320730721</c:v>
                </c:pt>
                <c:pt idx="39">
                  <c:v>64.816596948071322</c:v>
                </c:pt>
                <c:pt idx="40">
                  <c:v>65.07827655688277</c:v>
                </c:pt>
              </c:numCache>
            </c:numRef>
          </c:val>
          <c:smooth val="0"/>
          <c:extLst>
            <c:ext xmlns:c16="http://schemas.microsoft.com/office/drawing/2014/chart" uri="{C3380CC4-5D6E-409C-BE32-E72D297353CC}">
              <c16:uniqueId val="{00000004-B688-524E-A4D2-BA9879F4F74C}"/>
            </c:ext>
          </c:extLst>
        </c:ser>
        <c:dLbls>
          <c:showLegendKey val="0"/>
          <c:showVal val="0"/>
          <c:showCatName val="0"/>
          <c:showSerName val="0"/>
          <c:showPercent val="0"/>
          <c:showBubbleSize val="0"/>
        </c:dLbls>
        <c:smooth val="0"/>
        <c:axId val="-758950896"/>
        <c:axId val="-758952528"/>
      </c:lineChart>
      <c:catAx>
        <c:axId val="-75895089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52528"/>
        <c:crossesAt val="0"/>
        <c:auto val="1"/>
        <c:lblAlgn val="ctr"/>
        <c:lblOffset val="100"/>
        <c:tickLblSkip val="10"/>
        <c:tickMarkSkip val="10"/>
        <c:noMultiLvlLbl val="0"/>
      </c:catAx>
      <c:valAx>
        <c:axId val="-75895252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758950896"/>
        <c:crossesAt val="10"/>
        <c:crossBetween val="midCat"/>
        <c:majorUnit val="20"/>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08238553514144E-2"/>
          <c:y val="0.20227777777777778"/>
          <c:w val="0.70945583624963549"/>
          <c:h val="0.71274999999999999"/>
        </c:manualLayout>
      </c:layout>
      <c:barChart>
        <c:barDir val="col"/>
        <c:grouping val="stacked"/>
        <c:varyColors val="0"/>
        <c:ser>
          <c:idx val="5"/>
          <c:order val="0"/>
          <c:tx>
            <c:strRef>
              <c:f>Sheet1!$F$1</c:f>
              <c:strCache>
                <c:ptCount val="1"/>
                <c:pt idx="0">
                  <c:v>Power gen</c:v>
                </c:pt>
              </c:strCache>
            </c:strRef>
          </c:tx>
          <c:spPr>
            <a:solidFill>
              <a:schemeClr val="accent2"/>
            </a:solidFill>
            <a:ln w="25400">
              <a:noFill/>
            </a:ln>
            <a:effectLst/>
          </c:spPr>
          <c:invertIfNegative val="0"/>
          <c:cat>
            <c:numRef>
              <c:f>Sheet1!$A$2:$A$37</c:f>
              <c:numCache>
                <c:formatCode>General</c:formatCode>
                <c:ptCount val="5"/>
                <c:pt idx="0">
                  <c:v>2015</c:v>
                </c:pt>
                <c:pt idx="1">
                  <c:v>2019</c:v>
                </c:pt>
                <c:pt idx="2">
                  <c:v>2030</c:v>
                </c:pt>
                <c:pt idx="3">
                  <c:v>2040</c:v>
                </c:pt>
                <c:pt idx="4">
                  <c:v>2050</c:v>
                </c:pt>
              </c:numCache>
            </c:numRef>
          </c:cat>
          <c:val>
            <c:numRef>
              <c:f>Sheet1!$F$2:$F$37</c:f>
              <c:numCache>
                <c:formatCode>General</c:formatCode>
                <c:ptCount val="5"/>
                <c:pt idx="0">
                  <c:v>3920.5884860000001</c:v>
                </c:pt>
                <c:pt idx="1">
                  <c:v>3954.100876</c:v>
                </c:pt>
                <c:pt idx="2">
                  <c:v>4184.9767460000003</c:v>
                </c:pt>
                <c:pt idx="3">
                  <c:v>4518.8845209999999</c:v>
                </c:pt>
                <c:pt idx="4">
                  <c:v>4983.5820309999999</c:v>
                </c:pt>
              </c:numCache>
            </c:numRef>
          </c:val>
          <c:extLst>
            <c:ext xmlns:c16="http://schemas.microsoft.com/office/drawing/2014/chart" uri="{C3380CC4-5D6E-409C-BE32-E72D297353CC}">
              <c16:uniqueId val="{00000000-0B9E-8748-AEBC-7491611143C0}"/>
            </c:ext>
          </c:extLst>
        </c:ser>
        <c:ser>
          <c:idx val="9"/>
          <c:order val="1"/>
          <c:tx>
            <c:strRef>
              <c:f>Sheet1!$E$1</c:f>
              <c:strCache>
                <c:ptCount val="1"/>
                <c:pt idx="0">
                  <c:v>Other</c:v>
                </c:pt>
              </c:strCache>
            </c:strRef>
          </c:tx>
          <c:spPr>
            <a:solidFill>
              <a:schemeClr val="accent3"/>
            </a:solidFill>
            <a:ln w="25400">
              <a:noFill/>
            </a:ln>
            <a:effectLst/>
          </c:spPr>
          <c:invertIfNegative val="0"/>
          <c:cat>
            <c:numRef>
              <c:f>Sheet1!$A$2:$A$37</c:f>
              <c:numCache>
                <c:formatCode>General</c:formatCode>
                <c:ptCount val="5"/>
                <c:pt idx="0">
                  <c:v>2015</c:v>
                </c:pt>
                <c:pt idx="1">
                  <c:v>2019</c:v>
                </c:pt>
                <c:pt idx="2">
                  <c:v>2030</c:v>
                </c:pt>
                <c:pt idx="3">
                  <c:v>2040</c:v>
                </c:pt>
                <c:pt idx="4">
                  <c:v>2050</c:v>
                </c:pt>
              </c:numCache>
            </c:numRef>
          </c:cat>
          <c:val>
            <c:numRef>
              <c:f>Sheet1!$E$2:$E$37</c:f>
              <c:numCache>
                <c:formatCode>General</c:formatCode>
                <c:ptCount val="5"/>
                <c:pt idx="0">
                  <c:v>152.53205599999998</c:v>
                </c:pt>
                <c:pt idx="1">
                  <c:v>166.05212599999999</c:v>
                </c:pt>
                <c:pt idx="2">
                  <c:v>196.76978799999998</c:v>
                </c:pt>
                <c:pt idx="3">
                  <c:v>219.60472899999999</c:v>
                </c:pt>
                <c:pt idx="4">
                  <c:v>263.12468000000001</c:v>
                </c:pt>
              </c:numCache>
            </c:numRef>
          </c:val>
          <c:extLst>
            <c:ext xmlns:c16="http://schemas.microsoft.com/office/drawing/2014/chart" uri="{C3380CC4-5D6E-409C-BE32-E72D297353CC}">
              <c16:uniqueId val="{00000001-0B9E-8748-AEBC-7491611143C0}"/>
            </c:ext>
          </c:extLst>
        </c:ser>
        <c:ser>
          <c:idx val="8"/>
          <c:order val="2"/>
          <c:tx>
            <c:strRef>
              <c:f>Sheet1!$D$1</c:f>
              <c:strCache>
                <c:ptCount val="1"/>
                <c:pt idx="0">
                  <c:v>End-Use PV</c:v>
                </c:pt>
              </c:strCache>
            </c:strRef>
          </c:tx>
          <c:spPr>
            <a:solidFill>
              <a:schemeClr val="accent4"/>
            </a:solidFill>
            <a:ln>
              <a:noFill/>
            </a:ln>
            <a:effectLst/>
          </c:spPr>
          <c:invertIfNegative val="0"/>
          <c:cat>
            <c:numRef>
              <c:f>Sheet1!$A$2:$A$37</c:f>
              <c:numCache>
                <c:formatCode>General</c:formatCode>
                <c:ptCount val="5"/>
                <c:pt idx="0">
                  <c:v>2015</c:v>
                </c:pt>
                <c:pt idx="1">
                  <c:v>2019</c:v>
                </c:pt>
                <c:pt idx="2">
                  <c:v>2030</c:v>
                </c:pt>
                <c:pt idx="3">
                  <c:v>2040</c:v>
                </c:pt>
                <c:pt idx="4">
                  <c:v>2050</c:v>
                </c:pt>
              </c:numCache>
            </c:numRef>
          </c:cat>
          <c:val>
            <c:numRef>
              <c:f>Sheet1!$D$2:$D$37</c:f>
              <c:numCache>
                <c:formatCode>General</c:formatCode>
                <c:ptCount val="5"/>
                <c:pt idx="0">
                  <c:v>16.479800000000001</c:v>
                </c:pt>
                <c:pt idx="1">
                  <c:v>40.684399999999997</c:v>
                </c:pt>
                <c:pt idx="2">
                  <c:v>95.485399999999998</c:v>
                </c:pt>
                <c:pt idx="3">
                  <c:v>136.792</c:v>
                </c:pt>
                <c:pt idx="4">
                  <c:v>182.22200000000001</c:v>
                </c:pt>
              </c:numCache>
            </c:numRef>
          </c:val>
          <c:extLst>
            <c:ext xmlns:c16="http://schemas.microsoft.com/office/drawing/2014/chart" uri="{C3380CC4-5D6E-409C-BE32-E72D297353CC}">
              <c16:uniqueId val="{00000002-0B9E-8748-AEBC-7491611143C0}"/>
            </c:ext>
          </c:extLst>
        </c:ser>
        <c:dLbls>
          <c:showLegendKey val="0"/>
          <c:showVal val="0"/>
          <c:showCatName val="0"/>
          <c:showSerName val="0"/>
          <c:showPercent val="0"/>
          <c:showBubbleSize val="0"/>
        </c:dLbls>
        <c:gapWidth val="150"/>
        <c:overlap val="100"/>
        <c:axId val="-851205488"/>
        <c:axId val="-851201136"/>
      </c:barChart>
      <c:lineChart>
        <c:grouping val="standard"/>
        <c:varyColors val="0"/>
        <c:ser>
          <c:idx val="0"/>
          <c:order val="3"/>
          <c:tx>
            <c:strRef>
              <c:f>Sheet1!$H$1</c:f>
              <c:strCache>
                <c:ptCount val="1"/>
                <c:pt idx="0">
                  <c:v>End-Use PV share of generation</c:v>
                </c:pt>
              </c:strCache>
            </c:strRef>
          </c:tx>
          <c:spPr>
            <a:ln w="28575" cap="rnd">
              <a:solidFill>
                <a:schemeClr val="tx1"/>
              </a:solidFill>
              <a:round/>
            </a:ln>
            <a:effectLst/>
          </c:spPr>
          <c:marker>
            <c:symbol val="none"/>
          </c:marker>
          <c:cat>
            <c:numRef>
              <c:f>Sheet1!$A$2:$A$37</c:f>
              <c:numCache>
                <c:formatCode>General</c:formatCode>
                <c:ptCount val="5"/>
                <c:pt idx="0">
                  <c:v>2015</c:v>
                </c:pt>
                <c:pt idx="1">
                  <c:v>2019</c:v>
                </c:pt>
                <c:pt idx="2">
                  <c:v>2030</c:v>
                </c:pt>
                <c:pt idx="3">
                  <c:v>2040</c:v>
                </c:pt>
                <c:pt idx="4">
                  <c:v>2050</c:v>
                </c:pt>
              </c:numCache>
            </c:numRef>
          </c:cat>
          <c:val>
            <c:numRef>
              <c:f>Sheet1!$H$2:$H$37</c:f>
              <c:numCache>
                <c:formatCode>0.00%</c:formatCode>
                <c:ptCount val="5"/>
                <c:pt idx="0">
                  <c:v>4.0296847177836038E-3</c:v>
                </c:pt>
                <c:pt idx="1">
                  <c:v>9.7779355618280404E-3</c:v>
                </c:pt>
                <c:pt idx="2">
                  <c:v>2.1326882638106368E-2</c:v>
                </c:pt>
                <c:pt idx="3">
                  <c:v>2.805827868904999E-2</c:v>
                </c:pt>
                <c:pt idx="4">
                  <c:v>3.3565001439563022E-2</c:v>
                </c:pt>
              </c:numCache>
            </c:numRef>
          </c:val>
          <c:smooth val="0"/>
          <c:extLst>
            <c:ext xmlns:c16="http://schemas.microsoft.com/office/drawing/2014/chart" uri="{C3380CC4-5D6E-409C-BE32-E72D297353CC}">
              <c16:uniqueId val="{00000003-0B9E-8748-AEBC-7491611143C0}"/>
            </c:ext>
          </c:extLst>
        </c:ser>
        <c:dLbls>
          <c:showLegendKey val="0"/>
          <c:showVal val="0"/>
          <c:showCatName val="0"/>
          <c:showSerName val="0"/>
          <c:showPercent val="0"/>
          <c:showBubbleSize val="0"/>
        </c:dLbls>
        <c:marker val="1"/>
        <c:smooth val="0"/>
        <c:axId val="-851200048"/>
        <c:axId val="-851200592"/>
      </c:lineChart>
      <c:catAx>
        <c:axId val="-85120548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201136"/>
        <c:crosses val="autoZero"/>
        <c:auto val="1"/>
        <c:lblAlgn val="ctr"/>
        <c:lblOffset val="100"/>
        <c:noMultiLvlLbl val="0"/>
      </c:catAx>
      <c:valAx>
        <c:axId val="-851201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851205488"/>
        <c:crossesAt val="2"/>
        <c:crossBetween val="between"/>
      </c:valAx>
      <c:valAx>
        <c:axId val="-851200592"/>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851200048"/>
        <c:crosses val="max"/>
        <c:crossBetween val="between"/>
      </c:valAx>
      <c:catAx>
        <c:axId val="-851200048"/>
        <c:scaling>
          <c:orientation val="minMax"/>
        </c:scaling>
        <c:delete val="1"/>
        <c:axPos val="b"/>
        <c:numFmt formatCode="General" sourceLinked="1"/>
        <c:majorTickMark val="out"/>
        <c:minorTickMark val="none"/>
        <c:tickLblPos val="nextTo"/>
        <c:crossAx val="-851200592"/>
        <c:crosses val="autoZero"/>
        <c:auto val="1"/>
        <c:lblAlgn val="ctr"/>
        <c:lblOffset val="100"/>
        <c:noMultiLvlLbl val="0"/>
      </c:cat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303346677540326E-2"/>
          <c:y val="0.17936429289024242"/>
          <c:w val="0.91811315252260139"/>
          <c:h val="0.717975373318816"/>
        </c:manualLayout>
      </c:layout>
      <c:lineChart>
        <c:grouping val="standard"/>
        <c:varyColors val="0"/>
        <c:ser>
          <c:idx val="0"/>
          <c:order val="0"/>
          <c:tx>
            <c:strRef>
              <c:f>Sheet1!$B$1</c:f>
              <c:strCache>
                <c:ptCount val="1"/>
                <c:pt idx="0">
                  <c:v>coal</c:v>
                </c:pt>
              </c:strCache>
            </c:strRef>
          </c:tx>
          <c:spPr>
            <a:ln w="22225" cap="rnd">
              <a:solidFill>
                <a:schemeClr val="tx1">
                  <a:lumMod val="50000"/>
                  <a:lumOff val="50000"/>
                </a:schemeClr>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Sheet1!$B$2:$B$37</c:f>
              <c:numCache>
                <c:formatCode>General</c:formatCode>
                <c:ptCount val="36"/>
                <c:pt idx="0">
                  <c:v>1352.398197</c:v>
                </c:pt>
                <c:pt idx="1">
                  <c:v>1239.1486540000001</c:v>
                </c:pt>
                <c:pt idx="2">
                  <c:v>1205.8352749999999</c:v>
                </c:pt>
                <c:pt idx="3">
                  <c:v>1146.3927160000001</c:v>
                </c:pt>
                <c:pt idx="4">
                  <c:v>985.70361300000002</c:v>
                </c:pt>
                <c:pt idx="5">
                  <c:v>898.83129899999994</c:v>
                </c:pt>
                <c:pt idx="6">
                  <c:v>812.08337400000005</c:v>
                </c:pt>
                <c:pt idx="7">
                  <c:v>746.43273899999997</c:v>
                </c:pt>
                <c:pt idx="8">
                  <c:v>684.208618</c:v>
                </c:pt>
                <c:pt idx="9">
                  <c:v>649.69140600000003</c:v>
                </c:pt>
                <c:pt idx="10">
                  <c:v>568.70519999999999</c:v>
                </c:pt>
                <c:pt idx="11">
                  <c:v>586.23718299999996</c:v>
                </c:pt>
                <c:pt idx="12">
                  <c:v>582.60858199999996</c:v>
                </c:pt>
                <c:pt idx="13">
                  <c:v>576.03320299999996</c:v>
                </c:pt>
                <c:pt idx="14">
                  <c:v>566.00750700000003</c:v>
                </c:pt>
                <c:pt idx="15">
                  <c:v>555.93298300000004</c:v>
                </c:pt>
                <c:pt idx="16">
                  <c:v>547.90777600000001</c:v>
                </c:pt>
                <c:pt idx="17">
                  <c:v>546.63147000000004</c:v>
                </c:pt>
                <c:pt idx="18">
                  <c:v>545.70764199999996</c:v>
                </c:pt>
                <c:pt idx="19">
                  <c:v>547.33013900000003</c:v>
                </c:pt>
                <c:pt idx="20">
                  <c:v>531.94250499999998</c:v>
                </c:pt>
                <c:pt idx="21">
                  <c:v>532.07293700000002</c:v>
                </c:pt>
                <c:pt idx="22">
                  <c:v>531.76538100000005</c:v>
                </c:pt>
                <c:pt idx="23">
                  <c:v>527.691284</c:v>
                </c:pt>
                <c:pt idx="24">
                  <c:v>523.87298599999997</c:v>
                </c:pt>
                <c:pt idx="25">
                  <c:v>515.36395300000004</c:v>
                </c:pt>
                <c:pt idx="26">
                  <c:v>509.447968</c:v>
                </c:pt>
                <c:pt idx="27">
                  <c:v>506.46051</c:v>
                </c:pt>
                <c:pt idx="28">
                  <c:v>505.382294</c:v>
                </c:pt>
                <c:pt idx="29">
                  <c:v>501.10635400000001</c:v>
                </c:pt>
                <c:pt idx="30">
                  <c:v>497.24316399999998</c:v>
                </c:pt>
                <c:pt idx="31">
                  <c:v>496.46972699999998</c:v>
                </c:pt>
                <c:pt idx="32">
                  <c:v>494.79983499999997</c:v>
                </c:pt>
                <c:pt idx="33">
                  <c:v>492.14804099999998</c:v>
                </c:pt>
                <c:pt idx="34">
                  <c:v>491.319458</c:v>
                </c:pt>
                <c:pt idx="35">
                  <c:v>487.43597399999999</c:v>
                </c:pt>
              </c:numCache>
            </c:numRef>
          </c:val>
          <c:smooth val="0"/>
          <c:extLst>
            <c:ext xmlns:c16="http://schemas.microsoft.com/office/drawing/2014/chart" uri="{C3380CC4-5D6E-409C-BE32-E72D297353CC}">
              <c16:uniqueId val="{00000000-7E46-0643-A327-2A771606C44A}"/>
            </c:ext>
          </c:extLst>
        </c:ser>
        <c:ser>
          <c:idx val="1"/>
          <c:order val="1"/>
          <c:tx>
            <c:strRef>
              <c:f>Sheet1!$C$1</c:f>
              <c:strCache>
                <c:ptCount val="1"/>
                <c:pt idx="0">
                  <c:v>renewables</c:v>
                </c:pt>
              </c:strCache>
            </c:strRef>
          </c:tx>
          <c:spPr>
            <a:ln w="22225" cap="rnd">
              <a:solidFill>
                <a:schemeClr val="accent3"/>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Sheet1!$C$2:$C$37</c:f>
              <c:numCache>
                <c:formatCode>General</c:formatCode>
                <c:ptCount val="36"/>
                <c:pt idx="0">
                  <c:v>544.24099000000001</c:v>
                </c:pt>
                <c:pt idx="1">
                  <c:v>609.44510100000002</c:v>
                </c:pt>
                <c:pt idx="2">
                  <c:v>686.61042700000007</c:v>
                </c:pt>
                <c:pt idx="3">
                  <c:v>712.77289800000005</c:v>
                </c:pt>
                <c:pt idx="4">
                  <c:v>772.00305200000003</c:v>
                </c:pt>
                <c:pt idx="5">
                  <c:v>844.32678199999998</c:v>
                </c:pt>
                <c:pt idx="6">
                  <c:v>919.12890600000003</c:v>
                </c:pt>
                <c:pt idx="7">
                  <c:v>1024.2687989999999</c:v>
                </c:pt>
                <c:pt idx="8">
                  <c:v>1089.7703859999999</c:v>
                </c:pt>
                <c:pt idx="9">
                  <c:v>1118.0001219999999</c:v>
                </c:pt>
                <c:pt idx="10">
                  <c:v>1173.540405</c:v>
                </c:pt>
                <c:pt idx="11">
                  <c:v>1205.6599120000001</c:v>
                </c:pt>
                <c:pt idx="12">
                  <c:v>1228.896851</c:v>
                </c:pt>
                <c:pt idx="13">
                  <c:v>1247.0045170000001</c:v>
                </c:pt>
                <c:pt idx="14">
                  <c:v>1269.210693</c:v>
                </c:pt>
                <c:pt idx="15">
                  <c:v>1311.184692</c:v>
                </c:pt>
                <c:pt idx="16">
                  <c:v>1325.9522710000001</c:v>
                </c:pt>
                <c:pt idx="17">
                  <c:v>1334.583374</c:v>
                </c:pt>
                <c:pt idx="18">
                  <c:v>1344.2274170000001</c:v>
                </c:pt>
                <c:pt idx="19">
                  <c:v>1355.886475</c:v>
                </c:pt>
                <c:pt idx="20">
                  <c:v>1394.9248050000001</c:v>
                </c:pt>
                <c:pt idx="21">
                  <c:v>1414.0311280000001</c:v>
                </c:pt>
                <c:pt idx="22">
                  <c:v>1422.921143</c:v>
                </c:pt>
                <c:pt idx="23">
                  <c:v>1436.384033</c:v>
                </c:pt>
                <c:pt idx="24">
                  <c:v>1448.9608149999999</c:v>
                </c:pt>
                <c:pt idx="25">
                  <c:v>1463.6171879999999</c:v>
                </c:pt>
                <c:pt idx="26">
                  <c:v>1477.7924800000001</c:v>
                </c:pt>
                <c:pt idx="27">
                  <c:v>1497.201538</c:v>
                </c:pt>
                <c:pt idx="28">
                  <c:v>1523.218018</c:v>
                </c:pt>
                <c:pt idx="29">
                  <c:v>1555.495361</c:v>
                </c:pt>
                <c:pt idx="30">
                  <c:v>1587.9476320000001</c:v>
                </c:pt>
                <c:pt idx="31">
                  <c:v>1621.387939</c:v>
                </c:pt>
                <c:pt idx="32">
                  <c:v>1656.225586</c:v>
                </c:pt>
                <c:pt idx="33">
                  <c:v>1694.025269</c:v>
                </c:pt>
                <c:pt idx="34">
                  <c:v>1736.5141599999999</c:v>
                </c:pt>
                <c:pt idx="35">
                  <c:v>1783.8526609999999</c:v>
                </c:pt>
              </c:numCache>
            </c:numRef>
          </c:val>
          <c:smooth val="0"/>
          <c:extLst>
            <c:ext xmlns:c16="http://schemas.microsoft.com/office/drawing/2014/chart" uri="{C3380CC4-5D6E-409C-BE32-E72D297353CC}">
              <c16:uniqueId val="{00000001-7E46-0643-A327-2A771606C44A}"/>
            </c:ext>
          </c:extLst>
        </c:ser>
        <c:ser>
          <c:idx val="2"/>
          <c:order val="2"/>
          <c:tx>
            <c:strRef>
              <c:f>Sheet1!$D$1</c:f>
              <c:strCache>
                <c:ptCount val="1"/>
                <c:pt idx="0">
                  <c:v>natural gas</c:v>
                </c:pt>
              </c:strCache>
            </c:strRef>
          </c:tx>
          <c:spPr>
            <a:ln w="22225" cap="rnd">
              <a:solidFill>
                <a:schemeClr val="accent1"/>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Sheet1!$D$2:$D$37</c:f>
              <c:numCache>
                <c:formatCode>General</c:formatCode>
                <c:ptCount val="36"/>
                <c:pt idx="0">
                  <c:v>1333.4821099999999</c:v>
                </c:pt>
                <c:pt idx="1">
                  <c:v>1378.306934</c:v>
                </c:pt>
                <c:pt idx="2">
                  <c:v>1296.4146920000001</c:v>
                </c:pt>
                <c:pt idx="3">
                  <c:v>1468.0125989999999</c:v>
                </c:pt>
                <c:pt idx="4">
                  <c:v>1557.586914</c:v>
                </c:pt>
                <c:pt idx="5">
                  <c:v>1560.140625</c:v>
                </c:pt>
                <c:pt idx="6">
                  <c:v>1693.484741</c:v>
                </c:pt>
                <c:pt idx="7">
                  <c:v>1723.110596</c:v>
                </c:pt>
                <c:pt idx="8">
                  <c:v>1754.0742190000001</c:v>
                </c:pt>
                <c:pt idx="9">
                  <c:v>1778.597168</c:v>
                </c:pt>
                <c:pt idx="10">
                  <c:v>1847.580322</c:v>
                </c:pt>
                <c:pt idx="11">
                  <c:v>1951.1264650000001</c:v>
                </c:pt>
                <c:pt idx="12">
                  <c:v>1998.2382809999999</c:v>
                </c:pt>
                <c:pt idx="13">
                  <c:v>2014.9339600000001</c:v>
                </c:pt>
                <c:pt idx="14">
                  <c:v>2038.850586</c:v>
                </c:pt>
                <c:pt idx="15">
                  <c:v>2046.637207</c:v>
                </c:pt>
                <c:pt idx="16">
                  <c:v>2081.407471</c:v>
                </c:pt>
                <c:pt idx="17">
                  <c:v>2110.1083979999999</c:v>
                </c:pt>
                <c:pt idx="18">
                  <c:v>2150.7651369999999</c:v>
                </c:pt>
                <c:pt idx="19">
                  <c:v>2193.023193</c:v>
                </c:pt>
                <c:pt idx="20">
                  <c:v>2207.2817380000001</c:v>
                </c:pt>
                <c:pt idx="21">
                  <c:v>2278.4521479999999</c:v>
                </c:pt>
                <c:pt idx="22">
                  <c:v>2313.3972170000002</c:v>
                </c:pt>
                <c:pt idx="23">
                  <c:v>2383.6601559999999</c:v>
                </c:pt>
                <c:pt idx="24">
                  <c:v>2437.1027829999998</c:v>
                </c:pt>
                <c:pt idx="25">
                  <c:v>2472.0424800000001</c:v>
                </c:pt>
                <c:pt idx="26">
                  <c:v>2508.0437010000001</c:v>
                </c:pt>
                <c:pt idx="27">
                  <c:v>2545.9560550000001</c:v>
                </c:pt>
                <c:pt idx="28">
                  <c:v>2577.6420899999998</c:v>
                </c:pt>
                <c:pt idx="29">
                  <c:v>2617.5424800000001</c:v>
                </c:pt>
                <c:pt idx="30">
                  <c:v>2652.9602049999999</c:v>
                </c:pt>
                <c:pt idx="31">
                  <c:v>2694.2145999999998</c:v>
                </c:pt>
                <c:pt idx="32">
                  <c:v>2722.9228520000001</c:v>
                </c:pt>
                <c:pt idx="33">
                  <c:v>2754.4265140000002</c:v>
                </c:pt>
                <c:pt idx="34">
                  <c:v>2785.7377929999998</c:v>
                </c:pt>
                <c:pt idx="35">
                  <c:v>2821.016357</c:v>
                </c:pt>
              </c:numCache>
            </c:numRef>
          </c:val>
          <c:smooth val="0"/>
          <c:extLst>
            <c:ext xmlns:c16="http://schemas.microsoft.com/office/drawing/2014/chart" uri="{C3380CC4-5D6E-409C-BE32-E72D297353CC}">
              <c16:uniqueId val="{00000002-7E46-0643-A327-2A771606C44A}"/>
            </c:ext>
          </c:extLst>
        </c:ser>
        <c:ser>
          <c:idx val="3"/>
          <c:order val="3"/>
          <c:tx>
            <c:strRef>
              <c:f>Sheet1!$E$1</c:f>
              <c:strCache>
                <c:ptCount val="1"/>
                <c:pt idx="0">
                  <c:v>nuclear</c:v>
                </c:pt>
              </c:strCache>
            </c:strRef>
          </c:tx>
          <c:spPr>
            <a:ln w="22225" cap="rnd">
              <a:solidFill>
                <a:schemeClr val="accent5"/>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Sheet1!$E$2:$E$37</c:f>
              <c:numCache>
                <c:formatCode>General</c:formatCode>
                <c:ptCount val="36"/>
                <c:pt idx="0">
                  <c:v>797.178</c:v>
                </c:pt>
                <c:pt idx="1">
                  <c:v>805.69399999999996</c:v>
                </c:pt>
                <c:pt idx="2">
                  <c:v>804.95</c:v>
                </c:pt>
                <c:pt idx="3">
                  <c:v>807.07799999999997</c:v>
                </c:pt>
                <c:pt idx="4">
                  <c:v>807.22167999999999</c:v>
                </c:pt>
                <c:pt idx="5">
                  <c:v>792.79663100000005</c:v>
                </c:pt>
                <c:pt idx="6">
                  <c:v>779.69580099999996</c:v>
                </c:pt>
                <c:pt idx="7">
                  <c:v>765.158142</c:v>
                </c:pt>
                <c:pt idx="8">
                  <c:v>767.42828399999996</c:v>
                </c:pt>
                <c:pt idx="9">
                  <c:v>770.39154099999996</c:v>
                </c:pt>
                <c:pt idx="10">
                  <c:v>756.21923800000002</c:v>
                </c:pt>
                <c:pt idx="11">
                  <c:v>628.85742200000004</c:v>
                </c:pt>
                <c:pt idx="12">
                  <c:v>584.11822500000005</c:v>
                </c:pt>
                <c:pt idx="13">
                  <c:v>584.53558299999997</c:v>
                </c:pt>
                <c:pt idx="14">
                  <c:v>584.94482400000004</c:v>
                </c:pt>
                <c:pt idx="15">
                  <c:v>567.30932600000006</c:v>
                </c:pt>
                <c:pt idx="16">
                  <c:v>558.51855499999999</c:v>
                </c:pt>
                <c:pt idx="17">
                  <c:v>552.137878</c:v>
                </c:pt>
                <c:pt idx="18">
                  <c:v>536.96356200000002</c:v>
                </c:pt>
                <c:pt idx="19">
                  <c:v>512.65991199999996</c:v>
                </c:pt>
                <c:pt idx="20">
                  <c:v>514.06500200000005</c:v>
                </c:pt>
                <c:pt idx="21">
                  <c:v>466.78869600000002</c:v>
                </c:pt>
                <c:pt idx="22">
                  <c:v>466.99981700000001</c:v>
                </c:pt>
                <c:pt idx="23">
                  <c:v>431.205353</c:v>
                </c:pt>
                <c:pt idx="24">
                  <c:v>414.01034499999997</c:v>
                </c:pt>
                <c:pt idx="25">
                  <c:v>414.35519399999998</c:v>
                </c:pt>
                <c:pt idx="26">
                  <c:v>415.60726899999997</c:v>
                </c:pt>
                <c:pt idx="27">
                  <c:v>408.56173699999999</c:v>
                </c:pt>
                <c:pt idx="28">
                  <c:v>401.516907</c:v>
                </c:pt>
                <c:pt idx="29">
                  <c:v>386.99395800000002</c:v>
                </c:pt>
                <c:pt idx="30">
                  <c:v>380.93566900000002</c:v>
                </c:pt>
                <c:pt idx="31">
                  <c:v>374.57446299999998</c:v>
                </c:pt>
                <c:pt idx="32">
                  <c:v>375.00048800000002</c:v>
                </c:pt>
                <c:pt idx="33">
                  <c:v>375.26580799999999</c:v>
                </c:pt>
                <c:pt idx="34">
                  <c:v>375.58642600000002</c:v>
                </c:pt>
                <c:pt idx="35">
                  <c:v>376.04980499999999</c:v>
                </c:pt>
              </c:numCache>
            </c:numRef>
          </c:val>
          <c:smooth val="0"/>
          <c:extLst>
            <c:ext xmlns:c16="http://schemas.microsoft.com/office/drawing/2014/chart" uri="{C3380CC4-5D6E-409C-BE32-E72D297353CC}">
              <c16:uniqueId val="{00000003-7E46-0643-A327-2A771606C44A}"/>
            </c:ext>
          </c:extLst>
        </c:ser>
        <c:dLbls>
          <c:showLegendKey val="0"/>
          <c:showVal val="0"/>
          <c:showCatName val="0"/>
          <c:showSerName val="0"/>
          <c:showPercent val="0"/>
          <c:showBubbleSize val="0"/>
        </c:dLbls>
        <c:smooth val="0"/>
        <c:axId val="-851195152"/>
        <c:axId val="-851204944"/>
      </c:lineChart>
      <c:catAx>
        <c:axId val="-8511951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204944"/>
        <c:crosses val="autoZero"/>
        <c:auto val="1"/>
        <c:lblAlgn val="ctr"/>
        <c:lblOffset val="100"/>
        <c:tickLblSkip val="35"/>
        <c:tickMarkSkip val="5"/>
        <c:noMultiLvlLbl val="0"/>
      </c:catAx>
      <c:valAx>
        <c:axId val="-851204944"/>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zh-CN"/>
          </a:p>
        </c:txPr>
        <c:crossAx val="-851195152"/>
        <c:crossesAt val="5"/>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57700727323249"/>
          <c:y val="0.17923405866851813"/>
          <c:w val="0.74284598545353508"/>
          <c:h val="0.71810560754054031"/>
        </c:manualLayout>
      </c:layout>
      <c:lineChart>
        <c:grouping val="standard"/>
        <c:varyColors val="0"/>
        <c:ser>
          <c:idx val="0"/>
          <c:order val="0"/>
          <c:tx>
            <c:strRef>
              <c:f>Sheet1!$B$1</c:f>
              <c:strCache>
                <c:ptCount val="1"/>
                <c:pt idx="0">
                  <c:v>coal</c:v>
                </c:pt>
              </c:strCache>
            </c:strRef>
          </c:tx>
          <c:spPr>
            <a:ln w="22225" cap="rnd">
              <a:solidFill>
                <a:schemeClr val="tx1">
                  <a:lumMod val="50000"/>
                  <a:lumOff val="50000"/>
                </a:schemeClr>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Sheet1!$B$2:$B$37</c:f>
              <c:numCache>
                <c:formatCode>General</c:formatCode>
                <c:ptCount val="36"/>
                <c:pt idx="0">
                  <c:v>1352.398197</c:v>
                </c:pt>
                <c:pt idx="1">
                  <c:v>1239.1486540000001</c:v>
                </c:pt>
                <c:pt idx="2">
                  <c:v>1205.8352749999999</c:v>
                </c:pt>
                <c:pt idx="3">
                  <c:v>1146.3927160000001</c:v>
                </c:pt>
                <c:pt idx="4">
                  <c:v>985.45666500000004</c:v>
                </c:pt>
                <c:pt idx="5">
                  <c:v>895.01556400000004</c:v>
                </c:pt>
                <c:pt idx="6">
                  <c:v>949.54864499999996</c:v>
                </c:pt>
                <c:pt idx="7">
                  <c:v>925.15826400000003</c:v>
                </c:pt>
                <c:pt idx="8">
                  <c:v>898.16094999999996</c:v>
                </c:pt>
                <c:pt idx="9">
                  <c:v>901.62066700000003</c:v>
                </c:pt>
                <c:pt idx="10">
                  <c:v>909.21246299999996</c:v>
                </c:pt>
                <c:pt idx="11">
                  <c:v>927.64257799999996</c:v>
                </c:pt>
                <c:pt idx="12">
                  <c:v>923.93017599999996</c:v>
                </c:pt>
                <c:pt idx="13">
                  <c:v>924.83136000000002</c:v>
                </c:pt>
                <c:pt idx="14">
                  <c:v>922.42834500000004</c:v>
                </c:pt>
                <c:pt idx="15">
                  <c:v>922.226135</c:v>
                </c:pt>
                <c:pt idx="16">
                  <c:v>919.26507600000002</c:v>
                </c:pt>
                <c:pt idx="17">
                  <c:v>918.03015100000005</c:v>
                </c:pt>
                <c:pt idx="18">
                  <c:v>920.84716800000001</c:v>
                </c:pt>
                <c:pt idx="19">
                  <c:v>923.20794699999999</c:v>
                </c:pt>
                <c:pt idx="20">
                  <c:v>917.67156999999997</c:v>
                </c:pt>
                <c:pt idx="21">
                  <c:v>920.11792000000003</c:v>
                </c:pt>
                <c:pt idx="22">
                  <c:v>922.90753199999995</c:v>
                </c:pt>
                <c:pt idx="23">
                  <c:v>925.45459000000005</c:v>
                </c:pt>
                <c:pt idx="24">
                  <c:v>923.79046600000004</c:v>
                </c:pt>
                <c:pt idx="25">
                  <c:v>920.77703899999995</c:v>
                </c:pt>
                <c:pt idx="26">
                  <c:v>917.87506099999996</c:v>
                </c:pt>
                <c:pt idx="27">
                  <c:v>916.57995600000004</c:v>
                </c:pt>
                <c:pt idx="28">
                  <c:v>913.08660899999995</c:v>
                </c:pt>
                <c:pt idx="29">
                  <c:v>912.80084199999999</c:v>
                </c:pt>
                <c:pt idx="30">
                  <c:v>909.30841099999998</c:v>
                </c:pt>
                <c:pt idx="31">
                  <c:v>903.50604199999998</c:v>
                </c:pt>
                <c:pt idx="32">
                  <c:v>900.04461700000002</c:v>
                </c:pt>
                <c:pt idx="33">
                  <c:v>889.10876499999995</c:v>
                </c:pt>
                <c:pt idx="34">
                  <c:v>881.55645800000002</c:v>
                </c:pt>
                <c:pt idx="35">
                  <c:v>866.48205600000006</c:v>
                </c:pt>
              </c:numCache>
            </c:numRef>
          </c:val>
          <c:smooth val="0"/>
          <c:extLst>
            <c:ext xmlns:c16="http://schemas.microsoft.com/office/drawing/2014/chart" uri="{C3380CC4-5D6E-409C-BE32-E72D297353CC}">
              <c16:uniqueId val="{00000000-9278-F34E-84EA-572ECB84E7B4}"/>
            </c:ext>
          </c:extLst>
        </c:ser>
        <c:ser>
          <c:idx val="1"/>
          <c:order val="1"/>
          <c:tx>
            <c:strRef>
              <c:f>Sheet1!$C$1</c:f>
              <c:strCache>
                <c:ptCount val="1"/>
                <c:pt idx="0">
                  <c:v>renewables</c:v>
                </c:pt>
              </c:strCache>
            </c:strRef>
          </c:tx>
          <c:spPr>
            <a:ln w="22225" cap="rnd">
              <a:solidFill>
                <a:schemeClr val="accent3"/>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Sheet1!$C$2:$C$37</c:f>
              <c:numCache>
                <c:formatCode>General</c:formatCode>
                <c:ptCount val="36"/>
                <c:pt idx="0">
                  <c:v>544.24099000000001</c:v>
                </c:pt>
                <c:pt idx="1">
                  <c:v>609.44510100000002</c:v>
                </c:pt>
                <c:pt idx="2">
                  <c:v>686.61042700000007</c:v>
                </c:pt>
                <c:pt idx="3">
                  <c:v>712.77289800000005</c:v>
                </c:pt>
                <c:pt idx="4">
                  <c:v>772.006348</c:v>
                </c:pt>
                <c:pt idx="5">
                  <c:v>843.01232900000002</c:v>
                </c:pt>
                <c:pt idx="6">
                  <c:v>917.33337400000005</c:v>
                </c:pt>
                <c:pt idx="7">
                  <c:v>1029.5878909999999</c:v>
                </c:pt>
                <c:pt idx="8">
                  <c:v>1121.6007079999999</c:v>
                </c:pt>
                <c:pt idx="9">
                  <c:v>1186.408936</c:v>
                </c:pt>
                <c:pt idx="10">
                  <c:v>1250.542236</c:v>
                </c:pt>
                <c:pt idx="11">
                  <c:v>1320.195557</c:v>
                </c:pt>
                <c:pt idx="12">
                  <c:v>1404.405518</c:v>
                </c:pt>
                <c:pt idx="13">
                  <c:v>1499.7509769999999</c:v>
                </c:pt>
                <c:pt idx="14">
                  <c:v>1565.8149410000001</c:v>
                </c:pt>
                <c:pt idx="15">
                  <c:v>1632.8908690000001</c:v>
                </c:pt>
                <c:pt idx="16">
                  <c:v>1689.1374510000001</c:v>
                </c:pt>
                <c:pt idx="17">
                  <c:v>1721.705811</c:v>
                </c:pt>
                <c:pt idx="18">
                  <c:v>1749.209351</c:v>
                </c:pt>
                <c:pt idx="19">
                  <c:v>1771.152832</c:v>
                </c:pt>
                <c:pt idx="20">
                  <c:v>1824.3469239999999</c:v>
                </c:pt>
                <c:pt idx="21">
                  <c:v>1869.9147949999999</c:v>
                </c:pt>
                <c:pt idx="22">
                  <c:v>1912.1707759999999</c:v>
                </c:pt>
                <c:pt idx="23">
                  <c:v>1959.2304690000001</c:v>
                </c:pt>
                <c:pt idx="24">
                  <c:v>2010.7570800000001</c:v>
                </c:pt>
                <c:pt idx="25">
                  <c:v>2059.3398440000001</c:v>
                </c:pt>
                <c:pt idx="26">
                  <c:v>2121.3710940000001</c:v>
                </c:pt>
                <c:pt idx="27">
                  <c:v>2187.685547</c:v>
                </c:pt>
                <c:pt idx="28">
                  <c:v>2246.8320309999999</c:v>
                </c:pt>
                <c:pt idx="29">
                  <c:v>2306.32251</c:v>
                </c:pt>
                <c:pt idx="30">
                  <c:v>2362.73999</c:v>
                </c:pt>
                <c:pt idx="31">
                  <c:v>2426.4392090000001</c:v>
                </c:pt>
                <c:pt idx="32">
                  <c:v>2492.7490229999999</c:v>
                </c:pt>
                <c:pt idx="33">
                  <c:v>2570.9963379999999</c:v>
                </c:pt>
                <c:pt idx="34">
                  <c:v>2655.345703</c:v>
                </c:pt>
                <c:pt idx="35">
                  <c:v>2750.493164</c:v>
                </c:pt>
              </c:numCache>
            </c:numRef>
          </c:val>
          <c:smooth val="0"/>
          <c:extLst>
            <c:ext xmlns:c16="http://schemas.microsoft.com/office/drawing/2014/chart" uri="{C3380CC4-5D6E-409C-BE32-E72D297353CC}">
              <c16:uniqueId val="{00000001-9278-F34E-84EA-572ECB84E7B4}"/>
            </c:ext>
          </c:extLst>
        </c:ser>
        <c:ser>
          <c:idx val="2"/>
          <c:order val="2"/>
          <c:tx>
            <c:strRef>
              <c:f>Sheet1!$D$1</c:f>
              <c:strCache>
                <c:ptCount val="1"/>
                <c:pt idx="0">
                  <c:v>natural gas</c:v>
                </c:pt>
              </c:strCache>
            </c:strRef>
          </c:tx>
          <c:spPr>
            <a:ln w="22225" cap="rnd">
              <a:solidFill>
                <a:schemeClr val="accent1"/>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Sheet1!$D$2:$D$37</c:f>
              <c:numCache>
                <c:formatCode>General</c:formatCode>
                <c:ptCount val="36"/>
                <c:pt idx="0">
                  <c:v>1333.4821099999999</c:v>
                </c:pt>
                <c:pt idx="1">
                  <c:v>1378.306934</c:v>
                </c:pt>
                <c:pt idx="2">
                  <c:v>1296.4146920000001</c:v>
                </c:pt>
                <c:pt idx="3">
                  <c:v>1468.0125989999999</c:v>
                </c:pt>
                <c:pt idx="4">
                  <c:v>1557.7791749999999</c:v>
                </c:pt>
                <c:pt idx="5">
                  <c:v>1552.4710689999999</c:v>
                </c:pt>
                <c:pt idx="6">
                  <c:v>1524.7395019999999</c:v>
                </c:pt>
                <c:pt idx="7">
                  <c:v>1486.4472659999999</c:v>
                </c:pt>
                <c:pt idx="8">
                  <c:v>1437.666504</c:v>
                </c:pt>
                <c:pt idx="9">
                  <c:v>1376.1687010000001</c:v>
                </c:pt>
                <c:pt idx="10">
                  <c:v>1354.0253909999999</c:v>
                </c:pt>
                <c:pt idx="11">
                  <c:v>1289.8752440000001</c:v>
                </c:pt>
                <c:pt idx="12">
                  <c:v>1227.596802</c:v>
                </c:pt>
                <c:pt idx="13">
                  <c:v>1155.8416749999999</c:v>
                </c:pt>
                <c:pt idx="14">
                  <c:v>1124.043091</c:v>
                </c:pt>
                <c:pt idx="15">
                  <c:v>1085.205322</c:v>
                </c:pt>
                <c:pt idx="16">
                  <c:v>1056.3673100000001</c:v>
                </c:pt>
                <c:pt idx="17">
                  <c:v>1047.275269</c:v>
                </c:pt>
                <c:pt idx="18">
                  <c:v>1048.0992429999999</c:v>
                </c:pt>
                <c:pt idx="19">
                  <c:v>1061.5742190000001</c:v>
                </c:pt>
                <c:pt idx="20">
                  <c:v>1053.2680660000001</c:v>
                </c:pt>
                <c:pt idx="21">
                  <c:v>1052.155884</c:v>
                </c:pt>
                <c:pt idx="22">
                  <c:v>1053.1170649999999</c:v>
                </c:pt>
                <c:pt idx="23">
                  <c:v>1053.3095699999999</c:v>
                </c:pt>
                <c:pt idx="24">
                  <c:v>1051.775269</c:v>
                </c:pt>
                <c:pt idx="25">
                  <c:v>1048.3427730000001</c:v>
                </c:pt>
                <c:pt idx="26">
                  <c:v>1033.0054929999999</c:v>
                </c:pt>
                <c:pt idx="27">
                  <c:v>1016.8312989999999</c:v>
                </c:pt>
                <c:pt idx="28">
                  <c:v>1011.587952</c:v>
                </c:pt>
                <c:pt idx="29">
                  <c:v>1006.9267579999999</c:v>
                </c:pt>
                <c:pt idx="30">
                  <c:v>1012.532349</c:v>
                </c:pt>
                <c:pt idx="31">
                  <c:v>1018.389893</c:v>
                </c:pt>
                <c:pt idx="32">
                  <c:v>1012.922974</c:v>
                </c:pt>
                <c:pt idx="33">
                  <c:v>1009.941895</c:v>
                </c:pt>
                <c:pt idx="34">
                  <c:v>1006.776733</c:v>
                </c:pt>
                <c:pt idx="35">
                  <c:v>1000.957275</c:v>
                </c:pt>
              </c:numCache>
            </c:numRef>
          </c:val>
          <c:smooth val="0"/>
          <c:extLst>
            <c:ext xmlns:c16="http://schemas.microsoft.com/office/drawing/2014/chart" uri="{C3380CC4-5D6E-409C-BE32-E72D297353CC}">
              <c16:uniqueId val="{00000002-9278-F34E-84EA-572ECB84E7B4}"/>
            </c:ext>
          </c:extLst>
        </c:ser>
        <c:ser>
          <c:idx val="3"/>
          <c:order val="3"/>
          <c:tx>
            <c:strRef>
              <c:f>Sheet1!$E$1</c:f>
              <c:strCache>
                <c:ptCount val="1"/>
                <c:pt idx="0">
                  <c:v>nuclear</c:v>
                </c:pt>
              </c:strCache>
            </c:strRef>
          </c:tx>
          <c:spPr>
            <a:ln w="22225" cap="rnd">
              <a:solidFill>
                <a:schemeClr val="accent5"/>
              </a:solidFill>
              <a:round/>
            </a:ln>
            <a:effectLst/>
          </c:spPr>
          <c:marker>
            <c:symbol val="none"/>
          </c:marker>
          <c:cat>
            <c:numRef>
              <c:f>Sheet1!$A$2:$A$37</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cat>
          <c:val>
            <c:numRef>
              <c:f>Sheet1!$E$2:$E$37</c:f>
              <c:numCache>
                <c:formatCode>General</c:formatCode>
                <c:ptCount val="36"/>
                <c:pt idx="0">
                  <c:v>797.178</c:v>
                </c:pt>
                <c:pt idx="1">
                  <c:v>805.69399999999996</c:v>
                </c:pt>
                <c:pt idx="2">
                  <c:v>804.95</c:v>
                </c:pt>
                <c:pt idx="3">
                  <c:v>807.07799999999997</c:v>
                </c:pt>
                <c:pt idx="4">
                  <c:v>807.26245100000006</c:v>
                </c:pt>
                <c:pt idx="5">
                  <c:v>791.67321800000002</c:v>
                </c:pt>
                <c:pt idx="6">
                  <c:v>780.20544400000006</c:v>
                </c:pt>
                <c:pt idx="7">
                  <c:v>765.827271</c:v>
                </c:pt>
                <c:pt idx="8">
                  <c:v>767.90789800000005</c:v>
                </c:pt>
                <c:pt idx="9">
                  <c:v>770.99829099999999</c:v>
                </c:pt>
                <c:pt idx="10">
                  <c:v>742.10449200000005</c:v>
                </c:pt>
                <c:pt idx="11">
                  <c:v>733.28393600000004</c:v>
                </c:pt>
                <c:pt idx="12">
                  <c:v>733.56091300000003</c:v>
                </c:pt>
                <c:pt idx="13">
                  <c:v>733.83789100000001</c:v>
                </c:pt>
                <c:pt idx="14">
                  <c:v>734.19201699999996</c:v>
                </c:pt>
                <c:pt idx="15">
                  <c:v>734.87085000000002</c:v>
                </c:pt>
                <c:pt idx="16">
                  <c:v>735.96319600000004</c:v>
                </c:pt>
                <c:pt idx="17">
                  <c:v>736.72167999999999</c:v>
                </c:pt>
                <c:pt idx="18">
                  <c:v>737.45080600000006</c:v>
                </c:pt>
                <c:pt idx="19">
                  <c:v>731.07629399999996</c:v>
                </c:pt>
                <c:pt idx="20">
                  <c:v>732.48132299999997</c:v>
                </c:pt>
                <c:pt idx="21">
                  <c:v>733.52587900000003</c:v>
                </c:pt>
                <c:pt idx="22">
                  <c:v>733.73706100000004</c:v>
                </c:pt>
                <c:pt idx="23">
                  <c:v>733.94775400000003</c:v>
                </c:pt>
                <c:pt idx="24">
                  <c:v>733.94775400000003</c:v>
                </c:pt>
                <c:pt idx="25">
                  <c:v>734.29260299999999</c:v>
                </c:pt>
                <c:pt idx="26">
                  <c:v>735.54467799999998</c:v>
                </c:pt>
                <c:pt idx="27">
                  <c:v>736.45019500000001</c:v>
                </c:pt>
                <c:pt idx="28">
                  <c:v>737.32372999999995</c:v>
                </c:pt>
                <c:pt idx="29">
                  <c:v>738.07910200000003</c:v>
                </c:pt>
                <c:pt idx="30">
                  <c:v>738.89758300000005</c:v>
                </c:pt>
                <c:pt idx="31">
                  <c:v>739.32360800000004</c:v>
                </c:pt>
                <c:pt idx="32">
                  <c:v>739.74975600000005</c:v>
                </c:pt>
                <c:pt idx="33">
                  <c:v>740.01501499999995</c:v>
                </c:pt>
                <c:pt idx="34">
                  <c:v>740.33569299999999</c:v>
                </c:pt>
                <c:pt idx="35">
                  <c:v>739.67932099999996</c:v>
                </c:pt>
              </c:numCache>
            </c:numRef>
          </c:val>
          <c:smooth val="0"/>
          <c:extLst>
            <c:ext xmlns:c16="http://schemas.microsoft.com/office/drawing/2014/chart" uri="{C3380CC4-5D6E-409C-BE32-E72D297353CC}">
              <c16:uniqueId val="{00000003-9278-F34E-84EA-572ECB84E7B4}"/>
            </c:ext>
          </c:extLst>
        </c:ser>
        <c:dLbls>
          <c:showLegendKey val="0"/>
          <c:showVal val="0"/>
          <c:showCatName val="0"/>
          <c:showSerName val="0"/>
          <c:showPercent val="0"/>
          <c:showBubbleSize val="0"/>
        </c:dLbls>
        <c:smooth val="0"/>
        <c:axId val="-851203312"/>
        <c:axId val="-851204400"/>
      </c:lineChart>
      <c:catAx>
        <c:axId val="-8512033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204400"/>
        <c:crosses val="autoZero"/>
        <c:auto val="1"/>
        <c:lblAlgn val="ctr"/>
        <c:lblOffset val="100"/>
        <c:tickLblSkip val="35"/>
        <c:tickMarkSkip val="5"/>
        <c:noMultiLvlLbl val="0"/>
      </c:catAx>
      <c:valAx>
        <c:axId val="-851204400"/>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zh-CN"/>
          </a:p>
        </c:txPr>
        <c:crossAx val="-851203312"/>
        <c:crossesAt val="5"/>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257217847769035E-2"/>
          <c:y val="0.18443758996997672"/>
          <c:w val="0.82898441961221914"/>
          <c:h val="0.71556130633971349"/>
        </c:manualLayout>
      </c:layout>
      <c:lineChart>
        <c:grouping val="standard"/>
        <c:varyColors val="0"/>
        <c:ser>
          <c:idx val="0"/>
          <c:order val="0"/>
          <c:tx>
            <c:strRef>
              <c:f>Sheet1!$B$1</c:f>
              <c:strCache>
                <c:ptCount val="1"/>
                <c:pt idx="0">
                  <c:v>coal</c:v>
                </c:pt>
              </c:strCache>
            </c:strRef>
          </c:tx>
          <c:spPr>
            <a:ln w="22225" cap="rnd">
              <a:solidFill>
                <a:schemeClr val="tx1">
                  <a:lumMod val="50000"/>
                  <a:lumOff val="50000"/>
                </a:schemeClr>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Sheet1!$B$2:$B$62</c:f>
              <c:numCache>
                <c:formatCode>General</c:formatCode>
                <c:ptCount val="61"/>
                <c:pt idx="0">
                  <c:v>1594.011479</c:v>
                </c:pt>
                <c:pt idx="1">
                  <c:v>1590.622748</c:v>
                </c:pt>
                <c:pt idx="2">
                  <c:v>1621.2060389999999</c:v>
                </c:pt>
                <c:pt idx="3">
                  <c:v>1690.070232</c:v>
                </c:pt>
                <c:pt idx="4">
                  <c:v>1690.6938640000001</c:v>
                </c:pt>
                <c:pt idx="5">
                  <c:v>1709.4264680000001</c:v>
                </c:pt>
                <c:pt idx="6">
                  <c:v>1795.1955929999999</c:v>
                </c:pt>
                <c:pt idx="7">
                  <c:v>1845.0157360000001</c:v>
                </c:pt>
                <c:pt idx="8">
                  <c:v>1873.5156899999999</c:v>
                </c:pt>
                <c:pt idx="9">
                  <c:v>1881.0872240000001</c:v>
                </c:pt>
                <c:pt idx="10">
                  <c:v>1966.264596</c:v>
                </c:pt>
                <c:pt idx="11">
                  <c:v>1903.9559420000001</c:v>
                </c:pt>
                <c:pt idx="12">
                  <c:v>1933.1303539999999</c:v>
                </c:pt>
                <c:pt idx="13">
                  <c:v>1973.736752</c:v>
                </c:pt>
                <c:pt idx="14">
                  <c:v>1978.300549</c:v>
                </c:pt>
                <c:pt idx="15">
                  <c:v>2012.8730459999999</c:v>
                </c:pt>
                <c:pt idx="16">
                  <c:v>1990.511135</c:v>
                </c:pt>
                <c:pt idx="17">
                  <c:v>2016.455584</c:v>
                </c:pt>
                <c:pt idx="18">
                  <c:v>1985.8012470000001</c:v>
                </c:pt>
                <c:pt idx="19">
                  <c:v>1755.9042529999999</c:v>
                </c:pt>
                <c:pt idx="20">
                  <c:v>1847.2902790000001</c:v>
                </c:pt>
                <c:pt idx="21">
                  <c:v>1733.4300049999999</c:v>
                </c:pt>
                <c:pt idx="22">
                  <c:v>1514.0429449999999</c:v>
                </c:pt>
                <c:pt idx="23">
                  <c:v>1581.114716</c:v>
                </c:pt>
                <c:pt idx="24">
                  <c:v>1581.7103500000001</c:v>
                </c:pt>
                <c:pt idx="25">
                  <c:v>1352.398197</c:v>
                </c:pt>
                <c:pt idx="26">
                  <c:v>1239.1486540000001</c:v>
                </c:pt>
                <c:pt idx="27">
                  <c:v>1205.8352749999999</c:v>
                </c:pt>
                <c:pt idx="28">
                  <c:v>1146.3927160000001</c:v>
                </c:pt>
                <c:pt idx="29">
                  <c:v>984.88494900000001</c:v>
                </c:pt>
                <c:pt idx="30">
                  <c:v>898.75305200000003</c:v>
                </c:pt>
                <c:pt idx="31">
                  <c:v>851.61517300000003</c:v>
                </c:pt>
                <c:pt idx="32">
                  <c:v>821.34082000000001</c:v>
                </c:pt>
                <c:pt idx="33">
                  <c:v>761.45416299999999</c:v>
                </c:pt>
                <c:pt idx="34">
                  <c:v>747.67236300000002</c:v>
                </c:pt>
                <c:pt idx="35">
                  <c:v>732.02618399999994</c:v>
                </c:pt>
                <c:pt idx="36">
                  <c:v>774.28668200000004</c:v>
                </c:pt>
                <c:pt idx="37">
                  <c:v>773.01977499999998</c:v>
                </c:pt>
                <c:pt idx="38">
                  <c:v>771.31073000000004</c:v>
                </c:pt>
                <c:pt idx="39">
                  <c:v>768.95007299999997</c:v>
                </c:pt>
                <c:pt idx="40">
                  <c:v>767.18737799999997</c:v>
                </c:pt>
                <c:pt idx="41">
                  <c:v>762.341858</c:v>
                </c:pt>
                <c:pt idx="42">
                  <c:v>760.95983899999999</c:v>
                </c:pt>
                <c:pt idx="43">
                  <c:v>767.22796600000004</c:v>
                </c:pt>
                <c:pt idx="44">
                  <c:v>760.75048800000002</c:v>
                </c:pt>
                <c:pt idx="45">
                  <c:v>751.40655500000003</c:v>
                </c:pt>
                <c:pt idx="46">
                  <c:v>745.31793200000004</c:v>
                </c:pt>
                <c:pt idx="47">
                  <c:v>744.10064699999998</c:v>
                </c:pt>
                <c:pt idx="48">
                  <c:v>735.22430399999996</c:v>
                </c:pt>
                <c:pt idx="49">
                  <c:v>729.85461399999997</c:v>
                </c:pt>
                <c:pt idx="50">
                  <c:v>727.14050299999997</c:v>
                </c:pt>
                <c:pt idx="51">
                  <c:v>723.74401899999998</c:v>
                </c:pt>
                <c:pt idx="52">
                  <c:v>720.72473100000002</c:v>
                </c:pt>
                <c:pt idx="53">
                  <c:v>718.13445999999999</c:v>
                </c:pt>
                <c:pt idx="54">
                  <c:v>718.03985599999999</c:v>
                </c:pt>
                <c:pt idx="55">
                  <c:v>714.38647500000002</c:v>
                </c:pt>
                <c:pt idx="56">
                  <c:v>720.95391800000004</c:v>
                </c:pt>
                <c:pt idx="57">
                  <c:v>720.31036400000005</c:v>
                </c:pt>
                <c:pt idx="58">
                  <c:v>719.473206</c:v>
                </c:pt>
                <c:pt idx="59">
                  <c:v>716.48748799999998</c:v>
                </c:pt>
                <c:pt idx="60">
                  <c:v>719.43194600000004</c:v>
                </c:pt>
              </c:numCache>
            </c:numRef>
          </c:val>
          <c:smooth val="0"/>
          <c:extLst>
            <c:ext xmlns:c16="http://schemas.microsoft.com/office/drawing/2014/chart" uri="{C3380CC4-5D6E-409C-BE32-E72D297353CC}">
              <c16:uniqueId val="{00000000-3BDD-A945-B535-63A7EEA7593D}"/>
            </c:ext>
          </c:extLst>
        </c:ser>
        <c:ser>
          <c:idx val="1"/>
          <c:order val="1"/>
          <c:tx>
            <c:strRef>
              <c:f>Sheet1!$C$1</c:f>
              <c:strCache>
                <c:ptCount val="1"/>
                <c:pt idx="0">
                  <c:v>renewables</c:v>
                </c:pt>
              </c:strCache>
            </c:strRef>
          </c:tx>
          <c:spPr>
            <a:ln w="22225" cap="rnd">
              <a:solidFill>
                <a:schemeClr val="accent3"/>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Sheet1!$C$2:$C$62</c:f>
              <c:numCache>
                <c:formatCode>General</c:formatCode>
                <c:ptCount val="61"/>
                <c:pt idx="0">
                  <c:v>357.23807199999999</c:v>
                </c:pt>
                <c:pt idx="1">
                  <c:v>357.77345300000002</c:v>
                </c:pt>
                <c:pt idx="2">
                  <c:v>326.85782499999988</c:v>
                </c:pt>
                <c:pt idx="3">
                  <c:v>356.70729</c:v>
                </c:pt>
                <c:pt idx="4">
                  <c:v>336.66087599999997</c:v>
                </c:pt>
                <c:pt idx="5">
                  <c:v>384.79813300000001</c:v>
                </c:pt>
                <c:pt idx="6">
                  <c:v>422.95766700000007</c:v>
                </c:pt>
                <c:pt idx="7">
                  <c:v>433.63611400000002</c:v>
                </c:pt>
                <c:pt idx="8">
                  <c:v>400.42406699999998</c:v>
                </c:pt>
                <c:pt idx="9">
                  <c:v>398.95903099999998</c:v>
                </c:pt>
                <c:pt idx="10">
                  <c:v>356.47857099999999</c:v>
                </c:pt>
                <c:pt idx="11">
                  <c:v>287.72968900000001</c:v>
                </c:pt>
                <c:pt idx="12">
                  <c:v>343.43800099999999</c:v>
                </c:pt>
                <c:pt idx="13">
                  <c:v>355.29310900000002</c:v>
                </c:pt>
                <c:pt idx="14">
                  <c:v>351.48463199999998</c:v>
                </c:pt>
                <c:pt idx="15">
                  <c:v>357.65065299999998</c:v>
                </c:pt>
                <c:pt idx="16">
                  <c:v>385.77190900000011</c:v>
                </c:pt>
                <c:pt idx="17">
                  <c:v>352.74748499999998</c:v>
                </c:pt>
                <c:pt idx="18">
                  <c:v>380.932389</c:v>
                </c:pt>
                <c:pt idx="19">
                  <c:v>417.72379699999999</c:v>
                </c:pt>
                <c:pt idx="20">
                  <c:v>427.37607700000001</c:v>
                </c:pt>
                <c:pt idx="21">
                  <c:v>513.33609699999988</c:v>
                </c:pt>
                <c:pt idx="22">
                  <c:v>494.57319299999989</c:v>
                </c:pt>
                <c:pt idx="23">
                  <c:v>522.07344899999998</c:v>
                </c:pt>
                <c:pt idx="24">
                  <c:v>538.57932000000005</c:v>
                </c:pt>
                <c:pt idx="25">
                  <c:v>544.24099000000001</c:v>
                </c:pt>
                <c:pt idx="26">
                  <c:v>609.44510100000002</c:v>
                </c:pt>
                <c:pt idx="27">
                  <c:v>686.61042700000007</c:v>
                </c:pt>
                <c:pt idx="28">
                  <c:v>712.77289800000005</c:v>
                </c:pt>
                <c:pt idx="29">
                  <c:v>772.00329599999998</c:v>
                </c:pt>
                <c:pt idx="30">
                  <c:v>844.145264</c:v>
                </c:pt>
                <c:pt idx="31">
                  <c:v>918.69799799999998</c:v>
                </c:pt>
                <c:pt idx="32">
                  <c:v>1023.786865</c:v>
                </c:pt>
                <c:pt idx="33">
                  <c:v>1108.908447</c:v>
                </c:pt>
                <c:pt idx="34">
                  <c:v>1158.1137699999999</c:v>
                </c:pt>
                <c:pt idx="35">
                  <c:v>1217.9229740000001</c:v>
                </c:pt>
                <c:pt idx="36">
                  <c:v>1260.6649170000001</c:v>
                </c:pt>
                <c:pt idx="37">
                  <c:v>1291.97522</c:v>
                </c:pt>
                <c:pt idx="38">
                  <c:v>1322.8314210000001</c:v>
                </c:pt>
                <c:pt idx="39">
                  <c:v>1363.869019</c:v>
                </c:pt>
                <c:pt idx="40">
                  <c:v>1420.5561520000001</c:v>
                </c:pt>
                <c:pt idx="41">
                  <c:v>1438.905884</c:v>
                </c:pt>
                <c:pt idx="42">
                  <c:v>1449.1188959999999</c:v>
                </c:pt>
                <c:pt idx="43">
                  <c:v>1460.6279300000001</c:v>
                </c:pt>
                <c:pt idx="44">
                  <c:v>1471.5142820000001</c:v>
                </c:pt>
                <c:pt idx="45">
                  <c:v>1510.4155270000001</c:v>
                </c:pt>
                <c:pt idx="46">
                  <c:v>1541.0192870000001</c:v>
                </c:pt>
                <c:pt idx="47">
                  <c:v>1566.5333250000001</c:v>
                </c:pt>
                <c:pt idx="48">
                  <c:v>1596.681519</c:v>
                </c:pt>
                <c:pt idx="49">
                  <c:v>1625.7873540000001</c:v>
                </c:pt>
                <c:pt idx="50">
                  <c:v>1658.839966</c:v>
                </c:pt>
                <c:pt idx="51">
                  <c:v>1695.738525</c:v>
                </c:pt>
                <c:pt idx="52">
                  <c:v>1737.5543210000001</c:v>
                </c:pt>
                <c:pt idx="53">
                  <c:v>1786.810913</c:v>
                </c:pt>
                <c:pt idx="54">
                  <c:v>1838.7353519999999</c:v>
                </c:pt>
                <c:pt idx="55">
                  <c:v>1892.9537350000001</c:v>
                </c:pt>
                <c:pt idx="56">
                  <c:v>1932.870361</c:v>
                </c:pt>
                <c:pt idx="57">
                  <c:v>1968.9125979999999</c:v>
                </c:pt>
                <c:pt idx="58">
                  <c:v>1997.498413</c:v>
                </c:pt>
                <c:pt idx="59">
                  <c:v>2029.0223390000001</c:v>
                </c:pt>
                <c:pt idx="60">
                  <c:v>2064.0065920000002</c:v>
                </c:pt>
              </c:numCache>
            </c:numRef>
          </c:val>
          <c:smooth val="0"/>
          <c:extLst>
            <c:ext xmlns:c16="http://schemas.microsoft.com/office/drawing/2014/chart" uri="{C3380CC4-5D6E-409C-BE32-E72D297353CC}">
              <c16:uniqueId val="{00000001-3BDD-A945-B535-63A7EEA7593D}"/>
            </c:ext>
          </c:extLst>
        </c:ser>
        <c:ser>
          <c:idx val="2"/>
          <c:order val="2"/>
          <c:tx>
            <c:strRef>
              <c:f>Sheet1!$D$1</c:f>
              <c:strCache>
                <c:ptCount val="1"/>
                <c:pt idx="0">
                  <c:v>natural gas</c:v>
                </c:pt>
              </c:strCache>
            </c:strRef>
          </c:tx>
          <c:spPr>
            <a:ln w="22225" cap="rnd">
              <a:solidFill>
                <a:schemeClr val="accent1"/>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Sheet1!$D$2:$D$62</c:f>
              <c:numCache>
                <c:formatCode>General</c:formatCode>
                <c:ptCount val="61"/>
                <c:pt idx="0">
                  <c:v>372.765154</c:v>
                </c:pt>
                <c:pt idx="1">
                  <c:v>381.55301700000001</c:v>
                </c:pt>
                <c:pt idx="2">
                  <c:v>404.07437199999998</c:v>
                </c:pt>
                <c:pt idx="3">
                  <c:v>414.92679800000002</c:v>
                </c:pt>
                <c:pt idx="4">
                  <c:v>460.21868199999989</c:v>
                </c:pt>
                <c:pt idx="5">
                  <c:v>496.05794500000002</c:v>
                </c:pt>
                <c:pt idx="6">
                  <c:v>455.05557599999997</c:v>
                </c:pt>
                <c:pt idx="7">
                  <c:v>479.39866999999998</c:v>
                </c:pt>
                <c:pt idx="8">
                  <c:v>531.25710400000003</c:v>
                </c:pt>
                <c:pt idx="9">
                  <c:v>556.39612699999998</c:v>
                </c:pt>
                <c:pt idx="10">
                  <c:v>601.03815899999995</c:v>
                </c:pt>
                <c:pt idx="11">
                  <c:v>639.12911899999995</c:v>
                </c:pt>
                <c:pt idx="12">
                  <c:v>691.00574399999994</c:v>
                </c:pt>
                <c:pt idx="13">
                  <c:v>649.90753900000004</c:v>
                </c:pt>
                <c:pt idx="14">
                  <c:v>710.10001699999998</c:v>
                </c:pt>
                <c:pt idx="15">
                  <c:v>760.96025399999996</c:v>
                </c:pt>
                <c:pt idx="16">
                  <c:v>816.44077000000004</c:v>
                </c:pt>
                <c:pt idx="17">
                  <c:v>896.58979099999999</c:v>
                </c:pt>
                <c:pt idx="18">
                  <c:v>882.9805990000001</c:v>
                </c:pt>
                <c:pt idx="19">
                  <c:v>920.97868099999994</c:v>
                </c:pt>
                <c:pt idx="20">
                  <c:v>987.69723400000009</c:v>
                </c:pt>
                <c:pt idx="21">
                  <c:v>1013.688929</c:v>
                </c:pt>
                <c:pt idx="22">
                  <c:v>1225.8941749999999</c:v>
                </c:pt>
                <c:pt idx="23">
                  <c:v>1124.83556</c:v>
                </c:pt>
                <c:pt idx="24">
                  <c:v>1126.608958</c:v>
                </c:pt>
                <c:pt idx="25">
                  <c:v>1333.4821099999999</c:v>
                </c:pt>
                <c:pt idx="26">
                  <c:v>1378.306934</c:v>
                </c:pt>
                <c:pt idx="27">
                  <c:v>1296.4146920000001</c:v>
                </c:pt>
                <c:pt idx="28">
                  <c:v>1468.0125989999999</c:v>
                </c:pt>
                <c:pt idx="29">
                  <c:v>1558.461914</c:v>
                </c:pt>
                <c:pt idx="30">
                  <c:v>1552.759399</c:v>
                </c:pt>
                <c:pt idx="31">
                  <c:v>1638.6636960000001</c:v>
                </c:pt>
                <c:pt idx="32">
                  <c:v>1627.803467</c:v>
                </c:pt>
                <c:pt idx="33">
                  <c:v>1627.252563</c:v>
                </c:pt>
                <c:pt idx="34">
                  <c:v>1609.510376</c:v>
                </c:pt>
                <c:pt idx="35">
                  <c:v>1613.774658</c:v>
                </c:pt>
                <c:pt idx="36">
                  <c:v>1621.915894</c:v>
                </c:pt>
                <c:pt idx="37">
                  <c:v>1609.124634</c:v>
                </c:pt>
                <c:pt idx="38">
                  <c:v>1608.4580080000001</c:v>
                </c:pt>
                <c:pt idx="39">
                  <c:v>1605.135254</c:v>
                </c:pt>
                <c:pt idx="40">
                  <c:v>1576.9517820000001</c:v>
                </c:pt>
                <c:pt idx="41">
                  <c:v>1596.148193</c:v>
                </c:pt>
                <c:pt idx="42">
                  <c:v>1619.300293</c:v>
                </c:pt>
                <c:pt idx="43">
                  <c:v>1650.826538</c:v>
                </c:pt>
                <c:pt idx="44">
                  <c:v>1699.8286129999999</c:v>
                </c:pt>
                <c:pt idx="45">
                  <c:v>1710.286255</c:v>
                </c:pt>
                <c:pt idx="46">
                  <c:v>1727.454346</c:v>
                </c:pt>
                <c:pt idx="47">
                  <c:v>1748.7416989999999</c:v>
                </c:pt>
                <c:pt idx="48">
                  <c:v>1771.4060059999999</c:v>
                </c:pt>
                <c:pt idx="49">
                  <c:v>1791.8400879999999</c:v>
                </c:pt>
                <c:pt idx="50">
                  <c:v>1814.9398189999999</c:v>
                </c:pt>
                <c:pt idx="51">
                  <c:v>1826.890625</c:v>
                </c:pt>
                <c:pt idx="52">
                  <c:v>1836.397461</c:v>
                </c:pt>
                <c:pt idx="53">
                  <c:v>1849.272095</c:v>
                </c:pt>
                <c:pt idx="54">
                  <c:v>1848.931274</c:v>
                </c:pt>
                <c:pt idx="55">
                  <c:v>1852.179932</c:v>
                </c:pt>
                <c:pt idx="56">
                  <c:v>1862.786621</c:v>
                </c:pt>
                <c:pt idx="57">
                  <c:v>1886.5119629999999</c:v>
                </c:pt>
                <c:pt idx="58">
                  <c:v>1918.0076899999999</c:v>
                </c:pt>
                <c:pt idx="59">
                  <c:v>1951.3043210000001</c:v>
                </c:pt>
                <c:pt idx="60">
                  <c:v>1976.012207</c:v>
                </c:pt>
              </c:numCache>
            </c:numRef>
          </c:val>
          <c:smooth val="0"/>
          <c:extLst>
            <c:ext xmlns:c16="http://schemas.microsoft.com/office/drawing/2014/chart" uri="{C3380CC4-5D6E-409C-BE32-E72D297353CC}">
              <c16:uniqueId val="{00000002-3BDD-A945-B535-63A7EEA7593D}"/>
            </c:ext>
          </c:extLst>
        </c:ser>
        <c:ser>
          <c:idx val="3"/>
          <c:order val="3"/>
          <c:tx>
            <c:strRef>
              <c:f>Sheet1!$E$1</c:f>
              <c:strCache>
                <c:ptCount val="1"/>
                <c:pt idx="0">
                  <c:v>nuclear</c:v>
                </c:pt>
              </c:strCache>
            </c:strRef>
          </c:tx>
          <c:spPr>
            <a:ln w="22225" cap="rnd">
              <a:solidFill>
                <a:schemeClr val="accent5"/>
              </a:solidFill>
              <a:round/>
            </a:ln>
            <a:effectLst/>
          </c:spPr>
          <c:marker>
            <c:symbol val="none"/>
          </c:marker>
          <c:cat>
            <c:numRef>
              <c:f>Sheet1!$A$2:$A$62</c:f>
              <c:numCache>
                <c:formatCode>General</c:formatCode>
                <c:ptCount val="6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pt idx="32">
                  <c:v>2022</c:v>
                </c:pt>
                <c:pt idx="33">
                  <c:v>2023</c:v>
                </c:pt>
                <c:pt idx="34">
                  <c:v>2024</c:v>
                </c:pt>
                <c:pt idx="35">
                  <c:v>2025</c:v>
                </c:pt>
                <c:pt idx="36">
                  <c:v>2026</c:v>
                </c:pt>
                <c:pt idx="37">
                  <c:v>2027</c:v>
                </c:pt>
                <c:pt idx="38">
                  <c:v>2028</c:v>
                </c:pt>
                <c:pt idx="39">
                  <c:v>2029</c:v>
                </c:pt>
                <c:pt idx="40">
                  <c:v>2030</c:v>
                </c:pt>
                <c:pt idx="41">
                  <c:v>2031</c:v>
                </c:pt>
                <c:pt idx="42">
                  <c:v>2032</c:v>
                </c:pt>
                <c:pt idx="43">
                  <c:v>2033</c:v>
                </c:pt>
                <c:pt idx="44">
                  <c:v>2034</c:v>
                </c:pt>
                <c:pt idx="45">
                  <c:v>2035</c:v>
                </c:pt>
                <c:pt idx="46">
                  <c:v>2036</c:v>
                </c:pt>
                <c:pt idx="47">
                  <c:v>2037</c:v>
                </c:pt>
                <c:pt idx="48">
                  <c:v>2038</c:v>
                </c:pt>
                <c:pt idx="49">
                  <c:v>2039</c:v>
                </c:pt>
                <c:pt idx="50">
                  <c:v>2040</c:v>
                </c:pt>
                <c:pt idx="51">
                  <c:v>2041</c:v>
                </c:pt>
                <c:pt idx="52">
                  <c:v>2042</c:v>
                </c:pt>
                <c:pt idx="53">
                  <c:v>2043</c:v>
                </c:pt>
                <c:pt idx="54">
                  <c:v>2044</c:v>
                </c:pt>
                <c:pt idx="55">
                  <c:v>2045</c:v>
                </c:pt>
                <c:pt idx="56">
                  <c:v>2046</c:v>
                </c:pt>
                <c:pt idx="57">
                  <c:v>2047</c:v>
                </c:pt>
                <c:pt idx="58">
                  <c:v>2048</c:v>
                </c:pt>
                <c:pt idx="59">
                  <c:v>2049</c:v>
                </c:pt>
                <c:pt idx="60">
                  <c:v>2050</c:v>
                </c:pt>
              </c:numCache>
            </c:numRef>
          </c:cat>
          <c:val>
            <c:numRef>
              <c:f>Sheet1!$E$2:$E$62</c:f>
              <c:numCache>
                <c:formatCode>General</c:formatCode>
                <c:ptCount val="61"/>
                <c:pt idx="0">
                  <c:v>576.86199999999997</c:v>
                </c:pt>
                <c:pt idx="1">
                  <c:v>612.56500000000005</c:v>
                </c:pt>
                <c:pt idx="2">
                  <c:v>618.77599999999995</c:v>
                </c:pt>
                <c:pt idx="3">
                  <c:v>610.29100000000005</c:v>
                </c:pt>
                <c:pt idx="4">
                  <c:v>640.44000000000005</c:v>
                </c:pt>
                <c:pt idx="5">
                  <c:v>673.40200000000004</c:v>
                </c:pt>
                <c:pt idx="6">
                  <c:v>674.72900000000004</c:v>
                </c:pt>
                <c:pt idx="7">
                  <c:v>628.64400000000001</c:v>
                </c:pt>
                <c:pt idx="8">
                  <c:v>673.702</c:v>
                </c:pt>
                <c:pt idx="9">
                  <c:v>728.25400000000002</c:v>
                </c:pt>
                <c:pt idx="10">
                  <c:v>753.89300000000003</c:v>
                </c:pt>
                <c:pt idx="11">
                  <c:v>768.82600000000002</c:v>
                </c:pt>
                <c:pt idx="12">
                  <c:v>780.06399999999996</c:v>
                </c:pt>
                <c:pt idx="13">
                  <c:v>763.73299999999995</c:v>
                </c:pt>
                <c:pt idx="14">
                  <c:v>788.52800000000002</c:v>
                </c:pt>
                <c:pt idx="15">
                  <c:v>781.98599999999999</c:v>
                </c:pt>
                <c:pt idx="16">
                  <c:v>787.21900000000005</c:v>
                </c:pt>
                <c:pt idx="17">
                  <c:v>806.42499999999995</c:v>
                </c:pt>
                <c:pt idx="18">
                  <c:v>806.20799999999997</c:v>
                </c:pt>
                <c:pt idx="19">
                  <c:v>798.85500000000002</c:v>
                </c:pt>
                <c:pt idx="20">
                  <c:v>806.96799999999996</c:v>
                </c:pt>
                <c:pt idx="21">
                  <c:v>790.20399999999995</c:v>
                </c:pt>
                <c:pt idx="22">
                  <c:v>769.33100000000002</c:v>
                </c:pt>
                <c:pt idx="23">
                  <c:v>789.01599999999996</c:v>
                </c:pt>
                <c:pt idx="24">
                  <c:v>797.16600000000005</c:v>
                </c:pt>
                <c:pt idx="25">
                  <c:v>797.178</c:v>
                </c:pt>
                <c:pt idx="26">
                  <c:v>805.69399999999996</c:v>
                </c:pt>
                <c:pt idx="27">
                  <c:v>804.95</c:v>
                </c:pt>
                <c:pt idx="28">
                  <c:v>807.07799999999997</c:v>
                </c:pt>
                <c:pt idx="29">
                  <c:v>807.25695800000005</c:v>
                </c:pt>
                <c:pt idx="30">
                  <c:v>793.07165499999996</c:v>
                </c:pt>
                <c:pt idx="31">
                  <c:v>780.21447799999999</c:v>
                </c:pt>
                <c:pt idx="32">
                  <c:v>765.62353499999995</c:v>
                </c:pt>
                <c:pt idx="33">
                  <c:v>767.71270800000002</c:v>
                </c:pt>
                <c:pt idx="34">
                  <c:v>770.80505400000004</c:v>
                </c:pt>
                <c:pt idx="35">
                  <c:v>747.74780299999998</c:v>
                </c:pt>
                <c:pt idx="36">
                  <c:v>678.54431199999999</c:v>
                </c:pt>
                <c:pt idx="37">
                  <c:v>678.82409700000005</c:v>
                </c:pt>
                <c:pt idx="38">
                  <c:v>679.17993200000001</c:v>
                </c:pt>
                <c:pt idx="39">
                  <c:v>679.53405799999996</c:v>
                </c:pt>
                <c:pt idx="40">
                  <c:v>680.21289100000001</c:v>
                </c:pt>
                <c:pt idx="41">
                  <c:v>681.27758800000004</c:v>
                </c:pt>
                <c:pt idx="42">
                  <c:v>682.00195299999996</c:v>
                </c:pt>
                <c:pt idx="43">
                  <c:v>666.50482199999999</c:v>
                </c:pt>
                <c:pt idx="44">
                  <c:v>649.918274</c:v>
                </c:pt>
                <c:pt idx="45">
                  <c:v>651.32324200000005</c:v>
                </c:pt>
                <c:pt idx="46">
                  <c:v>652.36779799999999</c:v>
                </c:pt>
                <c:pt idx="47">
                  <c:v>652.578979</c:v>
                </c:pt>
                <c:pt idx="48">
                  <c:v>652.78967299999999</c:v>
                </c:pt>
                <c:pt idx="49">
                  <c:v>652.78967299999999</c:v>
                </c:pt>
                <c:pt idx="50">
                  <c:v>644.27893100000006</c:v>
                </c:pt>
                <c:pt idx="51">
                  <c:v>645.53106700000001</c:v>
                </c:pt>
                <c:pt idx="52">
                  <c:v>646.436646</c:v>
                </c:pt>
                <c:pt idx="53">
                  <c:v>638.55639599999995</c:v>
                </c:pt>
                <c:pt idx="54">
                  <c:v>639.31176800000003</c:v>
                </c:pt>
                <c:pt idx="55">
                  <c:v>640.13024900000005</c:v>
                </c:pt>
                <c:pt idx="56">
                  <c:v>640.55639599999995</c:v>
                </c:pt>
                <c:pt idx="57">
                  <c:v>640.98242200000004</c:v>
                </c:pt>
                <c:pt idx="58">
                  <c:v>641.24768100000006</c:v>
                </c:pt>
                <c:pt idx="59">
                  <c:v>641.56835899999999</c:v>
                </c:pt>
                <c:pt idx="60">
                  <c:v>642.03173800000002</c:v>
                </c:pt>
              </c:numCache>
            </c:numRef>
          </c:val>
          <c:smooth val="0"/>
          <c:extLst>
            <c:ext xmlns:c16="http://schemas.microsoft.com/office/drawing/2014/chart" uri="{C3380CC4-5D6E-409C-BE32-E72D297353CC}">
              <c16:uniqueId val="{00000003-3BDD-A945-B535-63A7EEA7593D}"/>
            </c:ext>
          </c:extLst>
        </c:ser>
        <c:dLbls>
          <c:showLegendKey val="0"/>
          <c:showVal val="0"/>
          <c:showCatName val="0"/>
          <c:showSerName val="0"/>
          <c:showPercent val="0"/>
          <c:showBubbleSize val="0"/>
        </c:dLbls>
        <c:smooth val="0"/>
        <c:axId val="-851194608"/>
        <c:axId val="-851199504"/>
      </c:lineChart>
      <c:catAx>
        <c:axId val="-8511946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spcFirstLastPara="1" vertOverflow="ellipsis"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9504"/>
        <c:crosses val="autoZero"/>
        <c:auto val="1"/>
        <c:lblAlgn val="ctr"/>
        <c:lblOffset val="100"/>
        <c:tickLblSkip val="20"/>
        <c:tickMarkSkip val="10"/>
        <c:noMultiLvlLbl val="0"/>
      </c:catAx>
      <c:valAx>
        <c:axId val="-851199504"/>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851194608"/>
        <c:crossesAt val="3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5303468990236603E-2"/>
          <c:y val="0.1859462449052702"/>
          <c:w val="0.5477163916754878"/>
          <c:h val="0.71562132396458222"/>
        </c:manualLayout>
      </c:layout>
      <c:lineChart>
        <c:grouping val="standard"/>
        <c:varyColors val="0"/>
        <c:ser>
          <c:idx val="0"/>
          <c:order val="0"/>
          <c:tx>
            <c:strRef>
              <c:f>Sheet1!$B$1</c:f>
              <c:strCache>
                <c:ptCount val="1"/>
                <c:pt idx="0">
                  <c:v>Low Oil and Gas Supply</c:v>
                </c:pt>
              </c:strCache>
            </c:strRef>
          </c:tx>
          <c:spPr>
            <a:ln w="22225" cap="rnd">
              <a:solidFill>
                <a:srgbClr val="BD732A">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5.0613809999999999</c:v>
                </c:pt>
                <c:pt idx="1">
                  <c:v>4.5171140000000003</c:v>
                </c:pt>
                <c:pt idx="2">
                  <c:v>3.0535540000000001</c:v>
                </c:pt>
                <c:pt idx="3">
                  <c:v>4.073588</c:v>
                </c:pt>
                <c:pt idx="4">
                  <c:v>4.718502</c:v>
                </c:pt>
                <c:pt idx="5">
                  <c:v>2.8073980000000001</c:v>
                </c:pt>
                <c:pt idx="6">
                  <c:v>2.6391619999999998</c:v>
                </c:pt>
                <c:pt idx="7">
                  <c:v>3.083564</c:v>
                </c:pt>
                <c:pt idx="8">
                  <c:v>3.1523349999999999</c:v>
                </c:pt>
                <c:pt idx="9">
                  <c:v>2.5672549999999998</c:v>
                </c:pt>
                <c:pt idx="10">
                  <c:v>2.6255039999999998</c:v>
                </c:pt>
                <c:pt idx="11">
                  <c:v>2.833189</c:v>
                </c:pt>
                <c:pt idx="12">
                  <c:v>2.9516420000000001</c:v>
                </c:pt>
                <c:pt idx="13">
                  <c:v>3.1009890000000002</c:v>
                </c:pt>
                <c:pt idx="14">
                  <c:v>3.3095309999999998</c:v>
                </c:pt>
                <c:pt idx="15">
                  <c:v>3.6795659999999999</c:v>
                </c:pt>
                <c:pt idx="16">
                  <c:v>3.970621</c:v>
                </c:pt>
                <c:pt idx="17">
                  <c:v>4.1628299999999996</c:v>
                </c:pt>
                <c:pt idx="18">
                  <c:v>4.3495879999999998</c:v>
                </c:pt>
                <c:pt idx="19">
                  <c:v>4.5226579999999998</c:v>
                </c:pt>
                <c:pt idx="20">
                  <c:v>4.6324069999999997</c:v>
                </c:pt>
                <c:pt idx="21">
                  <c:v>4.7209219999999998</c:v>
                </c:pt>
                <c:pt idx="22">
                  <c:v>4.8365150000000003</c:v>
                </c:pt>
                <c:pt idx="23">
                  <c:v>4.9775910000000003</c:v>
                </c:pt>
                <c:pt idx="24">
                  <c:v>5.0904579999999999</c:v>
                </c:pt>
                <c:pt idx="25">
                  <c:v>5.1494780000000002</c:v>
                </c:pt>
                <c:pt idx="26">
                  <c:v>5.2209839999999996</c:v>
                </c:pt>
                <c:pt idx="27">
                  <c:v>5.3103790000000002</c:v>
                </c:pt>
                <c:pt idx="28">
                  <c:v>5.3879890000000001</c:v>
                </c:pt>
                <c:pt idx="29">
                  <c:v>5.4701170000000001</c:v>
                </c:pt>
                <c:pt idx="30">
                  <c:v>5.5356040000000002</c:v>
                </c:pt>
                <c:pt idx="31">
                  <c:v>5.5717949999999998</c:v>
                </c:pt>
                <c:pt idx="32">
                  <c:v>5.6381420000000002</c:v>
                </c:pt>
                <c:pt idx="33">
                  <c:v>5.6660659999999998</c:v>
                </c:pt>
                <c:pt idx="34">
                  <c:v>5.8602720000000001</c:v>
                </c:pt>
                <c:pt idx="35">
                  <c:v>5.9351279999999997</c:v>
                </c:pt>
                <c:pt idx="36">
                  <c:v>6.0612029999999999</c:v>
                </c:pt>
                <c:pt idx="37">
                  <c:v>6.2010670000000001</c:v>
                </c:pt>
                <c:pt idx="38">
                  <c:v>6.2509069999999998</c:v>
                </c:pt>
                <c:pt idx="39">
                  <c:v>6.3829650000000004</c:v>
                </c:pt>
                <c:pt idx="40">
                  <c:v>6.5560660000000004</c:v>
                </c:pt>
              </c:numCache>
            </c:numRef>
          </c:val>
          <c:smooth val="0"/>
          <c:extLst>
            <c:ext xmlns:c16="http://schemas.microsoft.com/office/drawing/2014/chart" uri="{C3380CC4-5D6E-409C-BE32-E72D297353CC}">
              <c16:uniqueId val="{00000000-C08C-7840-94F6-B1FD4052D244}"/>
            </c:ext>
          </c:extLst>
        </c:ser>
        <c:ser>
          <c:idx val="1"/>
          <c:order val="1"/>
          <c:tx>
            <c:strRef>
              <c:f>Sheet1!$C$1</c:f>
              <c:strCache>
                <c:ptCount val="1"/>
                <c:pt idx="0">
                  <c:v>High Oil and Gas Supply</c:v>
                </c:pt>
              </c:strCache>
            </c:strRef>
          </c:tx>
          <c:spPr>
            <a:ln w="22225" cap="rnd">
              <a:solidFill>
                <a:srgbClr val="BD732A">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5.0613809999999999</c:v>
                </c:pt>
                <c:pt idx="1">
                  <c:v>4.5171140000000003</c:v>
                </c:pt>
                <c:pt idx="2">
                  <c:v>3.0535540000000001</c:v>
                </c:pt>
                <c:pt idx="3">
                  <c:v>4.073588</c:v>
                </c:pt>
                <c:pt idx="4">
                  <c:v>4.718502</c:v>
                </c:pt>
                <c:pt idx="5">
                  <c:v>2.8073980000000001</c:v>
                </c:pt>
                <c:pt idx="6">
                  <c:v>2.6391619999999998</c:v>
                </c:pt>
                <c:pt idx="7">
                  <c:v>3.083564</c:v>
                </c:pt>
                <c:pt idx="8">
                  <c:v>3.1523349999999999</c:v>
                </c:pt>
                <c:pt idx="9">
                  <c:v>2.5669469999999999</c:v>
                </c:pt>
                <c:pt idx="10">
                  <c:v>2.4611399999999999</c:v>
                </c:pt>
                <c:pt idx="11">
                  <c:v>2.3785419999999999</c:v>
                </c:pt>
                <c:pt idx="12">
                  <c:v>2.2675939999999999</c:v>
                </c:pt>
                <c:pt idx="13">
                  <c:v>2.2170390000000002</c:v>
                </c:pt>
                <c:pt idx="14">
                  <c:v>2.2321040000000001</c:v>
                </c:pt>
                <c:pt idx="15">
                  <c:v>2.3912900000000001</c:v>
                </c:pt>
                <c:pt idx="16">
                  <c:v>2.5930559999999998</c:v>
                </c:pt>
                <c:pt idx="17">
                  <c:v>2.682391</c:v>
                </c:pt>
                <c:pt idx="18">
                  <c:v>2.6820900000000001</c:v>
                </c:pt>
                <c:pt idx="19">
                  <c:v>2.635443</c:v>
                </c:pt>
                <c:pt idx="20">
                  <c:v>2.5877870000000001</c:v>
                </c:pt>
                <c:pt idx="21">
                  <c:v>2.5805120000000001</c:v>
                </c:pt>
                <c:pt idx="22">
                  <c:v>2.596762</c:v>
                </c:pt>
                <c:pt idx="23">
                  <c:v>2.6120830000000002</c:v>
                </c:pt>
                <c:pt idx="24">
                  <c:v>2.6165430000000001</c:v>
                </c:pt>
                <c:pt idx="25">
                  <c:v>2.6053999999999999</c:v>
                </c:pt>
                <c:pt idx="26">
                  <c:v>2.6145580000000002</c:v>
                </c:pt>
                <c:pt idx="27">
                  <c:v>2.636981</c:v>
                </c:pt>
                <c:pt idx="28">
                  <c:v>2.6473209999999998</c:v>
                </c:pt>
                <c:pt idx="29">
                  <c:v>2.649715</c:v>
                </c:pt>
                <c:pt idx="30">
                  <c:v>2.645178</c:v>
                </c:pt>
                <c:pt idx="31">
                  <c:v>2.6380180000000002</c:v>
                </c:pt>
                <c:pt idx="32">
                  <c:v>2.6349499999999999</c:v>
                </c:pt>
                <c:pt idx="33">
                  <c:v>2.6078549999999998</c:v>
                </c:pt>
                <c:pt idx="34">
                  <c:v>2.5851500000000001</c:v>
                </c:pt>
                <c:pt idx="35">
                  <c:v>2.571348</c:v>
                </c:pt>
                <c:pt idx="36">
                  <c:v>2.5700729999999998</c:v>
                </c:pt>
                <c:pt idx="37">
                  <c:v>2.5608070000000001</c:v>
                </c:pt>
                <c:pt idx="38">
                  <c:v>2.5516619999999999</c:v>
                </c:pt>
                <c:pt idx="39">
                  <c:v>2.5442520000000002</c:v>
                </c:pt>
                <c:pt idx="40">
                  <c:v>2.5372840000000001</c:v>
                </c:pt>
              </c:numCache>
            </c:numRef>
          </c:val>
          <c:smooth val="0"/>
          <c:extLst>
            <c:ext xmlns:c16="http://schemas.microsoft.com/office/drawing/2014/chart" uri="{C3380CC4-5D6E-409C-BE32-E72D297353CC}">
              <c16:uniqueId val="{00000001-C08C-7840-94F6-B1FD4052D244}"/>
            </c:ext>
          </c:extLst>
        </c:ser>
        <c:ser>
          <c:idx val="4"/>
          <c:order val="2"/>
          <c:tx>
            <c:strRef>
              <c:f>Sheet1!#REF!</c:f>
              <c:strCache>
                <c:ptCount val="1"/>
                <c:pt idx="0">
                  <c:v>#REF!</c:v>
                </c:pt>
              </c:strCache>
            </c:strRef>
          </c:tx>
          <c:spPr>
            <a:ln w="22225" cap="rnd">
              <a:solidFill>
                <a:srgbClr val="A33340">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Sheet1!#REF!</c:f>
              <c:numCache>
                <c:formatCode>General</c:formatCode>
                <c:ptCount val="1"/>
                <c:pt idx="0">
                  <c:v>1</c:v>
                </c:pt>
              </c:numCache>
            </c:numRef>
          </c:val>
          <c:smooth val="0"/>
          <c:extLst>
            <c:ext xmlns:c16="http://schemas.microsoft.com/office/drawing/2014/chart" uri="{C3380CC4-5D6E-409C-BE32-E72D297353CC}">
              <c16:uniqueId val="{00000002-C08C-7840-94F6-B1FD4052D244}"/>
            </c:ext>
          </c:extLst>
        </c:ser>
        <c:ser>
          <c:idx val="5"/>
          <c:order val="3"/>
          <c:tx>
            <c:strRef>
              <c:f>Sheet1!#REF!</c:f>
              <c:strCache>
                <c:ptCount val="1"/>
                <c:pt idx="0">
                  <c:v>#REF!</c:v>
                </c:pt>
              </c:strCache>
            </c:strRef>
          </c:tx>
          <c:spPr>
            <a:ln w="22225" cap="rnd">
              <a:solidFill>
                <a:srgbClr val="A33340">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Sheet1!#REF!</c:f>
              <c:numCache>
                <c:formatCode>General</c:formatCode>
                <c:ptCount val="1"/>
                <c:pt idx="0">
                  <c:v>1</c:v>
                </c:pt>
              </c:numCache>
            </c:numRef>
          </c:val>
          <c:smooth val="0"/>
          <c:extLst>
            <c:ext xmlns:c16="http://schemas.microsoft.com/office/drawing/2014/chart" uri="{C3380CC4-5D6E-409C-BE32-E72D297353CC}">
              <c16:uniqueId val="{00000003-C08C-7840-94F6-B1FD4052D244}"/>
            </c:ext>
          </c:extLst>
        </c:ser>
        <c:ser>
          <c:idx val="3"/>
          <c:order val="4"/>
          <c:tx>
            <c:strRef>
              <c:f>Sheet1!$D$1</c:f>
              <c:strCache>
                <c:ptCount val="1"/>
                <c:pt idx="0">
                  <c:v>Reference</c:v>
                </c:pt>
              </c:strCache>
            </c:strRef>
          </c:tx>
          <c:spPr>
            <a:ln w="22225" cap="rnd">
              <a:solidFill>
                <a:schemeClr val="tx1"/>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5.0613809999999999</c:v>
                </c:pt>
                <c:pt idx="1">
                  <c:v>4.5171140000000003</c:v>
                </c:pt>
                <c:pt idx="2">
                  <c:v>3.0535540000000001</c:v>
                </c:pt>
                <c:pt idx="3">
                  <c:v>4.073588</c:v>
                </c:pt>
                <c:pt idx="4">
                  <c:v>4.718502</c:v>
                </c:pt>
                <c:pt idx="5">
                  <c:v>2.8073980000000001</c:v>
                </c:pt>
                <c:pt idx="6">
                  <c:v>2.6391619999999998</c:v>
                </c:pt>
                <c:pt idx="7">
                  <c:v>3.083564</c:v>
                </c:pt>
                <c:pt idx="8">
                  <c:v>3.1523349999999999</c:v>
                </c:pt>
                <c:pt idx="9">
                  <c:v>2.5672429999999999</c:v>
                </c:pt>
                <c:pt idx="10">
                  <c:v>2.4352480000000001</c:v>
                </c:pt>
                <c:pt idx="11">
                  <c:v>2.493109</c:v>
                </c:pt>
                <c:pt idx="12">
                  <c:v>2.4907490000000001</c:v>
                </c:pt>
                <c:pt idx="13">
                  <c:v>2.5230329999999999</c:v>
                </c:pt>
                <c:pt idx="14">
                  <c:v>2.6177380000000001</c:v>
                </c:pt>
                <c:pt idx="15">
                  <c:v>2.8399730000000001</c:v>
                </c:pt>
                <c:pt idx="16">
                  <c:v>3.0810759999999999</c:v>
                </c:pt>
                <c:pt idx="17">
                  <c:v>3.2320419999999999</c:v>
                </c:pt>
                <c:pt idx="18">
                  <c:v>3.3193589999999999</c:v>
                </c:pt>
                <c:pt idx="19">
                  <c:v>3.331645</c:v>
                </c:pt>
                <c:pt idx="20">
                  <c:v>3.2858550000000002</c:v>
                </c:pt>
                <c:pt idx="21">
                  <c:v>3.239649</c:v>
                </c:pt>
                <c:pt idx="22">
                  <c:v>3.258222</c:v>
                </c:pt>
                <c:pt idx="23">
                  <c:v>3.3201719999999999</c:v>
                </c:pt>
                <c:pt idx="24">
                  <c:v>3.3677199999999998</c:v>
                </c:pt>
                <c:pt idx="25">
                  <c:v>3.3625099999999999</c:v>
                </c:pt>
                <c:pt idx="26">
                  <c:v>3.3583240000000001</c:v>
                </c:pt>
                <c:pt idx="27">
                  <c:v>3.403626</c:v>
                </c:pt>
                <c:pt idx="28">
                  <c:v>3.431597</c:v>
                </c:pt>
                <c:pt idx="29">
                  <c:v>3.4409930000000002</c:v>
                </c:pt>
                <c:pt idx="30">
                  <c:v>3.4448949999999998</c:v>
                </c:pt>
                <c:pt idx="31">
                  <c:v>3.4431210000000001</c:v>
                </c:pt>
                <c:pt idx="32">
                  <c:v>3.4656790000000002</c:v>
                </c:pt>
                <c:pt idx="33">
                  <c:v>3.4823499999999998</c:v>
                </c:pt>
                <c:pt idx="34">
                  <c:v>3.4958070000000001</c:v>
                </c:pt>
                <c:pt idx="35">
                  <c:v>3.5175200000000002</c:v>
                </c:pt>
                <c:pt idx="36">
                  <c:v>3.552241</c:v>
                </c:pt>
                <c:pt idx="37">
                  <c:v>3.5966490000000002</c:v>
                </c:pt>
                <c:pt idx="38">
                  <c:v>3.6275210000000002</c:v>
                </c:pt>
                <c:pt idx="39">
                  <c:v>3.6473209999999998</c:v>
                </c:pt>
                <c:pt idx="40">
                  <c:v>3.6941130000000002</c:v>
                </c:pt>
              </c:numCache>
            </c:numRef>
          </c:val>
          <c:smooth val="0"/>
          <c:extLst>
            <c:ext xmlns:c16="http://schemas.microsoft.com/office/drawing/2014/chart" uri="{C3380CC4-5D6E-409C-BE32-E72D297353CC}">
              <c16:uniqueId val="{00000004-C08C-7840-94F6-B1FD4052D244}"/>
            </c:ext>
          </c:extLst>
        </c:ser>
        <c:dLbls>
          <c:showLegendKey val="0"/>
          <c:showVal val="0"/>
          <c:showCatName val="0"/>
          <c:showSerName val="0"/>
          <c:showPercent val="0"/>
          <c:showBubbleSize val="0"/>
        </c:dLbls>
        <c:smooth val="0"/>
        <c:axId val="-851203856"/>
        <c:axId val="-851198960"/>
        <c:extLst/>
      </c:lineChart>
      <c:catAx>
        <c:axId val="-851203856"/>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851198960"/>
        <c:crosses val="autoZero"/>
        <c:auto val="1"/>
        <c:lblAlgn val="ctr"/>
        <c:lblOffset val="100"/>
        <c:tickLblSkip val="20"/>
        <c:tickMarkSkip val="10"/>
        <c:noMultiLvlLbl val="0"/>
      </c:catAx>
      <c:valAx>
        <c:axId val="-85119896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851203856"/>
        <c:crossesAt val="1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0.14326</cdr:x>
      <cdr:y>0.16956</cdr:y>
    </cdr:from>
    <cdr:to>
      <cdr:x>0.37014</cdr:x>
      <cdr:y>0.32715</cdr:y>
    </cdr:to>
    <cdr:sp macro="" textlink="">
      <cdr:nvSpPr>
        <cdr:cNvPr id="6" name="TextBox 1"/>
        <cdr:cNvSpPr txBox="1"/>
      </cdr:nvSpPr>
      <cdr:spPr bwMode="auto">
        <a:xfrm xmlns:a="http://schemas.openxmlformats.org/drawingml/2006/main">
          <a:off x="810783" y="805914"/>
          <a:ext cx="1284001" cy="74902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endParaRPr lang="en-US" sz="1400" b="0" i="0" dirty="0">
            <a:solidFill>
              <a:schemeClr val="bg2"/>
            </a:solidFill>
            <a:latin typeface="+mn-lt"/>
            <a:ea typeface="Times New Roman" charset="0"/>
            <a:cs typeface="Times New Roman" charset="0"/>
          </a:endParaRPr>
        </a:p>
        <a:p xmlns:a="http://schemas.openxmlformats.org/drawingml/2006/main">
          <a:pPr eaLnBrk="0" hangingPunct="0"/>
          <a:r>
            <a:rPr lang="en-US" sz="1400" b="0" i="0" dirty="0">
              <a:solidFill>
                <a:schemeClr val="bg2"/>
              </a:solidFill>
              <a:latin typeface="+mn-lt"/>
              <a:ea typeface="Times New Roman" charset="0"/>
              <a:cs typeface="Times New Roman" charset="0"/>
            </a:rPr>
            <a:t>history</a:t>
          </a:r>
          <a:r>
            <a:rPr lang="en-US" sz="1400" b="0" i="0" baseline="0" dirty="0">
              <a:solidFill>
                <a:schemeClr val="bg2"/>
              </a:solidFill>
              <a:latin typeface="+mn-lt"/>
              <a:ea typeface="Times New Roman" charset="0"/>
              <a:cs typeface="Times New Roman" charset="0"/>
            </a:rPr>
            <a:t>   projections</a:t>
          </a:r>
        </a:p>
        <a:p xmlns:a="http://schemas.openxmlformats.org/drawingml/2006/main">
          <a:pPr eaLnBrk="0" hangingPunct="0"/>
          <a:r>
            <a:rPr lang="en-US" sz="1400" b="0" i="0" baseline="0" dirty="0">
              <a:solidFill>
                <a:schemeClr val="bg2"/>
              </a:solidFill>
              <a:latin typeface="+mn-lt"/>
              <a:ea typeface="Times New Roman" charset="0"/>
              <a:cs typeface="Times New Roman" charset="0"/>
            </a:rPr>
            <a:t>            </a:t>
          </a:r>
          <a:endParaRPr lang="en-US" sz="1400" b="1" i="0" dirty="0">
            <a:solidFill>
              <a:schemeClr val="bg1"/>
            </a:solidFill>
            <a:latin typeface="+mn-lt"/>
            <a:ea typeface="Times New Roman" charset="0"/>
            <a:cs typeface="Times New Roman" charset="0"/>
          </a:endParaRPr>
        </a:p>
      </cdr:txBody>
    </cdr:sp>
  </cdr:relSizeAnchor>
  <cdr:relSizeAnchor xmlns:cdr="http://schemas.openxmlformats.org/drawingml/2006/chartDrawing">
    <cdr:from>
      <cdr:x>0</cdr:x>
      <cdr:y>3.64538E-7</cdr:y>
    </cdr:from>
    <cdr:to>
      <cdr:x>1</cdr:x>
      <cdr:y>0.1007</cdr:y>
    </cdr:to>
    <cdr:sp macro="" textlink="">
      <cdr:nvSpPr>
        <cdr:cNvPr id="7" name="TextBox 5"/>
        <cdr:cNvSpPr txBox="1"/>
      </cdr:nvSpPr>
      <cdr:spPr bwMode="auto">
        <a:xfrm xmlns:a="http://schemas.openxmlformats.org/drawingml/2006/main">
          <a:off x="0" y="1"/>
          <a:ext cx="3054096" cy="27622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nchor="t">
          <a:prstTxWarp prst="textNoShape">
            <a:avLst/>
          </a:prstTxWarp>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mn-lt"/>
              <a:ea typeface="Times New Roman" charset="0"/>
              <a:cs typeface="Times New Roman" charset="0"/>
            </a:rPr>
            <a:t>Electricity generation </a:t>
          </a:r>
          <a:r>
            <a:rPr lang="en-US" sz="1400" b="1" i="0" baseline="0" dirty="0">
              <a:solidFill>
                <a:schemeClr val="tx1"/>
              </a:solidFill>
              <a:latin typeface="+mn-lt"/>
              <a:ea typeface="Times New Roman" charset="0"/>
              <a:cs typeface="Times New Roman" charset="0"/>
            </a:rPr>
            <a:t>from selected fuels </a:t>
          </a:r>
        </a:p>
        <a:p xmlns:a="http://schemas.openxmlformats.org/drawingml/2006/main">
          <a:pPr eaLnBrk="0" hangingPunct="0"/>
          <a:r>
            <a:rPr lang="en-US" sz="1400" b="1" i="0" baseline="0" dirty="0">
              <a:solidFill>
                <a:schemeClr val="tx1"/>
              </a:solidFill>
              <a:latin typeface="+mn-lt"/>
              <a:ea typeface="Times New Roman" charset="0"/>
              <a:cs typeface="Times New Roman" charset="0"/>
            </a:rPr>
            <a:t>(AEO2020 Reference </a:t>
          </a:r>
          <a:r>
            <a:rPr lang="en-US" sz="1400" b="1" dirty="0">
              <a:solidFill>
                <a:schemeClr val="tx1"/>
              </a:solidFill>
              <a:ea typeface="Times New Roman" charset="0"/>
              <a:cs typeface="Times New Roman" charset="0"/>
            </a:rPr>
            <a:t>case)</a:t>
          </a:r>
          <a:endParaRPr lang="en-US" sz="14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b="0" i="0" baseline="0" dirty="0">
              <a:solidFill>
                <a:schemeClr val="tx1"/>
              </a:solidFill>
              <a:latin typeface="+mn-lt"/>
              <a:ea typeface="Times New Roman" charset="0"/>
              <a:cs typeface="Times New Roman" charset="0"/>
            </a:rPr>
            <a:t>billion kilowatthours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0.76803</cdr:x>
      <cdr:y>0.34957</cdr:y>
    </cdr:from>
    <cdr:to>
      <cdr:x>0.93616</cdr:x>
      <cdr:y>0.7648</cdr:y>
    </cdr:to>
    <cdr:sp macro="" textlink="">
      <cdr:nvSpPr>
        <cdr:cNvPr id="9" name="TextBox 1"/>
        <cdr:cNvSpPr txBox="1"/>
      </cdr:nvSpPr>
      <cdr:spPr bwMode="auto">
        <a:xfrm xmlns:a="http://schemas.openxmlformats.org/drawingml/2006/main">
          <a:off x="4346617" y="1661497"/>
          <a:ext cx="951522" cy="197357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1" i="0" dirty="0">
            <a:solidFill>
              <a:schemeClr val="accent1">
                <a:lumMod val="40000"/>
                <a:lumOff val="60000"/>
              </a:schemeClr>
            </a:solidFill>
            <a:latin typeface="+mn-lt"/>
            <a:ea typeface="Times New Roman" charset="0"/>
            <a:cs typeface="Times New Roman" charset="0"/>
          </a:endParaRPr>
        </a:p>
        <a:p xmlns:a="http://schemas.openxmlformats.org/drawingml/2006/main">
          <a:pPr eaLnBrk="0" hangingPunct="0"/>
          <a:r>
            <a:rPr lang="en-US" sz="1400" b="1" i="0" dirty="0">
              <a:solidFill>
                <a:schemeClr val="accent1"/>
              </a:solidFill>
              <a:latin typeface="+mn-lt"/>
              <a:ea typeface="Times New Roman" charset="0"/>
              <a:cs typeface="Times New Roman" charset="0"/>
            </a:rPr>
            <a:t>natural gas</a:t>
          </a:r>
        </a:p>
        <a:p xmlns:a="http://schemas.openxmlformats.org/drawingml/2006/main">
          <a:pPr eaLnBrk="0" hangingPunct="0"/>
          <a:r>
            <a:rPr lang="en-US" sz="1400" b="1" i="0" dirty="0">
              <a:solidFill>
                <a:schemeClr val="accent3"/>
              </a:solidFill>
              <a:latin typeface="+mn-lt"/>
              <a:ea typeface="Times New Roman" charset="0"/>
              <a:cs typeface="Times New Roman" charset="0"/>
            </a:rPr>
            <a:t>renewables</a:t>
          </a:r>
        </a:p>
        <a:p xmlns:a="http://schemas.openxmlformats.org/drawingml/2006/main">
          <a:pPr eaLnBrk="0" hangingPunct="0"/>
          <a:r>
            <a:rPr lang="en-US" sz="1400" b="1" i="0" dirty="0">
              <a:solidFill>
                <a:schemeClr val="accent5"/>
              </a:solidFill>
              <a:latin typeface="+mn-lt"/>
              <a:ea typeface="Times New Roman" charset="0"/>
              <a:cs typeface="Times New Roman" charset="0"/>
            </a:rPr>
            <a:t>nuclear</a:t>
          </a:r>
        </a:p>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coal</a:t>
          </a:r>
        </a:p>
      </cdr:txBody>
    </cdr:sp>
  </cdr:relSizeAnchor>
  <cdr:relSizeAnchor xmlns:cdr="http://schemas.openxmlformats.org/drawingml/2006/chartDrawing">
    <cdr:from>
      <cdr:x>0.67927</cdr:x>
      <cdr:y>0.38544</cdr:y>
    </cdr:from>
    <cdr:to>
      <cdr:x>0.75583</cdr:x>
      <cdr:y>0.44367</cdr:y>
    </cdr:to>
    <cdr:sp macro="" textlink="">
      <cdr:nvSpPr>
        <cdr:cNvPr id="2" name="TextBox 1"/>
        <cdr:cNvSpPr txBox="1"/>
      </cdr:nvSpPr>
      <cdr:spPr bwMode="auto">
        <a:xfrm xmlns:a="http://schemas.openxmlformats.org/drawingml/2006/main">
          <a:off x="3064200" y="1639044"/>
          <a:ext cx="345377" cy="24763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eaLnBrk="0" hangingPunct="0"/>
          <a:r>
            <a:rPr lang="en-US" sz="1200" i="0" dirty="0">
              <a:solidFill>
                <a:schemeClr val="bg1"/>
              </a:solidFill>
              <a:latin typeface="+mn-lt"/>
              <a:ea typeface="Times New Roman" charset="0"/>
              <a:cs typeface="Times New Roman" charset="0"/>
            </a:rPr>
            <a:t>36%</a:t>
          </a:r>
        </a:p>
      </cdr:txBody>
    </cdr:sp>
  </cdr:relSizeAnchor>
  <cdr:relSizeAnchor xmlns:cdr="http://schemas.openxmlformats.org/drawingml/2006/chartDrawing">
    <cdr:from>
      <cdr:x>0.67927</cdr:x>
      <cdr:y>0.59091</cdr:y>
    </cdr:from>
    <cdr:to>
      <cdr:x>0.75463</cdr:x>
      <cdr:y>0.64994</cdr:y>
    </cdr:to>
    <cdr:sp macro="" textlink="">
      <cdr:nvSpPr>
        <cdr:cNvPr id="12" name="TextBox 1"/>
        <cdr:cNvSpPr txBox="1"/>
      </cdr:nvSpPr>
      <cdr:spPr bwMode="auto">
        <a:xfrm xmlns:a="http://schemas.openxmlformats.org/drawingml/2006/main">
          <a:off x="3844281" y="2808594"/>
          <a:ext cx="426495" cy="28056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38%</a:t>
          </a:r>
        </a:p>
      </cdr:txBody>
    </cdr:sp>
  </cdr:relSizeAnchor>
  <cdr:relSizeAnchor xmlns:cdr="http://schemas.openxmlformats.org/drawingml/2006/chartDrawing">
    <cdr:from>
      <cdr:x>0.67551</cdr:x>
      <cdr:y>0.75437</cdr:y>
    </cdr:from>
    <cdr:to>
      <cdr:x>0.75261</cdr:x>
      <cdr:y>0.80814</cdr:y>
    </cdr:to>
    <cdr:sp macro="" textlink="">
      <cdr:nvSpPr>
        <cdr:cNvPr id="13" name="TextBox 1"/>
        <cdr:cNvSpPr txBox="1"/>
      </cdr:nvSpPr>
      <cdr:spPr bwMode="auto">
        <a:xfrm xmlns:a="http://schemas.openxmlformats.org/drawingml/2006/main">
          <a:off x="3823009" y="3585517"/>
          <a:ext cx="436342" cy="25556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12%</a:t>
          </a:r>
        </a:p>
      </cdr:txBody>
    </cdr:sp>
  </cdr:relSizeAnchor>
  <cdr:relSizeAnchor xmlns:cdr="http://schemas.openxmlformats.org/drawingml/2006/chartDrawing">
    <cdr:from>
      <cdr:x>0.67375</cdr:x>
      <cdr:y>0.83198</cdr:y>
    </cdr:from>
    <cdr:to>
      <cdr:x>0.74729</cdr:x>
      <cdr:y>0.88745</cdr:y>
    </cdr:to>
    <cdr:sp macro="" textlink="">
      <cdr:nvSpPr>
        <cdr:cNvPr id="14" name="TextBox 1"/>
        <cdr:cNvSpPr txBox="1"/>
      </cdr:nvSpPr>
      <cdr:spPr bwMode="auto">
        <a:xfrm xmlns:a="http://schemas.openxmlformats.org/drawingml/2006/main">
          <a:off x="3813061" y="3954380"/>
          <a:ext cx="416195" cy="26364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13%</a:t>
          </a:r>
        </a:p>
      </cdr:txBody>
    </cdr:sp>
  </cdr:relSizeAnchor>
  <cdr:relSizeAnchor xmlns:cdr="http://schemas.openxmlformats.org/drawingml/2006/chartDrawing">
    <cdr:from>
      <cdr:x>0.26159</cdr:x>
      <cdr:y>0.72421</cdr:y>
    </cdr:from>
    <cdr:to>
      <cdr:x>0.34919</cdr:x>
      <cdr:y>0.78109</cdr:y>
    </cdr:to>
    <cdr:sp macro="" textlink="">
      <cdr:nvSpPr>
        <cdr:cNvPr id="15" name="TextBox 1"/>
        <cdr:cNvSpPr txBox="1"/>
      </cdr:nvSpPr>
      <cdr:spPr bwMode="auto">
        <a:xfrm xmlns:a="http://schemas.openxmlformats.org/drawingml/2006/main">
          <a:off x="1480429" y="3442138"/>
          <a:ext cx="495766" cy="27034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19%</a:t>
          </a:r>
        </a:p>
      </cdr:txBody>
    </cdr:sp>
  </cdr:relSizeAnchor>
  <cdr:relSizeAnchor xmlns:cdr="http://schemas.openxmlformats.org/drawingml/2006/chartDrawing">
    <cdr:from>
      <cdr:x>0.26182</cdr:x>
      <cdr:y>0.61659</cdr:y>
    </cdr:from>
    <cdr:to>
      <cdr:x>0.34941</cdr:x>
      <cdr:y>0.667</cdr:y>
    </cdr:to>
    <cdr:sp macro="" textlink="">
      <cdr:nvSpPr>
        <cdr:cNvPr id="16" name="TextBox 1"/>
        <cdr:cNvSpPr txBox="1"/>
      </cdr:nvSpPr>
      <cdr:spPr bwMode="auto">
        <a:xfrm xmlns:a="http://schemas.openxmlformats.org/drawingml/2006/main">
          <a:off x="1481749" y="2930637"/>
          <a:ext cx="495710" cy="23959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19%</a:t>
          </a:r>
        </a:p>
      </cdr:txBody>
    </cdr:sp>
  </cdr:relSizeAnchor>
  <cdr:relSizeAnchor xmlns:cdr="http://schemas.openxmlformats.org/drawingml/2006/chartDrawing">
    <cdr:from>
      <cdr:x>0.26182</cdr:x>
      <cdr:y>0.47467</cdr:y>
    </cdr:from>
    <cdr:to>
      <cdr:x>0.34775</cdr:x>
      <cdr:y>0.52533</cdr:y>
    </cdr:to>
    <cdr:sp macro="" textlink="">
      <cdr:nvSpPr>
        <cdr:cNvPr id="17" name="TextBox 1"/>
        <cdr:cNvSpPr txBox="1"/>
      </cdr:nvSpPr>
      <cdr:spPr bwMode="auto">
        <a:xfrm xmlns:a="http://schemas.openxmlformats.org/drawingml/2006/main">
          <a:off x="1481749" y="2256094"/>
          <a:ext cx="486315" cy="24078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37%</a:t>
          </a:r>
        </a:p>
      </cdr:txBody>
    </cdr:sp>
  </cdr:relSizeAnchor>
  <cdr:relSizeAnchor xmlns:cdr="http://schemas.openxmlformats.org/drawingml/2006/chartDrawing">
    <cdr:from>
      <cdr:x>0.26182</cdr:x>
      <cdr:y>0.82577</cdr:y>
    </cdr:from>
    <cdr:to>
      <cdr:x>0.35239</cdr:x>
      <cdr:y>0.88369</cdr:y>
    </cdr:to>
    <cdr:sp macro="" textlink="">
      <cdr:nvSpPr>
        <cdr:cNvPr id="18" name="TextBox 1"/>
        <cdr:cNvSpPr txBox="1"/>
      </cdr:nvSpPr>
      <cdr:spPr bwMode="auto">
        <a:xfrm xmlns:a="http://schemas.openxmlformats.org/drawingml/2006/main">
          <a:off x="1481749" y="3924843"/>
          <a:ext cx="512576" cy="27529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24%</a:t>
          </a:r>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cdr:y>
    </cdr:from>
    <cdr:to>
      <cdr:x>0.35256</cdr:x>
      <cdr:y>0.09609</cdr:y>
    </cdr:to>
    <cdr:sp macro="" textlink="">
      <cdr:nvSpPr>
        <cdr:cNvPr id="2" name="TextBox 1"/>
        <cdr:cNvSpPr txBox="1"/>
      </cdr:nvSpPr>
      <cdr:spPr>
        <a:xfrm xmlns:a="http://schemas.openxmlformats.org/drawingml/2006/main">
          <a:off x="0" y="0"/>
          <a:ext cx="3233905" cy="453858"/>
        </a:xfrm>
        <a:prstGeom xmlns:a="http://schemas.openxmlformats.org/drawingml/2006/main" prst="rect">
          <a:avLst/>
        </a:prstGeom>
      </cdr:spPr>
      <cdr:txBody>
        <a:bodyPr xmlns:a="http://schemas.openxmlformats.org/drawingml/2006/main" vertOverflow="overflow" horzOverflow="overflow"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tx1"/>
              </a:solidFill>
              <a:latin typeface="Arial" panose="020B0604020202020204" pitchFamily="34" charset="0"/>
              <a:cs typeface="Arial" panose="020B0604020202020204" pitchFamily="34" charset="0"/>
            </a:rPr>
            <a:t>AEO2020 </a:t>
          </a:r>
          <a:r>
            <a:rPr lang="en-US" sz="1400" b="1" dirty="0">
              <a:latin typeface="Arial" panose="020B0604020202020204" pitchFamily="34" charset="0"/>
              <a:cs typeface="Arial" panose="020B0604020202020204" pitchFamily="34" charset="0"/>
            </a:rPr>
            <a:t>o</a:t>
          </a:r>
          <a:r>
            <a:rPr lang="en-US" sz="1400" b="1" dirty="0">
              <a:solidFill>
                <a:sysClr val="windowText" lastClr="000000"/>
              </a:solidFill>
              <a:latin typeface="Arial" panose="020B0604020202020204" pitchFamily="34" charset="0"/>
              <a:cs typeface="Arial" panose="020B0604020202020204" pitchFamily="34" charset="0"/>
            </a:rPr>
            <a:t>vernight installed cost </a:t>
          </a:r>
          <a:r>
            <a:rPr lang="en-US" sz="1400" b="1" baseline="0" dirty="0">
              <a:solidFill>
                <a:sysClr val="windowText" lastClr="000000"/>
              </a:solidFill>
              <a:latin typeface="Arial" panose="020B0604020202020204" pitchFamily="34" charset="0"/>
              <a:cs typeface="Arial" panose="020B0604020202020204" pitchFamily="34" charset="0"/>
            </a:rPr>
            <a:t>by technology</a:t>
          </a:r>
          <a:endParaRPr lang="en-US" sz="1400" b="1" dirty="0">
            <a:solidFill>
              <a:sysClr val="windowText" lastClr="000000"/>
            </a:solidFill>
            <a:latin typeface="Arial" panose="020B0604020202020204" pitchFamily="34" charset="0"/>
            <a:cs typeface="Arial" panose="020B0604020202020204" pitchFamily="34" charset="0"/>
          </a:endParaRPr>
        </a:p>
        <a:p xmlns:a="http://schemas.openxmlformats.org/drawingml/2006/main">
          <a:r>
            <a:rPr lang="en-US" sz="1400" dirty="0">
              <a:solidFill>
                <a:sysClr val="windowText" lastClr="000000"/>
              </a:solidFill>
              <a:latin typeface="Arial" panose="020B0604020202020204" pitchFamily="34" charset="0"/>
              <a:cs typeface="Arial" panose="020B0604020202020204" pitchFamily="34" charset="0"/>
            </a:rPr>
            <a:t>2019</a:t>
          </a:r>
          <a:r>
            <a:rPr lang="en-US" sz="1400" baseline="0" dirty="0">
              <a:solidFill>
                <a:sysClr val="windowText" lastClr="000000"/>
              </a:solidFill>
              <a:latin typeface="Arial" panose="020B0604020202020204" pitchFamily="34" charset="0"/>
              <a:cs typeface="Arial" panose="020B0604020202020204" pitchFamily="34" charset="0"/>
            </a:rPr>
            <a:t> dollars per kilowatt</a:t>
          </a:r>
          <a:endParaRPr lang="en-US" sz="1400" dirty="0">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0.12774</cdr:x>
      <cdr:y>0.18853</cdr:y>
    </cdr:from>
    <cdr:to>
      <cdr:x>0.24232</cdr:x>
      <cdr:y>0.27186</cdr:y>
    </cdr:to>
    <cdr:sp macro="" textlink="">
      <cdr:nvSpPr>
        <cdr:cNvPr id="3" name="TextBox 2"/>
        <cdr:cNvSpPr txBox="1"/>
      </cdr:nvSpPr>
      <cdr:spPr>
        <a:xfrm xmlns:a="http://schemas.openxmlformats.org/drawingml/2006/main">
          <a:off x="1481749" y="896101"/>
          <a:ext cx="1329112" cy="396066"/>
        </a:xfrm>
        <a:prstGeom xmlns:a="http://schemas.openxmlformats.org/drawingml/2006/main" prst="rect">
          <a:avLst/>
        </a:prstGeom>
      </cdr:spPr>
      <cdr:txBody>
        <a:bodyPr xmlns:a="http://schemas.openxmlformats.org/drawingml/2006/main" vertOverflow="overflow" horzOverflow="overflow"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b="1" dirty="0">
              <a:latin typeface="Arial" panose="020B0604020202020204" pitchFamily="34" charset="0"/>
              <a:cs typeface="Arial" panose="020B0604020202020204" pitchFamily="34" charset="0"/>
            </a:rPr>
            <a:t>Reference case</a:t>
          </a:r>
        </a:p>
      </cdr:txBody>
    </cdr:sp>
  </cdr:relSizeAnchor>
  <cdr:relSizeAnchor xmlns:cdr="http://schemas.openxmlformats.org/drawingml/2006/chartDrawing">
    <cdr:from>
      <cdr:x>0.42545</cdr:x>
      <cdr:y>0.19067</cdr:y>
    </cdr:from>
    <cdr:to>
      <cdr:x>0.54004</cdr:x>
      <cdr:y>0.274</cdr:y>
    </cdr:to>
    <cdr:sp macro="" textlink="">
      <cdr:nvSpPr>
        <cdr:cNvPr id="4" name="TextBox 3"/>
        <cdr:cNvSpPr txBox="1"/>
      </cdr:nvSpPr>
      <cdr:spPr>
        <a:xfrm xmlns:a="http://schemas.openxmlformats.org/drawingml/2006/main">
          <a:off x="4935131" y="906250"/>
          <a:ext cx="1329228" cy="396065"/>
        </a:xfrm>
        <a:prstGeom xmlns:a="http://schemas.openxmlformats.org/drawingml/2006/main" prst="rect">
          <a:avLst/>
        </a:prstGeom>
      </cdr:spPr>
      <cdr:txBody>
        <a:bodyPr xmlns:a="http://schemas.openxmlformats.org/drawingml/2006/main" vertOverflow="overflow" horzOverflow="overflow"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b="1" dirty="0">
              <a:latin typeface="Arial" panose="020B0604020202020204" pitchFamily="34" charset="0"/>
              <a:cs typeface="Arial" panose="020B0604020202020204" pitchFamily="34" charset="0"/>
            </a:rPr>
            <a:t>Low Renewables Cost case</a:t>
          </a:r>
        </a:p>
      </cdr:txBody>
    </cdr:sp>
  </cdr:relSizeAnchor>
  <cdr:relSizeAnchor xmlns:cdr="http://schemas.openxmlformats.org/drawingml/2006/chartDrawing">
    <cdr:from>
      <cdr:x>0.71192</cdr:x>
      <cdr:y>0.19205</cdr:y>
    </cdr:from>
    <cdr:to>
      <cdr:x>0.82651</cdr:x>
      <cdr:y>0.27538</cdr:y>
    </cdr:to>
    <cdr:sp macro="" textlink="">
      <cdr:nvSpPr>
        <cdr:cNvPr id="5" name="TextBox 4"/>
        <cdr:cNvSpPr txBox="1"/>
      </cdr:nvSpPr>
      <cdr:spPr>
        <a:xfrm xmlns:a="http://schemas.openxmlformats.org/drawingml/2006/main">
          <a:off x="8258186" y="912786"/>
          <a:ext cx="1329228" cy="396065"/>
        </a:xfrm>
        <a:prstGeom xmlns:a="http://schemas.openxmlformats.org/drawingml/2006/main" prst="rect">
          <a:avLst/>
        </a:prstGeom>
      </cdr:spPr>
      <cdr:txBody>
        <a:bodyPr xmlns:a="http://schemas.openxmlformats.org/drawingml/2006/main" vertOverflow="overflow" horzOverflow="overflow"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b="1" dirty="0">
              <a:solidFill>
                <a:sysClr val="windowText" lastClr="000000"/>
              </a:solidFill>
              <a:latin typeface="Arial" panose="020B0604020202020204" pitchFamily="34" charset="0"/>
              <a:cs typeface="Arial" panose="020B0604020202020204" pitchFamily="34" charset="0"/>
            </a:rPr>
            <a:t>High Renewables Cost </a:t>
          </a:r>
          <a:r>
            <a:rPr lang="en-US" sz="1400" b="1" dirty="0">
              <a:latin typeface="Arial" panose="020B0604020202020204" pitchFamily="34" charset="0"/>
              <a:cs typeface="Arial" panose="020B0604020202020204" pitchFamily="34" charset="0"/>
            </a:rPr>
            <a:t>case</a:t>
          </a:r>
        </a:p>
      </cdr:txBody>
    </cdr:sp>
  </cdr:relSizeAnchor>
  <cdr:relSizeAnchor xmlns:cdr="http://schemas.openxmlformats.org/drawingml/2006/chartDrawing">
    <cdr:from>
      <cdr:x>0.04726</cdr:x>
      <cdr:y>0.93558</cdr:y>
    </cdr:from>
    <cdr:to>
      <cdr:x>0.92414</cdr:x>
      <cdr:y>0.99549</cdr:y>
    </cdr:to>
    <cdr:sp macro="" textlink="">
      <cdr:nvSpPr>
        <cdr:cNvPr id="8" name="TextBox 7"/>
        <cdr:cNvSpPr txBox="1"/>
      </cdr:nvSpPr>
      <cdr:spPr>
        <a:xfrm xmlns:a="http://schemas.openxmlformats.org/drawingml/2006/main">
          <a:off x="548206" y="4446805"/>
          <a:ext cx="10171687" cy="2847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a:latin typeface="Arial" panose="020B0604020202020204" pitchFamily="34" charset="0"/>
              <a:cs typeface="Arial" panose="020B0604020202020204" pitchFamily="34" charset="0"/>
            </a:rPr>
            <a:t> 2019	                  	           2050              </a:t>
          </a:r>
          <a:r>
            <a:rPr lang="en-US" sz="1400" baseline="0" dirty="0">
              <a:latin typeface="Arial" panose="020B0604020202020204" pitchFamily="34" charset="0"/>
              <a:cs typeface="Arial" panose="020B0604020202020204" pitchFamily="34" charset="0"/>
            </a:rPr>
            <a:t>2019                          	</a:t>
          </a:r>
          <a:r>
            <a:rPr lang="en-US" sz="1400" dirty="0">
              <a:latin typeface="Arial" panose="020B0604020202020204" pitchFamily="34" charset="0"/>
              <a:cs typeface="Arial" panose="020B0604020202020204" pitchFamily="34" charset="0"/>
            </a:rPr>
            <a:t>     </a:t>
          </a:r>
          <a:r>
            <a:rPr lang="en-US" sz="1400" baseline="0" dirty="0">
              <a:latin typeface="Arial" panose="020B0604020202020204" pitchFamily="34" charset="0"/>
              <a:cs typeface="Arial" panose="020B0604020202020204" pitchFamily="34" charset="0"/>
            </a:rPr>
            <a:t> 2050             2019                                         2050         </a:t>
          </a:r>
          <a:endParaRPr lang="en-US" sz="1400" dirty="0">
            <a:latin typeface="Arial" panose="020B0604020202020204" pitchFamily="34" charset="0"/>
            <a:cs typeface="Arial" panose="020B0604020202020204" pitchFamily="34" charset="0"/>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0.36588</cdr:x>
      <cdr:y>0.12174</cdr:y>
    </cdr:from>
    <cdr:to>
      <cdr:x>0.54447</cdr:x>
      <cdr:y>0.65887</cdr:y>
    </cdr:to>
    <cdr:sp macro="" textlink="">
      <cdr:nvSpPr>
        <cdr:cNvPr id="6" name="TextBox 1"/>
        <cdr:cNvSpPr txBox="1"/>
      </cdr:nvSpPr>
      <cdr:spPr bwMode="auto">
        <a:xfrm xmlns:a="http://schemas.openxmlformats.org/drawingml/2006/main">
          <a:off x="1338242" y="578609"/>
          <a:ext cx="653211" cy="255296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endParaRPr lang="en-US" sz="1400" b="0" i="0" dirty="0">
            <a:solidFill>
              <a:schemeClr val="bg2"/>
            </a:solidFill>
            <a:latin typeface="+mn-lt"/>
            <a:ea typeface="Times New Roman" charset="0"/>
            <a:cs typeface="Times New Roman" charset="0"/>
          </a:endParaRPr>
        </a:p>
        <a:p xmlns:a="http://schemas.openxmlformats.org/drawingml/2006/main">
          <a:pPr eaLnBrk="0" hangingPunct="0"/>
          <a:r>
            <a:rPr lang="en-US" sz="1400" dirty="0">
              <a:solidFill>
                <a:schemeClr val="bg2"/>
              </a:solidFill>
              <a:ea typeface="Times New Roman" charset="0"/>
              <a:cs typeface="Times New Roman" charset="0"/>
            </a:rPr>
            <a:t>h</a:t>
          </a:r>
          <a:r>
            <a:rPr lang="en-US" sz="1400" b="0" i="0" dirty="0">
              <a:solidFill>
                <a:schemeClr val="bg2"/>
              </a:solidFill>
              <a:latin typeface="+mn-lt"/>
              <a:ea typeface="Times New Roman" charset="0"/>
              <a:cs typeface="Times New Roman" charset="0"/>
            </a:rPr>
            <a:t>istory </a:t>
          </a:r>
          <a:r>
            <a:rPr lang="en-US" sz="1400" b="0" i="0" baseline="0" dirty="0">
              <a:solidFill>
                <a:schemeClr val="bg2"/>
              </a:solidFill>
              <a:latin typeface="+mn-lt"/>
              <a:ea typeface="Times New Roman" charset="0"/>
              <a:cs typeface="Times New Roman" charset="0"/>
            </a:rPr>
            <a:t>   projections</a:t>
          </a:r>
        </a:p>
        <a:p xmlns:a="http://schemas.openxmlformats.org/drawingml/2006/main">
          <a:pPr eaLnBrk="0" hangingPunct="0"/>
          <a:r>
            <a:rPr lang="en-US" sz="1400" b="0" i="0" baseline="0" dirty="0">
              <a:solidFill>
                <a:schemeClr val="bg2"/>
              </a:solidFill>
              <a:latin typeface="+mn-lt"/>
              <a:ea typeface="Times New Roman" charset="0"/>
              <a:cs typeface="Times New Roman" charset="0"/>
            </a:rPr>
            <a:t>                </a:t>
          </a:r>
        </a:p>
        <a:p xmlns:a="http://schemas.openxmlformats.org/drawingml/2006/main">
          <a:pPr eaLnBrk="0" hangingPunct="0"/>
          <a:r>
            <a:rPr lang="en-US" sz="1400" b="1" i="0" baseline="0" dirty="0">
              <a:solidFill>
                <a:schemeClr val="bg2"/>
              </a:solidFill>
              <a:latin typeface="+mn-lt"/>
              <a:ea typeface="Times New Roman" charset="0"/>
              <a:cs typeface="Times New Roman" charset="0"/>
            </a:rPr>
            <a:t>            </a:t>
          </a:r>
          <a:r>
            <a:rPr lang="en-US" sz="1400" b="0" i="0" baseline="0" dirty="0">
              <a:solidFill>
                <a:schemeClr val="bg2"/>
              </a:solidFill>
              <a:latin typeface="+mn-lt"/>
              <a:ea typeface="Times New Roman" charset="0"/>
              <a:cs typeface="Times New Roman" charset="0"/>
            </a:rPr>
            <a:t>            </a:t>
          </a:r>
          <a:endParaRPr lang="en-US" sz="1400" b="1"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cdr:x>
      <cdr:y>2.84055E-7</cdr:y>
    </cdr:from>
    <cdr:to>
      <cdr:x>1</cdr:x>
      <cdr:y>0.1007</cdr:y>
    </cdr:to>
    <cdr:sp macro="" textlink="">
      <cdr:nvSpPr>
        <cdr:cNvPr id="7" name="TextBox 5"/>
        <cdr:cNvSpPr txBox="1"/>
      </cdr:nvSpPr>
      <cdr:spPr bwMode="auto">
        <a:xfrm xmlns:a="http://schemas.openxmlformats.org/drawingml/2006/main">
          <a:off x="0" y="1"/>
          <a:ext cx="5743575" cy="35450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nchor="t">
          <a:prstTxWarp prst="textNoShape">
            <a:avLst/>
          </a:prstTxWarp>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dirty="0">
              <a:ea typeface="Times New Roman" charset="0"/>
              <a:cs typeface="Times New Roman" charset="0"/>
            </a:rPr>
            <a:t>AEO2020 e</a:t>
          </a:r>
          <a:r>
            <a:rPr lang="en-US" sz="1400" b="1" i="0" dirty="0">
              <a:solidFill>
                <a:sysClr val="windowText" lastClr="000000"/>
              </a:solidFill>
              <a:latin typeface="+mn-lt"/>
              <a:ea typeface="Times New Roman" charset="0"/>
              <a:cs typeface="Times New Roman" charset="0"/>
            </a:rPr>
            <a:t>lectricity generation </a:t>
          </a:r>
          <a:r>
            <a:rPr lang="en-US" sz="1400" b="1" i="0" baseline="0" dirty="0">
              <a:solidFill>
                <a:sysClr val="windowText" lastClr="000000"/>
              </a:solidFill>
              <a:latin typeface="+mn-lt"/>
              <a:ea typeface="Times New Roman" charset="0"/>
              <a:cs typeface="Times New Roman" charset="0"/>
            </a:rPr>
            <a:t>from selected fuels</a:t>
          </a:r>
        </a:p>
        <a:p xmlns:a="http://schemas.openxmlformats.org/drawingml/2006/main">
          <a:pPr eaLnBrk="0" hangingPunct="0"/>
          <a:r>
            <a:rPr lang="en-US" sz="1400" b="0" i="0" baseline="0" dirty="0">
              <a:solidFill>
                <a:sysClr val="windowText" lastClr="000000"/>
              </a:solidFill>
              <a:latin typeface="+mn-lt"/>
              <a:ea typeface="Times New Roman" charset="0"/>
              <a:cs typeface="Times New Roman" charset="0"/>
            </a:rPr>
            <a:t>billion kilowatthours</a:t>
          </a:r>
          <a:endParaRPr lang="en-US" sz="1400" b="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0.56008</cdr:x>
      <cdr:y>0.42425</cdr:y>
    </cdr:from>
    <cdr:to>
      <cdr:x>0.73246</cdr:x>
      <cdr:y>0.5</cdr:y>
    </cdr:to>
    <cdr:sp macro="" textlink="">
      <cdr:nvSpPr>
        <cdr:cNvPr id="9" name="TextBox 1"/>
        <cdr:cNvSpPr txBox="1"/>
      </cdr:nvSpPr>
      <cdr:spPr bwMode="auto">
        <a:xfrm xmlns:a="http://schemas.openxmlformats.org/drawingml/2006/main">
          <a:off x="2162803" y="1904757"/>
          <a:ext cx="665665" cy="34009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1"/>
              </a:solidFill>
              <a:latin typeface="+mn-lt"/>
              <a:ea typeface="Times New Roman" charset="0"/>
              <a:cs typeface="Times New Roman" charset="0"/>
            </a:rPr>
            <a:t>natural gas</a:t>
          </a:r>
          <a:endParaRPr lang="en-US" sz="1400" b="1"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0.72313</cdr:x>
      <cdr:y>0.67712</cdr:y>
    </cdr:from>
    <cdr:to>
      <cdr:x>0.82501</cdr:x>
      <cdr:y>0.74541</cdr:y>
    </cdr:to>
    <cdr:sp macro="" textlink="">
      <cdr:nvSpPr>
        <cdr:cNvPr id="10" name="TextBox 1"/>
        <cdr:cNvSpPr txBox="1"/>
      </cdr:nvSpPr>
      <cdr:spPr bwMode="auto">
        <a:xfrm xmlns:a="http://schemas.openxmlformats.org/drawingml/2006/main">
          <a:off x="2792467" y="3040056"/>
          <a:ext cx="393422" cy="30660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lumMod val="50000"/>
                  <a:lumOff val="50000"/>
                </a:schemeClr>
              </a:solidFill>
              <a:latin typeface="+mn-lt"/>
              <a:ea typeface="Times New Roman" charset="0"/>
              <a:cs typeface="Times New Roman" charset="0"/>
            </a:rPr>
            <a:t>coal</a:t>
          </a:r>
        </a:p>
      </cdr:txBody>
    </cdr:sp>
  </cdr:relSizeAnchor>
  <cdr:relSizeAnchor xmlns:cdr="http://schemas.openxmlformats.org/drawingml/2006/chartDrawing">
    <cdr:from>
      <cdr:x>0.72437</cdr:x>
      <cdr:y>0.77692</cdr:y>
    </cdr:from>
    <cdr:to>
      <cdr:x>0.85219</cdr:x>
      <cdr:y>0.85332</cdr:y>
    </cdr:to>
    <cdr:sp macro="" textlink="">
      <cdr:nvSpPr>
        <cdr:cNvPr id="8" name="TextBox 1"/>
        <cdr:cNvSpPr txBox="1"/>
      </cdr:nvSpPr>
      <cdr:spPr bwMode="auto">
        <a:xfrm xmlns:a="http://schemas.openxmlformats.org/drawingml/2006/main">
          <a:off x="2797250" y="3488158"/>
          <a:ext cx="493592" cy="34301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5"/>
              </a:solidFill>
              <a:latin typeface="+mn-lt"/>
              <a:ea typeface="Times New Roman" charset="0"/>
              <a:cs typeface="Times New Roman" charset="0"/>
            </a:rPr>
            <a:t>nuclear</a:t>
          </a:r>
        </a:p>
      </cdr:txBody>
    </cdr:sp>
  </cdr:relSizeAnchor>
  <cdr:relSizeAnchor xmlns:cdr="http://schemas.openxmlformats.org/drawingml/2006/chartDrawing">
    <cdr:from>
      <cdr:x>0.69605</cdr:x>
      <cdr:y>0.56223</cdr:y>
    </cdr:from>
    <cdr:to>
      <cdr:x>0.86842</cdr:x>
      <cdr:y>0.63798</cdr:y>
    </cdr:to>
    <cdr:sp macro="" textlink="">
      <cdr:nvSpPr>
        <cdr:cNvPr id="11" name="TextBox 1"/>
        <cdr:cNvSpPr txBox="1"/>
      </cdr:nvSpPr>
      <cdr:spPr bwMode="auto">
        <a:xfrm xmlns:a="http://schemas.openxmlformats.org/drawingml/2006/main">
          <a:off x="2687873" y="2524233"/>
          <a:ext cx="665627" cy="34009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3"/>
              </a:solidFill>
              <a:latin typeface="+mn-lt"/>
              <a:ea typeface="Times New Roman" charset="0"/>
              <a:cs typeface="Times New Roman" charset="0"/>
            </a:rPr>
            <a:t>renewables</a:t>
          </a:r>
        </a:p>
      </cdr:txBody>
    </cdr:sp>
  </cdr:relSizeAnchor>
</c:userShapes>
</file>

<file path=ppt/drawings/drawing12.xml><?xml version="1.0" encoding="utf-8"?>
<c:userShapes xmlns:c="http://schemas.openxmlformats.org/drawingml/2006/chart">
  <cdr:relSizeAnchor xmlns:cdr="http://schemas.openxmlformats.org/drawingml/2006/chartDrawing">
    <cdr:from>
      <cdr:x>0.14367</cdr:x>
      <cdr:y>0.12772</cdr:y>
    </cdr:from>
    <cdr:to>
      <cdr:x>0.85633</cdr:x>
      <cdr:y>0.27816</cdr:y>
    </cdr:to>
    <cdr:sp macro="" textlink="">
      <cdr:nvSpPr>
        <cdr:cNvPr id="4" name="TextBox 1"/>
        <cdr:cNvSpPr txBox="1"/>
      </cdr:nvSpPr>
      <cdr:spPr bwMode="auto">
        <a:xfrm xmlns:a="http://schemas.openxmlformats.org/drawingml/2006/main">
          <a:off x="525487" y="607063"/>
          <a:ext cx="2606626" cy="71503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a:solidFill>
                <a:schemeClr val="bg2"/>
              </a:solidFill>
              <a:latin typeface="+mn-lt"/>
              <a:ea typeface="Times New Roman" charset="0"/>
              <a:cs typeface="Times New Roman" charset="0"/>
            </a:rPr>
            <a:t> 2019</a:t>
          </a:r>
        </a:p>
        <a:p xmlns:a="http://schemas.openxmlformats.org/drawingml/2006/main">
          <a:pPr eaLnBrk="0" hangingPunct="0"/>
          <a:endParaRPr lang="en-US" sz="1400" b="1" i="0" baseline="0" dirty="0">
            <a:solidFill>
              <a:schemeClr val="bg2"/>
            </a:solidFill>
            <a:latin typeface="+mn-lt"/>
            <a:ea typeface="Times New Roman" charset="0"/>
            <a:cs typeface="Times New Roman" charset="0"/>
          </a:endParaRPr>
        </a:p>
        <a:p xmlns:a="http://schemas.openxmlformats.org/drawingml/2006/main">
          <a:pPr eaLnBrk="0" hangingPunct="0"/>
          <a:r>
            <a:rPr lang="en-US" sz="1400" b="0" i="0" baseline="0" dirty="0">
              <a:solidFill>
                <a:schemeClr val="bg2"/>
              </a:solidFill>
              <a:latin typeface="+mn-lt"/>
              <a:ea typeface="Times New Roman" charset="0"/>
              <a:cs typeface="Times New Roman" charset="0"/>
            </a:rPr>
            <a:t>         projections</a:t>
          </a:r>
          <a:endParaRPr lang="en-US" sz="1400" b="1" i="0" baseline="0" dirty="0">
            <a:solidFill>
              <a:schemeClr val="bg2"/>
            </a:solidFill>
            <a:latin typeface="+mn-lt"/>
            <a:ea typeface="Times New Roman" charset="0"/>
            <a:cs typeface="Times New Roman" charset="0"/>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0.07029</cdr:x>
      <cdr:y>0.08515</cdr:y>
    </cdr:from>
    <cdr:to>
      <cdr:x>0.75527</cdr:x>
      <cdr:y>0.28869</cdr:y>
    </cdr:to>
    <cdr:sp macro="" textlink="">
      <cdr:nvSpPr>
        <cdr:cNvPr id="4" name="TextBox 1"/>
        <cdr:cNvSpPr txBox="1"/>
      </cdr:nvSpPr>
      <cdr:spPr bwMode="auto">
        <a:xfrm xmlns:a="http://schemas.openxmlformats.org/drawingml/2006/main">
          <a:off x="257079" y="404719"/>
          <a:ext cx="2505383" cy="96742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0" i="0" baseline="0" dirty="0">
            <a:solidFill>
              <a:schemeClr val="bg2"/>
            </a:solidFill>
            <a:latin typeface="+mn-lt"/>
            <a:ea typeface="Times New Roman" charset="0"/>
            <a:cs typeface="Times New Roman" charset="0"/>
          </a:endParaRPr>
        </a:p>
        <a:p xmlns:a="http://schemas.openxmlformats.org/drawingml/2006/main">
          <a:pPr eaLnBrk="0" hangingPunct="0"/>
          <a:r>
            <a:rPr lang="en-US" sz="1400" b="0" i="0" baseline="0" dirty="0">
              <a:solidFill>
                <a:schemeClr val="bg2"/>
              </a:solidFill>
              <a:latin typeface="+mn-lt"/>
              <a:ea typeface="Times New Roman" charset="0"/>
              <a:cs typeface="Times New Roman" charset="0"/>
            </a:rPr>
            <a:t>    </a:t>
          </a:r>
          <a:r>
            <a:rPr lang="en-US" sz="1400" b="1" i="0" baseline="0" dirty="0">
              <a:solidFill>
                <a:schemeClr val="bg2"/>
              </a:solidFill>
              <a:latin typeface="+mn-lt"/>
              <a:ea typeface="Times New Roman" charset="0"/>
              <a:cs typeface="Times New Roman" charset="0"/>
            </a:rPr>
            <a:t>2019</a:t>
          </a:r>
        </a:p>
        <a:p xmlns:a="http://schemas.openxmlformats.org/drawingml/2006/main">
          <a:pPr eaLnBrk="0" hangingPunct="0"/>
          <a:endParaRPr lang="en-US" sz="1400" b="1" i="0" baseline="0" dirty="0">
            <a:solidFill>
              <a:schemeClr val="bg2"/>
            </a:solidFill>
            <a:latin typeface="+mn-lt"/>
            <a:ea typeface="Times New Roman" charset="0"/>
            <a:cs typeface="Times New Roman" charset="0"/>
          </a:endParaRPr>
        </a:p>
        <a:p xmlns:a="http://schemas.openxmlformats.org/drawingml/2006/main">
          <a:pPr eaLnBrk="0" hangingPunct="0"/>
          <a:r>
            <a:rPr lang="en-US" sz="1400" b="0" i="0" baseline="0" dirty="0">
              <a:solidFill>
                <a:schemeClr val="bg2"/>
              </a:solidFill>
              <a:latin typeface="+mn-lt"/>
              <a:ea typeface="Times New Roman" charset="0"/>
              <a:cs typeface="Times New Roman" charset="0"/>
            </a:rPr>
            <a:t>           projections</a:t>
          </a:r>
          <a:endParaRPr lang="en-US" sz="1400" b="1" i="0" dirty="0">
            <a:solidFill>
              <a:schemeClr val="bg2"/>
            </a:solidFill>
            <a:latin typeface="+mn-lt"/>
            <a:ea typeface="Times New Roman" charset="0"/>
            <a:cs typeface="Times New Roman" charset="0"/>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0.00297</cdr:x>
      <cdr:y>0.03598</cdr:y>
    </cdr:from>
    <cdr:to>
      <cdr:x>0.70659</cdr:x>
      <cdr:y>0.15907</cdr:y>
    </cdr:to>
    <cdr:sp macro="" textlink="">
      <cdr:nvSpPr>
        <cdr:cNvPr id="2" name="TextBox 1"/>
        <cdr:cNvSpPr txBox="1"/>
      </cdr:nvSpPr>
      <cdr:spPr bwMode="auto">
        <a:xfrm xmlns:a="http://schemas.openxmlformats.org/drawingml/2006/main">
          <a:off x="30404" y="175540"/>
          <a:ext cx="7193311" cy="60059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baseline="0" dirty="0">
              <a:solidFill>
                <a:sysClr val="windowText" lastClr="000000"/>
              </a:solidFill>
              <a:latin typeface="Arial" panose="020B0604020202020204" pitchFamily="34" charset="0"/>
              <a:ea typeface="Times New Roman" charset="0"/>
              <a:cs typeface="Arial" panose="020B0604020202020204" pitchFamily="34" charset="0"/>
            </a:rPr>
            <a:t>Annual electricity generating capacity additions and retirements (Reference case) </a:t>
          </a:r>
        </a:p>
        <a:p xmlns:a="http://schemas.openxmlformats.org/drawingml/2006/main">
          <a:pPr eaLnBrk="0" hangingPunct="0"/>
          <a:r>
            <a:rPr lang="en-US" sz="1400" b="0" i="0" baseline="0" dirty="0">
              <a:solidFill>
                <a:sysClr val="windowText" lastClr="000000"/>
              </a:solidFill>
              <a:latin typeface="Arial" panose="020B0604020202020204" pitchFamily="34" charset="0"/>
              <a:ea typeface="Times New Roman" charset="0"/>
              <a:cs typeface="Arial" panose="020B0604020202020204" pitchFamily="34" charset="0"/>
            </a:rPr>
            <a:t>gigawatts</a:t>
          </a:r>
        </a:p>
      </cdr:txBody>
    </cdr:sp>
  </cdr:relSizeAnchor>
  <cdr:relSizeAnchor xmlns:cdr="http://schemas.openxmlformats.org/drawingml/2006/chartDrawing">
    <cdr:from>
      <cdr:x>0.21562</cdr:x>
      <cdr:y>0.16828</cdr:y>
    </cdr:from>
    <cdr:to>
      <cdr:x>0.42858</cdr:x>
      <cdr:y>0.30253</cdr:y>
    </cdr:to>
    <cdr:sp macro="" textlink="">
      <cdr:nvSpPr>
        <cdr:cNvPr id="6" name="TextBox 1"/>
        <cdr:cNvSpPr txBox="1"/>
      </cdr:nvSpPr>
      <cdr:spPr bwMode="auto">
        <a:xfrm xmlns:a="http://schemas.openxmlformats.org/drawingml/2006/main">
          <a:off x="2501212" y="799838"/>
          <a:ext cx="2470306" cy="63808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Arial" panose="020B0604020202020204" pitchFamily="34" charset="0"/>
              <a:ea typeface="Times New Roman" charset="0"/>
              <a:cs typeface="Arial" panose="020B0604020202020204" pitchFamily="34" charset="0"/>
            </a:rPr>
            <a:t>                </a:t>
          </a:r>
          <a:r>
            <a:rPr lang="en-US" sz="1400" b="1" i="0" dirty="0">
              <a:solidFill>
                <a:schemeClr val="bg2"/>
              </a:solidFill>
              <a:latin typeface="Arial" panose="020B0604020202020204" pitchFamily="34" charset="0"/>
              <a:ea typeface="Times New Roman" charset="0"/>
              <a:cs typeface="Arial" panose="020B0604020202020204" pitchFamily="34" charset="0"/>
            </a:rPr>
            <a:t>2019</a:t>
          </a:r>
        </a:p>
        <a:p xmlns:a="http://schemas.openxmlformats.org/drawingml/2006/main">
          <a:pPr eaLnBrk="0" hangingPunct="0"/>
          <a:r>
            <a:rPr lang="en-US" sz="1400" b="0" i="0" dirty="0">
              <a:solidFill>
                <a:schemeClr val="bg2"/>
              </a:solidFill>
              <a:latin typeface="Arial" panose="020B0604020202020204" pitchFamily="34" charset="0"/>
              <a:ea typeface="Times New Roman" charset="0"/>
              <a:cs typeface="Arial" panose="020B0604020202020204" pitchFamily="34" charset="0"/>
            </a:rPr>
            <a:t> history</a:t>
          </a:r>
          <a:r>
            <a:rPr lang="en-US" sz="1400" b="0" i="0" baseline="0" dirty="0">
              <a:solidFill>
                <a:schemeClr val="bg2"/>
              </a:solidFill>
              <a:latin typeface="Arial" panose="020B0604020202020204" pitchFamily="34" charset="0"/>
              <a:ea typeface="Times New Roman" charset="0"/>
              <a:cs typeface="Arial" panose="020B0604020202020204" pitchFamily="34" charset="0"/>
            </a:rPr>
            <a:t>          </a:t>
          </a:r>
          <a:r>
            <a:rPr lang="en-US" sz="1400" b="0" i="0" dirty="0">
              <a:solidFill>
                <a:schemeClr val="bg2"/>
              </a:solidFill>
              <a:latin typeface="Arial" panose="020B0604020202020204" pitchFamily="34" charset="0"/>
              <a:ea typeface="Times New Roman" charset="0"/>
              <a:cs typeface="Arial" panose="020B0604020202020204" pitchFamily="34" charset="0"/>
            </a:rPr>
            <a:t>               </a:t>
          </a:r>
          <a:r>
            <a:rPr lang="en-US" sz="1400" b="0" i="0" baseline="0" dirty="0">
              <a:solidFill>
                <a:schemeClr val="bg2"/>
              </a:solidFill>
              <a:latin typeface="Arial" panose="020B0604020202020204" pitchFamily="34" charset="0"/>
              <a:ea typeface="Times New Roman" charset="0"/>
              <a:cs typeface="Arial" panose="020B0604020202020204" pitchFamily="34" charset="0"/>
            </a:rPr>
            <a:t>projections</a:t>
          </a:r>
          <a:endParaRPr lang="en-US" sz="1400" b="0" i="0" dirty="0">
            <a:solidFill>
              <a:schemeClr val="bg2"/>
            </a:solidFill>
            <a:latin typeface="Arial" panose="020B0604020202020204" pitchFamily="34" charset="0"/>
            <a:ea typeface="Times New Roman" charset="0"/>
            <a:cs typeface="Arial" panose="020B0604020202020204" pitchFamily="34" charset="0"/>
          </a:endParaRPr>
        </a:p>
      </cdr:txBody>
    </cdr:sp>
  </cdr:relSizeAnchor>
  <cdr:relSizeAnchor xmlns:cdr="http://schemas.openxmlformats.org/drawingml/2006/chartDrawing">
    <cdr:from>
      <cdr:x>0.84357</cdr:x>
      <cdr:y>0.3125</cdr:y>
    </cdr:from>
    <cdr:to>
      <cdr:x>0.96133</cdr:x>
      <cdr:y>0.95457</cdr:y>
    </cdr:to>
    <cdr:sp macro="" textlink="">
      <cdr:nvSpPr>
        <cdr:cNvPr id="7" name="TextBox 1"/>
        <cdr:cNvSpPr txBox="1"/>
      </cdr:nvSpPr>
      <cdr:spPr bwMode="auto">
        <a:xfrm xmlns:a="http://schemas.openxmlformats.org/drawingml/2006/main">
          <a:off x="5495927" y="1145977"/>
          <a:ext cx="767235" cy="235455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4"/>
              </a:solidFill>
              <a:effectLst/>
              <a:latin typeface="Arial" panose="020B0604020202020204" pitchFamily="34" charset="0"/>
              <a:ea typeface="+mn-ea"/>
              <a:cs typeface="Arial" panose="020B0604020202020204" pitchFamily="34" charset="0"/>
            </a:rPr>
            <a:t>solar</a:t>
          </a:r>
          <a:endParaRPr lang="en-US" sz="1400" b="1" dirty="0">
            <a:solidFill>
              <a:schemeClr val="accent4"/>
            </a:solidFill>
            <a:effectLst/>
            <a:latin typeface="Arial" panose="020B0604020202020204" pitchFamily="34" charset="0"/>
            <a:cs typeface="Arial" panose="020B0604020202020204" pitchFamily="34" charset="0"/>
          </a:endParaRPr>
        </a:p>
        <a:p xmlns:a="http://schemas.openxmlformats.org/drawingml/2006/main">
          <a:pPr eaLnBrk="0" hangingPunct="0"/>
          <a:r>
            <a:rPr lang="en-US" sz="1400" b="1" i="0" dirty="0">
              <a:solidFill>
                <a:schemeClr val="accent3"/>
              </a:solidFill>
              <a:latin typeface="Arial" panose="020B0604020202020204" pitchFamily="34" charset="0"/>
              <a:ea typeface="Times New Roman" charset="0"/>
              <a:cs typeface="Arial" panose="020B0604020202020204" pitchFamily="34" charset="0"/>
            </a:rPr>
            <a:t>wind</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1"/>
              </a:solidFill>
              <a:effectLst/>
              <a:latin typeface="Arial" panose="020B0604020202020204" pitchFamily="34" charset="0"/>
              <a:ea typeface="+mn-ea"/>
              <a:cs typeface="Arial" panose="020B0604020202020204" pitchFamily="34" charset="0"/>
            </a:rPr>
            <a:t>oil and gas</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5"/>
              </a:solidFill>
              <a:effectLst/>
              <a:latin typeface="Arial" panose="020B0604020202020204" pitchFamily="34" charset="0"/>
              <a:ea typeface="+mn-ea"/>
              <a:cs typeface="Arial" panose="020B0604020202020204" pitchFamily="34" charset="0"/>
            </a:rPr>
            <a:t>nuclear</a:t>
          </a:r>
          <a:endParaRPr lang="en-US" sz="1400" b="1" dirty="0">
            <a:solidFill>
              <a:schemeClr val="accent5"/>
            </a:solidFill>
            <a:effectLst/>
            <a:latin typeface="Arial" panose="020B0604020202020204" pitchFamily="34" charset="0"/>
            <a:cs typeface="Arial" panose="020B0604020202020204" pitchFamily="34" charset="0"/>
          </a:endParaRPr>
        </a:p>
        <a:p xmlns:a="http://schemas.openxmlformats.org/drawingml/2006/main">
          <a:pPr eaLnBrk="0" hangingPunct="0"/>
          <a:r>
            <a:rPr lang="en-US" sz="1400" b="1" i="0" dirty="0">
              <a:solidFill>
                <a:schemeClr val="tx1">
                  <a:lumMod val="50000"/>
                  <a:lumOff val="50000"/>
                </a:schemeClr>
              </a:solidFill>
              <a:latin typeface="Arial" panose="020B0604020202020204" pitchFamily="34" charset="0"/>
              <a:ea typeface="Times New Roman" charset="0"/>
              <a:cs typeface="Arial" panose="020B0604020202020204" pitchFamily="34" charset="0"/>
            </a:rPr>
            <a:t>other</a:t>
          </a:r>
        </a:p>
        <a:p xmlns:a="http://schemas.openxmlformats.org/drawingml/2006/main">
          <a:pPr eaLnBrk="0" hangingPunct="0"/>
          <a:r>
            <a:rPr lang="en-US" sz="1400" b="1" i="0" dirty="0">
              <a:solidFill>
                <a:sysClr val="windowText" lastClr="000000"/>
              </a:solidFill>
              <a:latin typeface="Arial" panose="020B0604020202020204" pitchFamily="34" charset="0"/>
              <a:ea typeface="Times New Roman" charset="0"/>
              <a:cs typeface="Arial" panose="020B0604020202020204" pitchFamily="34" charset="0"/>
            </a:rPr>
            <a:t>coal</a:t>
          </a:r>
        </a:p>
        <a:p xmlns:a="http://schemas.openxmlformats.org/drawingml/2006/main">
          <a:pPr eaLnBrk="0" hangingPunct="0"/>
          <a:endParaRPr lang="en-US" sz="900" b="1" i="0" dirty="0">
            <a:solidFill>
              <a:schemeClr val="accent2">
                <a:lumMod val="50000"/>
              </a:schemeClr>
            </a:solidFill>
            <a:latin typeface="+mn-lt"/>
            <a:ea typeface="Times New Roman" charset="0"/>
            <a:cs typeface="Times New Roman" charset="0"/>
          </a:endParaRPr>
        </a:p>
        <a:p xmlns:a="http://schemas.openxmlformats.org/drawingml/2006/main">
          <a:pPr eaLnBrk="0" hangingPunct="0"/>
          <a:endParaRPr lang="en-US" sz="900" b="1" i="0" dirty="0">
            <a:solidFill>
              <a:schemeClr val="accent2">
                <a:lumMod val="50000"/>
              </a:schemeClr>
            </a:solidFill>
            <a:latin typeface="+mn-lt"/>
            <a:ea typeface="Times New Roman" charset="0"/>
            <a:cs typeface="Times New Roman" charset="0"/>
          </a:endParaRPr>
        </a:p>
      </cdr:txBody>
    </cdr:sp>
  </cdr:relSizeAnchor>
  <cdr:relSizeAnchor xmlns:cdr="http://schemas.openxmlformats.org/drawingml/2006/chartDrawing">
    <cdr:from>
      <cdr:x>0.68919</cdr:x>
      <cdr:y>0.2195</cdr:y>
    </cdr:from>
    <cdr:to>
      <cdr:x>0.81071</cdr:x>
      <cdr:y>0.86071</cdr:y>
    </cdr:to>
    <cdr:sp macro="" textlink="">
      <cdr:nvSpPr>
        <cdr:cNvPr id="8" name="TextBox 1"/>
        <cdr:cNvSpPr txBox="1"/>
      </cdr:nvSpPr>
      <cdr:spPr bwMode="auto">
        <a:xfrm xmlns:a="http://schemas.openxmlformats.org/drawingml/2006/main">
          <a:off x="5993163" y="985485"/>
          <a:ext cx="1056732" cy="287884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0" i="0" dirty="0">
              <a:solidFill>
                <a:schemeClr val="bg2"/>
              </a:solidFill>
              <a:latin typeface="Arial" panose="020B0604020202020204" pitchFamily="34" charset="0"/>
              <a:ea typeface="Times New Roman" charset="0"/>
              <a:cs typeface="Arial" panose="020B0604020202020204" pitchFamily="34" charset="0"/>
            </a:rPr>
            <a:t>additions</a:t>
          </a: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0" i="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dirty="0">
            <a:solidFill>
              <a:schemeClr val="bg2"/>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r>
            <a:rPr lang="en-US" sz="1400" b="0" i="0" dirty="0">
              <a:solidFill>
                <a:schemeClr val="bg2"/>
              </a:solidFill>
              <a:latin typeface="Arial" panose="020B0604020202020204" pitchFamily="34" charset="0"/>
              <a:ea typeface="Times New Roman" charset="0"/>
              <a:cs typeface="Arial" panose="020B0604020202020204" pitchFamily="34" charset="0"/>
            </a:rPr>
            <a:t>retirements</a:t>
          </a:r>
        </a:p>
      </cdr:txBody>
    </cdr:sp>
  </cdr:relSizeAnchor>
</c:userShapes>
</file>

<file path=ppt/drawings/drawing15.xml><?xml version="1.0" encoding="utf-8"?>
<c:userShapes xmlns:c="http://schemas.openxmlformats.org/drawingml/2006/chart">
  <cdr:relSizeAnchor xmlns:cdr="http://schemas.openxmlformats.org/drawingml/2006/chartDrawing">
    <cdr:from>
      <cdr:x>0</cdr:x>
      <cdr:y>0</cdr:y>
    </cdr:from>
    <cdr:to>
      <cdr:x>0.85273</cdr:x>
      <cdr:y>0.23264</cdr:y>
    </cdr:to>
    <cdr:sp macro="" textlink="">
      <cdr:nvSpPr>
        <cdr:cNvPr id="2" name="TextBox 1"/>
        <cdr:cNvSpPr txBox="1"/>
      </cdr:nvSpPr>
      <cdr:spPr bwMode="auto">
        <a:xfrm xmlns:a="http://schemas.openxmlformats.org/drawingml/2006/main">
          <a:off x="0" y="0"/>
          <a:ext cx="5962652" cy="85041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dirty="0"/>
            <a:t>AEO2020 c</a:t>
          </a:r>
          <a:r>
            <a:rPr lang="en-US" sz="1400" b="1" i="0" baseline="0" dirty="0">
              <a:effectLst/>
              <a:latin typeface="+mn-lt"/>
              <a:ea typeface="+mn-ea"/>
              <a:cs typeface="+mn-cs"/>
            </a:rPr>
            <a:t>umulative electricity generating capacity additions and retirements (2020</a:t>
          </a:r>
          <a:r>
            <a:rPr lang="en-US" sz="1400" b="1" i="0" baseline="0" dirty="0">
              <a:effectLst/>
              <a:latin typeface="Arial" panose="020B0604020202020204" pitchFamily="34" charset="0"/>
              <a:cs typeface="Arial" panose="020B0604020202020204" pitchFamily="34" charset="0"/>
            </a:rPr>
            <a:t>–</a:t>
          </a:r>
          <a:r>
            <a:rPr lang="en-US" sz="1400" b="1" i="0" baseline="0" dirty="0">
              <a:effectLst/>
              <a:latin typeface="+mn-lt"/>
              <a:ea typeface="+mn-ea"/>
              <a:cs typeface="+mn-cs"/>
            </a:rPr>
            <a:t>2050)</a:t>
          </a:r>
          <a:r>
            <a:rPr lang="en-US" sz="1400" b="1" i="0" baseline="0" dirty="0">
              <a:solidFill>
                <a:sysClr val="windowText" lastClr="000000"/>
              </a:solidFill>
              <a:latin typeface="+mn-lt"/>
              <a:ea typeface="Times New Roman" charset="0"/>
              <a:cs typeface="Times New Roman" charset="0"/>
            </a:rPr>
            <a:t> </a:t>
          </a:r>
        </a:p>
        <a:p xmlns:a="http://schemas.openxmlformats.org/drawingml/2006/main">
          <a:pPr eaLnBrk="0" hangingPunct="0"/>
          <a:r>
            <a:rPr lang="en-US" sz="1400" b="0" i="0" baseline="0" dirty="0">
              <a:solidFill>
                <a:sysClr val="windowText" lastClr="000000"/>
              </a:solidFill>
              <a:latin typeface="+mn-lt"/>
              <a:ea typeface="Times New Roman" charset="0"/>
              <a:cs typeface="Times New Roman" charset="0"/>
            </a:rPr>
            <a:t>gigawatts</a:t>
          </a:r>
        </a:p>
      </cdr:txBody>
    </cdr:sp>
  </cdr:relSizeAnchor>
  <cdr:relSizeAnchor xmlns:cdr="http://schemas.openxmlformats.org/drawingml/2006/chartDrawing">
    <cdr:from>
      <cdr:x>0.86794</cdr:x>
      <cdr:y>0.2342</cdr:y>
    </cdr:from>
    <cdr:to>
      <cdr:x>0.98841</cdr:x>
      <cdr:y>0.33421</cdr:y>
    </cdr:to>
    <cdr:sp macro="" textlink="">
      <cdr:nvSpPr>
        <cdr:cNvPr id="8" name="TextBox 1"/>
        <cdr:cNvSpPr txBox="1"/>
      </cdr:nvSpPr>
      <cdr:spPr bwMode="auto">
        <a:xfrm xmlns:a="http://schemas.openxmlformats.org/drawingml/2006/main">
          <a:off x="8344949" y="848849"/>
          <a:ext cx="1158278" cy="36248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eaLnBrk="0" hangingPunct="0"/>
          <a:r>
            <a:rPr lang="en-US" sz="1400" b="0" i="0" dirty="0">
              <a:solidFill>
                <a:schemeClr val="bg2"/>
              </a:solidFill>
              <a:latin typeface="+mn-lt"/>
              <a:ea typeface="Times New Roman" charset="0"/>
              <a:cs typeface="Times New Roman" charset="0"/>
            </a:rPr>
            <a:t>additions</a:t>
          </a: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a:p xmlns:a="http://schemas.openxmlformats.org/drawingml/2006/main">
          <a:pPr algn="l" eaLnBrk="0" hangingPunct="0"/>
          <a:endParaRPr lang="en-US" sz="1400" b="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0.13432</cdr:x>
      <cdr:y>0.8583</cdr:y>
    </cdr:from>
    <cdr:to>
      <cdr:x>0.30535</cdr:x>
      <cdr:y>0.95065</cdr:y>
    </cdr:to>
    <cdr:sp macro="" textlink="">
      <cdr:nvSpPr>
        <cdr:cNvPr id="3" name="TextBox 2"/>
        <cdr:cNvSpPr txBox="1"/>
      </cdr:nvSpPr>
      <cdr:spPr bwMode="auto">
        <a:xfrm xmlns:a="http://schemas.openxmlformats.org/drawingml/2006/main">
          <a:off x="1249524" y="2961675"/>
          <a:ext cx="1590965" cy="31866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nchor="ctr">
          <a:prstTxWarp prst="textNoShape">
            <a:avLst/>
          </a:prstTxWarp>
        </a:bodyPr>
        <a:lstStyle xmlns:a="http://schemas.openxmlformats.org/drawingml/2006/main"/>
        <a:p xmlns:a="http://schemas.openxmlformats.org/drawingml/2006/main">
          <a:pPr algn="ctr" eaLnBrk="0" hangingPunct="0"/>
          <a:r>
            <a:rPr lang="en-US" sz="1400" b="1" i="0" dirty="0">
              <a:solidFill>
                <a:srgbClr val="333333"/>
              </a:solidFill>
              <a:latin typeface="+mn-lt"/>
              <a:ea typeface="Times New Roman" charset="0"/>
              <a:cs typeface="Times New Roman" charset="0"/>
            </a:rPr>
            <a:t>Reference </a:t>
          </a:r>
          <a:r>
            <a:rPr lang="en-US" sz="1400" b="1" i="0" dirty="0">
              <a:solidFill>
                <a:schemeClr val="tx1"/>
              </a:solidFill>
              <a:latin typeface="+mn-lt"/>
              <a:ea typeface="Times New Roman" charset="0"/>
              <a:cs typeface="Times New Roman" charset="0"/>
            </a:rPr>
            <a:t>case</a:t>
          </a:r>
        </a:p>
      </cdr:txBody>
    </cdr:sp>
  </cdr:relSizeAnchor>
  <cdr:relSizeAnchor xmlns:cdr="http://schemas.openxmlformats.org/drawingml/2006/chartDrawing">
    <cdr:from>
      <cdr:x>0.37488</cdr:x>
      <cdr:y>0.83232</cdr:y>
    </cdr:from>
    <cdr:to>
      <cdr:x>0.58468</cdr:x>
      <cdr:y>1</cdr:y>
    </cdr:to>
    <cdr:sp macro="" textlink="">
      <cdr:nvSpPr>
        <cdr:cNvPr id="9" name="TextBox 1"/>
        <cdr:cNvSpPr txBox="1"/>
      </cdr:nvSpPr>
      <cdr:spPr bwMode="auto">
        <a:xfrm xmlns:a="http://schemas.openxmlformats.org/drawingml/2006/main">
          <a:off x="3487245" y="2872035"/>
          <a:ext cx="1951613" cy="57860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ctr">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400" b="1" i="0" dirty="0">
              <a:solidFill>
                <a:srgbClr val="333333"/>
              </a:solidFill>
              <a:latin typeface="+mn-lt"/>
              <a:ea typeface="Times New Roman" charset="0"/>
              <a:cs typeface="Times New Roman" charset="0"/>
            </a:rPr>
            <a:t>Low Oil and </a:t>
          </a:r>
        </a:p>
        <a:p xmlns:a="http://schemas.openxmlformats.org/drawingml/2006/main">
          <a:pPr algn="ctr" eaLnBrk="0" hangingPunct="0"/>
          <a:r>
            <a:rPr lang="en-US" sz="1400" b="1" i="0" dirty="0">
              <a:solidFill>
                <a:srgbClr val="333333"/>
              </a:solidFill>
              <a:latin typeface="+mn-lt"/>
              <a:ea typeface="Times New Roman" charset="0"/>
              <a:cs typeface="Times New Roman" charset="0"/>
            </a:rPr>
            <a:t>Gas Supply </a:t>
          </a:r>
          <a:r>
            <a:rPr lang="en-US" sz="1400" b="1" i="0" dirty="0">
              <a:solidFill>
                <a:schemeClr val="tx1"/>
              </a:solidFill>
              <a:latin typeface="+mn-lt"/>
              <a:ea typeface="Times New Roman" charset="0"/>
              <a:cs typeface="Times New Roman" charset="0"/>
            </a:rPr>
            <a:t>case</a:t>
          </a:r>
        </a:p>
      </cdr:txBody>
    </cdr:sp>
  </cdr:relSizeAnchor>
  <cdr:relSizeAnchor xmlns:cdr="http://schemas.openxmlformats.org/drawingml/2006/chartDrawing">
    <cdr:from>
      <cdr:x>0.65695</cdr:x>
      <cdr:y>0.83714</cdr:y>
    </cdr:from>
    <cdr:to>
      <cdr:x>0.81607</cdr:x>
      <cdr:y>1</cdr:y>
    </cdr:to>
    <cdr:sp macro="" textlink="">
      <cdr:nvSpPr>
        <cdr:cNvPr id="10" name="TextBox 1"/>
        <cdr:cNvSpPr txBox="1"/>
      </cdr:nvSpPr>
      <cdr:spPr bwMode="auto">
        <a:xfrm xmlns:a="http://schemas.openxmlformats.org/drawingml/2006/main">
          <a:off x="6111146" y="2888667"/>
          <a:ext cx="1480151" cy="56197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ctr">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400" b="1" i="0" dirty="0">
              <a:solidFill>
                <a:srgbClr val="333333"/>
              </a:solidFill>
              <a:latin typeface="+mn-lt"/>
              <a:ea typeface="Times New Roman" charset="0"/>
              <a:cs typeface="Times New Roman" charset="0"/>
            </a:rPr>
            <a:t>High Oil and Gas Supply </a:t>
          </a:r>
          <a:r>
            <a:rPr lang="en-US" sz="1400" b="1" i="0" dirty="0">
              <a:solidFill>
                <a:schemeClr val="tx1"/>
              </a:solidFill>
              <a:latin typeface="+mn-lt"/>
              <a:ea typeface="Times New Roman" charset="0"/>
              <a:cs typeface="Times New Roman" charset="0"/>
            </a:rPr>
            <a:t>case</a:t>
          </a:r>
        </a:p>
      </cdr:txBody>
    </cdr:sp>
  </cdr:relSizeAnchor>
  <cdr:relSizeAnchor xmlns:cdr="http://schemas.openxmlformats.org/drawingml/2006/chartDrawing">
    <cdr:from>
      <cdr:x>0.8693</cdr:x>
      <cdr:y>0.36156</cdr:y>
    </cdr:from>
    <cdr:to>
      <cdr:x>0.98706</cdr:x>
      <cdr:y>0.72509</cdr:y>
    </cdr:to>
    <cdr:sp macro="" textlink="">
      <cdr:nvSpPr>
        <cdr:cNvPr id="7" name="TextBox 1"/>
        <cdr:cNvSpPr txBox="1"/>
      </cdr:nvSpPr>
      <cdr:spPr bwMode="auto">
        <a:xfrm xmlns:a="http://schemas.openxmlformats.org/drawingml/2006/main">
          <a:off x="8357976" y="1310485"/>
          <a:ext cx="1132223" cy="131762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4"/>
              </a:solidFill>
              <a:effectLst/>
              <a:latin typeface="+mn-lt"/>
              <a:ea typeface="+mn-ea"/>
              <a:cs typeface="+mn-cs"/>
            </a:rPr>
            <a:t>solar</a:t>
          </a:r>
          <a:endParaRPr lang="en-US" sz="1400" b="1" dirty="0">
            <a:solidFill>
              <a:schemeClr val="accent4"/>
            </a:solidFill>
            <a:effectLst/>
          </a:endParaRPr>
        </a:p>
        <a:p xmlns:a="http://schemas.openxmlformats.org/drawingml/2006/main">
          <a:pPr eaLnBrk="0" hangingPunct="0"/>
          <a:r>
            <a:rPr lang="en-US" sz="1400" b="1" i="0" dirty="0">
              <a:solidFill>
                <a:schemeClr val="accent3"/>
              </a:solidFill>
              <a:latin typeface="+mn-lt"/>
              <a:ea typeface="Times New Roman" charset="0"/>
              <a:cs typeface="Times New Roman" charset="0"/>
            </a:rPr>
            <a:t>wind</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1"/>
              </a:solidFill>
              <a:effectLst/>
              <a:latin typeface="+mn-lt"/>
              <a:ea typeface="+mn-ea"/>
              <a:cs typeface="+mn-cs"/>
            </a:rPr>
            <a:t>oil and gas</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5"/>
              </a:solidFill>
              <a:effectLst/>
              <a:latin typeface="+mn-lt"/>
              <a:ea typeface="+mn-ea"/>
              <a:cs typeface="+mn-cs"/>
            </a:rPr>
            <a:t>nuclear</a:t>
          </a:r>
          <a:endParaRPr lang="en-US" sz="1400" b="1" dirty="0">
            <a:solidFill>
              <a:schemeClr val="accent5"/>
            </a:solidFill>
            <a:effectLst/>
          </a:endParaRPr>
        </a:p>
        <a:p xmlns:a="http://schemas.openxmlformats.org/drawingml/2006/main">
          <a:pPr eaLnBrk="0" hangingPunct="0"/>
          <a:r>
            <a:rPr lang="en-US" sz="1400" b="1" i="0" dirty="0">
              <a:solidFill>
                <a:schemeClr val="tx1">
                  <a:lumMod val="50000"/>
                  <a:lumOff val="50000"/>
                </a:schemeClr>
              </a:solidFill>
              <a:latin typeface="+mn-lt"/>
              <a:ea typeface="Times New Roman" charset="0"/>
              <a:cs typeface="Times New Roman" charset="0"/>
            </a:rPr>
            <a:t>other</a:t>
          </a:r>
        </a:p>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coal</a:t>
          </a:r>
        </a:p>
        <a:p xmlns:a="http://schemas.openxmlformats.org/drawingml/2006/main">
          <a:pPr eaLnBrk="0" hangingPunct="0"/>
          <a:endParaRPr lang="en-US" sz="900" b="0" i="0" dirty="0">
            <a:solidFill>
              <a:schemeClr val="accent2">
                <a:lumMod val="50000"/>
              </a:schemeClr>
            </a:solidFill>
            <a:latin typeface="+mn-lt"/>
            <a:ea typeface="Times New Roman" charset="0"/>
            <a:cs typeface="Times New Roman" charset="0"/>
          </a:endParaRPr>
        </a:p>
        <a:p xmlns:a="http://schemas.openxmlformats.org/drawingml/2006/main">
          <a:pPr eaLnBrk="0" hangingPunct="0"/>
          <a:endParaRPr lang="en-US" sz="900" b="0" i="0" dirty="0">
            <a:solidFill>
              <a:schemeClr val="accent2">
                <a:lumMod val="50000"/>
              </a:schemeClr>
            </a:solidFill>
            <a:latin typeface="+mn-lt"/>
            <a:ea typeface="Times New Roman" charset="0"/>
            <a:cs typeface="Times New Roman" charset="0"/>
          </a:endParaRPr>
        </a:p>
        <a:p xmlns:a="http://schemas.openxmlformats.org/drawingml/2006/main">
          <a:pPr eaLnBrk="0" hangingPunct="0"/>
          <a:endParaRPr lang="en-US" sz="900" b="0" i="0" dirty="0">
            <a:solidFill>
              <a:schemeClr val="accent2">
                <a:lumMod val="50000"/>
              </a:schemeClr>
            </a:solidFill>
            <a:latin typeface="+mn-lt"/>
            <a:ea typeface="Times New Roman" charset="0"/>
            <a:cs typeface="Times New Roman" charset="0"/>
          </a:endParaRPr>
        </a:p>
      </cdr:txBody>
    </cdr:sp>
  </cdr:relSizeAnchor>
  <cdr:relSizeAnchor xmlns:cdr="http://schemas.openxmlformats.org/drawingml/2006/chartDrawing">
    <cdr:from>
      <cdr:x>0.42395</cdr:x>
      <cdr:y>0.07596</cdr:y>
    </cdr:from>
    <cdr:to>
      <cdr:x>0.53825</cdr:x>
      <cdr:y>0.17984</cdr:y>
    </cdr:to>
    <cdr:sp macro="" textlink="">
      <cdr:nvSpPr>
        <cdr:cNvPr id="25" name="TextBox 1"/>
        <cdr:cNvSpPr txBox="1"/>
      </cdr:nvSpPr>
      <cdr:spPr bwMode="auto">
        <a:xfrm xmlns:a="http://schemas.openxmlformats.org/drawingml/2006/main">
          <a:off x="3943694" y="262108"/>
          <a:ext cx="1063248" cy="35845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nchor="ctr">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000" b="0" i="1" dirty="0">
              <a:solidFill>
                <a:schemeClr val="bg2"/>
              </a:solidFill>
              <a:latin typeface="+mn-lt"/>
              <a:ea typeface="Times New Roman" charset="0"/>
              <a:cs typeface="Times New Roman" charset="0"/>
            </a:rPr>
            <a:t>more solar and wind additions,</a:t>
          </a:r>
        </a:p>
        <a:p xmlns:a="http://schemas.openxmlformats.org/drawingml/2006/main">
          <a:pPr algn="ctr" eaLnBrk="0" hangingPunct="0"/>
          <a:r>
            <a:rPr lang="en-US" sz="1000" b="0" i="1" dirty="0">
              <a:solidFill>
                <a:schemeClr val="bg2"/>
              </a:solidFill>
              <a:latin typeface="+mn-lt"/>
              <a:ea typeface="Times New Roman" charset="0"/>
              <a:cs typeface="Times New Roman" charset="0"/>
            </a:rPr>
            <a:t>higher total installed capacity</a:t>
          </a:r>
        </a:p>
      </cdr:txBody>
    </cdr:sp>
  </cdr:relSizeAnchor>
  <cdr:relSizeAnchor xmlns:cdr="http://schemas.openxmlformats.org/drawingml/2006/chartDrawing">
    <cdr:from>
      <cdr:x>0.67739</cdr:x>
      <cdr:y>0.07353</cdr:y>
    </cdr:from>
    <cdr:to>
      <cdr:x>0.79168</cdr:x>
      <cdr:y>0.17741</cdr:y>
    </cdr:to>
    <cdr:sp macro="" textlink="">
      <cdr:nvSpPr>
        <cdr:cNvPr id="26" name="TextBox 1"/>
        <cdr:cNvSpPr txBox="1"/>
      </cdr:nvSpPr>
      <cdr:spPr bwMode="auto">
        <a:xfrm xmlns:a="http://schemas.openxmlformats.org/drawingml/2006/main">
          <a:off x="6301287" y="253725"/>
          <a:ext cx="1063155" cy="35845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nchor="ctr">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000" b="0" i="1" dirty="0">
              <a:solidFill>
                <a:schemeClr val="bg2"/>
              </a:solidFill>
              <a:latin typeface="+mn-lt"/>
              <a:ea typeface="Times New Roman" charset="0"/>
              <a:cs typeface="Times New Roman" charset="0"/>
            </a:rPr>
            <a:t>more natural gas additions,</a:t>
          </a:r>
        </a:p>
        <a:p xmlns:a="http://schemas.openxmlformats.org/drawingml/2006/main">
          <a:pPr algn="ctr" eaLnBrk="0" hangingPunct="0"/>
          <a:r>
            <a:rPr lang="en-US" sz="1000" b="0" i="1" dirty="0">
              <a:solidFill>
                <a:schemeClr val="bg2"/>
              </a:solidFill>
              <a:latin typeface="+mn-lt"/>
              <a:ea typeface="Times New Roman" charset="0"/>
              <a:cs typeface="Times New Roman" charset="0"/>
            </a:rPr>
            <a:t>more nuclear</a:t>
          </a:r>
          <a:r>
            <a:rPr lang="en-US" sz="1000" b="0" i="1" baseline="0" dirty="0">
              <a:solidFill>
                <a:schemeClr val="bg2"/>
              </a:solidFill>
              <a:latin typeface="+mn-lt"/>
              <a:ea typeface="Times New Roman" charset="0"/>
              <a:cs typeface="Times New Roman" charset="0"/>
            </a:rPr>
            <a:t> and coal retirements</a:t>
          </a:r>
          <a:endParaRPr lang="en-US" sz="1000" b="0" i="1" dirty="0">
            <a:solidFill>
              <a:schemeClr val="bg2"/>
            </a:solidFill>
            <a:latin typeface="+mn-lt"/>
            <a:ea typeface="Times New Roman" charset="0"/>
            <a:cs typeface="Times New Roman" charset="0"/>
          </a:endParaRPr>
        </a:p>
      </cdr:txBody>
    </cdr:sp>
  </cdr:relSizeAnchor>
</c:userShapes>
</file>

<file path=ppt/drawings/drawing16.xml><?xml version="1.0" encoding="utf-8"?>
<c:userShapes xmlns:c="http://schemas.openxmlformats.org/drawingml/2006/chart">
  <cdr:relSizeAnchor xmlns:cdr="http://schemas.openxmlformats.org/drawingml/2006/chartDrawing">
    <cdr:from>
      <cdr:x>0.86134</cdr:x>
      <cdr:y>0.23249</cdr:y>
    </cdr:from>
    <cdr:to>
      <cdr:x>0.98547</cdr:x>
      <cdr:y>0.5</cdr:y>
    </cdr:to>
    <cdr:sp macro="" textlink="">
      <cdr:nvSpPr>
        <cdr:cNvPr id="2" name="TextBox 1"/>
        <cdr:cNvSpPr txBox="1"/>
      </cdr:nvSpPr>
      <cdr:spPr bwMode="auto">
        <a:xfrm xmlns:a="http://schemas.openxmlformats.org/drawingml/2006/main">
          <a:off x="8037438" y="300834"/>
          <a:ext cx="1158301" cy="34614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eaLnBrk="0" hangingPunct="0"/>
          <a:r>
            <a:rPr lang="en-US" sz="1400" b="0" i="0" dirty="0">
              <a:solidFill>
                <a:schemeClr val="bg2"/>
              </a:solidFill>
              <a:latin typeface="+mn-lt"/>
              <a:ea typeface="Times New Roman" charset="0"/>
              <a:cs typeface="Times New Roman" charset="0"/>
            </a:rPr>
            <a:t>retirements</a:t>
          </a:r>
        </a:p>
      </cdr:txBody>
    </cdr:sp>
  </cdr:relSizeAnchor>
</c:userShapes>
</file>

<file path=ppt/drawings/drawing17.xml><?xml version="1.0" encoding="utf-8"?>
<c:userShapes xmlns:c="http://schemas.openxmlformats.org/drawingml/2006/chart">
  <cdr:relSizeAnchor xmlns:cdr="http://schemas.openxmlformats.org/drawingml/2006/chartDrawing">
    <cdr:from>
      <cdr:x>0.01111</cdr:x>
      <cdr:y>0.01852</cdr:y>
    </cdr:from>
    <cdr:to>
      <cdr:x>0.8119</cdr:x>
      <cdr:y>0.11922</cdr:y>
    </cdr:to>
    <cdr:sp macro="" textlink="">
      <cdr:nvSpPr>
        <cdr:cNvPr id="2" name="TextBox 5"/>
        <cdr:cNvSpPr txBox="1"/>
      </cdr:nvSpPr>
      <cdr:spPr bwMode="auto">
        <a:xfrm xmlns:a="http://schemas.openxmlformats.org/drawingml/2006/main">
          <a:off x="84129" y="65571"/>
          <a:ext cx="6063882" cy="3565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nchor="t">
          <a:prstTxWarp prst="textNoShape">
            <a:avLst/>
          </a:prstTxWarp>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Electricity prices by service category (</a:t>
          </a:r>
          <a:r>
            <a:rPr lang="en-US" sz="1400" b="1" dirty="0">
              <a:ea typeface="Times New Roman" charset="0"/>
              <a:cs typeface="Times New Roman" charset="0"/>
            </a:rPr>
            <a:t>AEO2020 </a:t>
          </a:r>
          <a:r>
            <a:rPr lang="en-US" sz="1400" b="1" i="0" dirty="0">
              <a:solidFill>
                <a:sysClr val="windowText" lastClr="000000"/>
              </a:solidFill>
              <a:latin typeface="+mn-lt"/>
              <a:ea typeface="Times New Roman" charset="0"/>
              <a:cs typeface="Times New Roman" charset="0"/>
            </a:rPr>
            <a:t>Reference case)</a:t>
          </a:r>
          <a:endParaRPr lang="en-US" sz="1400" b="1" i="0" baseline="0" dirty="0">
            <a:solidFill>
              <a:sysClr val="windowText" lastClr="000000"/>
            </a:solidFill>
            <a:latin typeface="+mn-lt"/>
            <a:ea typeface="Times New Roman" charset="0"/>
            <a:cs typeface="Times New Roman" charset="0"/>
          </a:endParaRPr>
        </a:p>
        <a:p xmlns:a="http://schemas.openxmlformats.org/drawingml/2006/main">
          <a:pPr eaLnBrk="0" hangingPunct="0"/>
          <a:r>
            <a:rPr lang="en-US" sz="1400" b="0" i="0" baseline="0" dirty="0">
              <a:solidFill>
                <a:sysClr val="windowText" lastClr="000000"/>
              </a:solidFill>
              <a:latin typeface="+mn-lt"/>
              <a:ea typeface="Times New Roman" charset="0"/>
              <a:cs typeface="Times New Roman" charset="0"/>
            </a:rPr>
            <a:t>2019 cents per </a:t>
          </a:r>
          <a:r>
            <a:rPr lang="en-US" sz="1400" b="0" i="0" baseline="0" dirty="0" err="1">
              <a:solidFill>
                <a:sysClr val="windowText" lastClr="000000"/>
              </a:solidFill>
              <a:latin typeface="+mn-lt"/>
              <a:ea typeface="Times New Roman" charset="0"/>
              <a:cs typeface="Times New Roman" charset="0"/>
            </a:rPr>
            <a:t>kilowatthour</a:t>
          </a:r>
          <a:endParaRPr lang="en-US" sz="1400" b="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0.72494</cdr:x>
      <cdr:y>0.44362</cdr:y>
    </cdr:from>
    <cdr:to>
      <cdr:x>1</cdr:x>
      <cdr:y>0.81444</cdr:y>
    </cdr:to>
    <cdr:sp macro="" textlink="">
      <cdr:nvSpPr>
        <cdr:cNvPr id="3" name="TextBox 2"/>
        <cdr:cNvSpPr txBox="1"/>
      </cdr:nvSpPr>
      <cdr:spPr bwMode="auto">
        <a:xfrm xmlns:a="http://schemas.openxmlformats.org/drawingml/2006/main">
          <a:off x="3115395" y="1991729"/>
          <a:ext cx="1182057" cy="166487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eaLnBrk="0" hangingPunct="0"/>
          <a:r>
            <a:rPr lang="en-US" sz="1400" b="1" dirty="0">
              <a:solidFill>
                <a:schemeClr val="accent3"/>
              </a:solidFill>
              <a:ea typeface="Times New Roman" charset="0"/>
              <a:cs typeface="Times New Roman" charset="0"/>
            </a:rPr>
            <a:t>d</a:t>
          </a:r>
          <a:r>
            <a:rPr lang="en-US" sz="1400" b="1" i="0" dirty="0">
              <a:solidFill>
                <a:schemeClr val="accent3"/>
              </a:solidFill>
              <a:latin typeface="+mn-lt"/>
              <a:ea typeface="Times New Roman" charset="0"/>
              <a:cs typeface="Times New Roman" charset="0"/>
            </a:rPr>
            <a:t>istribution</a:t>
          </a:r>
        </a:p>
        <a:p xmlns:a="http://schemas.openxmlformats.org/drawingml/2006/main">
          <a:pPr eaLnBrk="0" hangingPunct="0"/>
          <a:endParaRPr lang="en-US" sz="1400" b="1" i="0" dirty="0">
            <a:solidFill>
              <a:schemeClr val="accent2"/>
            </a:solidFill>
            <a:latin typeface="+mn-lt"/>
            <a:ea typeface="Times New Roman" charset="0"/>
            <a:cs typeface="Times New Roman" charset="0"/>
          </a:endParaRPr>
        </a:p>
        <a:p xmlns:a="http://schemas.openxmlformats.org/drawingml/2006/main">
          <a:pPr eaLnBrk="0" hangingPunct="0"/>
          <a:r>
            <a:rPr lang="en-US" sz="1400" b="1" dirty="0">
              <a:solidFill>
                <a:schemeClr val="accent2"/>
              </a:solidFill>
              <a:ea typeface="Times New Roman" charset="0"/>
              <a:cs typeface="Times New Roman" charset="0"/>
            </a:rPr>
            <a:t>t</a:t>
          </a:r>
          <a:r>
            <a:rPr lang="en-US" sz="1400" b="1" i="0" dirty="0">
              <a:solidFill>
                <a:schemeClr val="accent2"/>
              </a:solidFill>
              <a:latin typeface="+mn-lt"/>
              <a:ea typeface="Times New Roman" charset="0"/>
              <a:cs typeface="Times New Roman" charset="0"/>
            </a:rPr>
            <a:t>ransmission</a:t>
          </a:r>
        </a:p>
        <a:p xmlns:a="http://schemas.openxmlformats.org/drawingml/2006/main">
          <a:pPr eaLnBrk="0" hangingPunct="0"/>
          <a:endParaRPr lang="en-US" sz="1400" b="1" i="0" dirty="0">
            <a:solidFill>
              <a:schemeClr val="accent1"/>
            </a:solidFill>
            <a:latin typeface="+mn-lt"/>
            <a:ea typeface="Times New Roman" charset="0"/>
            <a:cs typeface="Times New Roman" charset="0"/>
          </a:endParaRPr>
        </a:p>
        <a:p xmlns:a="http://schemas.openxmlformats.org/drawingml/2006/main">
          <a:pPr eaLnBrk="0" hangingPunct="0"/>
          <a:r>
            <a:rPr lang="en-US" sz="1400" b="1" i="0" dirty="0">
              <a:solidFill>
                <a:schemeClr val="accent1"/>
              </a:solidFill>
              <a:latin typeface="+mn-lt"/>
              <a:ea typeface="Times New Roman" charset="0"/>
              <a:cs typeface="Times New Roman" charset="0"/>
            </a:rPr>
            <a:t>generation</a:t>
          </a:r>
        </a:p>
      </cdr:txBody>
    </cdr:sp>
  </cdr:relSizeAnchor>
</c:userShapes>
</file>

<file path=ppt/drawings/drawing18.xml><?xml version="1.0" encoding="utf-8"?>
<c:userShapes xmlns:c="http://schemas.openxmlformats.org/drawingml/2006/chart">
  <cdr:relSizeAnchor xmlns:cdr="http://schemas.openxmlformats.org/drawingml/2006/chartDrawing">
    <cdr:from>
      <cdr:x>0.00521</cdr:x>
      <cdr:y>0.00257</cdr:y>
    </cdr:from>
    <cdr:to>
      <cdr:x>0.46875</cdr:x>
      <cdr:y>0.23521</cdr:y>
    </cdr:to>
    <cdr:sp macro="" textlink="">
      <cdr:nvSpPr>
        <cdr:cNvPr id="2" name="TextBox 1"/>
        <cdr:cNvSpPr txBox="1"/>
      </cdr:nvSpPr>
      <cdr:spPr bwMode="auto">
        <a:xfrm xmlns:a="http://schemas.openxmlformats.org/drawingml/2006/main">
          <a:off x="29916" y="12192"/>
          <a:ext cx="2661641" cy="110573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dirty="0">
              <a:ea typeface="Times New Roman" charset="0"/>
              <a:cs typeface="Times New Roman" charset="0"/>
            </a:rPr>
            <a:t>AEO2020 average </a:t>
          </a:r>
          <a:r>
            <a:rPr lang="en-US" sz="1400" b="1" i="0" baseline="0" dirty="0">
              <a:solidFill>
                <a:sysClr val="windowText" lastClr="000000"/>
              </a:solidFill>
              <a:latin typeface="+mn-lt"/>
              <a:ea typeface="Times New Roman" charset="0"/>
              <a:cs typeface="Times New Roman" charset="0"/>
            </a:rPr>
            <a:t>electricity price</a:t>
          </a:r>
          <a:endParaRPr lang="en-US" sz="1400" b="1" i="0" dirty="0">
            <a:solidFill>
              <a:sysClr val="windowText" lastClr="000000"/>
            </a:solidFill>
            <a:latin typeface="+mn-lt"/>
            <a:ea typeface="Times New Roman" charset="0"/>
            <a:cs typeface="Times New Roman" charset="0"/>
          </a:endParaRP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2019 cents per kilowatthour</a:t>
          </a:r>
          <a:endParaRPr lang="en-US" sz="14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0.11385</cdr:x>
      <cdr:y>0.12918</cdr:y>
    </cdr:from>
    <cdr:to>
      <cdr:x>0.57123</cdr:x>
      <cdr:y>0.27553</cdr:y>
    </cdr:to>
    <cdr:sp macro="" textlink="">
      <cdr:nvSpPr>
        <cdr:cNvPr id="6" name="TextBox 1"/>
        <cdr:cNvSpPr txBox="1"/>
      </cdr:nvSpPr>
      <cdr:spPr bwMode="auto">
        <a:xfrm xmlns:a="http://schemas.openxmlformats.org/drawingml/2006/main">
          <a:off x="653736" y="614012"/>
          <a:ext cx="2626271" cy="6955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endParaRPr lang="en-US" sz="1400" dirty="0">
            <a:solidFill>
              <a:schemeClr val="bg2"/>
            </a:solidFill>
            <a:ea typeface="Times New Roman" charset="0"/>
            <a:cs typeface="Times New Roman" charset="0"/>
          </a:endParaRPr>
        </a:p>
        <a:p xmlns:a="http://schemas.openxmlformats.org/drawingml/2006/main">
          <a:pPr eaLnBrk="0" hangingPunct="0"/>
          <a:r>
            <a:rPr lang="en-US" sz="1400" b="0" i="0" dirty="0">
              <a:solidFill>
                <a:schemeClr val="bg2"/>
              </a:solidFill>
              <a:latin typeface="+mn-lt"/>
              <a:ea typeface="Times New Roman" charset="0"/>
              <a:cs typeface="Times New Roman" charset="0"/>
            </a:rPr>
            <a:t> 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0.03324</cdr:x>
      <cdr:y>0.75125</cdr:y>
    </cdr:from>
    <cdr:to>
      <cdr:x>0.07018</cdr:x>
      <cdr:y>0.88071</cdr:y>
    </cdr:to>
    <cdr:sp macro="" textlink="">
      <cdr:nvSpPr>
        <cdr:cNvPr id="5" name="TextBox 4"/>
        <cdr:cNvSpPr txBox="1"/>
      </cdr:nvSpPr>
      <cdr:spPr bwMode="auto">
        <a:xfrm xmlns:a="http://schemas.openxmlformats.org/drawingml/2006/main">
          <a:off x="190838" y="3570664"/>
          <a:ext cx="212109" cy="615321"/>
        </a:xfrm>
        <a:prstGeom xmlns:a="http://schemas.openxmlformats.org/drawingml/2006/main" prst="rect">
          <a:avLst/>
        </a:prstGeom>
        <a:solidFill xmlns:a="http://schemas.openxmlformats.org/drawingml/2006/main">
          <a:schemeClr val="bg1"/>
        </a:solidFill>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eaLnBrk="0" hangingPunct="0"/>
          <a:r>
            <a:rPr lang="en-US" sz="1400" dirty="0">
              <a:ea typeface="Times New Roman" charset="0"/>
              <a:cs typeface="Times New Roman" charset="0"/>
            </a:rPr>
            <a:t>//</a:t>
          </a:r>
          <a:br>
            <a:rPr lang="en-US" sz="1400" i="0" dirty="0">
              <a:solidFill>
                <a:sysClr val="windowText" lastClr="000000"/>
              </a:solidFill>
              <a:latin typeface="+mn-lt"/>
              <a:ea typeface="Times New Roman" charset="0"/>
              <a:cs typeface="Times New Roman" charset="0"/>
            </a:rPr>
          </a:br>
          <a:endParaRPr lang="en-US" sz="700" i="0" dirty="0">
            <a:solidFill>
              <a:sysClr val="windowText" lastClr="000000"/>
            </a:solidFill>
            <a:latin typeface="+mn-lt"/>
            <a:ea typeface="Times New Roman" charset="0"/>
            <a:cs typeface="Times New Roman" charset="0"/>
          </a:endParaRPr>
        </a:p>
        <a:p xmlns:a="http://schemas.openxmlformats.org/drawingml/2006/main">
          <a:pPr eaLnBrk="0" hangingPunct="0"/>
          <a:r>
            <a:rPr lang="en-US" sz="1400" i="0" dirty="0">
              <a:solidFill>
                <a:sysClr val="windowText" lastClr="000000"/>
              </a:solidFill>
              <a:latin typeface="+mn-lt"/>
              <a:ea typeface="Times New Roman" charset="0"/>
              <a:cs typeface="Times New Roman" charset="0"/>
            </a:rPr>
            <a:t>0</a:t>
          </a:r>
        </a:p>
      </cdr:txBody>
    </cdr:sp>
  </cdr:relSizeAnchor>
  <cdr:relSizeAnchor xmlns:cdr="http://schemas.openxmlformats.org/drawingml/2006/chartDrawing">
    <cdr:from>
      <cdr:x>0.70869</cdr:x>
      <cdr:y>0.33367</cdr:y>
    </cdr:from>
    <cdr:to>
      <cdr:x>0.98108</cdr:x>
      <cdr:y>0.9567</cdr:y>
    </cdr:to>
    <cdr:sp macro="" textlink="">
      <cdr:nvSpPr>
        <cdr:cNvPr id="7" name="TextBox 1"/>
        <cdr:cNvSpPr txBox="1"/>
      </cdr:nvSpPr>
      <cdr:spPr bwMode="auto">
        <a:xfrm xmlns:a="http://schemas.openxmlformats.org/drawingml/2006/main">
          <a:off x="4069292" y="1585925"/>
          <a:ext cx="1564058" cy="296124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lumMod val="40000"/>
                  <a:lumOff val="60000"/>
                </a:schemeClr>
              </a:solidFill>
              <a:effectLst/>
              <a:uLnTx/>
              <a:uFillTx/>
              <a:latin typeface="+mn-lt"/>
              <a:ea typeface="Times New Roman" charset="0"/>
              <a:cs typeface="Times New Roman" charset="0"/>
            </a:rPr>
            <a:t>Low Oil and</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lumMod val="40000"/>
                  <a:lumOff val="60000"/>
                </a:schemeClr>
              </a:solidFill>
              <a:effectLst/>
              <a:uLnTx/>
              <a:uFillTx/>
              <a:latin typeface="+mn-lt"/>
              <a:ea typeface="Times New Roman" charset="0"/>
              <a:cs typeface="Times New Roman" charset="0"/>
            </a:rPr>
            <a:t>Gas Supply</a:t>
          </a:r>
        </a:p>
        <a:p xmlns:a="http://schemas.openxmlformats.org/drawingml/2006/main">
          <a:pPr eaLnBrk="0" hangingPunct="0">
            <a:defRPr/>
          </a:pPr>
          <a:endParaRPr lang="en-US" sz="1400" b="1" dirty="0">
            <a:solidFill>
              <a:schemeClr val="accent3">
                <a:lumMod val="75000"/>
              </a:schemeClr>
            </a:solidFill>
            <a:ea typeface="Times New Roman" charset="0"/>
            <a:cs typeface="Times New Roman" charset="0"/>
          </a:endParaRPr>
        </a:p>
        <a:p xmlns:a="http://schemas.openxmlformats.org/drawingml/2006/main">
          <a:pPr eaLnBrk="0" hangingPunct="0">
            <a:defRPr/>
          </a:pPr>
          <a:r>
            <a:rPr lang="en-US" sz="1400" b="1" dirty="0">
              <a:solidFill>
                <a:schemeClr val="accent3">
                  <a:lumMod val="75000"/>
                </a:schemeClr>
              </a:solidFill>
              <a:ea typeface="Times New Roman" charset="0"/>
              <a:cs typeface="Times New Roman" charset="0"/>
            </a:rPr>
            <a:t>High Renewables Cost</a:t>
          </a:r>
        </a:p>
        <a:p xmlns:a="http://schemas.openxmlformats.org/drawingml/2006/main">
          <a:pPr eaLnBrk="0" hangingPunct="0">
            <a:defRPr/>
          </a:pPr>
          <a:r>
            <a:rPr lang="en-US" sz="1400" b="1" dirty="0">
              <a:ea typeface="Times New Roman" charset="0"/>
              <a:cs typeface="Times New Roman" charset="0"/>
            </a:rPr>
            <a:t>Reference</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3">
                  <a:lumMod val="40000"/>
                  <a:lumOff val="60000"/>
                </a:schemeClr>
              </a:solidFill>
              <a:effectLst/>
              <a:latin typeface="+mn-lt"/>
              <a:ea typeface="+mn-ea"/>
              <a:cs typeface="+mn-cs"/>
            </a:rPr>
            <a:t>Low Renewables Cost</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2">
                  <a:lumMod val="75000"/>
                </a:schemeClr>
              </a:solidFill>
              <a:effectLst/>
            </a:rPr>
            <a:t>High Oil and Gas Supply</a:t>
          </a:r>
          <a:endParaRPr lang="en-US" sz="1400" b="1" dirty="0">
            <a:solidFill>
              <a:schemeClr val="accent2">
                <a:lumMod val="75000"/>
              </a:schemeClr>
            </a:solidFill>
            <a:effectLst/>
          </a:endParaRPr>
        </a:p>
      </cdr:txBody>
    </cdr:sp>
  </cdr:relSizeAnchor>
</c:userShapes>
</file>

<file path=ppt/drawings/drawing19.xml><?xml version="1.0" encoding="utf-8"?>
<c:userShapes xmlns:c="http://schemas.openxmlformats.org/drawingml/2006/chart">
  <cdr:relSizeAnchor xmlns:cdr="http://schemas.openxmlformats.org/drawingml/2006/chartDrawing">
    <cdr:from>
      <cdr:x>0</cdr:x>
      <cdr:y>0.04732</cdr:y>
    </cdr:from>
    <cdr:to>
      <cdr:x>0.98062</cdr:x>
      <cdr:y>0.3064</cdr:y>
    </cdr:to>
    <cdr:sp macro="" textlink="">
      <cdr:nvSpPr>
        <cdr:cNvPr id="2" name="TextBox 1"/>
        <cdr:cNvSpPr txBox="1"/>
      </cdr:nvSpPr>
      <cdr:spPr bwMode="auto">
        <a:xfrm xmlns:a="http://schemas.openxmlformats.org/drawingml/2006/main">
          <a:off x="0" y="94781"/>
          <a:ext cx="1986570" cy="51893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algn="ctr" eaLnBrk="0" hangingPunct="0"/>
          <a:r>
            <a:rPr lang="en-US" sz="1200" i="0" dirty="0">
              <a:solidFill>
                <a:sysClr val="windowText" lastClr="000000"/>
              </a:solidFill>
              <a:latin typeface="+mn-lt"/>
              <a:ea typeface="Times New Roman" charset="0"/>
              <a:cs typeface="Times New Roman" charset="0"/>
            </a:rPr>
            <a:t>natural gas combined-cycle</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0.98999</cdr:x>
      <cdr:y>0.23264</cdr:y>
    </cdr:to>
    <cdr:sp macro="" textlink="">
      <cdr:nvSpPr>
        <cdr:cNvPr id="2" name="TextBox 1"/>
        <cdr:cNvSpPr txBox="1"/>
      </cdr:nvSpPr>
      <cdr:spPr bwMode="auto">
        <a:xfrm xmlns:a="http://schemas.openxmlformats.org/drawingml/2006/main">
          <a:off x="0" y="0"/>
          <a:ext cx="4264480" cy="98927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Renewable electricity generation, including </a:t>
          </a:r>
          <a:r>
            <a:rPr lang="en-US" sz="1400" b="1" dirty="0">
              <a:ea typeface="Times New Roman" charset="0"/>
              <a:cs typeface="Times New Roman" charset="0"/>
            </a:rPr>
            <a:t>e</a:t>
          </a:r>
          <a:r>
            <a:rPr lang="en-US" sz="1400" b="1" i="0" dirty="0">
              <a:solidFill>
                <a:sysClr val="windowText" lastClr="000000"/>
              </a:solidFill>
              <a:latin typeface="+mn-lt"/>
              <a:ea typeface="Times New Roman" charset="0"/>
              <a:cs typeface="Times New Roman" charset="0"/>
            </a:rPr>
            <a:t>nd use </a:t>
          </a:r>
        </a:p>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a:t>
          </a:r>
          <a:r>
            <a:rPr lang="en-US" sz="1400" b="1" i="0" dirty="0">
              <a:solidFill>
                <a:schemeClr val="tx1"/>
              </a:solidFill>
              <a:latin typeface="+mn-lt"/>
              <a:ea typeface="Times New Roman" charset="0"/>
              <a:cs typeface="Times New Roman" charset="0"/>
            </a:rPr>
            <a:t>AEO2020 </a:t>
          </a:r>
          <a:r>
            <a:rPr lang="en-US" sz="1400" b="1" i="0" dirty="0">
              <a:solidFill>
                <a:sysClr val="windowText" lastClr="000000"/>
              </a:solidFill>
              <a:latin typeface="+mn-lt"/>
              <a:ea typeface="Times New Roman" charset="0"/>
              <a:cs typeface="Times New Roman" charset="0"/>
            </a:rPr>
            <a:t>Reference case)</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billion kilowatthours</a:t>
          </a:r>
          <a:endParaRPr lang="en-US" sz="14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0.13809</cdr:x>
      <cdr:y>0.16644</cdr:y>
    </cdr:from>
    <cdr:to>
      <cdr:x>0.35105</cdr:x>
      <cdr:y>0.30729</cdr:y>
    </cdr:to>
    <cdr:sp macro="" textlink="">
      <cdr:nvSpPr>
        <cdr:cNvPr id="6" name="TextBox 1"/>
        <cdr:cNvSpPr txBox="1"/>
      </cdr:nvSpPr>
      <cdr:spPr bwMode="auto">
        <a:xfrm xmlns:a="http://schemas.openxmlformats.org/drawingml/2006/main">
          <a:off x="792915" y="791104"/>
          <a:ext cx="1222814" cy="66944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endParaRPr lang="en-US" sz="1400" b="0" i="0" dirty="0">
            <a:solidFill>
              <a:schemeClr val="bg2"/>
            </a:solidFill>
            <a:latin typeface="+mn-lt"/>
            <a:ea typeface="Times New Roman" charset="0"/>
            <a:cs typeface="Times New Roman" charset="0"/>
          </a:endParaRPr>
        </a:p>
        <a:p xmlns:a="http://schemas.openxmlformats.org/drawingml/2006/main">
          <a:pPr eaLnBrk="0" hangingPunct="0"/>
          <a:r>
            <a:rPr lang="en-US" sz="1400" b="0" i="0" dirty="0">
              <a:solidFill>
                <a:schemeClr val="bg2"/>
              </a:solidFill>
              <a:latin typeface="+mn-lt"/>
              <a:ea typeface="Times New Roman" charset="0"/>
              <a:cs typeface="Times New Roman" charset="0"/>
            </a:rPr>
            <a:t>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0.71285</cdr:x>
      <cdr:y>0.34316</cdr:y>
    </cdr:from>
    <cdr:to>
      <cdr:x>1</cdr:x>
      <cdr:y>0.81396</cdr:y>
    </cdr:to>
    <cdr:sp macro="" textlink="">
      <cdr:nvSpPr>
        <cdr:cNvPr id="7" name="TextBox 1"/>
        <cdr:cNvSpPr txBox="1"/>
      </cdr:nvSpPr>
      <cdr:spPr>
        <a:xfrm xmlns:a="http://schemas.openxmlformats.org/drawingml/2006/main">
          <a:off x="3084880" y="1541147"/>
          <a:ext cx="1242645" cy="2114381"/>
        </a:xfrm>
        <a:prstGeom xmlns:a="http://schemas.openxmlformats.org/drawingml/2006/main" prst="rect">
          <a:avLst/>
        </a:prstGeom>
      </cdr:spPr>
      <cdr:txBody>
        <a:bodyPr xmlns:a="http://schemas.openxmlformats.org/drawingml/2006/main" wrap="square" lIns="45720" rIns="4572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a:solidFill>
                <a:schemeClr val="accent4"/>
              </a:solidFill>
            </a:rPr>
            <a:t>solar </a:t>
          </a:r>
          <a:endParaRPr lang="en-US" sz="1400" b="1" dirty="0">
            <a:solidFill>
              <a:schemeClr val="accent4"/>
            </a:solidFill>
          </a:endParaRPr>
        </a:p>
        <a:p xmlns:a="http://schemas.openxmlformats.org/drawingml/2006/main">
          <a:r>
            <a:rPr lang="en-US" sz="1400" b="1" dirty="0">
              <a:solidFill>
                <a:schemeClr val="accent3"/>
              </a:solidFill>
            </a:rPr>
            <a:t>wind</a:t>
          </a:r>
        </a:p>
        <a:p xmlns:a="http://schemas.openxmlformats.org/drawingml/2006/main">
          <a:r>
            <a:rPr lang="en-US" sz="1400" b="1" dirty="0">
              <a:solidFill>
                <a:schemeClr val="accent2"/>
              </a:solidFill>
            </a:rPr>
            <a:t>geothermal</a:t>
          </a:r>
        </a:p>
        <a:p xmlns:a="http://schemas.openxmlformats.org/drawingml/2006/main">
          <a:r>
            <a:rPr lang="en-US" sz="1400" b="1" dirty="0">
              <a:solidFill>
                <a:schemeClr val="accent1">
                  <a:lumMod val="75000"/>
                </a:schemeClr>
              </a:solidFill>
            </a:rPr>
            <a:t>hydroelectric</a:t>
          </a:r>
        </a:p>
        <a:p xmlns:a="http://schemas.openxmlformats.org/drawingml/2006/main">
          <a:r>
            <a:rPr lang="en-US" sz="1400" b="1" dirty="0">
              <a:solidFill>
                <a:schemeClr val="bg1">
                  <a:lumMod val="75000"/>
                </a:schemeClr>
              </a:solidFill>
            </a:rPr>
            <a:t>other</a:t>
          </a:r>
        </a:p>
        <a:p xmlns:a="http://schemas.openxmlformats.org/drawingml/2006/main">
          <a:endParaRPr lang="en-US" sz="900" b="1" dirty="0">
            <a:solidFill>
              <a:schemeClr val="accent4"/>
            </a:solidFill>
          </a:endParaRPr>
        </a:p>
      </cdr:txBody>
    </cdr:sp>
  </cdr:relSizeAnchor>
  <cdr:relSizeAnchor xmlns:cdr="http://schemas.openxmlformats.org/drawingml/2006/chartDrawing">
    <cdr:from>
      <cdr:x>0.62148</cdr:x>
      <cdr:y>0.44318</cdr:y>
    </cdr:from>
    <cdr:to>
      <cdr:x>0.69759</cdr:x>
      <cdr:y>0.5</cdr:y>
    </cdr:to>
    <cdr:sp macro="" textlink="">
      <cdr:nvSpPr>
        <cdr:cNvPr id="5" name="TextBox 1"/>
        <cdr:cNvSpPr txBox="1"/>
      </cdr:nvSpPr>
      <cdr:spPr bwMode="auto">
        <a:xfrm xmlns:a="http://schemas.openxmlformats.org/drawingml/2006/main">
          <a:off x="3568554" y="2106422"/>
          <a:ext cx="437022" cy="27006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46%</a:t>
          </a:r>
        </a:p>
      </cdr:txBody>
    </cdr:sp>
  </cdr:relSizeAnchor>
  <cdr:relSizeAnchor xmlns:cdr="http://schemas.openxmlformats.org/drawingml/2006/chartDrawing">
    <cdr:from>
      <cdr:x>0.2482</cdr:x>
      <cdr:y>0.71594</cdr:y>
    </cdr:from>
    <cdr:to>
      <cdr:x>0.32563</cdr:x>
      <cdr:y>0.77276</cdr:y>
    </cdr:to>
    <cdr:sp macro="" textlink="">
      <cdr:nvSpPr>
        <cdr:cNvPr id="8" name="TextBox 1"/>
        <cdr:cNvSpPr txBox="1"/>
      </cdr:nvSpPr>
      <cdr:spPr bwMode="auto">
        <a:xfrm xmlns:a="http://schemas.openxmlformats.org/drawingml/2006/main">
          <a:off x="1425148" y="3402830"/>
          <a:ext cx="444603"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38%</a:t>
          </a:r>
        </a:p>
      </cdr:txBody>
    </cdr:sp>
  </cdr:relSizeAnchor>
  <cdr:relSizeAnchor xmlns:cdr="http://schemas.openxmlformats.org/drawingml/2006/chartDrawing">
    <cdr:from>
      <cdr:x>0.62515</cdr:x>
      <cdr:y>0.79945</cdr:y>
    </cdr:from>
    <cdr:to>
      <cdr:x>0.69926</cdr:x>
      <cdr:y>0.85627</cdr:y>
    </cdr:to>
    <cdr:sp macro="" textlink="">
      <cdr:nvSpPr>
        <cdr:cNvPr id="9" name="TextBox 1"/>
        <cdr:cNvSpPr txBox="1"/>
      </cdr:nvSpPr>
      <cdr:spPr bwMode="auto">
        <a:xfrm xmlns:a="http://schemas.openxmlformats.org/drawingml/2006/main">
          <a:off x="3589589" y="3799766"/>
          <a:ext cx="425539"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14%</a:t>
          </a:r>
        </a:p>
      </cdr:txBody>
    </cdr:sp>
  </cdr:relSizeAnchor>
  <cdr:relSizeAnchor xmlns:cdr="http://schemas.openxmlformats.org/drawingml/2006/chartDrawing">
    <cdr:from>
      <cdr:x>0.62641</cdr:x>
      <cdr:y>0.64401</cdr:y>
    </cdr:from>
    <cdr:to>
      <cdr:x>0.70253</cdr:x>
      <cdr:y>0.70083</cdr:y>
    </cdr:to>
    <cdr:sp macro="" textlink="">
      <cdr:nvSpPr>
        <cdr:cNvPr id="10" name="TextBox 1"/>
        <cdr:cNvSpPr txBox="1"/>
      </cdr:nvSpPr>
      <cdr:spPr bwMode="auto">
        <a:xfrm xmlns:a="http://schemas.openxmlformats.org/drawingml/2006/main">
          <a:off x="3596831" y="3060963"/>
          <a:ext cx="437080"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dirty="0">
              <a:solidFill>
                <a:schemeClr val="bg1"/>
              </a:solidFill>
              <a:ea typeface="Times New Roman" charset="0"/>
              <a:cs typeface="Times New Roman" charset="0"/>
            </a:rPr>
            <a:t>33</a:t>
          </a:r>
          <a:r>
            <a:rPr lang="en-US" sz="1200" i="0" dirty="0">
              <a:solidFill>
                <a:schemeClr val="bg1"/>
              </a:solidFill>
              <a:latin typeface="+mn-lt"/>
              <a:ea typeface="Times New Roman" charset="0"/>
              <a:cs typeface="Times New Roman" charset="0"/>
            </a:rPr>
            <a:t>%</a:t>
          </a:r>
        </a:p>
      </cdr:txBody>
    </cdr:sp>
  </cdr:relSizeAnchor>
  <cdr:relSizeAnchor xmlns:cdr="http://schemas.openxmlformats.org/drawingml/2006/chartDrawing">
    <cdr:from>
      <cdr:x>0.25348</cdr:x>
      <cdr:y>0.81281</cdr:y>
    </cdr:from>
    <cdr:to>
      <cdr:x>0.33189</cdr:x>
      <cdr:y>0.86963</cdr:y>
    </cdr:to>
    <cdr:sp macro="" textlink="">
      <cdr:nvSpPr>
        <cdr:cNvPr id="11" name="TextBox 1"/>
        <cdr:cNvSpPr txBox="1"/>
      </cdr:nvSpPr>
      <cdr:spPr bwMode="auto">
        <a:xfrm xmlns:a="http://schemas.openxmlformats.org/drawingml/2006/main">
          <a:off x="1455481" y="3863278"/>
          <a:ext cx="450230" cy="27006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37%</a:t>
          </a:r>
        </a:p>
      </cdr:txBody>
    </cdr:sp>
  </cdr:relSizeAnchor>
  <cdr:relSizeAnchor xmlns:cdr="http://schemas.openxmlformats.org/drawingml/2006/chartDrawing">
    <cdr:from>
      <cdr:x>0.30931</cdr:x>
      <cdr:y>0.86087</cdr:y>
    </cdr:from>
    <cdr:to>
      <cdr:x>0.37491</cdr:x>
      <cdr:y>0.91769</cdr:y>
    </cdr:to>
    <cdr:sp macro="" textlink="">
      <cdr:nvSpPr>
        <cdr:cNvPr id="12" name="TextBox 1"/>
        <cdr:cNvSpPr txBox="1"/>
      </cdr:nvSpPr>
      <cdr:spPr bwMode="auto">
        <a:xfrm xmlns:a="http://schemas.openxmlformats.org/drawingml/2006/main">
          <a:off x="1776034" y="4091693"/>
          <a:ext cx="376675"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7%</a:t>
          </a:r>
        </a:p>
      </cdr:txBody>
    </cdr:sp>
  </cdr:relSizeAnchor>
  <cdr:relSizeAnchor xmlns:cdr="http://schemas.openxmlformats.org/drawingml/2006/chartDrawing">
    <cdr:from>
      <cdr:x>0.27802</cdr:x>
      <cdr:y>0.62297</cdr:y>
    </cdr:from>
    <cdr:to>
      <cdr:x>0.3761</cdr:x>
      <cdr:y>0.67979</cdr:y>
    </cdr:to>
    <cdr:sp macro="" textlink="">
      <cdr:nvSpPr>
        <cdr:cNvPr id="13" name="TextBox 1"/>
        <cdr:cNvSpPr txBox="1"/>
      </cdr:nvSpPr>
      <cdr:spPr bwMode="auto">
        <a:xfrm xmlns:a="http://schemas.openxmlformats.org/drawingml/2006/main">
          <a:off x="1596361" y="2960940"/>
          <a:ext cx="563174"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15%</a:t>
          </a:r>
        </a:p>
      </cdr:txBody>
    </cdr:sp>
  </cdr:relSizeAnchor>
  <cdr:relSizeAnchor xmlns:cdr="http://schemas.openxmlformats.org/drawingml/2006/chartDrawing">
    <cdr:from>
      <cdr:x>0.71097</cdr:x>
      <cdr:y>0.76766</cdr:y>
    </cdr:from>
    <cdr:to>
      <cdr:x>0.77657</cdr:x>
      <cdr:y>0.82448</cdr:y>
    </cdr:to>
    <cdr:sp macro="" textlink="">
      <cdr:nvSpPr>
        <cdr:cNvPr id="14" name="TextBox 1"/>
        <cdr:cNvSpPr txBox="1"/>
      </cdr:nvSpPr>
      <cdr:spPr bwMode="auto">
        <a:xfrm xmlns:a="http://schemas.openxmlformats.org/drawingml/2006/main">
          <a:off x="4082354" y="3648668"/>
          <a:ext cx="376675"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ysClr val="windowText" lastClr="000000"/>
              </a:solidFill>
              <a:latin typeface="+mn-lt"/>
              <a:ea typeface="Times New Roman" charset="0"/>
              <a:cs typeface="Times New Roman" charset="0"/>
            </a:rPr>
            <a:t>3%</a:t>
          </a:r>
        </a:p>
      </cdr:txBody>
    </cdr:sp>
  </cdr:relSizeAnchor>
  <cdr:relSizeAnchor xmlns:cdr="http://schemas.openxmlformats.org/drawingml/2006/chartDrawing">
    <cdr:from>
      <cdr:x>0.71097</cdr:x>
      <cdr:y>0.8684</cdr:y>
    </cdr:from>
    <cdr:to>
      <cdr:x>0.77657</cdr:x>
      <cdr:y>0.92522</cdr:y>
    </cdr:to>
    <cdr:sp macro="" textlink="">
      <cdr:nvSpPr>
        <cdr:cNvPr id="15" name="TextBox 1"/>
        <cdr:cNvSpPr txBox="1"/>
      </cdr:nvSpPr>
      <cdr:spPr bwMode="auto">
        <a:xfrm xmlns:a="http://schemas.openxmlformats.org/drawingml/2006/main">
          <a:off x="4082355" y="4127504"/>
          <a:ext cx="376674"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ysClr val="windowText" lastClr="000000"/>
              </a:solidFill>
              <a:latin typeface="+mn-lt"/>
              <a:ea typeface="Times New Roman" charset="0"/>
              <a:cs typeface="Times New Roman" charset="0"/>
            </a:rPr>
            <a:t>5%</a:t>
          </a:r>
        </a:p>
      </cdr:txBody>
    </cdr:sp>
  </cdr:relSizeAnchor>
  <cdr:relSizeAnchor xmlns:cdr="http://schemas.openxmlformats.org/drawingml/2006/chartDrawing">
    <cdr:from>
      <cdr:x>0.30931</cdr:x>
      <cdr:y>0.77103</cdr:y>
    </cdr:from>
    <cdr:to>
      <cdr:x>0.37491</cdr:x>
      <cdr:y>0.82785</cdr:y>
    </cdr:to>
    <cdr:sp macro="" textlink="">
      <cdr:nvSpPr>
        <cdr:cNvPr id="16" name="TextBox 1"/>
        <cdr:cNvSpPr txBox="1"/>
      </cdr:nvSpPr>
      <cdr:spPr bwMode="auto">
        <a:xfrm xmlns:a="http://schemas.openxmlformats.org/drawingml/2006/main">
          <a:off x="1776034" y="3664673"/>
          <a:ext cx="376675" cy="27006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chemeClr val="bg1"/>
              </a:solidFill>
              <a:latin typeface="+mn-lt"/>
              <a:ea typeface="Times New Roman" charset="0"/>
              <a:cs typeface="Times New Roman" charset="0"/>
            </a:rPr>
            <a:t>2%</a:t>
          </a:r>
        </a:p>
      </cdr:txBody>
    </cdr:sp>
  </cdr:relSizeAnchor>
  <cdr:relSizeAnchor xmlns:cdr="http://schemas.openxmlformats.org/drawingml/2006/chartDrawing">
    <cdr:from>
      <cdr:x>0.24342</cdr:x>
      <cdr:y>0.66011</cdr:y>
    </cdr:from>
    <cdr:to>
      <cdr:x>0.2867</cdr:x>
      <cdr:y>0.7065</cdr:y>
    </cdr:to>
    <cdr:cxnSp macro="">
      <cdr:nvCxnSpPr>
        <cdr:cNvPr id="4" name="Straight Connector 3">
          <a:extLst xmlns:a="http://schemas.openxmlformats.org/drawingml/2006/main">
            <a:ext uri="{FF2B5EF4-FFF2-40B4-BE49-F238E27FC236}">
              <a16:creationId xmlns:a16="http://schemas.microsoft.com/office/drawing/2014/main" id="{6C320E1A-138A-B748-A68D-D4C753C566C9}"/>
            </a:ext>
          </a:extLst>
        </cdr:cNvPr>
        <cdr:cNvCxnSpPr/>
      </cdr:nvCxnSpPr>
      <cdr:spPr bwMode="auto">
        <a:xfrm xmlns:a="http://schemas.openxmlformats.org/drawingml/2006/main" flipH="1">
          <a:off x="1397719" y="3137500"/>
          <a:ext cx="248513" cy="220490"/>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bg1"/>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0.24478</cdr:x>
      <cdr:y>0.79394</cdr:y>
    </cdr:from>
    <cdr:to>
      <cdr:x>0.30931</cdr:x>
      <cdr:y>0.80562</cdr:y>
    </cdr:to>
    <cdr:cxnSp macro="">
      <cdr:nvCxnSpPr>
        <cdr:cNvPr id="20" name="Straight Connector 19">
          <a:extLst xmlns:a="http://schemas.openxmlformats.org/drawingml/2006/main">
            <a:ext uri="{FF2B5EF4-FFF2-40B4-BE49-F238E27FC236}">
              <a16:creationId xmlns:a16="http://schemas.microsoft.com/office/drawing/2014/main" id="{E584C67F-A2E9-E140-9E33-7344A0DC0F23}"/>
            </a:ext>
          </a:extLst>
        </cdr:cNvPr>
        <cdr:cNvCxnSpPr/>
      </cdr:nvCxnSpPr>
      <cdr:spPr bwMode="auto">
        <a:xfrm xmlns:a="http://schemas.openxmlformats.org/drawingml/2006/main" flipH="1">
          <a:off x="1405504" y="3773590"/>
          <a:ext cx="370530" cy="55515"/>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bg1"/>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0.66887</cdr:x>
      <cdr:y>0.88536</cdr:y>
    </cdr:from>
    <cdr:to>
      <cdr:x>0.70727</cdr:x>
      <cdr:y>0.8882</cdr:y>
    </cdr:to>
    <cdr:cxnSp macro="">
      <cdr:nvCxnSpPr>
        <cdr:cNvPr id="23" name="Straight Connector 22">
          <a:extLst xmlns:a="http://schemas.openxmlformats.org/drawingml/2006/main">
            <a:ext uri="{FF2B5EF4-FFF2-40B4-BE49-F238E27FC236}">
              <a16:creationId xmlns:a16="http://schemas.microsoft.com/office/drawing/2014/main" id="{FF64F084-B392-BF4C-BB91-2A7CD4F7DBBF}"/>
            </a:ext>
          </a:extLst>
        </cdr:cNvPr>
        <cdr:cNvCxnSpPr/>
      </cdr:nvCxnSpPr>
      <cdr:spPr bwMode="auto">
        <a:xfrm xmlns:a="http://schemas.openxmlformats.org/drawingml/2006/main">
          <a:off x="3840666" y="4208094"/>
          <a:ext cx="220493" cy="13498"/>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0.67127</cdr:x>
      <cdr:y>0.78888</cdr:y>
    </cdr:from>
    <cdr:to>
      <cdr:x>0.70487</cdr:x>
      <cdr:y>0.78889</cdr:y>
    </cdr:to>
    <cdr:cxnSp macro="">
      <cdr:nvCxnSpPr>
        <cdr:cNvPr id="24" name="Straight Connector 23">
          <a:extLst xmlns:a="http://schemas.openxmlformats.org/drawingml/2006/main">
            <a:ext uri="{FF2B5EF4-FFF2-40B4-BE49-F238E27FC236}">
              <a16:creationId xmlns:a16="http://schemas.microsoft.com/office/drawing/2014/main" id="{22427752-0CA2-1848-9540-E02FBD2846D0}"/>
            </a:ext>
          </a:extLst>
        </cdr:cNvPr>
        <cdr:cNvCxnSpPr/>
      </cdr:nvCxnSpPr>
      <cdr:spPr bwMode="auto">
        <a:xfrm xmlns:a="http://schemas.openxmlformats.org/drawingml/2006/main">
          <a:off x="3854447" y="3749533"/>
          <a:ext cx="192931" cy="48"/>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0.24311</cdr:x>
      <cdr:y>0.88332</cdr:y>
    </cdr:from>
    <cdr:to>
      <cdr:x>0.30931</cdr:x>
      <cdr:y>0.89461</cdr:y>
    </cdr:to>
    <cdr:cxnSp macro="">
      <cdr:nvCxnSpPr>
        <cdr:cNvPr id="30" name="Straight Connector 29">
          <a:extLst xmlns:a="http://schemas.openxmlformats.org/drawingml/2006/main">
            <a:ext uri="{FF2B5EF4-FFF2-40B4-BE49-F238E27FC236}">
              <a16:creationId xmlns:a16="http://schemas.microsoft.com/office/drawing/2014/main" id="{7EFA860A-C5CF-294F-A542-22FD82F2979A}"/>
            </a:ext>
          </a:extLst>
        </cdr:cNvPr>
        <cdr:cNvCxnSpPr/>
      </cdr:nvCxnSpPr>
      <cdr:spPr bwMode="auto">
        <a:xfrm xmlns:a="http://schemas.openxmlformats.org/drawingml/2006/main" flipH="1">
          <a:off x="1395948" y="4198385"/>
          <a:ext cx="380086" cy="53667"/>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bg1"/>
          </a:solidFill>
          <a:prstDash val="solid"/>
          <a:round/>
          <a:headEnd type="none" w="med" len="med"/>
          <a:tailEnd type="none" w="med" len="med"/>
        </a:ln>
        <a:effectLst xmlns:a="http://schemas.openxmlformats.org/drawingml/2006/main"/>
      </cdr:spPr>
    </cdr:cxnSp>
  </cdr:relSizeAnchor>
</c:userShapes>
</file>

<file path=ppt/drawings/drawing20.xml><?xml version="1.0" encoding="utf-8"?>
<c:userShapes xmlns:c="http://schemas.openxmlformats.org/drawingml/2006/chart">
  <cdr:relSizeAnchor xmlns:cdr="http://schemas.openxmlformats.org/drawingml/2006/chartDrawing">
    <cdr:from>
      <cdr:x>0.06345</cdr:x>
      <cdr:y>0.04497</cdr:y>
    </cdr:from>
    <cdr:to>
      <cdr:x>0.99864</cdr:x>
      <cdr:y>0.16534</cdr:y>
    </cdr:to>
    <cdr:sp macro="" textlink="">
      <cdr:nvSpPr>
        <cdr:cNvPr id="2" name="TextBox 1"/>
        <cdr:cNvSpPr txBox="1"/>
      </cdr:nvSpPr>
      <cdr:spPr bwMode="auto">
        <a:xfrm xmlns:a="http://schemas.openxmlformats.org/drawingml/2006/main">
          <a:off x="130549" y="92526"/>
          <a:ext cx="1924050" cy="24765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algn="ctr" eaLnBrk="0" hangingPunct="0"/>
          <a:r>
            <a:rPr lang="en-US" sz="1200" i="0" dirty="0">
              <a:solidFill>
                <a:sysClr val="windowText" lastClr="000000"/>
              </a:solidFill>
              <a:latin typeface="+mn-lt"/>
              <a:ea typeface="Times New Roman" charset="0"/>
              <a:cs typeface="Times New Roman" charset="0"/>
            </a:rPr>
            <a:t>coal</a:t>
          </a:r>
        </a:p>
      </cdr:txBody>
    </cdr:sp>
  </cdr:relSizeAnchor>
</c:userShapes>
</file>

<file path=ppt/drawings/drawing21.xml><?xml version="1.0" encoding="utf-8"?>
<c:userShapes xmlns:c="http://schemas.openxmlformats.org/drawingml/2006/chart">
  <cdr:relSizeAnchor xmlns:cdr="http://schemas.openxmlformats.org/drawingml/2006/chartDrawing">
    <cdr:from>
      <cdr:x>0.60492</cdr:x>
      <cdr:y>0.74199</cdr:y>
    </cdr:from>
    <cdr:to>
      <cdr:x>0.95156</cdr:x>
      <cdr:y>0.88205</cdr:y>
    </cdr:to>
    <cdr:sp macro="" textlink="">
      <cdr:nvSpPr>
        <cdr:cNvPr id="2" name="TextBox 1"/>
        <cdr:cNvSpPr txBox="1"/>
      </cdr:nvSpPr>
      <cdr:spPr bwMode="auto">
        <a:xfrm xmlns:a="http://schemas.openxmlformats.org/drawingml/2006/main">
          <a:off x="1942762" y="2397114"/>
          <a:ext cx="1113271" cy="45248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eaLnBrk="0" hangingPunct="0"/>
          <a:r>
            <a:rPr lang="en-US" sz="1200" i="0" dirty="0">
              <a:solidFill>
                <a:sysClr val="windowText" lastClr="000000"/>
              </a:solidFill>
              <a:latin typeface="+mn-lt"/>
              <a:ea typeface="Times New Roman" charset="0"/>
              <a:cs typeface="Times New Roman" charset="0"/>
            </a:rPr>
            <a:t>economically unattractive</a:t>
          </a:r>
        </a:p>
      </cdr:txBody>
    </cdr:sp>
  </cdr:relSizeAnchor>
  <cdr:relSizeAnchor xmlns:cdr="http://schemas.openxmlformats.org/drawingml/2006/chartDrawing">
    <cdr:from>
      <cdr:x>0.15486</cdr:x>
      <cdr:y>0.18007</cdr:y>
    </cdr:from>
    <cdr:to>
      <cdr:x>0.50149</cdr:x>
      <cdr:y>0.32013</cdr:y>
    </cdr:to>
    <cdr:sp macro="" textlink="">
      <cdr:nvSpPr>
        <cdr:cNvPr id="3" name="TextBox 1"/>
        <cdr:cNvSpPr txBox="1"/>
      </cdr:nvSpPr>
      <cdr:spPr bwMode="auto">
        <a:xfrm xmlns:a="http://schemas.openxmlformats.org/drawingml/2006/main">
          <a:off x="497354" y="581738"/>
          <a:ext cx="1113239" cy="45248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i="0" dirty="0">
              <a:solidFill>
                <a:sysClr val="windowText" lastClr="000000"/>
              </a:solidFill>
              <a:latin typeface="+mn-lt"/>
              <a:ea typeface="Times New Roman" charset="0"/>
              <a:cs typeface="Times New Roman" charset="0"/>
            </a:rPr>
            <a:t>economically attractive</a:t>
          </a:r>
        </a:p>
      </cdr:txBody>
    </cdr:sp>
  </cdr:relSizeAnchor>
</c:userShapes>
</file>

<file path=ppt/drawings/drawing22.xml><?xml version="1.0" encoding="utf-8"?>
<c:userShapes xmlns:c="http://schemas.openxmlformats.org/drawingml/2006/chart">
  <cdr:relSizeAnchor xmlns:cdr="http://schemas.openxmlformats.org/drawingml/2006/chartDrawing">
    <cdr:from>
      <cdr:x>0</cdr:x>
      <cdr:y>0</cdr:y>
    </cdr:from>
    <cdr:to>
      <cdr:x>0.989</cdr:x>
      <cdr:y>0.25892</cdr:y>
    </cdr:to>
    <cdr:sp macro="" textlink="">
      <cdr:nvSpPr>
        <cdr:cNvPr id="2" name="TextBox 1"/>
        <cdr:cNvSpPr txBox="1"/>
      </cdr:nvSpPr>
      <cdr:spPr bwMode="auto">
        <a:xfrm xmlns:a="http://schemas.openxmlformats.org/drawingml/2006/main">
          <a:off x="0" y="0"/>
          <a:ext cx="11279149" cy="12043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45720" tIns="45720" rIns="45720" rtlCol="0">
          <a:prstTxWarp prst="textNoShape">
            <a:avLst/>
          </a:prstTxWarp>
        </a:bodyPr>
        <a:lstStyle xmlns:a="http://schemas.openxmlformats.org/drawingml/2006/main"/>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Total renewables generation</a:t>
          </a:r>
          <a:r>
            <a:rPr lang="en-US" sz="1400" b="1" i="0" baseline="0" dirty="0">
              <a:solidFill>
                <a:sysClr val="windowText" lastClr="000000"/>
              </a:solidFill>
              <a:latin typeface="+mn-lt"/>
              <a:ea typeface="Times New Roman" charset="0"/>
              <a:cs typeface="Times New Roman" charset="0"/>
            </a:rPr>
            <a:t> </a:t>
          </a:r>
          <a:r>
            <a:rPr lang="en-US" sz="1400" b="1" i="0" dirty="0">
              <a:solidFill>
                <a:sysClr val="windowText" lastClr="000000"/>
              </a:solidFill>
              <a:latin typeface="+mn-lt"/>
              <a:ea typeface="Times New Roman" charset="0"/>
              <a:cs typeface="Times New Roman" charset="0"/>
            </a:rPr>
            <a:t>(all sectors),</a:t>
          </a:r>
          <a:r>
            <a:rPr lang="en-US" sz="1400" b="1" i="0" baseline="0" dirty="0">
              <a:solidFill>
                <a:sysClr val="windowText" lastClr="000000"/>
              </a:solidFill>
              <a:latin typeface="+mn-lt"/>
              <a:ea typeface="Times New Roman" charset="0"/>
              <a:cs typeface="Times New Roman" charset="0"/>
            </a:rPr>
            <a:t> 2018 and 2050</a:t>
          </a:r>
        </a:p>
        <a:p xmlns:a="http://schemas.openxmlformats.org/drawingml/2006/main">
          <a:pPr eaLnBrk="0" hangingPunct="0"/>
          <a:r>
            <a:rPr lang="en-US" sz="1400" b="0" i="0" baseline="0" dirty="0">
              <a:solidFill>
                <a:sysClr val="windowText" lastClr="000000"/>
              </a:solidFill>
              <a:latin typeface="+mn-lt"/>
              <a:ea typeface="Times New Roman" charset="0"/>
              <a:cs typeface="Times New Roman" charset="0"/>
            </a:rPr>
            <a:t>billion kilowatthours</a:t>
          </a:r>
        </a:p>
        <a:p xmlns:a="http://schemas.openxmlformats.org/drawingml/2006/main">
          <a:pPr eaLnBrk="0" hangingPunct="0"/>
          <a:endParaRPr lang="en-US" sz="1400" b="0" i="0" baseline="0" dirty="0">
            <a:solidFill>
              <a:sysClr val="windowText" lastClr="000000"/>
            </a:solidFill>
            <a:latin typeface="+mn-lt"/>
            <a:ea typeface="Times New Roman" charset="0"/>
            <a:cs typeface="Times New Roman" charset="0"/>
          </a:endParaRPr>
        </a:p>
        <a:p xmlns:a="http://schemas.openxmlformats.org/drawingml/2006/main">
          <a:pPr eaLnBrk="0" hangingPunct="0"/>
          <a:r>
            <a:rPr lang="en-US" sz="1400" b="0" i="0" baseline="0" dirty="0">
              <a:solidFill>
                <a:sysClr val="windowText" lastClr="000000"/>
              </a:solidFill>
              <a:latin typeface="+mn-lt"/>
              <a:ea typeface="Times New Roman" charset="0"/>
              <a:cs typeface="Times New Roman" charset="0"/>
            </a:rPr>
            <a:t>               Northeast                  </a:t>
          </a:r>
          <a:r>
            <a:rPr lang="en-US" sz="1400" b="0" i="0" dirty="0">
              <a:solidFill>
                <a:sysClr val="windowText" lastClr="000000"/>
              </a:solidFill>
              <a:latin typeface="+mn-lt"/>
              <a:ea typeface="Times New Roman" charset="0"/>
              <a:cs typeface="Times New Roman" charset="0"/>
            </a:rPr>
            <a:t> </a:t>
          </a:r>
          <a:r>
            <a:rPr lang="en-US" sz="1400" b="0" i="0" baseline="0" dirty="0">
              <a:solidFill>
                <a:sysClr val="windowText" lastClr="000000"/>
              </a:solidFill>
              <a:latin typeface="+mn-lt"/>
              <a:ea typeface="Times New Roman" charset="0"/>
              <a:cs typeface="Times New Roman" charset="0"/>
            </a:rPr>
            <a:t> PJM                    Southeast             Mid-Continent	              ERCOT	          CAISO	      West</a:t>
          </a:r>
          <a:endParaRPr lang="en-US" sz="1400" b="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cdr:x>
      <cdr:y>0.93383</cdr:y>
    </cdr:from>
    <cdr:to>
      <cdr:x>0.91722</cdr:x>
      <cdr:y>0.99338</cdr:y>
    </cdr:to>
    <cdr:sp macro="" textlink="">
      <cdr:nvSpPr>
        <cdr:cNvPr id="3" name="TextBox 1"/>
        <cdr:cNvSpPr txBox="1"/>
      </cdr:nvSpPr>
      <cdr:spPr bwMode="auto">
        <a:xfrm xmlns:a="http://schemas.openxmlformats.org/drawingml/2006/main">
          <a:off x="0" y="4343594"/>
          <a:ext cx="10460556" cy="27699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45720" tIns="45720" rIns="45720" rtlCol="0">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200" b="0" i="1" baseline="0" dirty="0">
              <a:solidFill>
                <a:sysClr val="windowText" lastClr="000000"/>
              </a:solidFill>
              <a:latin typeface="+mn-lt"/>
              <a:ea typeface="Times New Roman" charset="0"/>
              <a:cs typeface="Times New Roman" charset="0"/>
            </a:rPr>
            <a:t>Note:  HC = High Renewables Cost, LC = Low Renewables Cost, HOGS = High Oil and Gas Supply, LOGS = Low Oil and Gas Supply, PV= photovoltaic</a:t>
          </a:r>
          <a:endParaRPr lang="en-US" sz="1200" b="0" i="1"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0.07968</cdr:x>
      <cdr:y>0.23537</cdr:y>
    </cdr:from>
    <cdr:to>
      <cdr:x>0.4023</cdr:x>
      <cdr:y>0.46261</cdr:y>
    </cdr:to>
    <cdr:sp macro="" textlink="">
      <cdr:nvSpPr>
        <cdr:cNvPr id="4" name="TextBox 3"/>
        <cdr:cNvSpPr txBox="1"/>
      </cdr:nvSpPr>
      <cdr:spPr bwMode="auto">
        <a:xfrm xmlns:a="http://schemas.openxmlformats.org/drawingml/2006/main">
          <a:off x="908690" y="1094803"/>
          <a:ext cx="3679364" cy="105698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eaLnBrk="0" hangingPunct="0"/>
          <a:r>
            <a:rPr lang="en-US" sz="1400" i="0" dirty="0">
              <a:solidFill>
                <a:schemeClr val="accent1"/>
              </a:solidFill>
              <a:latin typeface="+mn-lt"/>
              <a:ea typeface="Times New Roman" charset="0"/>
              <a:cs typeface="Times New Roman" charset="0"/>
            </a:rPr>
            <a:t>onshore wind	</a:t>
          </a:r>
          <a:r>
            <a:rPr lang="en-US" sz="1400" i="0" dirty="0">
              <a:solidFill>
                <a:schemeClr val="accent1">
                  <a:lumMod val="60000"/>
                  <a:lumOff val="40000"/>
                </a:schemeClr>
              </a:solidFill>
              <a:latin typeface="+mn-lt"/>
              <a:ea typeface="Times New Roman" charset="0"/>
              <a:cs typeface="Times New Roman" charset="0"/>
            </a:rPr>
            <a:t>offshore wind</a:t>
          </a:r>
        </a:p>
        <a:p xmlns:a="http://schemas.openxmlformats.org/drawingml/2006/main">
          <a:pPr eaLnBrk="0" hangingPunct="0"/>
          <a:r>
            <a:rPr lang="en-US" sz="1400" i="0" dirty="0">
              <a:solidFill>
                <a:schemeClr val="accent4">
                  <a:lumMod val="75000"/>
                </a:schemeClr>
              </a:solidFill>
              <a:latin typeface="+mn-lt"/>
              <a:ea typeface="Times New Roman" charset="0"/>
              <a:cs typeface="Times New Roman" charset="0"/>
            </a:rPr>
            <a:t>small-scale solar</a:t>
          </a:r>
          <a:r>
            <a:rPr lang="en-US" sz="1400" i="0" baseline="0" dirty="0">
              <a:solidFill>
                <a:schemeClr val="accent4">
                  <a:lumMod val="75000"/>
                </a:schemeClr>
              </a:solidFill>
              <a:latin typeface="+mn-lt"/>
              <a:ea typeface="Times New Roman" charset="0"/>
              <a:cs typeface="Times New Roman" charset="0"/>
            </a:rPr>
            <a:t> PV	</a:t>
          </a:r>
          <a:r>
            <a:rPr lang="en-US" sz="1400" i="0" baseline="0" dirty="0">
              <a:solidFill>
                <a:schemeClr val="accent4"/>
              </a:solidFill>
              <a:latin typeface="+mn-lt"/>
              <a:ea typeface="Times New Roman" charset="0"/>
              <a:cs typeface="Times New Roman" charset="0"/>
            </a:rPr>
            <a:t>utility-scale solar PV</a:t>
          </a:r>
        </a:p>
        <a:p xmlns:a="http://schemas.openxmlformats.org/drawingml/2006/main">
          <a:pPr eaLnBrk="0" hangingPunct="0"/>
          <a:r>
            <a:rPr lang="en-US" sz="1400" i="0" baseline="0" dirty="0">
              <a:solidFill>
                <a:schemeClr val="accent3"/>
              </a:solidFill>
              <a:latin typeface="+mn-lt"/>
              <a:ea typeface="Times New Roman" charset="0"/>
              <a:cs typeface="Times New Roman" charset="0"/>
            </a:rPr>
            <a:t>biomass		</a:t>
          </a:r>
          <a:r>
            <a:rPr lang="en-US" sz="1400" i="0" baseline="0" dirty="0">
              <a:solidFill>
                <a:schemeClr val="accent2"/>
              </a:solidFill>
              <a:latin typeface="+mn-lt"/>
              <a:ea typeface="Times New Roman" charset="0"/>
              <a:cs typeface="Times New Roman" charset="0"/>
            </a:rPr>
            <a:t>municipal solid waste</a:t>
          </a:r>
        </a:p>
        <a:p xmlns:a="http://schemas.openxmlformats.org/drawingml/2006/main">
          <a:pPr eaLnBrk="0" hangingPunct="0"/>
          <a:r>
            <a:rPr lang="en-US" sz="1400" i="0" baseline="0" dirty="0">
              <a:solidFill>
                <a:schemeClr val="accent5"/>
              </a:solidFill>
              <a:latin typeface="+mn-lt"/>
              <a:ea typeface="Times New Roman" charset="0"/>
              <a:cs typeface="Times New Roman" charset="0"/>
            </a:rPr>
            <a:t>geothermal		</a:t>
          </a:r>
          <a:r>
            <a:rPr lang="en-US" sz="1400" i="0" baseline="0" dirty="0">
              <a:solidFill>
                <a:schemeClr val="tx2"/>
              </a:solidFill>
              <a:latin typeface="+mn-lt"/>
              <a:ea typeface="Times New Roman" charset="0"/>
              <a:cs typeface="Times New Roman" charset="0"/>
            </a:rPr>
            <a:t>hydro</a:t>
          </a:r>
        </a:p>
      </cdr:txBody>
    </cdr:sp>
  </cdr:relSizeAnchor>
</c:userShapes>
</file>

<file path=ppt/drawings/drawing23.xml><?xml version="1.0" encoding="utf-8"?>
<c:userShapes xmlns:c="http://schemas.openxmlformats.org/drawingml/2006/chart">
  <cdr:relSizeAnchor xmlns:cdr="http://schemas.openxmlformats.org/drawingml/2006/chartDrawing">
    <cdr:from>
      <cdr:x>0</cdr:x>
      <cdr:y>0.05898</cdr:y>
    </cdr:from>
    <cdr:to>
      <cdr:x>0.80751</cdr:x>
      <cdr:y>0.17609</cdr:y>
    </cdr:to>
    <cdr:sp macro="" textlink="">
      <cdr:nvSpPr>
        <cdr:cNvPr id="2" name="TextBox 1"/>
        <cdr:cNvSpPr txBox="1"/>
      </cdr:nvSpPr>
      <cdr:spPr bwMode="auto">
        <a:xfrm xmlns:a="http://schemas.openxmlformats.org/drawingml/2006/main">
          <a:off x="-309563" y="280353"/>
          <a:ext cx="4570052" cy="55662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dirty="0">
              <a:ea typeface="Times New Roman" charset="0"/>
              <a:cs typeface="Times New Roman" charset="0"/>
            </a:rPr>
            <a:t>AEO2020 n</a:t>
          </a:r>
          <a:r>
            <a:rPr lang="en-US" sz="1400" b="1" i="0" baseline="0" dirty="0">
              <a:solidFill>
                <a:sysClr val="windowText" lastClr="000000"/>
              </a:solidFill>
              <a:latin typeface="+mn-lt"/>
              <a:ea typeface="Times New Roman" charset="0"/>
              <a:cs typeface="Times New Roman" charset="0"/>
            </a:rPr>
            <a:t>uclear electricity generating capacity</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gigawatts</a:t>
          </a:r>
        </a:p>
        <a:p xmlns:a="http://schemas.openxmlformats.org/drawingml/2006/main">
          <a:pPr eaLnBrk="0" hangingPunct="0"/>
          <a:endParaRPr lang="en-US" sz="10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0.09013</cdr:x>
      <cdr:y>0.20201</cdr:y>
    </cdr:from>
    <cdr:to>
      <cdr:x>0.51649</cdr:x>
      <cdr:y>0.33535</cdr:y>
    </cdr:to>
    <cdr:grpSp>
      <cdr:nvGrpSpPr>
        <cdr:cNvPr id="5" name="Group 4">
          <a:extLst xmlns:a="http://schemas.openxmlformats.org/drawingml/2006/main">
            <a:ext uri="{FF2B5EF4-FFF2-40B4-BE49-F238E27FC236}">
              <a16:creationId xmlns:a16="http://schemas.microsoft.com/office/drawing/2014/main" id="{BFD4171C-F91E-F343-9CB2-8CE1104E6482}"/>
            </a:ext>
          </a:extLst>
        </cdr:cNvPr>
        <cdr:cNvGrpSpPr/>
      </cdr:nvGrpSpPr>
      <cdr:grpSpPr>
        <a:xfrm xmlns:a="http://schemas.openxmlformats.org/drawingml/2006/main">
          <a:off x="510085" y="960148"/>
          <a:ext cx="2412958" cy="633762"/>
          <a:chOff x="-870320" y="299561"/>
          <a:chExt cx="2336768" cy="368275"/>
        </a:xfrm>
      </cdr:grpSpPr>
      <cdr:sp macro="" textlink="">
        <cdr:nvSpPr>
          <cdr:cNvPr id="7" name="TextBox 1"/>
          <cdr:cNvSpPr txBox="1"/>
        </cdr:nvSpPr>
        <cdr:spPr bwMode="auto">
          <a:xfrm xmlns:a="http://schemas.openxmlformats.org/drawingml/2006/main">
            <a:off x="-870320" y="299561"/>
            <a:ext cx="2336768" cy="36827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r>
              <a:rPr lang="en-US" sz="1400" b="0" i="0" dirty="0">
                <a:solidFill>
                  <a:schemeClr val="bg2"/>
                </a:solidFill>
                <a:latin typeface="+mn-lt"/>
                <a:ea typeface="Times New Roman" charset="0"/>
                <a:cs typeface="Times New Roman" charset="0"/>
              </a:rPr>
              <a:t> 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grpSp>
  </cdr:relSizeAnchor>
  <cdr:relSizeAnchor xmlns:cdr="http://schemas.openxmlformats.org/drawingml/2006/chartDrawing">
    <cdr:from>
      <cdr:x>0.70635</cdr:x>
      <cdr:y>0.33587</cdr:y>
    </cdr:from>
    <cdr:to>
      <cdr:x>0.9782</cdr:x>
      <cdr:y>0.83242</cdr:y>
    </cdr:to>
    <cdr:sp macro="" textlink="">
      <cdr:nvSpPr>
        <cdr:cNvPr id="10" name="TextBox 1"/>
        <cdr:cNvSpPr txBox="1"/>
      </cdr:nvSpPr>
      <cdr:spPr bwMode="auto">
        <a:xfrm xmlns:a="http://schemas.openxmlformats.org/drawingml/2006/main">
          <a:off x="2900039" y="1517187"/>
          <a:ext cx="1116099" cy="224296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2">
                  <a:lumMod val="40000"/>
                  <a:lumOff val="60000"/>
                </a:schemeClr>
              </a:solidFill>
              <a:latin typeface="+mn-lt"/>
              <a:ea typeface="Times New Roman" charset="0"/>
              <a:cs typeface="Times New Roman" charset="0"/>
            </a:rPr>
            <a:t>Low Oil and Gas Supply</a:t>
          </a:r>
        </a:p>
        <a:p xmlns:a="http://schemas.openxmlformats.org/drawingml/2006/main">
          <a:pPr eaLnBrk="0" hangingPunct="0"/>
          <a:endParaRPr lang="en-US" sz="1400" b="1" i="0" dirty="0">
            <a:solidFill>
              <a:schemeClr val="accent2">
                <a:lumMod val="40000"/>
                <a:lumOff val="60000"/>
              </a:schemeClr>
            </a:solidFill>
            <a:latin typeface="+mn-lt"/>
            <a:ea typeface="Times New Roman" charset="0"/>
            <a:cs typeface="Times New Roman"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n-lt"/>
              <a:ea typeface="Times New Roman" charset="0"/>
              <a:cs typeface="Times New Roman" charset="0"/>
            </a:rPr>
            <a:t>Reference</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accent2">
                <a:lumMod val="75000"/>
              </a:schemeClr>
            </a:solidFill>
            <a:effectLst/>
            <a:uLnTx/>
            <a:uFillTx/>
            <a:latin typeface="+mn-lt"/>
            <a:ea typeface="Times New Roman" charset="0"/>
            <a:cs typeface="Times New Roman"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lumMod val="75000"/>
                </a:schemeClr>
              </a:solidFill>
              <a:effectLst/>
              <a:uLnTx/>
              <a:uFillTx/>
              <a:latin typeface="+mn-lt"/>
              <a:ea typeface="Times New Roman" charset="0"/>
              <a:cs typeface="Times New Roman" charset="0"/>
            </a:rPr>
            <a:t>High Oil and Gas Supply</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53"/>
            </a:solidFill>
            <a:effectLst/>
            <a:uLnTx/>
            <a:uFillTx/>
            <a:latin typeface="+mn-lt"/>
            <a:ea typeface="Times New Roman" charset="0"/>
            <a:cs typeface="Times New Roman" charset="0"/>
          </a:endParaRPr>
        </a:p>
        <a:p xmlns:a="http://schemas.openxmlformats.org/drawingml/2006/main">
          <a:pPr eaLnBrk="0" hangingPunct="0"/>
          <a:endParaRPr lang="en-US" sz="1400" b="1" i="0" baseline="0" dirty="0">
            <a:solidFill>
              <a:schemeClr val="accent2"/>
            </a:solidFill>
            <a:latin typeface="+mn-lt"/>
            <a:ea typeface="Times New Roman" charset="0"/>
            <a:cs typeface="Times New Roman" charset="0"/>
          </a:endParaRPr>
        </a:p>
      </cdr:txBody>
    </cdr:sp>
  </cdr:relSizeAnchor>
</c:userShapes>
</file>

<file path=ppt/drawings/drawing24.xml><?xml version="1.0" encoding="utf-8"?>
<c:userShapes xmlns:c="http://schemas.openxmlformats.org/drawingml/2006/chart">
  <cdr:relSizeAnchor xmlns:cdr="http://schemas.openxmlformats.org/drawingml/2006/chartDrawing">
    <cdr:from>
      <cdr:x>0</cdr:x>
      <cdr:y>0</cdr:y>
    </cdr:from>
    <cdr:to>
      <cdr:x>0.80631</cdr:x>
      <cdr:y>0.23264</cdr:y>
    </cdr:to>
    <cdr:sp macro="" textlink="">
      <cdr:nvSpPr>
        <cdr:cNvPr id="7" name="TextBox 1"/>
        <cdr:cNvSpPr txBox="1"/>
      </cdr:nvSpPr>
      <cdr:spPr bwMode="auto">
        <a:xfrm xmlns:a="http://schemas.openxmlformats.org/drawingml/2006/main">
          <a:off x="0" y="0"/>
          <a:ext cx="2211857" cy="63817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a:solidFill>
                <a:sysClr val="windowText" lastClr="000000"/>
              </a:solidFill>
              <a:latin typeface="+mn-lt"/>
              <a:ea typeface="Times New Roman" charset="0"/>
              <a:cs typeface="Times New Roman" charset="0"/>
            </a:rPr>
            <a:t>Year-over-year nuclear capacity changes </a:t>
          </a:r>
        </a:p>
        <a:p xmlns:a="http://schemas.openxmlformats.org/drawingml/2006/main">
          <a:pPr eaLnBrk="0" hangingPunct="0"/>
          <a:r>
            <a:rPr lang="en-US" sz="1400" b="1" i="0" baseline="0" dirty="0">
              <a:solidFill>
                <a:sysClr val="windowText" lastClr="000000"/>
              </a:solidFill>
              <a:latin typeface="+mn-lt"/>
              <a:ea typeface="Times New Roman" charset="0"/>
              <a:cs typeface="Times New Roman" charset="0"/>
            </a:rPr>
            <a:t>(</a:t>
          </a:r>
          <a:r>
            <a:rPr lang="en-US" sz="1400" b="1" dirty="0">
              <a:ea typeface="Times New Roman" charset="0"/>
              <a:cs typeface="Times New Roman" charset="0"/>
            </a:rPr>
            <a:t>AEO2020 Reference </a:t>
          </a:r>
          <a:r>
            <a:rPr lang="en-US" sz="1400" b="1" i="0" baseline="0" dirty="0">
              <a:solidFill>
                <a:sysClr val="windowText" lastClr="000000"/>
              </a:solidFill>
              <a:latin typeface="+mn-lt"/>
              <a:ea typeface="Times New Roman" charset="0"/>
              <a:cs typeface="Times New Roman" charset="0"/>
            </a:rPr>
            <a:t>case)</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gigawatts</a:t>
          </a:r>
        </a:p>
        <a:p xmlns:a="http://schemas.openxmlformats.org/drawingml/2006/main">
          <a:pPr eaLnBrk="0" hangingPunct="0"/>
          <a:endParaRPr lang="en-US" sz="10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0.67528</cdr:x>
      <cdr:y>0.22137</cdr:y>
    </cdr:from>
    <cdr:to>
      <cdr:x>0.91833</cdr:x>
      <cdr:y>0.86257</cdr:y>
    </cdr:to>
    <cdr:sp macro="" textlink="">
      <cdr:nvSpPr>
        <cdr:cNvPr id="8" name="TextBox 1"/>
        <cdr:cNvSpPr txBox="1"/>
      </cdr:nvSpPr>
      <cdr:spPr bwMode="auto">
        <a:xfrm xmlns:a="http://schemas.openxmlformats.org/drawingml/2006/main">
          <a:off x="4718115" y="749933"/>
          <a:ext cx="1698155" cy="217221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0" i="0" dirty="0">
              <a:solidFill>
                <a:schemeClr val="tx1"/>
              </a:solidFill>
              <a:latin typeface="+mn-lt"/>
              <a:ea typeface="Times New Roman" charset="0"/>
              <a:cs typeface="Times New Roman" charset="0"/>
            </a:rPr>
            <a:t>additions</a:t>
          </a:r>
        </a:p>
        <a:p xmlns:a="http://schemas.openxmlformats.org/drawingml/2006/main">
          <a:pPr algn="r" eaLnBrk="0" hangingPunct="0"/>
          <a:endParaRPr lang="en-US" sz="1400" b="0" i="0" dirty="0">
            <a:solidFill>
              <a:schemeClr val="bg2"/>
            </a:solidFill>
            <a:latin typeface="+mn-lt"/>
            <a:ea typeface="Times New Roman" charset="0"/>
            <a:cs typeface="Times New Roman" charset="0"/>
          </a:endParaRPr>
        </a:p>
        <a:p xmlns:a="http://schemas.openxmlformats.org/drawingml/2006/main">
          <a:pPr algn="r" eaLnBrk="0" hangingPunct="0"/>
          <a:endParaRPr lang="en-US" sz="1400" b="0" i="0" dirty="0">
            <a:solidFill>
              <a:schemeClr val="bg2"/>
            </a:solidFill>
            <a:latin typeface="+mn-lt"/>
            <a:ea typeface="Times New Roman" charset="0"/>
            <a:cs typeface="Times New Roman" charset="0"/>
          </a:endParaRPr>
        </a:p>
        <a:p xmlns:a="http://schemas.openxmlformats.org/drawingml/2006/main">
          <a:pPr algn="r" eaLnBrk="0" hangingPunct="0"/>
          <a:endParaRPr lang="en-US" sz="1400" b="0" i="0" dirty="0">
            <a:solidFill>
              <a:schemeClr val="bg2"/>
            </a:solidFill>
            <a:latin typeface="+mn-lt"/>
            <a:ea typeface="Times New Roman" charset="0"/>
            <a:cs typeface="Times New Roman" charset="0"/>
          </a:endParaRPr>
        </a:p>
        <a:p xmlns:a="http://schemas.openxmlformats.org/drawingml/2006/main">
          <a:pPr algn="r" eaLnBrk="0" hangingPunct="0"/>
          <a:endParaRPr lang="en-US" sz="1400" b="0" i="0" dirty="0">
            <a:solidFill>
              <a:schemeClr val="bg2"/>
            </a:solidFill>
            <a:latin typeface="+mn-lt"/>
            <a:ea typeface="Times New Roman" charset="0"/>
            <a:cs typeface="Times New Roman" charset="0"/>
          </a:endParaRPr>
        </a:p>
        <a:p xmlns:a="http://schemas.openxmlformats.org/drawingml/2006/main">
          <a:pPr algn="r" eaLnBrk="0" hangingPunct="0"/>
          <a:endParaRPr lang="en-US" sz="1400" b="0" i="0" dirty="0">
            <a:solidFill>
              <a:schemeClr val="tx1"/>
            </a:solidFill>
            <a:latin typeface="+mn-lt"/>
            <a:ea typeface="Times New Roman" charset="0"/>
            <a:cs typeface="Times New Roman" charset="0"/>
          </a:endParaRPr>
        </a:p>
        <a:p xmlns:a="http://schemas.openxmlformats.org/drawingml/2006/main">
          <a:pPr algn="r" eaLnBrk="0" hangingPunct="0"/>
          <a:endParaRPr lang="en-US" sz="1400" dirty="0">
            <a:solidFill>
              <a:schemeClr val="tx1"/>
            </a:solidFill>
            <a:ea typeface="Times New Roman" charset="0"/>
            <a:cs typeface="Times New Roman" charset="0"/>
          </a:endParaRPr>
        </a:p>
        <a:p xmlns:a="http://schemas.openxmlformats.org/drawingml/2006/main">
          <a:pPr algn="r" eaLnBrk="0" hangingPunct="0"/>
          <a:r>
            <a:rPr lang="en-US" sz="1400" b="0" i="0" dirty="0">
              <a:solidFill>
                <a:schemeClr val="tx1"/>
              </a:solidFill>
              <a:latin typeface="+mn-lt"/>
              <a:ea typeface="Times New Roman" charset="0"/>
              <a:cs typeface="Times New Roman" charset="0"/>
            </a:rPr>
            <a:t>retirements</a:t>
          </a:r>
        </a:p>
      </cdr:txBody>
    </cdr:sp>
  </cdr:relSizeAnchor>
  <cdr:relSizeAnchor xmlns:cdr="http://schemas.openxmlformats.org/drawingml/2006/chartDrawing">
    <cdr:from>
      <cdr:x>0.37951</cdr:x>
      <cdr:y>0.21674</cdr:y>
    </cdr:from>
    <cdr:to>
      <cdr:x>0.61254</cdr:x>
      <cdr:y>0.38169</cdr:y>
    </cdr:to>
    <cdr:sp macro="" textlink="">
      <cdr:nvSpPr>
        <cdr:cNvPr id="9" name="TextBox 1"/>
        <cdr:cNvSpPr txBox="1"/>
      </cdr:nvSpPr>
      <cdr:spPr bwMode="auto">
        <a:xfrm xmlns:a="http://schemas.openxmlformats.org/drawingml/2006/main">
          <a:off x="2263564" y="973076"/>
          <a:ext cx="1389882" cy="74062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3">
                  <a:lumMod val="60000"/>
                  <a:lumOff val="40000"/>
                </a:schemeClr>
              </a:solidFill>
              <a:latin typeface="+mn-lt"/>
              <a:ea typeface="Times New Roman" charset="0"/>
              <a:cs typeface="Times New Roman" charset="0"/>
            </a:rPr>
            <a:t>assumed uprates</a:t>
          </a:r>
        </a:p>
        <a:p xmlns:a="http://schemas.openxmlformats.org/drawingml/2006/main">
          <a:pPr eaLnBrk="0" hangingPunct="0"/>
          <a:r>
            <a:rPr lang="en-US" sz="1400" b="1" i="0" dirty="0">
              <a:solidFill>
                <a:schemeClr val="accent3">
                  <a:lumMod val="75000"/>
                </a:schemeClr>
              </a:solidFill>
              <a:latin typeface="+mn-lt"/>
              <a:ea typeface="Times New Roman" charset="0"/>
              <a:cs typeface="Times New Roman" charset="0"/>
            </a:rPr>
            <a:t>new reactors</a:t>
          </a:r>
        </a:p>
        <a:p xmlns:a="http://schemas.openxmlformats.org/drawingml/2006/main">
          <a:pPr eaLnBrk="0" hangingPunct="0"/>
          <a:endParaRPr lang="en-US" sz="1400" b="1" i="0" dirty="0">
            <a:solidFill>
              <a:schemeClr val="accent6"/>
            </a:solidFill>
            <a:latin typeface="+mn-lt"/>
            <a:ea typeface="Times New Roman" charset="0"/>
            <a:cs typeface="Times New Roman" charset="0"/>
          </a:endParaRPr>
        </a:p>
        <a:p xmlns:a="http://schemas.openxmlformats.org/drawingml/2006/main">
          <a:pPr eaLnBrk="0" hangingPunct="0"/>
          <a:endParaRPr lang="en-US" sz="1400" b="1" i="0" dirty="0">
            <a:solidFill>
              <a:schemeClr val="accent6"/>
            </a:solidFill>
            <a:latin typeface="+mn-lt"/>
            <a:ea typeface="Times New Roman" charset="0"/>
            <a:cs typeface="Times New Roman" charset="0"/>
          </a:endParaRPr>
        </a:p>
        <a:p xmlns:a="http://schemas.openxmlformats.org/drawingml/2006/main">
          <a:pPr eaLnBrk="0" hangingPunct="0"/>
          <a:endParaRPr lang="en-US" sz="1400" b="1" i="0" dirty="0">
            <a:solidFill>
              <a:schemeClr val="accent6"/>
            </a:solidFill>
            <a:latin typeface="+mn-lt"/>
            <a:ea typeface="Times New Roman" charset="0"/>
            <a:cs typeface="Times New Roman" charset="0"/>
          </a:endParaRPr>
        </a:p>
        <a:p xmlns:a="http://schemas.openxmlformats.org/drawingml/2006/main">
          <a:pPr eaLnBrk="0" hangingPunct="0"/>
          <a:endParaRPr lang="en-US" sz="1400" b="1" i="0" dirty="0">
            <a:solidFill>
              <a:schemeClr val="accent6"/>
            </a:solidFill>
            <a:latin typeface="+mn-lt"/>
            <a:ea typeface="Times New Roman" charset="0"/>
            <a:cs typeface="Times New Roman" charset="0"/>
          </a:endParaRPr>
        </a:p>
        <a:p xmlns:a="http://schemas.openxmlformats.org/drawingml/2006/main">
          <a:pPr eaLnBrk="0" hangingPunct="0"/>
          <a:endParaRPr lang="en-US" sz="1400" b="1" i="0" dirty="0">
            <a:solidFill>
              <a:schemeClr val="accent6"/>
            </a:solidFill>
            <a:latin typeface="+mn-lt"/>
            <a:ea typeface="Times New Roman" charset="0"/>
            <a:cs typeface="Times New Roman" charset="0"/>
          </a:endParaRPr>
        </a:p>
      </cdr:txBody>
    </cdr:sp>
  </cdr:relSizeAnchor>
  <cdr:relSizeAnchor xmlns:cdr="http://schemas.openxmlformats.org/drawingml/2006/chartDrawing">
    <cdr:from>
      <cdr:x>0.38116</cdr:x>
      <cdr:y>0.5357</cdr:y>
    </cdr:from>
    <cdr:to>
      <cdr:x>0.71995</cdr:x>
      <cdr:y>0.65444</cdr:y>
    </cdr:to>
    <cdr:sp macro="" textlink="">
      <cdr:nvSpPr>
        <cdr:cNvPr id="2" name="TextBox 1"/>
        <cdr:cNvSpPr txBox="1"/>
      </cdr:nvSpPr>
      <cdr:spPr bwMode="auto">
        <a:xfrm xmlns:a="http://schemas.openxmlformats.org/drawingml/2006/main">
          <a:off x="2273394" y="2405140"/>
          <a:ext cx="2020657" cy="53308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dirty="0">
              <a:solidFill>
                <a:srgbClr val="675005"/>
              </a:solidFill>
              <a:ea typeface="Times New Roman" charset="0"/>
              <a:cs typeface="Times New Roman" charset="0"/>
            </a:rPr>
            <a:t>actual or </a:t>
          </a:r>
          <a:r>
            <a:rPr kumimoji="0" lang="en-US" sz="1400" b="1" i="0" u="none" strike="noStrike" kern="0" cap="none" spc="0" normalizeH="0" baseline="0" noProof="0" dirty="0">
              <a:ln>
                <a:noFill/>
              </a:ln>
              <a:solidFill>
                <a:srgbClr val="675005"/>
              </a:solidFill>
              <a:effectLst/>
              <a:uLnTx/>
              <a:uFillTx/>
              <a:latin typeface="+mn-lt"/>
              <a:ea typeface="Times New Roman" charset="0"/>
              <a:cs typeface="Times New Roman" charset="0"/>
            </a:rPr>
            <a:t>announced</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675005"/>
              </a:solidFill>
              <a:effectLst/>
              <a:uLnTx/>
              <a:uFillTx/>
              <a:latin typeface="+mn-lt"/>
              <a:ea typeface="Times New Roman" charset="0"/>
              <a:cs typeface="Times New Roman" charset="0"/>
            </a:rPr>
            <a:t>retirements</a:t>
          </a:r>
          <a:endParaRPr kumimoji="0" lang="en-US" sz="1400" b="1" i="0" u="none" strike="noStrike" kern="0" cap="none" spc="0" normalizeH="0" baseline="0" noProof="0" dirty="0">
            <a:ln>
              <a:noFill/>
            </a:ln>
            <a:solidFill>
              <a:srgbClr val="BD732A"/>
            </a:solidFill>
            <a:effectLst/>
            <a:uLnTx/>
            <a:uFillTx/>
            <a:latin typeface="+mn-lt"/>
            <a:ea typeface="Times New Roman" charset="0"/>
            <a:cs typeface="Times New Roman" charset="0"/>
          </a:endParaRPr>
        </a:p>
      </cdr:txBody>
    </cdr:sp>
  </cdr:relSizeAnchor>
  <cdr:relSizeAnchor xmlns:cdr="http://schemas.openxmlformats.org/drawingml/2006/chartDrawing">
    <cdr:from>
      <cdr:x>0.37338</cdr:x>
      <cdr:y>0.66211</cdr:y>
    </cdr:from>
    <cdr:to>
      <cdr:x>0.62661</cdr:x>
      <cdr:y>0.81863</cdr:y>
    </cdr:to>
    <cdr:sp macro="" textlink="">
      <cdr:nvSpPr>
        <cdr:cNvPr id="3" name="TextBox 2"/>
        <cdr:cNvSpPr txBox="1"/>
      </cdr:nvSpPr>
      <cdr:spPr bwMode="auto">
        <a:xfrm xmlns:a="http://schemas.openxmlformats.org/drawingml/2006/main">
          <a:off x="2227014" y="2972687"/>
          <a:ext cx="1510363" cy="70272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BD732A"/>
              </a:solidFill>
              <a:effectLst/>
              <a:uLnTx/>
              <a:uFillTx/>
              <a:latin typeface="+mn-lt"/>
              <a:ea typeface="Times New Roman" charset="0"/>
              <a:cs typeface="Times New Roman" charset="0"/>
            </a:rPr>
            <a:t>projected</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BD732A"/>
              </a:solidFill>
              <a:effectLst/>
              <a:uLnTx/>
              <a:uFillTx/>
              <a:latin typeface="+mn-lt"/>
              <a:ea typeface="Times New Roman" charset="0"/>
              <a:cs typeface="Times New Roman" charset="0"/>
            </a:rPr>
            <a:t>retirements</a:t>
          </a:r>
          <a:endParaRPr lang="en-US" sz="1600" b="1" i="1" dirty="0">
            <a:solidFill>
              <a:srgbClr val="333333"/>
            </a:solidFill>
            <a:latin typeface="Times New Roman" charset="0"/>
            <a:ea typeface="Times New Roman" charset="0"/>
            <a:cs typeface="Times New Roman" charset="0"/>
          </a:endParaRPr>
        </a:p>
      </cdr:txBody>
    </cdr:sp>
  </cdr:relSizeAnchor>
  <cdr:relSizeAnchor xmlns:cdr="http://schemas.openxmlformats.org/drawingml/2006/chartDrawing">
    <cdr:from>
      <cdr:x>0.06778</cdr:x>
      <cdr:y>0.15819</cdr:y>
    </cdr:from>
    <cdr:to>
      <cdr:x>0.41211</cdr:x>
      <cdr:y>0.24863</cdr:y>
    </cdr:to>
    <cdr:sp macro="" textlink="">
      <cdr:nvSpPr>
        <cdr:cNvPr id="10" name="TextBox 1"/>
        <cdr:cNvSpPr txBox="1"/>
      </cdr:nvSpPr>
      <cdr:spPr bwMode="auto">
        <a:xfrm xmlns:a="http://schemas.openxmlformats.org/drawingml/2006/main">
          <a:off x="404279" y="710231"/>
          <a:ext cx="2053719" cy="40604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r>
            <a:rPr lang="en-US" sz="1400" b="0" i="0" dirty="0">
              <a:solidFill>
                <a:schemeClr val="bg2"/>
              </a:solidFill>
              <a:latin typeface="+mn-lt"/>
              <a:ea typeface="Times New Roman" charset="0"/>
              <a:cs typeface="Times New Roman" charset="0"/>
            </a:rPr>
            <a:t>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relSizeAnchor>
</c:userShapes>
</file>

<file path=ppt/drawings/drawing25.xml><?xml version="1.0" encoding="utf-8"?>
<c:userShapes xmlns:c="http://schemas.openxmlformats.org/drawingml/2006/chart">
  <cdr:relSizeAnchor xmlns:cdr="http://schemas.openxmlformats.org/drawingml/2006/chartDrawing">
    <cdr:from>
      <cdr:x>0.27254</cdr:x>
      <cdr:y>0.16925</cdr:y>
    </cdr:from>
    <cdr:to>
      <cdr:x>0.4855</cdr:x>
      <cdr:y>0.3156</cdr:y>
    </cdr:to>
    <cdr:sp macro="" textlink="">
      <cdr:nvSpPr>
        <cdr:cNvPr id="6" name="TextBox 1"/>
        <cdr:cNvSpPr txBox="1"/>
      </cdr:nvSpPr>
      <cdr:spPr bwMode="auto">
        <a:xfrm xmlns:a="http://schemas.openxmlformats.org/drawingml/2006/main">
          <a:off x="1413398" y="815937"/>
          <a:ext cx="1104406" cy="70552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r>
            <a:rPr lang="en-US" sz="1400" b="0" i="0" dirty="0">
              <a:solidFill>
                <a:schemeClr val="bg2"/>
              </a:solidFill>
              <a:latin typeface="+mn-lt"/>
              <a:ea typeface="Times New Roman" charset="0"/>
              <a:cs typeface="Times New Roman" charset="0"/>
            </a:rPr>
            <a:t>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0.5</cdr:x>
      <cdr:y>0.46773</cdr:y>
    </cdr:from>
    <cdr:to>
      <cdr:x>0.98448</cdr:x>
      <cdr:y>0.53158</cdr:y>
    </cdr:to>
    <cdr:sp macro="" textlink="">
      <cdr:nvSpPr>
        <cdr:cNvPr id="5" name="TextBox 6"/>
        <cdr:cNvSpPr txBox="1"/>
      </cdr:nvSpPr>
      <cdr:spPr>
        <a:xfrm xmlns:a="http://schemas.openxmlformats.org/drawingml/2006/main">
          <a:off x="2592989" y="2254835"/>
          <a:ext cx="2512503" cy="30780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lumMod val="40000"/>
                  <a:lumOff val="60000"/>
                </a:schemeClr>
              </a:solidFill>
            </a:rPr>
            <a:t>Low Oil and Gas Supply</a:t>
          </a:r>
        </a:p>
      </cdr:txBody>
    </cdr:sp>
  </cdr:relSizeAnchor>
  <cdr:relSizeAnchor xmlns:cdr="http://schemas.openxmlformats.org/drawingml/2006/chartDrawing">
    <cdr:from>
      <cdr:x>0.67289</cdr:x>
      <cdr:y>0.60697</cdr:y>
    </cdr:from>
    <cdr:to>
      <cdr:x>0.84346</cdr:x>
      <cdr:y>0.68824</cdr:y>
    </cdr:to>
    <cdr:sp macro="" textlink="">
      <cdr:nvSpPr>
        <cdr:cNvPr id="8" name="TextBox 7"/>
        <cdr:cNvSpPr txBox="1"/>
      </cdr:nvSpPr>
      <cdr:spPr>
        <a:xfrm xmlns:a="http://schemas.openxmlformats.org/drawingml/2006/main">
          <a:off x="3489610" y="2926099"/>
          <a:ext cx="884572" cy="391789"/>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ysClr val="windowText" lastClr="000000"/>
              </a:solidFill>
            </a:rPr>
            <a:t>Reference</a:t>
          </a:r>
        </a:p>
      </cdr:txBody>
    </cdr:sp>
  </cdr:relSizeAnchor>
  <cdr:relSizeAnchor xmlns:cdr="http://schemas.openxmlformats.org/drawingml/2006/chartDrawing">
    <cdr:from>
      <cdr:x>0.44534</cdr:x>
      <cdr:y>0.84166</cdr:y>
    </cdr:from>
    <cdr:to>
      <cdr:x>1</cdr:x>
      <cdr:y>0.9055</cdr:y>
    </cdr:to>
    <cdr:sp macro="" textlink="">
      <cdr:nvSpPr>
        <cdr:cNvPr id="9" name="TextBox 8"/>
        <cdr:cNvSpPr txBox="1"/>
      </cdr:nvSpPr>
      <cdr:spPr>
        <a:xfrm xmlns:a="http://schemas.openxmlformats.org/drawingml/2006/main">
          <a:off x="2309523" y="4057504"/>
          <a:ext cx="2876455" cy="30776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lumMod val="75000"/>
                </a:schemeClr>
              </a:solidFill>
            </a:rPr>
            <a:t>High Oil and Gas Supply</a:t>
          </a:r>
        </a:p>
      </cdr:txBody>
    </cdr:sp>
  </cdr:relSizeAnchor>
  <cdr:relSizeAnchor xmlns:cdr="http://schemas.openxmlformats.org/drawingml/2006/chartDrawing">
    <cdr:from>
      <cdr:x>0</cdr:x>
      <cdr:y>0.01437</cdr:y>
    </cdr:from>
    <cdr:to>
      <cdr:x>1</cdr:x>
      <cdr:y>0.15845</cdr:y>
    </cdr:to>
    <cdr:sp macro="" textlink="">
      <cdr:nvSpPr>
        <cdr:cNvPr id="10" name="Text Placeholder 5"/>
        <cdr:cNvSpPr txBox="1">
          <a:spLocks xmlns:a="http://schemas.openxmlformats.org/drawingml/2006/main"/>
        </cdr:cNvSpPr>
      </cdr:nvSpPr>
      <cdr:spPr>
        <a:xfrm xmlns:a="http://schemas.openxmlformats.org/drawingml/2006/main">
          <a:off x="0" y="64517"/>
          <a:ext cx="5020623" cy="646877"/>
        </a:xfrm>
        <a:prstGeom xmlns:a="http://schemas.openxmlformats.org/drawingml/2006/main" prst="rect">
          <a:avLst/>
        </a:prstGeom>
      </cdr:spPr>
      <cdr:txBody>
        <a:bodyPr xmlns:a="http://schemas.openxmlformats.org/drawingml/2006/main" vert="horz" lIns="91440" tIns="45720" rIns="9144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rgbClr val="000000"/>
              </a:solidFill>
            </a:rPr>
            <a:t>Electric generating capacity Total electricity generation</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i="0" dirty="0">
              <a:solidFill>
                <a:srgbClr val="000000"/>
              </a:solidFill>
            </a:rPr>
            <a:t>gigawatts                                              </a:t>
          </a:r>
          <a:r>
            <a:rPr lang="en-US" sz="1400" dirty="0"/>
            <a:t>bil</a:t>
          </a:r>
          <a:r>
            <a:rPr lang="en-US" sz="1400" b="0" i="0" baseline="0" dirty="0">
              <a:effectLst/>
              <a:latin typeface="+mn-lt"/>
              <a:ea typeface="+mn-ea"/>
              <a:cs typeface="+mn-cs"/>
            </a:rPr>
            <a:t>lion kilowatthours</a:t>
          </a:r>
          <a:endParaRPr lang="en-US" sz="1400" dirty="0">
            <a:effectLst/>
          </a:endParaRPr>
        </a:p>
      </cdr:txBody>
    </cdr:sp>
  </cdr:relSizeAnchor>
</c:userShapes>
</file>

<file path=ppt/drawings/drawing26.xml><?xml version="1.0" encoding="utf-8"?>
<c:userShapes xmlns:c="http://schemas.openxmlformats.org/drawingml/2006/chart">
  <cdr:relSizeAnchor xmlns:cdr="http://schemas.openxmlformats.org/drawingml/2006/chartDrawing">
    <cdr:from>
      <cdr:x>0.27254</cdr:x>
      <cdr:y>0.18604</cdr:y>
    </cdr:from>
    <cdr:to>
      <cdr:x>0.4855</cdr:x>
      <cdr:y>0.3156</cdr:y>
    </cdr:to>
    <cdr:sp macro="" textlink="">
      <cdr:nvSpPr>
        <cdr:cNvPr id="6" name="TextBox 1"/>
        <cdr:cNvSpPr txBox="1"/>
      </cdr:nvSpPr>
      <cdr:spPr bwMode="auto">
        <a:xfrm xmlns:a="http://schemas.openxmlformats.org/drawingml/2006/main">
          <a:off x="1542423" y="884237"/>
          <a:ext cx="1205234" cy="61580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r>
            <a:rPr lang="en-US" sz="1400" b="0" i="0" dirty="0">
              <a:solidFill>
                <a:schemeClr val="bg2"/>
              </a:solidFill>
              <a:latin typeface="+mn-lt"/>
              <a:ea typeface="Times New Roman" charset="0"/>
              <a:cs typeface="Times New Roman" charset="0"/>
            </a:rPr>
            <a:t>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0.5</cdr:x>
      <cdr:y>0.46773</cdr:y>
    </cdr:from>
    <cdr:to>
      <cdr:x>0.98448</cdr:x>
      <cdr:y>0.53158</cdr:y>
    </cdr:to>
    <cdr:sp macro="" textlink="">
      <cdr:nvSpPr>
        <cdr:cNvPr id="5" name="TextBox 6"/>
        <cdr:cNvSpPr txBox="1"/>
      </cdr:nvSpPr>
      <cdr:spPr>
        <a:xfrm xmlns:a="http://schemas.openxmlformats.org/drawingml/2006/main">
          <a:off x="2592989" y="2254835"/>
          <a:ext cx="2512503" cy="30780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lumMod val="40000"/>
                  <a:lumOff val="60000"/>
                </a:schemeClr>
              </a:solidFill>
            </a:rPr>
            <a:t>Low Oil and Gas Supply</a:t>
          </a:r>
        </a:p>
      </cdr:txBody>
    </cdr:sp>
  </cdr:relSizeAnchor>
  <cdr:relSizeAnchor xmlns:cdr="http://schemas.openxmlformats.org/drawingml/2006/chartDrawing">
    <cdr:from>
      <cdr:x>0.67289</cdr:x>
      <cdr:y>0.60697</cdr:y>
    </cdr:from>
    <cdr:to>
      <cdr:x>0.84346</cdr:x>
      <cdr:y>0.68824</cdr:y>
    </cdr:to>
    <cdr:sp macro="" textlink="">
      <cdr:nvSpPr>
        <cdr:cNvPr id="8" name="TextBox 7"/>
        <cdr:cNvSpPr txBox="1"/>
      </cdr:nvSpPr>
      <cdr:spPr>
        <a:xfrm xmlns:a="http://schemas.openxmlformats.org/drawingml/2006/main">
          <a:off x="3489610" y="2926099"/>
          <a:ext cx="884572" cy="391789"/>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ysClr val="windowText" lastClr="000000"/>
              </a:solidFill>
            </a:rPr>
            <a:t>Reference</a:t>
          </a:r>
        </a:p>
      </cdr:txBody>
    </cdr:sp>
  </cdr:relSizeAnchor>
  <cdr:relSizeAnchor xmlns:cdr="http://schemas.openxmlformats.org/drawingml/2006/chartDrawing">
    <cdr:from>
      <cdr:x>0.44534</cdr:x>
      <cdr:y>0.84166</cdr:y>
    </cdr:from>
    <cdr:to>
      <cdr:x>1</cdr:x>
      <cdr:y>0.9055</cdr:y>
    </cdr:to>
    <cdr:sp macro="" textlink="">
      <cdr:nvSpPr>
        <cdr:cNvPr id="9" name="TextBox 8"/>
        <cdr:cNvSpPr txBox="1"/>
      </cdr:nvSpPr>
      <cdr:spPr>
        <a:xfrm xmlns:a="http://schemas.openxmlformats.org/drawingml/2006/main">
          <a:off x="2309523" y="4057504"/>
          <a:ext cx="2876455" cy="30776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lumMod val="75000"/>
                </a:schemeClr>
              </a:solidFill>
            </a:rPr>
            <a:t>High Oil and Gas Supply</a:t>
          </a:r>
        </a:p>
      </cdr:txBody>
    </cdr:sp>
  </cdr:relSizeAnchor>
  <cdr:relSizeAnchor xmlns:cdr="http://schemas.openxmlformats.org/drawingml/2006/chartDrawing">
    <cdr:from>
      <cdr:x>0</cdr:x>
      <cdr:y>0.01437</cdr:y>
    </cdr:from>
    <cdr:to>
      <cdr:x>1</cdr:x>
      <cdr:y>0.15845</cdr:y>
    </cdr:to>
    <cdr:sp macro="" textlink="">
      <cdr:nvSpPr>
        <cdr:cNvPr id="10" name="Text Placeholder 5"/>
        <cdr:cNvSpPr txBox="1">
          <a:spLocks xmlns:a="http://schemas.openxmlformats.org/drawingml/2006/main"/>
        </cdr:cNvSpPr>
      </cdr:nvSpPr>
      <cdr:spPr>
        <a:xfrm xmlns:a="http://schemas.openxmlformats.org/drawingml/2006/main">
          <a:off x="0" y="68300"/>
          <a:ext cx="5659437" cy="684809"/>
        </a:xfrm>
        <a:prstGeom xmlns:a="http://schemas.openxmlformats.org/drawingml/2006/main" prst="rect">
          <a:avLst/>
        </a:prstGeom>
      </cdr:spPr>
      <cdr:txBody>
        <a:bodyPr xmlns:a="http://schemas.openxmlformats.org/drawingml/2006/main" vert="horz" lIns="91440" tIns="45720" rIns="9144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a:solidFill>
                <a:srgbClr val="000000"/>
              </a:solidFill>
            </a:rPr>
            <a:t>Electric generating capacity 	         </a:t>
          </a:r>
          <a:r>
            <a:rPr lang="en-US" sz="1400" b="1" i="0" dirty="0">
              <a:solidFill>
                <a:srgbClr val="000000"/>
              </a:solidFill>
            </a:rPr>
            <a:t>Total electricity generation</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i="0" dirty="0">
              <a:solidFill>
                <a:srgbClr val="000000"/>
              </a:solidFill>
            </a:rPr>
            <a:t>gigawatts                                              	     </a:t>
          </a:r>
          <a:r>
            <a:rPr lang="en-US" sz="1400" dirty="0"/>
            <a:t>bil</a:t>
          </a:r>
          <a:r>
            <a:rPr lang="en-US" sz="1400" b="0" i="0" baseline="0" dirty="0">
              <a:effectLst/>
              <a:latin typeface="+mn-lt"/>
              <a:ea typeface="+mn-ea"/>
              <a:cs typeface="+mn-cs"/>
            </a:rPr>
            <a:t>lion kilowatthours</a:t>
          </a:r>
          <a:endParaRPr lang="en-US" sz="1400" dirty="0">
            <a:effectLst/>
          </a:endParaRPr>
        </a:p>
      </cdr:txBody>
    </cdr:sp>
  </cdr:relSizeAnchor>
  <cdr:relSizeAnchor xmlns:cdr="http://schemas.openxmlformats.org/drawingml/2006/chartDrawing">
    <cdr:from>
      <cdr:x>0.09816</cdr:x>
      <cdr:y>0.72422</cdr:y>
    </cdr:from>
    <cdr:to>
      <cdr:x>0.56029</cdr:x>
      <cdr:y>0.78405</cdr:y>
    </cdr:to>
    <cdr:sp macro="" textlink="">
      <cdr:nvSpPr>
        <cdr:cNvPr id="2" name="TextBox 1"/>
        <cdr:cNvSpPr txBox="1"/>
      </cdr:nvSpPr>
      <cdr:spPr>
        <a:xfrm xmlns:a="http://schemas.openxmlformats.org/drawingml/2006/main">
          <a:off x="555548" y="3442210"/>
          <a:ext cx="2615381" cy="2843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dirty="0">
              <a:solidFill>
                <a:schemeClr val="tx1"/>
              </a:solidFill>
            </a:rPr>
            <a:t>Coal-fired generation</a:t>
          </a:r>
        </a:p>
      </cdr:txBody>
    </cdr:sp>
  </cdr:relSizeAnchor>
  <cdr:relSizeAnchor xmlns:cdr="http://schemas.openxmlformats.org/drawingml/2006/chartDrawing">
    <cdr:from>
      <cdr:x>0.07276</cdr:x>
      <cdr:y>0.35665</cdr:y>
    </cdr:from>
    <cdr:to>
      <cdr:x>0.57902</cdr:x>
      <cdr:y>0.43611</cdr:y>
    </cdr:to>
    <cdr:sp macro="" textlink="">
      <cdr:nvSpPr>
        <cdr:cNvPr id="3" name="TextBox 2"/>
        <cdr:cNvSpPr txBox="1"/>
      </cdr:nvSpPr>
      <cdr:spPr>
        <a:xfrm xmlns:a="http://schemas.openxmlformats.org/drawingml/2006/main">
          <a:off x="411774" y="1695155"/>
          <a:ext cx="2865147" cy="37767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dirty="0">
              <a:solidFill>
                <a:schemeClr val="tx1"/>
              </a:solidFill>
            </a:rPr>
            <a:t>Coal-fired capacity</a:t>
          </a:r>
        </a:p>
      </cdr:txBody>
    </cdr:sp>
  </cdr:relSizeAnchor>
</c:userShapes>
</file>

<file path=ppt/drawings/drawing27.xml><?xml version="1.0" encoding="utf-8"?>
<c:userShapes xmlns:c="http://schemas.openxmlformats.org/drawingml/2006/chart">
  <cdr:relSizeAnchor xmlns:cdr="http://schemas.openxmlformats.org/drawingml/2006/chartDrawing">
    <cdr:from>
      <cdr:x>0</cdr:x>
      <cdr:y>0.02533</cdr:y>
    </cdr:from>
    <cdr:to>
      <cdr:x>0.96433</cdr:x>
      <cdr:y>0.16146</cdr:y>
    </cdr:to>
    <cdr:sp macro="" textlink="">
      <cdr:nvSpPr>
        <cdr:cNvPr id="2" name="Text Placeholder 5"/>
        <cdr:cNvSpPr txBox="1">
          <a:spLocks xmlns:a="http://schemas.openxmlformats.org/drawingml/2006/main"/>
        </cdr:cNvSpPr>
      </cdr:nvSpPr>
      <cdr:spPr>
        <a:xfrm xmlns:a="http://schemas.openxmlformats.org/drawingml/2006/main">
          <a:off x="-6453513" y="122134"/>
          <a:ext cx="4931943" cy="656259"/>
        </a:xfrm>
        <a:prstGeom xmlns:a="http://schemas.openxmlformats.org/drawingml/2006/main" prst="rect">
          <a:avLst/>
        </a:prstGeom>
      </cdr:spPr>
      <cdr:txBody>
        <a:bodyPr xmlns:a="http://schemas.openxmlformats.org/drawingml/2006/main" vert="horz" lIns="91440" tIns="45720" rIns="91440" bIns="0" rtlCol="0" anchor="b" anchorCtr="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GB" sz="1400" b="1" i="0" dirty="0">
              <a:solidFill>
                <a:srgbClr val="000000"/>
              </a:solidFill>
            </a:rPr>
            <a:t>Capacity</a:t>
          </a:r>
          <a:r>
            <a:rPr lang="en-GB" sz="1400" b="1" i="0" baseline="0" dirty="0">
              <a:solidFill>
                <a:srgbClr val="000000"/>
              </a:solidFill>
            </a:rPr>
            <a:t> factor</a:t>
          </a:r>
          <a:r>
            <a:rPr lang="en-US" sz="1400" dirty="0">
              <a:latin typeface="Arial" panose="020B0604020202020204" pitchFamily="34" charset="0"/>
              <a:ea typeface="Arial" panose="020B0604020202020204" pitchFamily="34" charset="0"/>
            </a:rPr>
            <a:t>—</a:t>
          </a:r>
          <a:r>
            <a:rPr lang="en-GB" sz="1400" b="1" i="0" baseline="0" dirty="0">
              <a:solidFill>
                <a:srgbClr val="000000"/>
              </a:solidFill>
            </a:rPr>
            <a:t>coal-fired generation</a:t>
          </a:r>
          <a:br>
            <a:rPr lang="en-GB" sz="1400" b="1" i="0" baseline="0" dirty="0">
              <a:solidFill>
                <a:srgbClr val="000000"/>
              </a:solidFill>
            </a:rPr>
          </a:br>
          <a:r>
            <a:rPr lang="en-GB" sz="1400" b="0" i="0" baseline="0" dirty="0">
              <a:solidFill>
                <a:srgbClr val="000000"/>
              </a:solidFill>
            </a:rPr>
            <a:t>percent</a:t>
          </a:r>
          <a:endParaRPr lang="en-GB" sz="1400" b="0" i="0" dirty="0">
            <a:solidFill>
              <a:srgbClr val="000000"/>
            </a:solidFill>
          </a:endParaRPr>
        </a:p>
      </cdr:txBody>
    </cdr:sp>
  </cdr:relSizeAnchor>
  <cdr:relSizeAnchor xmlns:cdr="http://schemas.openxmlformats.org/drawingml/2006/chartDrawing">
    <cdr:from>
      <cdr:x>0.277</cdr:x>
      <cdr:y>0.18216</cdr:y>
    </cdr:from>
    <cdr:to>
      <cdr:x>0.48815</cdr:x>
      <cdr:y>0.32851</cdr:y>
    </cdr:to>
    <cdr:sp macro="" textlink="">
      <cdr:nvSpPr>
        <cdr:cNvPr id="3" name="TextBox 1"/>
        <cdr:cNvSpPr txBox="1"/>
      </cdr:nvSpPr>
      <cdr:spPr bwMode="auto">
        <a:xfrm xmlns:a="http://schemas.openxmlformats.org/drawingml/2006/main">
          <a:off x="1590510" y="865824"/>
          <a:ext cx="1212420" cy="6955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p>
        <a:p xmlns:a="http://schemas.openxmlformats.org/drawingml/2006/main">
          <a:pPr eaLnBrk="0" hangingPunct="0"/>
          <a:r>
            <a:rPr lang="en-US" sz="1400" b="0" i="0" dirty="0">
              <a:solidFill>
                <a:schemeClr val="bg2"/>
              </a:solidFill>
              <a:latin typeface="+mn-lt"/>
              <a:ea typeface="Times New Roman" charset="0"/>
              <a:cs typeface="Times New Roman" charset="0"/>
            </a:rPr>
            <a:t>history</a:t>
          </a:r>
          <a:r>
            <a:rPr lang="en-US" sz="1400" b="0" i="0" baseline="0" dirty="0">
              <a:solidFill>
                <a:schemeClr val="bg2"/>
              </a:solidFill>
              <a:latin typeface="+mn-lt"/>
              <a:ea typeface="Times New Roman" charset="0"/>
              <a:cs typeface="Times New Roman" charset="0"/>
            </a:rPr>
            <a:t>     projections</a:t>
          </a:r>
          <a:endParaRPr lang="en-US" sz="1400" b="0"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0.52097</cdr:x>
      <cdr:y>0.37827</cdr:y>
    </cdr:from>
    <cdr:to>
      <cdr:x>0.99849</cdr:x>
      <cdr:y>0.44212</cdr:y>
    </cdr:to>
    <cdr:sp macro="" textlink="">
      <cdr:nvSpPr>
        <cdr:cNvPr id="4" name="TextBox 6"/>
        <cdr:cNvSpPr txBox="1"/>
      </cdr:nvSpPr>
      <cdr:spPr>
        <a:xfrm xmlns:a="http://schemas.openxmlformats.org/drawingml/2006/main">
          <a:off x="2991407" y="1797885"/>
          <a:ext cx="2741884" cy="3034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lumMod val="40000"/>
                  <a:lumOff val="60000"/>
                </a:schemeClr>
              </a:solidFill>
            </a:rPr>
            <a:t>Low Oil and Gas Supply</a:t>
          </a:r>
        </a:p>
      </cdr:txBody>
    </cdr:sp>
  </cdr:relSizeAnchor>
  <cdr:relSizeAnchor xmlns:cdr="http://schemas.openxmlformats.org/drawingml/2006/chartDrawing">
    <cdr:from>
      <cdr:x>0.67206</cdr:x>
      <cdr:y>0.45605</cdr:y>
    </cdr:from>
    <cdr:to>
      <cdr:x>0.84018</cdr:x>
      <cdr:y>0.53732</cdr:y>
    </cdr:to>
    <cdr:sp macro="" textlink="">
      <cdr:nvSpPr>
        <cdr:cNvPr id="5" name="TextBox 1"/>
        <cdr:cNvSpPr txBox="1"/>
      </cdr:nvSpPr>
      <cdr:spPr>
        <a:xfrm xmlns:a="http://schemas.openxmlformats.org/drawingml/2006/main">
          <a:off x="3858979" y="2167617"/>
          <a:ext cx="965330" cy="38627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ysClr val="windowText" lastClr="000000"/>
              </a:solidFill>
            </a:rPr>
            <a:t>Reference</a:t>
          </a:r>
        </a:p>
      </cdr:txBody>
    </cdr:sp>
  </cdr:relSizeAnchor>
  <cdr:relSizeAnchor xmlns:cdr="http://schemas.openxmlformats.org/drawingml/2006/chartDrawing">
    <cdr:from>
      <cdr:x>0.5116</cdr:x>
      <cdr:y>0.53427</cdr:y>
    </cdr:from>
    <cdr:to>
      <cdr:x>0.91094</cdr:x>
      <cdr:y>0.59903</cdr:y>
    </cdr:to>
    <cdr:sp macro="" textlink="">
      <cdr:nvSpPr>
        <cdr:cNvPr id="6" name="TextBox 1"/>
        <cdr:cNvSpPr txBox="1"/>
      </cdr:nvSpPr>
      <cdr:spPr>
        <a:xfrm xmlns:a="http://schemas.openxmlformats.org/drawingml/2006/main">
          <a:off x="2937594" y="2539382"/>
          <a:ext cx="2293003"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accent2">
                  <a:lumMod val="75000"/>
                </a:schemeClr>
              </a:solidFill>
            </a:rPr>
            <a:t>High Oil and Gas Supply</a:t>
          </a:r>
        </a:p>
      </cdr:txBody>
    </cdr:sp>
  </cdr:relSizeAnchor>
</c:userShapes>
</file>

<file path=ppt/drawings/drawing28.xml><?xml version="1.0" encoding="utf-8"?>
<c:userShapes xmlns:c="http://schemas.openxmlformats.org/drawingml/2006/chart">
  <cdr:relSizeAnchor xmlns:cdr="http://schemas.openxmlformats.org/drawingml/2006/chartDrawing">
    <cdr:from>
      <cdr:x>0.00736</cdr:x>
      <cdr:y>0.03441</cdr:y>
    </cdr:from>
    <cdr:to>
      <cdr:x>0.83885</cdr:x>
      <cdr:y>0.26705</cdr:y>
    </cdr:to>
    <cdr:sp macro="" textlink="">
      <cdr:nvSpPr>
        <cdr:cNvPr id="2" name="TextBox 1"/>
        <cdr:cNvSpPr txBox="1"/>
      </cdr:nvSpPr>
      <cdr:spPr bwMode="auto">
        <a:xfrm xmlns:a="http://schemas.openxmlformats.org/drawingml/2006/main">
          <a:off x="30635" y="163545"/>
          <a:ext cx="3461016" cy="110573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a:solidFill>
                <a:schemeClr val="tx1"/>
              </a:solidFill>
              <a:latin typeface="+mn-lt"/>
              <a:ea typeface="Times New Roman" charset="0"/>
              <a:cs typeface="Times New Roman" charset="0"/>
            </a:rPr>
            <a:t>AEO2020 </a:t>
          </a:r>
          <a:r>
            <a:rPr lang="en-US" sz="1400" b="1" dirty="0">
              <a:ea typeface="Times New Roman" charset="0"/>
              <a:cs typeface="Times New Roman" charset="0"/>
            </a:rPr>
            <a:t>c</a:t>
          </a:r>
          <a:r>
            <a:rPr lang="en-US" sz="1400" b="1" i="0" dirty="0">
              <a:solidFill>
                <a:sysClr val="windowText" lastClr="000000"/>
              </a:solidFill>
              <a:latin typeface="+mn-lt"/>
              <a:ea typeface="Times New Roman" charset="0"/>
              <a:cs typeface="Times New Roman" charset="0"/>
            </a:rPr>
            <a:t>oal production by region</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million short tons</a:t>
          </a:r>
          <a:endParaRPr lang="en-US" sz="14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0.20615</cdr:x>
      <cdr:y>0.15825</cdr:y>
    </cdr:from>
    <cdr:to>
      <cdr:x>0.41911</cdr:x>
      <cdr:y>0.3046</cdr:y>
    </cdr:to>
    <cdr:sp macro="" textlink="">
      <cdr:nvSpPr>
        <cdr:cNvPr id="6" name="TextBox 1"/>
        <cdr:cNvSpPr txBox="1"/>
      </cdr:nvSpPr>
      <cdr:spPr bwMode="auto">
        <a:xfrm xmlns:a="http://schemas.openxmlformats.org/drawingml/2006/main">
          <a:off x="858100" y="752145"/>
          <a:ext cx="886430" cy="6955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endParaRPr lang="en-US" sz="1400" b="0" i="0" dirty="0">
            <a:solidFill>
              <a:schemeClr val="tx1"/>
            </a:solidFill>
            <a:latin typeface="+mn-lt"/>
            <a:ea typeface="Times New Roman" charset="0"/>
            <a:cs typeface="Times New Roman" charset="0"/>
          </a:endParaRPr>
        </a:p>
        <a:p xmlns:a="http://schemas.openxmlformats.org/drawingml/2006/main">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0.72235</cdr:x>
      <cdr:y>0.55254</cdr:y>
    </cdr:from>
    <cdr:to>
      <cdr:x>1</cdr:x>
      <cdr:y>0.92935</cdr:y>
    </cdr:to>
    <cdr:sp macro="" textlink="">
      <cdr:nvSpPr>
        <cdr:cNvPr id="11" name="TextBox 1"/>
        <cdr:cNvSpPr txBox="1"/>
      </cdr:nvSpPr>
      <cdr:spPr bwMode="auto">
        <a:xfrm xmlns:a="http://schemas.openxmlformats.org/drawingml/2006/main">
          <a:off x="3006726" y="2626209"/>
          <a:ext cx="1155700" cy="179096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1" i="0" dirty="0">
            <a:solidFill>
              <a:schemeClr val="tx2"/>
            </a:solidFill>
            <a:latin typeface="+mn-lt"/>
            <a:ea typeface="Times New Roman" charset="0"/>
            <a:cs typeface="Times New Roman" charset="0"/>
          </a:endParaRPr>
        </a:p>
        <a:p xmlns:a="http://schemas.openxmlformats.org/drawingml/2006/main">
          <a:pPr eaLnBrk="0" hangingPunct="0"/>
          <a:r>
            <a:rPr lang="en-US" sz="1400" b="1" i="0" dirty="0">
              <a:solidFill>
                <a:schemeClr val="tx2"/>
              </a:solidFill>
              <a:latin typeface="+mn-lt"/>
              <a:ea typeface="Times New Roman" charset="0"/>
              <a:cs typeface="Times New Roman" charset="0"/>
            </a:rPr>
            <a:t>total</a:t>
          </a:r>
        </a:p>
        <a:p xmlns:a="http://schemas.openxmlformats.org/drawingml/2006/main">
          <a:pPr eaLnBrk="0" hangingPunct="0"/>
          <a:endParaRPr lang="en-US" sz="1400" b="1" i="0" dirty="0">
            <a:solidFill>
              <a:schemeClr val="tx2"/>
            </a:solidFill>
            <a:latin typeface="+mn-lt"/>
            <a:ea typeface="Times New Roman" charset="0"/>
            <a:cs typeface="Times New Roman" charset="0"/>
          </a:endParaRPr>
        </a:p>
        <a:p xmlns:a="http://schemas.openxmlformats.org/drawingml/2006/main">
          <a:pPr eaLnBrk="0" hangingPunct="0"/>
          <a:endParaRPr lang="en-US" sz="1400" b="1" i="0" dirty="0">
            <a:solidFill>
              <a:schemeClr val="accent2"/>
            </a:solidFill>
            <a:latin typeface="+mn-lt"/>
            <a:ea typeface="Times New Roman" charset="0"/>
            <a:cs typeface="Times New Roman" charset="0"/>
          </a:endParaRPr>
        </a:p>
        <a:p xmlns:a="http://schemas.openxmlformats.org/drawingml/2006/main">
          <a:pPr eaLnBrk="0" hangingPunct="0"/>
          <a:r>
            <a:rPr lang="en-US" sz="1400" b="1" i="0" dirty="0">
              <a:solidFill>
                <a:schemeClr val="accent2"/>
              </a:solidFill>
              <a:latin typeface="+mn-lt"/>
              <a:ea typeface="Times New Roman" charset="0"/>
              <a:cs typeface="Times New Roman" charset="0"/>
            </a:rPr>
            <a:t>West</a:t>
          </a:r>
        </a:p>
        <a:p xmlns:a="http://schemas.openxmlformats.org/drawingml/2006/main">
          <a:pPr eaLnBrk="0" hangingPunct="0"/>
          <a:r>
            <a:rPr lang="en-US" sz="1400" b="1" i="0" dirty="0">
              <a:solidFill>
                <a:schemeClr val="accent1"/>
              </a:solidFill>
              <a:latin typeface="+mn-lt"/>
              <a:ea typeface="Times New Roman" charset="0"/>
              <a:cs typeface="Times New Roman" charset="0"/>
            </a:rPr>
            <a:t>Interior</a:t>
          </a:r>
        </a:p>
        <a:p xmlns:a="http://schemas.openxmlformats.org/drawingml/2006/main">
          <a:pPr eaLnBrk="0" hangingPunct="0"/>
          <a:r>
            <a:rPr lang="en-US" sz="1400" b="1" i="0" dirty="0">
              <a:solidFill>
                <a:schemeClr val="accent3"/>
              </a:solidFill>
              <a:latin typeface="+mn-lt"/>
              <a:ea typeface="Times New Roman" charset="0"/>
              <a:cs typeface="Times New Roman" charset="0"/>
            </a:rPr>
            <a:t>Appalachia</a:t>
          </a:r>
        </a:p>
      </cdr:txBody>
    </cdr:sp>
  </cdr:relSizeAnchor>
  <cdr:relSizeAnchor xmlns:cdr="http://schemas.openxmlformats.org/drawingml/2006/chartDrawing">
    <cdr:from>
      <cdr:x>0.25616</cdr:x>
      <cdr:y>0.9124</cdr:y>
    </cdr:from>
    <cdr:to>
      <cdr:x>0.45656</cdr:x>
      <cdr:y>1</cdr:y>
    </cdr:to>
    <cdr:sp macro="" textlink="">
      <cdr:nvSpPr>
        <cdr:cNvPr id="3" name="TextBox 2"/>
        <cdr:cNvSpPr txBox="1"/>
      </cdr:nvSpPr>
      <cdr:spPr>
        <a:xfrm xmlns:a="http://schemas.openxmlformats.org/drawingml/2006/main">
          <a:off x="1066263" y="4336614"/>
          <a:ext cx="834150" cy="4163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tx1"/>
              </a:solidFill>
            </a:rPr>
            <a:t>Reference case</a:t>
          </a:r>
        </a:p>
      </cdr:txBody>
    </cdr:sp>
  </cdr:relSizeAnchor>
</c:userShapes>
</file>

<file path=ppt/drawings/drawing29.xml><?xml version="1.0" encoding="utf-8"?>
<c:userShapes xmlns:c="http://schemas.openxmlformats.org/drawingml/2006/chart">
  <cdr:relSizeAnchor xmlns:cdr="http://schemas.openxmlformats.org/drawingml/2006/chartDrawing">
    <cdr:from>
      <cdr:x>0.20508</cdr:x>
      <cdr:y>0.16332</cdr:y>
    </cdr:from>
    <cdr:to>
      <cdr:x>0.41804</cdr:x>
      <cdr:y>0.30967</cdr:y>
    </cdr:to>
    <cdr:sp macro="" textlink="">
      <cdr:nvSpPr>
        <cdr:cNvPr id="6" name="TextBox 1"/>
        <cdr:cNvSpPr txBox="1"/>
      </cdr:nvSpPr>
      <cdr:spPr bwMode="auto">
        <a:xfrm xmlns:a="http://schemas.openxmlformats.org/drawingml/2006/main">
          <a:off x="750110" y="776273"/>
          <a:ext cx="778922" cy="6955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endParaRPr lang="en-US" sz="1400" b="1" i="0" dirty="0">
            <a:solidFill>
              <a:schemeClr val="tx1"/>
            </a:solidFill>
            <a:latin typeface="+mn-lt"/>
            <a:ea typeface="Times New Roman" charset="0"/>
            <a:cs typeface="Times New Roman" charset="0"/>
          </a:endParaRPr>
        </a:p>
        <a:p xmlns:a="http://schemas.openxmlformats.org/drawingml/2006/main">
          <a:pPr eaLnBrk="0" hangingPunct="0"/>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0.20186</cdr:x>
      <cdr:y>0.9192</cdr:y>
    </cdr:from>
    <cdr:to>
      <cdr:x>1</cdr:x>
      <cdr:y>1</cdr:y>
    </cdr:to>
    <cdr:sp macro="" textlink="">
      <cdr:nvSpPr>
        <cdr:cNvPr id="7" name="TextBox 1"/>
        <cdr:cNvSpPr txBox="1"/>
      </cdr:nvSpPr>
      <cdr:spPr bwMode="auto">
        <a:xfrm xmlns:a="http://schemas.openxmlformats.org/drawingml/2006/main">
          <a:off x="738323" y="4368935"/>
          <a:ext cx="2919277" cy="38404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400" b="1" i="0" dirty="0">
              <a:solidFill>
                <a:srgbClr val="333333"/>
              </a:solidFill>
              <a:latin typeface="+mn-lt"/>
              <a:ea typeface="Times New Roman" charset="0"/>
              <a:cs typeface="Times New Roman" charset="0"/>
            </a:rPr>
            <a:t>Low Oil and Gas Supply </a:t>
          </a:r>
          <a:r>
            <a:rPr lang="en-US" sz="1400" b="1" i="0" dirty="0">
              <a:solidFill>
                <a:schemeClr val="tx1"/>
              </a:solidFill>
              <a:latin typeface="+mn-lt"/>
              <a:ea typeface="Times New Roman" charset="0"/>
              <a:cs typeface="Times New Roman" charset="0"/>
            </a:rPr>
            <a:t>case</a:t>
          </a:r>
        </a:p>
      </cdr:txBody>
    </cdr:sp>
  </cdr:relSizeAnchor>
</c:userShapes>
</file>

<file path=ppt/drawings/drawing3.xml><?xml version="1.0" encoding="utf-8"?>
<c:userShapes xmlns:c="http://schemas.openxmlformats.org/drawingml/2006/chart">
  <cdr:relSizeAnchor xmlns:cdr="http://schemas.openxmlformats.org/drawingml/2006/chartDrawing">
    <cdr:from>
      <cdr:x>0.00528</cdr:x>
      <cdr:y>0</cdr:y>
    </cdr:from>
    <cdr:to>
      <cdr:x>0.84222</cdr:x>
      <cdr:y>0.16233</cdr:y>
    </cdr:to>
    <cdr:sp macro="" textlink="">
      <cdr:nvSpPr>
        <cdr:cNvPr id="2" name="TextBox 1"/>
        <cdr:cNvSpPr txBox="1"/>
      </cdr:nvSpPr>
      <cdr:spPr bwMode="auto">
        <a:xfrm xmlns:a="http://schemas.openxmlformats.org/drawingml/2006/main">
          <a:off x="27039" y="0"/>
          <a:ext cx="4282838" cy="70773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dirty="0">
              <a:ea typeface="Times New Roman" charset="0"/>
              <a:cs typeface="Times New Roman" charset="0"/>
            </a:rPr>
            <a:t>AEO2020 </a:t>
          </a:r>
          <a:r>
            <a:rPr lang="en-US" sz="1400" b="1" i="0" baseline="0" dirty="0">
              <a:solidFill>
                <a:sysClr val="windowText" lastClr="000000"/>
              </a:solidFill>
              <a:latin typeface="+mn-lt"/>
              <a:ea typeface="Times New Roman" charset="0"/>
              <a:cs typeface="Times New Roman" charset="0"/>
            </a:rPr>
            <a:t>Electricity use growth rate </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percentage growth (three-year rolling average)</a:t>
          </a:r>
          <a:endParaRPr lang="en-US" sz="14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0.30671</cdr:x>
      <cdr:y>0.09039</cdr:y>
    </cdr:from>
    <cdr:to>
      <cdr:x>0.51967</cdr:x>
      <cdr:y>0.20172</cdr:y>
    </cdr:to>
    <cdr:grpSp>
      <cdr:nvGrpSpPr>
        <cdr:cNvPr id="4" name="Group 3">
          <a:extLst xmlns:a="http://schemas.openxmlformats.org/drawingml/2006/main">
            <a:ext uri="{FF2B5EF4-FFF2-40B4-BE49-F238E27FC236}">
              <a16:creationId xmlns:a16="http://schemas.microsoft.com/office/drawing/2014/main" id="{F76B64AE-EE32-564A-A104-10DB5B3A2B5C}"/>
            </a:ext>
          </a:extLst>
        </cdr:cNvPr>
        <cdr:cNvGrpSpPr/>
      </cdr:nvGrpSpPr>
      <cdr:grpSpPr>
        <a:xfrm xmlns:a="http://schemas.openxmlformats.org/drawingml/2006/main">
          <a:off x="1735806" y="429621"/>
          <a:ext cx="1205234" cy="529149"/>
          <a:chOff x="2485367" y="399371"/>
          <a:chExt cx="1168384" cy="318718"/>
        </a:xfrm>
      </cdr:grpSpPr>
      <cdr:sp macro="" textlink="">
        <cdr:nvSpPr>
          <cdr:cNvPr id="6" name="TextBox 1"/>
          <cdr:cNvSpPr txBox="1"/>
        </cdr:nvSpPr>
        <cdr:spPr bwMode="auto">
          <a:xfrm xmlns:a="http://schemas.openxmlformats.org/drawingml/2006/main">
            <a:off x="2485367" y="399371"/>
            <a:ext cx="1168384" cy="31871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ysClr val="windowText" lastClr="000000"/>
                </a:solidFill>
                <a:latin typeface="+mn-lt"/>
                <a:ea typeface="Times New Roman" charset="0"/>
                <a:cs typeface="Times New Roman" charset="0"/>
              </a:rPr>
              <a:t>2019</a:t>
            </a:r>
            <a:endParaRPr lang="en-US" sz="1400" b="0" i="0" dirty="0">
              <a:solidFill>
                <a:sysClr val="windowText" lastClr="000000"/>
              </a:solidFill>
              <a:latin typeface="+mn-lt"/>
              <a:ea typeface="Times New Roman" charset="0"/>
              <a:cs typeface="Times New Roman" charset="0"/>
            </a:endParaRPr>
          </a:p>
          <a:p xmlns:a="http://schemas.openxmlformats.org/drawingml/2006/main">
            <a:pPr eaLnBrk="0" hangingPunct="0"/>
            <a:r>
              <a:rPr lang="en-US" sz="1400" b="0" i="0" dirty="0">
                <a:solidFill>
                  <a:sysClr val="windowText" lastClr="000000"/>
                </a:solidFill>
                <a:latin typeface="+mn-lt"/>
                <a:ea typeface="Times New Roman" charset="0"/>
                <a:cs typeface="Times New Roman" charset="0"/>
              </a:rPr>
              <a:t>   history</a:t>
            </a:r>
            <a:r>
              <a:rPr lang="en-US" sz="1400" b="0" i="0" baseline="0" dirty="0">
                <a:solidFill>
                  <a:sysClr val="windowText" lastClr="000000"/>
                </a:solidFill>
                <a:latin typeface="+mn-lt"/>
                <a:ea typeface="Times New Roman" charset="0"/>
                <a:cs typeface="Times New Roman" charset="0"/>
              </a:rPr>
              <a:t>   projections</a:t>
            </a:r>
            <a:endParaRPr lang="en-US" sz="1400" b="0" i="0" dirty="0">
              <a:solidFill>
                <a:sysClr val="windowText" lastClr="000000"/>
              </a:solidFill>
              <a:latin typeface="+mn-lt"/>
              <a:ea typeface="Times New Roman" charset="0"/>
              <a:cs typeface="Times New Roman" charset="0"/>
            </a:endParaRPr>
          </a:p>
        </cdr:txBody>
      </cdr:sp>
    </cdr:grpSp>
  </cdr:relSizeAnchor>
  <cdr:relSizeAnchor xmlns:cdr="http://schemas.openxmlformats.org/drawingml/2006/chartDrawing">
    <cdr:from>
      <cdr:x>0.81597</cdr:x>
      <cdr:y>0.452</cdr:y>
    </cdr:from>
    <cdr:to>
      <cdr:x>1</cdr:x>
      <cdr:y>0.84363</cdr:y>
    </cdr:to>
    <cdr:sp macro="" textlink="">
      <cdr:nvSpPr>
        <cdr:cNvPr id="3" name="TextBox 2"/>
        <cdr:cNvSpPr txBox="1"/>
      </cdr:nvSpPr>
      <cdr:spPr bwMode="auto">
        <a:xfrm xmlns:a="http://schemas.openxmlformats.org/drawingml/2006/main">
          <a:off x="4617931" y="2148367"/>
          <a:ext cx="1041506" cy="186140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1">
                  <a:lumMod val="75000"/>
                </a:schemeClr>
              </a:solidFill>
              <a:latin typeface="+mn-lt"/>
              <a:ea typeface="Times New Roman" charset="0"/>
              <a:cs typeface="Times New Roman" charset="0"/>
            </a:rPr>
            <a:t>High Economic Growth</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mn-lt"/>
              <a:ea typeface="Times New Roman" charset="0"/>
              <a:cs typeface="Times New Roman" charset="0"/>
            </a:rPr>
            <a:t>Reference</a:t>
          </a:r>
          <a:endParaRPr lang="en-US" sz="1400" b="1" i="0" dirty="0">
            <a:solidFill>
              <a:schemeClr val="tx1"/>
            </a:solidFill>
            <a:latin typeface="+mn-lt"/>
            <a:ea typeface="Times New Roman" charset="0"/>
            <a:cs typeface="Times New Roman"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1">
                  <a:lumMod val="40000"/>
                  <a:lumOff val="60000"/>
                </a:schemeClr>
              </a:solidFill>
              <a:effectLst/>
              <a:uLnTx/>
              <a:uFillTx/>
              <a:latin typeface="+mn-lt"/>
              <a:ea typeface="Times New Roman" charset="0"/>
              <a:cs typeface="Times New Roman" charset="0"/>
            </a:rPr>
            <a:t>Low Economic Growth</a:t>
          </a:r>
        </a:p>
        <a:p xmlns:a="http://schemas.openxmlformats.org/drawingml/2006/main">
          <a:pPr eaLnBrk="0" hangingPunct="0"/>
          <a:endParaRPr lang="en-US" sz="1400" b="1" i="0" dirty="0">
            <a:solidFill>
              <a:srgbClr val="333333"/>
            </a:solidFill>
            <a:latin typeface="+mn-lt"/>
            <a:ea typeface="Times New Roman" charset="0"/>
            <a:cs typeface="Times New Roman" charset="0"/>
          </a:endParaRPr>
        </a:p>
      </cdr:txBody>
    </cdr:sp>
  </cdr:relSizeAnchor>
</c:userShapes>
</file>

<file path=ppt/drawings/drawing30.xml><?xml version="1.0" encoding="utf-8"?>
<c:userShapes xmlns:c="http://schemas.openxmlformats.org/drawingml/2006/chart">
  <cdr:relSizeAnchor xmlns:cdr="http://schemas.openxmlformats.org/drawingml/2006/chartDrawing">
    <cdr:from>
      <cdr:x>0.0891</cdr:x>
      <cdr:y>0.16199</cdr:y>
    </cdr:from>
    <cdr:to>
      <cdr:x>0.30206</cdr:x>
      <cdr:y>0.30834</cdr:y>
    </cdr:to>
    <cdr:sp macro="" textlink="">
      <cdr:nvSpPr>
        <cdr:cNvPr id="6" name="TextBox 1"/>
        <cdr:cNvSpPr txBox="1"/>
      </cdr:nvSpPr>
      <cdr:spPr bwMode="auto">
        <a:xfrm xmlns:a="http://schemas.openxmlformats.org/drawingml/2006/main">
          <a:off x="325905" y="769920"/>
          <a:ext cx="778923" cy="6955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endParaRPr lang="en-US" sz="1400" b="1" i="0" dirty="0">
            <a:solidFill>
              <a:schemeClr val="tx1"/>
            </a:solidFill>
            <a:latin typeface="+mn-lt"/>
            <a:ea typeface="Times New Roman" charset="0"/>
            <a:cs typeface="Times New Roman" charset="0"/>
          </a:endParaRPr>
        </a:p>
        <a:p xmlns:a="http://schemas.openxmlformats.org/drawingml/2006/main">
          <a:pPr eaLnBrk="0" hangingPunct="0"/>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0.08851</cdr:x>
      <cdr:y>0.92231</cdr:y>
    </cdr:from>
    <cdr:to>
      <cdr:x>0.91149</cdr:x>
      <cdr:y>0.98095</cdr:y>
    </cdr:to>
    <cdr:sp macro="" textlink="">
      <cdr:nvSpPr>
        <cdr:cNvPr id="7" name="TextBox 1"/>
        <cdr:cNvSpPr txBox="1"/>
      </cdr:nvSpPr>
      <cdr:spPr bwMode="auto">
        <a:xfrm xmlns:a="http://schemas.openxmlformats.org/drawingml/2006/main">
          <a:off x="323716" y="4383716"/>
          <a:ext cx="3010168" cy="27871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0" hangingPunct="0"/>
          <a:r>
            <a:rPr lang="en-US" sz="1400" b="1" i="0" dirty="0">
              <a:solidFill>
                <a:srgbClr val="333333"/>
              </a:solidFill>
              <a:latin typeface="+mn-lt"/>
              <a:ea typeface="Times New Roman" charset="0"/>
              <a:cs typeface="Times New Roman" charset="0"/>
            </a:rPr>
            <a:t>High Oil and Gas </a:t>
          </a:r>
          <a:r>
            <a:rPr lang="en-US" sz="1400" b="1" i="0" dirty="0">
              <a:solidFill>
                <a:schemeClr val="tx1"/>
              </a:solidFill>
              <a:latin typeface="+mn-lt"/>
              <a:ea typeface="Times New Roman" charset="0"/>
              <a:cs typeface="Times New Roman" charset="0"/>
            </a:rPr>
            <a:t>Supply case</a:t>
          </a:r>
        </a:p>
      </cdr:txBody>
    </cdr:sp>
  </cdr:relSizeAnchor>
</c:userShapes>
</file>

<file path=ppt/drawings/drawing31.xml><?xml version="1.0" encoding="utf-8"?>
<c:userShapes xmlns:c="http://schemas.openxmlformats.org/drawingml/2006/chart">
  <cdr:relSizeAnchor xmlns:cdr="http://schemas.openxmlformats.org/drawingml/2006/chartDrawing">
    <cdr:from>
      <cdr:x>1.35993E-7</cdr:x>
      <cdr:y>0.01852</cdr:y>
    </cdr:from>
    <cdr:to>
      <cdr:x>0.7361</cdr:x>
      <cdr:y>0.18924</cdr:y>
    </cdr:to>
    <cdr:sp macro="" textlink="">
      <cdr:nvSpPr>
        <cdr:cNvPr id="2" name="TextBox 1"/>
        <cdr:cNvSpPr txBox="1"/>
      </cdr:nvSpPr>
      <cdr:spPr bwMode="auto">
        <a:xfrm xmlns:a="http://schemas.openxmlformats.org/drawingml/2006/main">
          <a:off x="1" y="60153"/>
          <a:ext cx="5412764" cy="55450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Capacity factor for fossil-fired plants (</a:t>
          </a:r>
          <a:r>
            <a:rPr lang="en-US" sz="1400" b="1" dirty="0">
              <a:ea typeface="Times New Roman" charset="0"/>
              <a:cs typeface="Times New Roman" charset="0"/>
            </a:rPr>
            <a:t>AEO2020 </a:t>
          </a:r>
          <a:r>
            <a:rPr lang="en-US" sz="1400" b="1" i="0" dirty="0">
              <a:solidFill>
                <a:sysClr val="windowText" lastClr="000000"/>
              </a:solidFill>
              <a:latin typeface="+mn-lt"/>
              <a:ea typeface="Times New Roman" charset="0"/>
              <a:cs typeface="Times New Roman" charset="0"/>
            </a:rPr>
            <a:t>Reference case)</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percent</a:t>
          </a:r>
        </a:p>
      </cdr:txBody>
    </cdr:sp>
  </cdr:relSizeAnchor>
  <cdr:relSizeAnchor xmlns:cdr="http://schemas.openxmlformats.org/drawingml/2006/chartDrawing">
    <cdr:from>
      <cdr:x>0.72832</cdr:x>
      <cdr:y>0.20602</cdr:y>
    </cdr:from>
    <cdr:to>
      <cdr:x>0.99041</cdr:x>
      <cdr:y>0.93056</cdr:y>
    </cdr:to>
    <cdr:sp macro="" textlink="">
      <cdr:nvSpPr>
        <cdr:cNvPr id="3" name="TextBox 1"/>
        <cdr:cNvSpPr txBox="1"/>
      </cdr:nvSpPr>
      <cdr:spPr>
        <a:xfrm xmlns:a="http://schemas.openxmlformats.org/drawingml/2006/main">
          <a:off x="3600450" y="565154"/>
          <a:ext cx="1295617" cy="1987546"/>
        </a:xfrm>
        <a:prstGeom xmlns:a="http://schemas.openxmlformats.org/drawingml/2006/main" prst="rect">
          <a:avLst/>
        </a:prstGeom>
      </cdr:spPr>
      <cdr:txBody>
        <a:bodyPr xmlns:a="http://schemas.openxmlformats.org/drawingml/2006/main" wrap="square" lIns="45720" rIns="4572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US" sz="1200" b="1" dirty="0">
            <a:solidFill>
              <a:sysClr val="windowText" lastClr="000000"/>
            </a:solidFill>
          </a:endParaRPr>
        </a:p>
        <a:p xmlns:a="http://schemas.openxmlformats.org/drawingml/2006/main">
          <a:r>
            <a:rPr lang="en-US" sz="1400" b="1" dirty="0">
              <a:solidFill>
                <a:schemeClr val="tx1">
                  <a:lumMod val="50000"/>
                  <a:lumOff val="50000"/>
                </a:schemeClr>
              </a:solidFill>
            </a:rPr>
            <a:t>coal</a:t>
          </a:r>
        </a:p>
        <a:p xmlns:a="http://schemas.openxmlformats.org/drawingml/2006/main">
          <a:r>
            <a:rPr lang="en-US" sz="1400" b="1" dirty="0">
              <a:solidFill>
                <a:schemeClr val="accent1"/>
              </a:solidFill>
            </a:rPr>
            <a:t>new multi-shaft combined-cycle (natural gas)</a:t>
          </a:r>
          <a:endParaRPr lang="en-US" sz="1400" b="1" dirty="0">
            <a:solidFill>
              <a:schemeClr val="accent2"/>
            </a:solidFill>
          </a:endParaRPr>
        </a:p>
        <a:p xmlns:a="http://schemas.openxmlformats.org/drawingml/2006/main">
          <a:r>
            <a:rPr lang="en-US" sz="1400" b="1" dirty="0">
              <a:solidFill>
                <a:schemeClr val="accent2"/>
              </a:solidFill>
            </a:rPr>
            <a:t>new single-shaft and existing combined-cycle (natural gas)</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4"/>
              </a:solidFill>
              <a:effectLst/>
              <a:uLnTx/>
              <a:uFillTx/>
              <a:latin typeface="+mn-lt"/>
              <a:ea typeface="+mn-ea"/>
              <a:cs typeface="+mn-cs"/>
            </a:rPr>
            <a:t>oil and natural gas steam</a:t>
          </a:r>
        </a:p>
        <a:p xmlns:a="http://schemas.openxmlformats.org/drawingml/2006/main">
          <a:r>
            <a:rPr lang="en-US" sz="1400" b="1" dirty="0">
              <a:solidFill>
                <a:schemeClr val="accent3"/>
              </a:solidFill>
            </a:rPr>
            <a:t>combustion</a:t>
          </a:r>
          <a:r>
            <a:rPr lang="en-US" sz="1400" b="1" baseline="0" dirty="0">
              <a:solidFill>
                <a:schemeClr val="accent3"/>
              </a:solidFill>
            </a:rPr>
            <a:t> turbine </a:t>
          </a:r>
          <a:r>
            <a:rPr lang="en-US" sz="1400" b="1" dirty="0">
              <a:solidFill>
                <a:schemeClr val="accent3"/>
              </a:solidFill>
            </a:rPr>
            <a:t>(natural gas)</a:t>
          </a:r>
        </a:p>
      </cdr:txBody>
    </cdr:sp>
  </cdr:relSizeAnchor>
  <cdr:relSizeAnchor xmlns:cdr="http://schemas.openxmlformats.org/drawingml/2006/chartDrawing">
    <cdr:from>
      <cdr:x>0.16061</cdr:x>
      <cdr:y>0.18291</cdr:y>
    </cdr:from>
    <cdr:to>
      <cdr:x>0.27235</cdr:x>
      <cdr:y>0.32926</cdr:y>
    </cdr:to>
    <cdr:sp macro="" textlink="">
      <cdr:nvSpPr>
        <cdr:cNvPr id="4" name="TextBox 1"/>
        <cdr:cNvSpPr txBox="1"/>
      </cdr:nvSpPr>
      <cdr:spPr bwMode="auto">
        <a:xfrm xmlns:a="http://schemas.openxmlformats.org/drawingml/2006/main">
          <a:off x="1863102" y="869376"/>
          <a:ext cx="1296168" cy="69559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endParaRPr lang="en-US" sz="1400" b="0" i="0" dirty="0">
            <a:solidFill>
              <a:schemeClr val="tx1"/>
            </a:solidFill>
            <a:latin typeface="+mn-lt"/>
            <a:ea typeface="Times New Roman" charset="0"/>
            <a:cs typeface="Times New Roman" charset="0"/>
          </a:endParaRPr>
        </a:p>
        <a:p xmlns:a="http://schemas.openxmlformats.org/drawingml/2006/main">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0.00521</cdr:x>
      <cdr:y>0</cdr:y>
    </cdr:from>
    <cdr:to>
      <cdr:x>0.96791</cdr:x>
      <cdr:y>0.19097</cdr:y>
    </cdr:to>
    <cdr:sp macro="" textlink="">
      <cdr:nvSpPr>
        <cdr:cNvPr id="2" name="TextBox 1"/>
        <cdr:cNvSpPr txBox="1"/>
      </cdr:nvSpPr>
      <cdr:spPr bwMode="auto">
        <a:xfrm xmlns:a="http://schemas.openxmlformats.org/drawingml/2006/main">
          <a:off x="14304" y="0"/>
          <a:ext cx="2643172" cy="52387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baseline="0" dirty="0">
              <a:solidFill>
                <a:sysClr val="windowText" lastClr="000000"/>
              </a:solidFill>
              <a:latin typeface="+mn-lt"/>
              <a:ea typeface="Times New Roman" charset="0"/>
              <a:cs typeface="Times New Roman" charset="0"/>
            </a:rPr>
            <a:t>Electricity use by end-use sector (</a:t>
          </a:r>
          <a:r>
            <a:rPr lang="en-US" sz="1400" b="1" dirty="0">
              <a:ea typeface="Times New Roman" charset="0"/>
              <a:cs typeface="Times New Roman" charset="0"/>
            </a:rPr>
            <a:t>AEO2020</a:t>
          </a:r>
          <a:r>
            <a:rPr lang="en-US" sz="1400" b="1" i="0" baseline="0" dirty="0">
              <a:solidFill>
                <a:sysClr val="windowText" lastClr="000000"/>
              </a:solidFill>
              <a:latin typeface="+mn-lt"/>
              <a:ea typeface="Times New Roman" charset="0"/>
              <a:cs typeface="Times New Roman" charset="0"/>
            </a:rPr>
            <a:t> Reference case) </a:t>
          </a:r>
        </a:p>
        <a:p xmlns:a="http://schemas.openxmlformats.org/drawingml/2006/main">
          <a:pPr eaLnBrk="0" hangingPunct="0"/>
          <a:r>
            <a:rPr lang="en-US" sz="1400" i="0" baseline="0" dirty="0">
              <a:solidFill>
                <a:sysClr val="windowText" lastClr="000000"/>
              </a:solidFill>
              <a:latin typeface="+mn-lt"/>
              <a:ea typeface="Times New Roman" charset="0"/>
              <a:cs typeface="Times New Roman" charset="0"/>
            </a:rPr>
            <a:t>billion kilowatthours</a:t>
          </a:r>
          <a:endParaRPr lang="en-US" sz="14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0.70452</cdr:x>
      <cdr:y>0.17912</cdr:y>
    </cdr:from>
    <cdr:to>
      <cdr:x>0.8745</cdr:x>
      <cdr:y>0.35121</cdr:y>
    </cdr:to>
    <cdr:sp macro="" textlink="">
      <cdr:nvSpPr>
        <cdr:cNvPr id="8" name="TextBox 1"/>
        <cdr:cNvSpPr txBox="1"/>
      </cdr:nvSpPr>
      <cdr:spPr bwMode="auto">
        <a:xfrm xmlns:a="http://schemas.openxmlformats.org/drawingml/2006/main">
          <a:off x="4045343" y="851346"/>
          <a:ext cx="976023" cy="81793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1"/>
              </a:solidFill>
              <a:latin typeface="+mn-lt"/>
              <a:ea typeface="Times New Roman" charset="0"/>
              <a:cs typeface="Times New Roman" charset="0"/>
            </a:rPr>
            <a:t>direct use</a:t>
          </a:r>
        </a:p>
        <a:p xmlns:a="http://schemas.openxmlformats.org/drawingml/2006/main">
          <a:pPr eaLnBrk="0" hangingPunct="0"/>
          <a:endParaRPr lang="en-US" sz="1400" b="1" i="0" dirty="0">
            <a:solidFill>
              <a:schemeClr val="bg1">
                <a:lumMod val="65000"/>
              </a:schemeClr>
            </a:solidFill>
            <a:latin typeface="+mn-lt"/>
            <a:ea typeface="Times New Roman" charset="0"/>
            <a:cs typeface="Times New Roman" charset="0"/>
          </a:endParaRPr>
        </a:p>
        <a:p xmlns:a="http://schemas.openxmlformats.org/drawingml/2006/main">
          <a:pPr eaLnBrk="0" hangingPunct="0"/>
          <a:r>
            <a:rPr lang="en-US" sz="1400" b="1" i="0" dirty="0">
              <a:solidFill>
                <a:schemeClr val="tx2"/>
              </a:solidFill>
              <a:latin typeface="+mn-lt"/>
              <a:ea typeface="Times New Roman" charset="0"/>
              <a:cs typeface="Times New Roman" charset="0"/>
            </a:rPr>
            <a:t>electricity </a:t>
          </a:r>
        </a:p>
        <a:p xmlns:a="http://schemas.openxmlformats.org/drawingml/2006/main">
          <a:pPr eaLnBrk="0" hangingPunct="0"/>
          <a:r>
            <a:rPr lang="en-US" sz="1400" b="1" i="0" dirty="0">
              <a:solidFill>
                <a:schemeClr val="tx2"/>
              </a:solidFill>
              <a:latin typeface="+mn-lt"/>
              <a:ea typeface="Times New Roman" charset="0"/>
              <a:cs typeface="Times New Roman" charset="0"/>
            </a:rPr>
            <a:t>sales</a:t>
          </a:r>
          <a:endParaRPr lang="en-US" sz="1400" b="1" i="0" dirty="0">
            <a:solidFill>
              <a:schemeClr val="accent2">
                <a:lumMod val="50000"/>
              </a:schemeClr>
            </a:solidFill>
            <a:latin typeface="+mn-lt"/>
            <a:ea typeface="Times New Roman" charset="0"/>
            <a:cs typeface="Times New Roman" charset="0"/>
          </a:endParaRPr>
        </a:p>
      </cdr:txBody>
    </cdr:sp>
  </cdr:relSizeAnchor>
  <cdr:relSizeAnchor xmlns:cdr="http://schemas.openxmlformats.org/drawingml/2006/chartDrawing">
    <cdr:from>
      <cdr:x>0.13234</cdr:x>
      <cdr:y>0.86295</cdr:y>
    </cdr:from>
    <cdr:to>
      <cdr:x>0.99849</cdr:x>
      <cdr:y>0.96522</cdr:y>
    </cdr:to>
    <cdr:sp macro="" textlink="">
      <cdr:nvSpPr>
        <cdr:cNvPr id="4" name="TextBox 1"/>
        <cdr:cNvSpPr txBox="1"/>
      </cdr:nvSpPr>
      <cdr:spPr bwMode="auto">
        <a:xfrm xmlns:a="http://schemas.openxmlformats.org/drawingml/2006/main">
          <a:off x="759868" y="4101570"/>
          <a:ext cx="4973423" cy="48610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bg2"/>
              </a:solidFill>
              <a:latin typeface="+mn-lt"/>
              <a:ea typeface="Times New Roman" charset="0"/>
              <a:cs typeface="Times New Roman" charset="0"/>
            </a:rPr>
            <a:t>residential                              industrial</a:t>
          </a:r>
        </a:p>
        <a:p xmlns:a="http://schemas.openxmlformats.org/drawingml/2006/main">
          <a:pPr eaLnBrk="0" hangingPunct="0"/>
          <a:r>
            <a:rPr lang="en-US" sz="1400" b="1" i="0" baseline="0" dirty="0">
              <a:solidFill>
                <a:schemeClr val="bg2"/>
              </a:solidFill>
              <a:latin typeface="+mn-lt"/>
              <a:ea typeface="Times New Roman" charset="0"/>
              <a:cs typeface="Times New Roman" charset="0"/>
            </a:rPr>
            <a:t>                      commercial                         transportation</a:t>
          </a:r>
          <a:endParaRPr lang="en-US" sz="1400" b="1" i="0" dirty="0">
            <a:solidFill>
              <a:schemeClr val="bg2"/>
            </a:solidFill>
            <a:latin typeface="+mn-lt"/>
            <a:ea typeface="Times New Roman" charset="0"/>
            <a:cs typeface="Times New Roman"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0.14458</cdr:x>
      <cdr:y>0.15762</cdr:y>
    </cdr:from>
    <cdr:to>
      <cdr:x>0.42422</cdr:x>
      <cdr:y>0.29703</cdr:y>
    </cdr:to>
    <cdr:sp macro="" textlink="">
      <cdr:nvSpPr>
        <cdr:cNvPr id="3" name="TextBox 1"/>
        <cdr:cNvSpPr txBox="1"/>
      </cdr:nvSpPr>
      <cdr:spPr bwMode="auto">
        <a:xfrm xmlns:a="http://schemas.openxmlformats.org/drawingml/2006/main">
          <a:off x="1586447" y="720623"/>
          <a:ext cx="3068434" cy="63738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spcAft>
              <a:spcPts val="300"/>
            </a:spcAft>
          </a:pPr>
          <a:r>
            <a:rPr lang="en-US" sz="1400" b="0" i="0" dirty="0">
              <a:solidFill>
                <a:schemeClr val="tx1"/>
              </a:solidFill>
              <a:latin typeface="+mn-lt"/>
              <a:ea typeface="Times New Roman" charset="0"/>
              <a:cs typeface="Times New Roman" charset="0"/>
            </a:rPr>
            <a:t>         </a:t>
          </a:r>
        </a:p>
        <a:p xmlns:a="http://schemas.openxmlformats.org/drawingml/2006/main">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cdr:x>
      <cdr:y>0.02857</cdr:y>
    </cdr:from>
    <cdr:to>
      <cdr:x>0.8755</cdr:x>
      <cdr:y>0.29753</cdr:y>
    </cdr:to>
    <cdr:sp macro="" textlink="">
      <cdr:nvSpPr>
        <cdr:cNvPr id="4" name="TextBox 1"/>
        <cdr:cNvSpPr txBox="1"/>
      </cdr:nvSpPr>
      <cdr:spPr>
        <a:xfrm xmlns:a="http://schemas.openxmlformats.org/drawingml/2006/main">
          <a:off x="-622480" y="130628"/>
          <a:ext cx="9606686" cy="122968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dirty="0">
              <a:solidFill>
                <a:schemeClr val="tx1"/>
              </a:solidFill>
            </a:rPr>
            <a:t>Electricity generation, end-use solar photovoltaic share (AEO2020 Reference case)</a:t>
          </a:r>
        </a:p>
        <a:p xmlns:a="http://schemas.openxmlformats.org/drawingml/2006/main">
          <a:r>
            <a:rPr lang="en-US" sz="1400" dirty="0">
              <a:solidFill>
                <a:schemeClr val="tx1"/>
              </a:solidFill>
            </a:rPr>
            <a:t>billion </a:t>
          </a:r>
          <a:r>
            <a:rPr lang="en-US" sz="1400" dirty="0" err="1">
              <a:solidFill>
                <a:schemeClr val="tx1"/>
              </a:solidFill>
            </a:rPr>
            <a:t>kilowatthours</a:t>
          </a:r>
          <a:r>
            <a:rPr lang="en-US" sz="1400" dirty="0">
              <a:solidFill>
                <a:schemeClr val="tx1"/>
              </a:solidFill>
            </a:rPr>
            <a:t>                                                                                                                               percent share</a:t>
          </a:r>
        </a:p>
      </cdr:txBody>
    </cdr:sp>
  </cdr:relSizeAnchor>
  <cdr:relSizeAnchor xmlns:cdr="http://schemas.openxmlformats.org/drawingml/2006/chartDrawing">
    <cdr:from>
      <cdr:x>0.83272</cdr:x>
      <cdr:y>0.16583</cdr:y>
    </cdr:from>
    <cdr:to>
      <cdr:x>1</cdr:x>
      <cdr:y>0.81349</cdr:y>
    </cdr:to>
    <cdr:sp macro="" textlink="">
      <cdr:nvSpPr>
        <cdr:cNvPr id="5" name="TextBox 1"/>
        <cdr:cNvSpPr txBox="1"/>
      </cdr:nvSpPr>
      <cdr:spPr bwMode="auto">
        <a:xfrm xmlns:a="http://schemas.openxmlformats.org/drawingml/2006/main">
          <a:off x="9137270" y="758175"/>
          <a:ext cx="1835530" cy="296111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eaLnBrk="0" hangingPunct="0"/>
          <a:r>
            <a:rPr lang="en-US" sz="1400" b="1" dirty="0">
              <a:ea typeface="Times New Roman" charset="0"/>
              <a:cs typeface="Times New Roman" charset="0"/>
            </a:rPr>
            <a:t>end-use solar photovoltaic</a:t>
          </a:r>
          <a:br>
            <a:rPr lang="en-US" sz="1400" b="1" dirty="0">
              <a:ea typeface="Times New Roman" charset="0"/>
              <a:cs typeface="Times New Roman" charset="0"/>
            </a:rPr>
          </a:br>
          <a:r>
            <a:rPr lang="en-US" sz="1400" b="1" dirty="0">
              <a:ea typeface="Times New Roman" charset="0"/>
              <a:cs typeface="Times New Roman" charset="0"/>
            </a:rPr>
            <a:t>share of generation</a:t>
          </a:r>
        </a:p>
        <a:p xmlns:a="http://schemas.openxmlformats.org/drawingml/2006/main">
          <a:pPr eaLnBrk="0" hangingPunct="0"/>
          <a:endParaRPr lang="en-US" sz="1400" b="1" i="0" dirty="0">
            <a:solidFill>
              <a:schemeClr val="accent3"/>
            </a:solidFill>
            <a:latin typeface="+mn-lt"/>
            <a:ea typeface="Times New Roman" charset="0"/>
            <a:cs typeface="Times New Roman" charset="0"/>
          </a:endParaRPr>
        </a:p>
        <a:p xmlns:a="http://schemas.openxmlformats.org/drawingml/2006/main">
          <a:pPr eaLnBrk="0" hangingPunct="0"/>
          <a:r>
            <a:rPr lang="en-US" sz="1400" b="1" i="0" dirty="0">
              <a:solidFill>
                <a:schemeClr val="accent4"/>
              </a:solidFill>
              <a:latin typeface="+mn-lt"/>
              <a:ea typeface="Times New Roman" charset="0"/>
              <a:cs typeface="Times New Roman" charset="0"/>
            </a:rPr>
            <a:t>end-use PV generation</a:t>
          </a:r>
        </a:p>
        <a:p xmlns:a="http://schemas.openxmlformats.org/drawingml/2006/main">
          <a:pPr eaLnBrk="0" hangingPunct="0"/>
          <a:endParaRPr lang="en-US" sz="1400" b="1" dirty="0">
            <a:solidFill>
              <a:schemeClr val="accent4"/>
            </a:solidFill>
            <a:ea typeface="Times New Roman" charset="0"/>
            <a:cs typeface="Times New Roman" charset="0"/>
          </a:endParaRPr>
        </a:p>
        <a:p xmlns:a="http://schemas.openxmlformats.org/drawingml/2006/main">
          <a:pPr eaLnBrk="0" hangingPunct="0"/>
          <a:r>
            <a:rPr lang="en-US" sz="1400" b="1" dirty="0">
              <a:solidFill>
                <a:schemeClr val="accent3"/>
              </a:solidFill>
              <a:ea typeface="Times New Roman" charset="0"/>
              <a:cs typeface="Times New Roman" charset="0"/>
            </a:rPr>
            <a:t>other end-use generation</a:t>
          </a:r>
        </a:p>
        <a:p xmlns:a="http://schemas.openxmlformats.org/drawingml/2006/main">
          <a:pPr eaLnBrk="0" hangingPunct="0"/>
          <a:endParaRPr lang="en-US" sz="1400" b="1" dirty="0">
            <a:solidFill>
              <a:schemeClr val="accent2"/>
            </a:solidFill>
            <a:ea typeface="Times New Roman" charset="0"/>
            <a:cs typeface="Times New Roman" charset="0"/>
          </a:endParaRPr>
        </a:p>
        <a:p xmlns:a="http://schemas.openxmlformats.org/drawingml/2006/main">
          <a:pPr eaLnBrk="0" hangingPunct="0"/>
          <a:r>
            <a:rPr lang="en-US" sz="1400" b="1" dirty="0">
              <a:solidFill>
                <a:schemeClr val="accent2"/>
              </a:solidFill>
              <a:ea typeface="Times New Roman" charset="0"/>
              <a:cs typeface="Times New Roman" charset="0"/>
            </a:rPr>
            <a:t>electricity generation</a:t>
          </a:r>
          <a:r>
            <a:rPr lang="en-US" sz="1400" b="1" i="0" dirty="0">
              <a:solidFill>
                <a:schemeClr val="accent2"/>
              </a:solidFill>
              <a:latin typeface="+mn-lt"/>
              <a:ea typeface="Times New Roman" charset="0"/>
              <a:cs typeface="Times New Roman" charset="0"/>
            </a:rPr>
            <a:t> from the power sector</a:t>
          </a:r>
        </a:p>
        <a:p xmlns:a="http://schemas.openxmlformats.org/drawingml/2006/main">
          <a:pPr eaLnBrk="0" hangingPunct="0"/>
          <a:endParaRPr lang="en-US" sz="1400" b="1" dirty="0">
            <a:solidFill>
              <a:schemeClr val="accent2"/>
            </a:solidFill>
            <a:ea typeface="Times New Roman" charset="0"/>
            <a:cs typeface="Times New Roman" charset="0"/>
          </a:endParaRPr>
        </a:p>
        <a:p xmlns:a="http://schemas.openxmlformats.org/drawingml/2006/main">
          <a:pPr eaLnBrk="0" hangingPunct="0"/>
          <a:endParaRPr lang="en-US" sz="1400" b="1" dirty="0">
            <a:solidFill>
              <a:schemeClr val="accent2"/>
            </a:solidFill>
            <a:ea typeface="Times New Roman" charset="0"/>
            <a:cs typeface="Times New Roman" charset="0"/>
          </a:endParaRPr>
        </a:p>
        <a:p xmlns:a="http://schemas.openxmlformats.org/drawingml/2006/main">
          <a:pPr eaLnBrk="0" hangingPunct="0"/>
          <a:endParaRPr lang="en-US" sz="1400" b="1" i="0" dirty="0">
            <a:solidFill>
              <a:schemeClr val="accent2"/>
            </a:solidFill>
            <a:latin typeface="+mn-lt"/>
            <a:ea typeface="Times New Roman" charset="0"/>
            <a:cs typeface="Times New Roman" charset="0"/>
          </a:endParaRPr>
        </a:p>
      </cdr:txBody>
    </cdr:sp>
  </cdr:relSizeAnchor>
  <cdr:relSizeAnchor xmlns:cdr="http://schemas.openxmlformats.org/drawingml/2006/chartDrawing">
    <cdr:from>
      <cdr:x>0.77602</cdr:x>
      <cdr:y>0.20176</cdr:y>
    </cdr:from>
    <cdr:to>
      <cdr:x>0.79286</cdr:x>
      <cdr:y>0.26908</cdr:y>
    </cdr:to>
    <cdr:sp macro="" textlink="">
      <cdr:nvSpPr>
        <cdr:cNvPr id="6" name="Rectangle 5"/>
        <cdr:cNvSpPr/>
      </cdr:nvSpPr>
      <cdr:spPr>
        <a:xfrm xmlns:a="http://schemas.openxmlformats.org/drawingml/2006/main">
          <a:off x="8515112" y="922454"/>
          <a:ext cx="184731" cy="307777"/>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eaLnBrk="0" hangingPunct="0"/>
          <a:endParaRPr lang="en-US" sz="1400" b="1" dirty="0">
            <a:ea typeface="Times New Roman" charset="0"/>
            <a:cs typeface="Times New Roman"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0.04943</cdr:x>
      <cdr:y>0.08357</cdr:y>
    </cdr:from>
    <cdr:to>
      <cdr:x>0.73441</cdr:x>
      <cdr:y>0.28711</cdr:y>
    </cdr:to>
    <cdr:sp macro="" textlink="">
      <cdr:nvSpPr>
        <cdr:cNvPr id="4" name="TextBox 1"/>
        <cdr:cNvSpPr txBox="1"/>
      </cdr:nvSpPr>
      <cdr:spPr bwMode="auto">
        <a:xfrm xmlns:a="http://schemas.openxmlformats.org/drawingml/2006/main">
          <a:off x="137809" y="397213"/>
          <a:ext cx="1909715" cy="96742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0" i="0" baseline="0" dirty="0">
            <a:solidFill>
              <a:schemeClr val="bg2"/>
            </a:solidFill>
            <a:latin typeface="+mn-lt"/>
            <a:ea typeface="Times New Roman" charset="0"/>
            <a:cs typeface="Times New Roman" charset="0"/>
          </a:endParaRPr>
        </a:p>
        <a:p xmlns:a="http://schemas.openxmlformats.org/drawingml/2006/main">
          <a:pPr eaLnBrk="0" hangingPunct="0"/>
          <a:r>
            <a:rPr lang="en-US" sz="1400" b="0" i="0" baseline="0" dirty="0">
              <a:solidFill>
                <a:schemeClr val="bg2"/>
              </a:solidFill>
              <a:latin typeface="+mn-lt"/>
              <a:ea typeface="Times New Roman" charset="0"/>
              <a:cs typeface="Times New Roman" charset="0"/>
            </a:rPr>
            <a:t>    </a:t>
          </a:r>
          <a:r>
            <a:rPr lang="en-US" sz="1400" b="1" i="0" baseline="0" dirty="0">
              <a:solidFill>
                <a:schemeClr val="bg2"/>
              </a:solidFill>
              <a:latin typeface="+mn-lt"/>
              <a:ea typeface="Times New Roman" charset="0"/>
              <a:cs typeface="Times New Roman" charset="0"/>
            </a:rPr>
            <a:t>2019</a:t>
          </a:r>
        </a:p>
        <a:p xmlns:a="http://schemas.openxmlformats.org/drawingml/2006/main">
          <a:pPr eaLnBrk="0" hangingPunct="0"/>
          <a:r>
            <a:rPr lang="en-US" sz="1400" b="0" i="0" baseline="0" dirty="0">
              <a:solidFill>
                <a:schemeClr val="bg2"/>
              </a:solidFill>
              <a:latin typeface="+mn-lt"/>
              <a:ea typeface="Times New Roman" charset="0"/>
              <a:cs typeface="Times New Roman" charset="0"/>
            </a:rPr>
            <a:t>           projections</a:t>
          </a:r>
          <a:endParaRPr lang="en-US" sz="1400" b="1" i="0" dirty="0">
            <a:solidFill>
              <a:schemeClr val="bg2"/>
            </a:solidFill>
            <a:latin typeface="+mn-lt"/>
            <a:ea typeface="Times New Roman" charset="0"/>
            <a:cs typeface="Times New Roman"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0.11131</cdr:x>
      <cdr:y>0.12281</cdr:y>
    </cdr:from>
    <cdr:to>
      <cdr:x>0.82397</cdr:x>
      <cdr:y>0.27325</cdr:y>
    </cdr:to>
    <cdr:sp macro="" textlink="">
      <cdr:nvSpPr>
        <cdr:cNvPr id="4" name="TextBox 1"/>
        <cdr:cNvSpPr txBox="1"/>
      </cdr:nvSpPr>
      <cdr:spPr bwMode="auto">
        <a:xfrm xmlns:a="http://schemas.openxmlformats.org/drawingml/2006/main">
          <a:off x="327142" y="583736"/>
          <a:ext cx="2094524" cy="71503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a:solidFill>
                <a:schemeClr val="bg2"/>
              </a:solidFill>
              <a:latin typeface="+mn-lt"/>
              <a:ea typeface="Times New Roman" charset="0"/>
              <a:cs typeface="Times New Roman" charset="0"/>
            </a:rPr>
            <a:t> 2019</a:t>
          </a:r>
        </a:p>
        <a:p xmlns:a="http://schemas.openxmlformats.org/drawingml/2006/main">
          <a:pPr eaLnBrk="0" hangingPunct="0"/>
          <a:r>
            <a:rPr lang="en-US" sz="1400" b="0" i="0" baseline="0" dirty="0">
              <a:solidFill>
                <a:schemeClr val="bg2"/>
              </a:solidFill>
              <a:latin typeface="+mn-lt"/>
              <a:ea typeface="Times New Roman" charset="0"/>
              <a:cs typeface="Times New Roman" charset="0"/>
            </a:rPr>
            <a:t>         projections</a:t>
          </a:r>
          <a:endParaRPr lang="en-US" sz="1400" b="1" i="0" baseline="0" dirty="0">
            <a:solidFill>
              <a:schemeClr val="bg2"/>
            </a:solidFill>
            <a:latin typeface="+mn-lt"/>
            <a:ea typeface="Times New Roman" charset="0"/>
            <a:cs typeface="Times New Roman"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0.3142</cdr:x>
      <cdr:y>0.13525</cdr:y>
    </cdr:from>
    <cdr:to>
      <cdr:x>0.95263</cdr:x>
      <cdr:y>0.29971</cdr:y>
    </cdr:to>
    <cdr:sp macro="" textlink="">
      <cdr:nvSpPr>
        <cdr:cNvPr id="6" name="TextBox 1"/>
        <cdr:cNvSpPr txBox="1"/>
      </cdr:nvSpPr>
      <cdr:spPr bwMode="auto">
        <a:xfrm xmlns:a="http://schemas.openxmlformats.org/drawingml/2006/main">
          <a:off x="861258" y="642843"/>
          <a:ext cx="1750036" cy="78166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bg2"/>
              </a:solidFill>
              <a:latin typeface="+mn-lt"/>
              <a:ea typeface="Times New Roman" charset="0"/>
              <a:cs typeface="Times New Roman" charset="0"/>
            </a:rPr>
            <a:t>2019</a:t>
          </a:r>
          <a:endParaRPr lang="en-US" sz="1400" b="0" i="0" dirty="0">
            <a:solidFill>
              <a:schemeClr val="bg2"/>
            </a:solidFill>
            <a:latin typeface="+mn-lt"/>
            <a:ea typeface="Times New Roman" charset="0"/>
            <a:cs typeface="Times New Roman" charset="0"/>
          </a:endParaRPr>
        </a:p>
        <a:p xmlns:a="http://schemas.openxmlformats.org/drawingml/2006/main">
          <a:pPr eaLnBrk="0" hangingPunct="0"/>
          <a:r>
            <a:rPr lang="en-US" sz="1400" dirty="0">
              <a:solidFill>
                <a:schemeClr val="bg2"/>
              </a:solidFill>
              <a:ea typeface="Times New Roman" charset="0"/>
              <a:cs typeface="Times New Roman" charset="0"/>
            </a:rPr>
            <a:t>h</a:t>
          </a:r>
          <a:r>
            <a:rPr lang="en-US" sz="1400" b="0" i="0" dirty="0">
              <a:solidFill>
                <a:schemeClr val="bg2"/>
              </a:solidFill>
              <a:latin typeface="+mn-lt"/>
              <a:ea typeface="Times New Roman" charset="0"/>
              <a:cs typeface="Times New Roman" charset="0"/>
            </a:rPr>
            <a:t>istory </a:t>
          </a:r>
          <a:r>
            <a:rPr lang="en-US" sz="1400" b="0" i="0" baseline="0" dirty="0">
              <a:solidFill>
                <a:schemeClr val="bg2"/>
              </a:solidFill>
              <a:latin typeface="+mn-lt"/>
              <a:ea typeface="Times New Roman" charset="0"/>
              <a:cs typeface="Times New Roman" charset="0"/>
            </a:rPr>
            <a:t>   projections</a:t>
          </a:r>
        </a:p>
        <a:p xmlns:a="http://schemas.openxmlformats.org/drawingml/2006/main">
          <a:pPr eaLnBrk="0" hangingPunct="0"/>
          <a:r>
            <a:rPr lang="en-US" sz="1400" b="0" i="0" baseline="0" dirty="0">
              <a:solidFill>
                <a:schemeClr val="bg2"/>
              </a:solidFill>
              <a:latin typeface="+mn-lt"/>
              <a:ea typeface="Times New Roman" charset="0"/>
              <a:cs typeface="Times New Roman" charset="0"/>
            </a:rPr>
            <a:t>                </a:t>
          </a:r>
        </a:p>
        <a:p xmlns:a="http://schemas.openxmlformats.org/drawingml/2006/main">
          <a:pPr eaLnBrk="0" hangingPunct="0"/>
          <a:r>
            <a:rPr lang="en-US" sz="1400" b="1" i="0" baseline="0" dirty="0">
              <a:solidFill>
                <a:schemeClr val="bg2"/>
              </a:solidFill>
              <a:latin typeface="+mn-lt"/>
              <a:ea typeface="Times New Roman" charset="0"/>
              <a:cs typeface="Times New Roman" charset="0"/>
            </a:rPr>
            <a:t>            </a:t>
          </a:r>
          <a:r>
            <a:rPr lang="en-US" sz="1400" b="0" i="0" baseline="0" dirty="0">
              <a:solidFill>
                <a:schemeClr val="bg2"/>
              </a:solidFill>
              <a:latin typeface="+mn-lt"/>
              <a:ea typeface="Times New Roman" charset="0"/>
              <a:cs typeface="Times New Roman" charset="0"/>
            </a:rPr>
            <a:t>       </a:t>
          </a:r>
          <a:endParaRPr lang="en-US" sz="1400" b="1"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cdr:x>
      <cdr:y>2.84055E-7</cdr:y>
    </cdr:from>
    <cdr:to>
      <cdr:x>1</cdr:x>
      <cdr:y>0.1007</cdr:y>
    </cdr:to>
    <cdr:sp macro="" textlink="">
      <cdr:nvSpPr>
        <cdr:cNvPr id="7" name="TextBox 5"/>
        <cdr:cNvSpPr txBox="1"/>
      </cdr:nvSpPr>
      <cdr:spPr bwMode="auto">
        <a:xfrm xmlns:a="http://schemas.openxmlformats.org/drawingml/2006/main">
          <a:off x="0" y="1"/>
          <a:ext cx="5743575" cy="35450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nchor="t">
          <a:prstTxWarp prst="textNoShape">
            <a:avLst/>
          </a:prstTxWarp>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ysClr val="windowText" lastClr="000000"/>
              </a:solidFill>
              <a:latin typeface="+mn-lt"/>
              <a:ea typeface="Times New Roman" charset="0"/>
              <a:cs typeface="Times New Roman" charset="0"/>
            </a:rPr>
            <a:t>Electricity generation </a:t>
          </a:r>
          <a:r>
            <a:rPr lang="en-US" sz="1400" b="1" i="0" baseline="0" dirty="0">
              <a:solidFill>
                <a:sysClr val="windowText" lastClr="000000"/>
              </a:solidFill>
              <a:latin typeface="+mn-lt"/>
              <a:ea typeface="Times New Roman" charset="0"/>
              <a:cs typeface="Times New Roman" charset="0"/>
            </a:rPr>
            <a:t>from selected fuels</a:t>
          </a:r>
        </a:p>
        <a:p xmlns:a="http://schemas.openxmlformats.org/drawingml/2006/main">
          <a:pPr eaLnBrk="0" hangingPunct="0"/>
          <a:r>
            <a:rPr lang="en-US" sz="1400" b="0" i="0" baseline="0" dirty="0">
              <a:solidFill>
                <a:sysClr val="windowText" lastClr="000000"/>
              </a:solidFill>
              <a:latin typeface="+mn-lt"/>
              <a:ea typeface="Times New Roman" charset="0"/>
              <a:cs typeface="Times New Roman" charset="0"/>
            </a:rPr>
            <a:t>billion kilowatthours</a:t>
          </a:r>
          <a:endParaRPr lang="en-US" sz="1400" b="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0.47642</cdr:x>
      <cdr:y>0.42425</cdr:y>
    </cdr:from>
    <cdr:to>
      <cdr:x>0.6488</cdr:x>
      <cdr:y>0.5</cdr:y>
    </cdr:to>
    <cdr:sp macro="" textlink="">
      <cdr:nvSpPr>
        <cdr:cNvPr id="9" name="TextBox 1"/>
        <cdr:cNvSpPr txBox="1"/>
      </cdr:nvSpPr>
      <cdr:spPr bwMode="auto">
        <a:xfrm xmlns:a="http://schemas.openxmlformats.org/drawingml/2006/main">
          <a:off x="1305927" y="2016449"/>
          <a:ext cx="472518" cy="36003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1"/>
              </a:solidFill>
              <a:latin typeface="+mn-lt"/>
              <a:ea typeface="Times New Roman" charset="0"/>
              <a:cs typeface="Times New Roman" charset="0"/>
            </a:rPr>
            <a:t>natural gas</a:t>
          </a:r>
          <a:endParaRPr lang="en-US" sz="1400" b="1" i="0" dirty="0">
            <a:solidFill>
              <a:schemeClr val="bg2"/>
            </a:solidFill>
            <a:latin typeface="+mn-lt"/>
            <a:ea typeface="Times New Roman" charset="0"/>
            <a:cs typeface="Times New Roman" charset="0"/>
          </a:endParaRPr>
        </a:p>
      </cdr:txBody>
    </cdr:sp>
  </cdr:relSizeAnchor>
  <cdr:relSizeAnchor xmlns:cdr="http://schemas.openxmlformats.org/drawingml/2006/chartDrawing">
    <cdr:from>
      <cdr:x>0.72313</cdr:x>
      <cdr:y>0.67712</cdr:y>
    </cdr:from>
    <cdr:to>
      <cdr:x>0.82501</cdr:x>
      <cdr:y>0.74541</cdr:y>
    </cdr:to>
    <cdr:sp macro="" textlink="">
      <cdr:nvSpPr>
        <cdr:cNvPr id="10" name="TextBox 1"/>
        <cdr:cNvSpPr txBox="1"/>
      </cdr:nvSpPr>
      <cdr:spPr bwMode="auto">
        <a:xfrm xmlns:a="http://schemas.openxmlformats.org/drawingml/2006/main">
          <a:off x="2792467" y="3040056"/>
          <a:ext cx="393422" cy="30660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lumMod val="50000"/>
                  <a:lumOff val="50000"/>
                </a:schemeClr>
              </a:solidFill>
              <a:latin typeface="+mn-lt"/>
              <a:ea typeface="Times New Roman" charset="0"/>
              <a:cs typeface="Times New Roman" charset="0"/>
            </a:rPr>
            <a:t>coal</a:t>
          </a:r>
        </a:p>
      </cdr:txBody>
    </cdr:sp>
  </cdr:relSizeAnchor>
  <cdr:relSizeAnchor xmlns:cdr="http://schemas.openxmlformats.org/drawingml/2006/chartDrawing">
    <cdr:from>
      <cdr:x>0.72437</cdr:x>
      <cdr:y>0.77692</cdr:y>
    </cdr:from>
    <cdr:to>
      <cdr:x>0.85219</cdr:x>
      <cdr:y>0.85332</cdr:y>
    </cdr:to>
    <cdr:sp macro="" textlink="">
      <cdr:nvSpPr>
        <cdr:cNvPr id="8" name="TextBox 1"/>
        <cdr:cNvSpPr txBox="1"/>
      </cdr:nvSpPr>
      <cdr:spPr bwMode="auto">
        <a:xfrm xmlns:a="http://schemas.openxmlformats.org/drawingml/2006/main">
          <a:off x="2797250" y="3488158"/>
          <a:ext cx="493592" cy="34301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5"/>
              </a:solidFill>
              <a:latin typeface="+mn-lt"/>
              <a:ea typeface="Times New Roman" charset="0"/>
              <a:cs typeface="Times New Roman" charset="0"/>
            </a:rPr>
            <a:t>nuclear</a:t>
          </a:r>
        </a:p>
      </cdr:txBody>
    </cdr:sp>
  </cdr:relSizeAnchor>
  <cdr:relSizeAnchor xmlns:cdr="http://schemas.openxmlformats.org/drawingml/2006/chartDrawing">
    <cdr:from>
      <cdr:x>0.62661</cdr:x>
      <cdr:y>0.59853</cdr:y>
    </cdr:from>
    <cdr:to>
      <cdr:x>0.79898</cdr:x>
      <cdr:y>0.67428</cdr:y>
    </cdr:to>
    <cdr:sp macro="" textlink="">
      <cdr:nvSpPr>
        <cdr:cNvPr id="11" name="TextBox 1"/>
        <cdr:cNvSpPr txBox="1"/>
      </cdr:nvSpPr>
      <cdr:spPr bwMode="auto">
        <a:xfrm xmlns:a="http://schemas.openxmlformats.org/drawingml/2006/main">
          <a:off x="1717637" y="2844793"/>
          <a:ext cx="472491" cy="36003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3"/>
              </a:solidFill>
              <a:latin typeface="+mn-lt"/>
              <a:ea typeface="Times New Roman" charset="0"/>
              <a:cs typeface="Times New Roman" charset="0"/>
            </a:rPr>
            <a:t>renewables</a:t>
          </a: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0.00426</cdr:y>
    </cdr:from>
    <cdr:to>
      <cdr:x>0.93673</cdr:x>
      <cdr:y>0.1561</cdr:y>
    </cdr:to>
    <cdr:sp macro="" textlink="">
      <cdr:nvSpPr>
        <cdr:cNvPr id="2" name="TextBox 1"/>
        <cdr:cNvSpPr txBox="1"/>
      </cdr:nvSpPr>
      <cdr:spPr bwMode="auto">
        <a:xfrm xmlns:a="http://schemas.openxmlformats.org/drawingml/2006/main">
          <a:off x="0" y="20340"/>
          <a:ext cx="3114322" cy="72477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a:solidFill>
                <a:sysClr val="windowText" lastClr="000000"/>
              </a:solidFill>
              <a:latin typeface="Arial" panose="020B0604020202020204" pitchFamily="34" charset="0"/>
              <a:ea typeface="Times New Roman" charset="0"/>
              <a:cs typeface="Arial" panose="020B0604020202020204" pitchFamily="34" charset="0"/>
            </a:rPr>
            <a:t>Natural gas price at Henry Hub</a:t>
          </a:r>
        </a:p>
        <a:p xmlns:a="http://schemas.openxmlformats.org/drawingml/2006/main">
          <a:pPr eaLnBrk="0" hangingPunct="0"/>
          <a:endParaRPr lang="en-US" sz="200" b="1" i="0" dirty="0">
            <a:solidFill>
              <a:sysClr val="windowText" lastClr="000000"/>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i="0" baseline="0" dirty="0">
              <a:solidFill>
                <a:sysClr val="windowText" lastClr="000000"/>
              </a:solidFill>
              <a:latin typeface="Arial" panose="020B0604020202020204" pitchFamily="34" charset="0"/>
              <a:ea typeface="Times New Roman" charset="0"/>
              <a:cs typeface="Arial" panose="020B0604020202020204" pitchFamily="34" charset="0"/>
            </a:rPr>
            <a:t>2019 dollars per million British thermal </a:t>
          </a:r>
        </a:p>
        <a:p xmlns:a="http://schemas.openxmlformats.org/drawingml/2006/main">
          <a:pPr eaLnBrk="0" hangingPunct="0"/>
          <a:r>
            <a:rPr lang="en-US" sz="1400" i="0" baseline="0" dirty="0">
              <a:solidFill>
                <a:sysClr val="windowText" lastClr="000000"/>
              </a:solidFill>
              <a:latin typeface="Arial" panose="020B0604020202020204" pitchFamily="34" charset="0"/>
              <a:ea typeface="Times New Roman" charset="0"/>
              <a:cs typeface="Arial" panose="020B0604020202020204" pitchFamily="34" charset="0"/>
            </a:rPr>
            <a:t>units</a:t>
          </a:r>
          <a:endParaRPr lang="en-US" sz="1400"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cdr:x>
      <cdr:y>0.13736</cdr:y>
    </cdr:from>
    <cdr:to>
      <cdr:x>0.42683</cdr:x>
      <cdr:y>0.27161</cdr:y>
    </cdr:to>
    <cdr:sp macro="" textlink="">
      <cdr:nvSpPr>
        <cdr:cNvPr id="6" name="TextBox 1"/>
        <cdr:cNvSpPr txBox="1"/>
      </cdr:nvSpPr>
      <cdr:spPr bwMode="auto">
        <a:xfrm xmlns:a="http://schemas.openxmlformats.org/drawingml/2006/main">
          <a:off x="-8659518" y="655651"/>
          <a:ext cx="1340636" cy="64081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eaLnBrk="0" hangingPunct="0"/>
          <a:endParaRPr lang="en-US" sz="200" b="0" i="0" dirty="0">
            <a:solidFill>
              <a:schemeClr val="tx1"/>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b="0" i="0" dirty="0">
              <a:solidFill>
                <a:schemeClr val="tx1"/>
              </a:solidFill>
              <a:latin typeface="Arial" panose="020B0604020202020204" pitchFamily="34" charset="0"/>
              <a:ea typeface="Times New Roman" charset="0"/>
              <a:cs typeface="Arial" panose="020B0604020202020204" pitchFamily="34" charset="0"/>
            </a:rPr>
            <a:t>  history</a:t>
          </a:r>
          <a:r>
            <a:rPr lang="en-US" sz="1400" b="0" i="0" baseline="0" dirty="0">
              <a:solidFill>
                <a:schemeClr val="tx1"/>
              </a:solidFill>
              <a:latin typeface="Arial" panose="020B0604020202020204" pitchFamily="34" charset="0"/>
              <a:ea typeface="Times New Roman" charset="0"/>
              <a:cs typeface="Arial" panose="020B0604020202020204" pitchFamily="34" charset="0"/>
            </a:rPr>
            <a:t>      projections</a:t>
          </a:r>
          <a:endParaRPr lang="en-US" sz="1400" b="0" i="0" dirty="0">
            <a:solidFill>
              <a:schemeClr val="tx1"/>
            </a:solidFill>
            <a:latin typeface="Arial" panose="020B0604020202020204" pitchFamily="34" charset="0"/>
            <a:ea typeface="Times New Roman" charset="0"/>
            <a:cs typeface="Arial" panose="020B0604020202020204" pitchFamily="34" charset="0"/>
          </a:endParaRPr>
        </a:p>
      </cdr:txBody>
    </cdr:sp>
  </cdr:relSizeAnchor>
  <cdr:relSizeAnchor xmlns:cdr="http://schemas.openxmlformats.org/drawingml/2006/chartDrawing">
    <cdr:from>
      <cdr:x>0.67609</cdr:x>
      <cdr:y>0.15245</cdr:y>
    </cdr:from>
    <cdr:to>
      <cdr:x>0.99785</cdr:x>
      <cdr:y>0.78125</cdr:y>
    </cdr:to>
    <cdr:sp macro="" textlink="">
      <cdr:nvSpPr>
        <cdr:cNvPr id="9" name="TextBox 1"/>
        <cdr:cNvSpPr txBox="1"/>
      </cdr:nvSpPr>
      <cdr:spPr bwMode="auto">
        <a:xfrm xmlns:a="http://schemas.openxmlformats.org/drawingml/2006/main">
          <a:off x="2123541" y="727692"/>
          <a:ext cx="1010620" cy="300146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2">
                  <a:lumMod val="40000"/>
                  <a:lumOff val="60000"/>
                </a:schemeClr>
              </a:solidFill>
              <a:effectLst/>
              <a:latin typeface="Arial" panose="020B0604020202020204" pitchFamily="34" charset="0"/>
              <a:ea typeface="+mn-ea"/>
              <a:cs typeface="Arial" panose="020B0604020202020204" pitchFamily="34" charset="0"/>
            </a:rPr>
            <a:t>Low Oil and Gas </a:t>
          </a:r>
          <a:r>
            <a:rPr lang="en-US" sz="1400" b="1" dirty="0">
              <a:solidFill>
                <a:schemeClr val="accent2">
                  <a:lumMod val="40000"/>
                  <a:lumOff val="60000"/>
                </a:schemeClr>
              </a:solidFill>
              <a:latin typeface="Arial" panose="020B0604020202020204" pitchFamily="34" charset="0"/>
              <a:cs typeface="Arial" panose="020B0604020202020204" pitchFamily="34" charset="0"/>
            </a:rPr>
            <a:t>Supply</a:t>
          </a:r>
          <a:endParaRPr lang="en-US" sz="1400" dirty="0">
            <a:solidFill>
              <a:schemeClr val="accent2">
                <a:lumMod val="40000"/>
                <a:lumOff val="60000"/>
              </a:schemeClr>
            </a:solidFill>
            <a:effectLst/>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effectLst/>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effectLst/>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effectLst/>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effectLst/>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500" dirty="0">
            <a:solidFill>
              <a:schemeClr val="accent2"/>
            </a:solidFill>
            <a:effectLst/>
            <a:latin typeface="Arial" panose="020B0604020202020204" pitchFamily="34" charset="0"/>
            <a:cs typeface="Arial" panose="020B0604020202020204" pitchFamily="34" charset="0"/>
          </a:endParaRP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endParaRPr lang="en-US" sz="1400" b="1" i="0" dirty="0">
            <a:solidFill>
              <a:schemeClr val="accent4"/>
            </a:solidFill>
            <a:effectLst/>
            <a:latin typeface="Arial" panose="020B0604020202020204" pitchFamily="34" charset="0"/>
            <a:ea typeface="+mn-ea"/>
            <a:cs typeface="Arial" panose="020B0604020202020204" pitchFamily="34" charset="0"/>
          </a:endParaRPr>
        </a:p>
        <a:p xmlns:a="http://schemas.openxmlformats.org/drawingml/2006/main">
          <a:pPr eaLnBrk="0" hangingPunct="0"/>
          <a:endParaRPr lang="en-US" sz="1400" b="1" i="0" dirty="0">
            <a:solidFill>
              <a:schemeClr val="tx1"/>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b="1" i="0" dirty="0">
              <a:solidFill>
                <a:schemeClr val="tx1"/>
              </a:solidFill>
              <a:latin typeface="Arial" panose="020B0604020202020204" pitchFamily="34" charset="0"/>
              <a:ea typeface="Times New Roman" charset="0"/>
              <a:cs typeface="Arial" panose="020B0604020202020204" pitchFamily="34" charset="0"/>
            </a:rPr>
            <a:t>Reference</a:t>
          </a:r>
        </a:p>
        <a:p xmlns:a="http://schemas.openxmlformats.org/drawingml/2006/main">
          <a:pPr eaLnBrk="0" hangingPunct="0"/>
          <a:endParaRPr lang="en-US" sz="1400" b="1" i="0" dirty="0">
            <a:solidFill>
              <a:schemeClr val="accent3"/>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b="1" i="0" dirty="0">
              <a:solidFill>
                <a:schemeClr val="accent2">
                  <a:lumMod val="75000"/>
                </a:schemeClr>
              </a:solidFill>
              <a:latin typeface="Arial" panose="020B0604020202020204" pitchFamily="34" charset="0"/>
              <a:ea typeface="Times New Roman" charset="0"/>
              <a:cs typeface="Arial" panose="020B0604020202020204" pitchFamily="34" charset="0"/>
            </a:rPr>
            <a:t>High Oil and Gas Supply</a:t>
          </a:r>
          <a:endParaRPr lang="en-US" sz="1400" i="0" dirty="0">
            <a:solidFill>
              <a:schemeClr val="accent2">
                <a:lumMod val="75000"/>
              </a:schemeClr>
            </a:solidFill>
            <a:latin typeface="Arial" panose="020B0604020202020204" pitchFamily="34" charset="0"/>
            <a:ea typeface="Times New Roman" charset="0"/>
            <a:cs typeface="Arial" panose="020B060402020202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14" tIns="45707" rIns="91414" bIns="45707"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14" tIns="45707" rIns="91414" bIns="45707" rtlCol="0"/>
          <a:lstStyle>
            <a:lvl1pPr algn="r">
              <a:defRPr sz="1200"/>
            </a:lvl1pPr>
          </a:lstStyle>
          <a:p>
            <a:fld id="{7DE4794C-F5EF-4B2D-93D1-44697B2BA528}" type="datetimeFigureOut">
              <a:rPr lang="en-US" smtClean="0"/>
              <a:pPr/>
              <a:t>2/1/21</a:t>
            </a:fld>
            <a:endParaRPr lang="en-US" dirty="0"/>
          </a:p>
        </p:txBody>
      </p:sp>
      <p:sp>
        <p:nvSpPr>
          <p:cNvPr id="4" name="Footer Placeholder 3"/>
          <p:cNvSpPr>
            <a:spLocks noGrp="1"/>
          </p:cNvSpPr>
          <p:nvPr>
            <p:ph type="ftr" sz="quarter" idx="2"/>
          </p:nvPr>
        </p:nvSpPr>
        <p:spPr>
          <a:xfrm>
            <a:off x="2" y="8829675"/>
            <a:ext cx="3038475" cy="465138"/>
          </a:xfrm>
          <a:prstGeom prst="rect">
            <a:avLst/>
          </a:prstGeom>
        </p:spPr>
        <p:txBody>
          <a:bodyPr vert="horz" lIns="91414" tIns="45707" rIns="91414" bIns="4570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14" tIns="45707" rIns="91414" bIns="45707" rtlCol="0" anchor="b"/>
          <a:lstStyle>
            <a:lvl1pPr algn="r">
              <a:defRPr sz="1200"/>
            </a:lvl1pPr>
          </a:lstStyle>
          <a:p>
            <a:fld id="{E45553FA-E54B-48B3-908E-BDE094C1A45E}" type="slidenum">
              <a:rPr lang="en-US" smtClean="0"/>
              <a:pPr/>
              <a:t>‹#›</a:t>
            </a:fld>
            <a:endParaRPr lang="en-US" dirty="0"/>
          </a:p>
        </p:txBody>
      </p:sp>
    </p:spTree>
    <p:extLst>
      <p:ext uri="{BB962C8B-B14F-4D97-AF65-F5344CB8AC3E}">
        <p14:creationId xmlns:p14="http://schemas.microsoft.com/office/powerpoint/2010/main" val="1176689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3146" tIns="46574" rIns="93146" bIns="46574" rtlCol="0"/>
          <a:lstStyle>
            <a:lvl1pPr algn="l">
              <a:defRPr sz="12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46" tIns="46574" rIns="93146" bIns="46574" rtlCol="0"/>
          <a:lstStyle>
            <a:lvl1pPr algn="r">
              <a:defRPr sz="1200"/>
            </a:lvl1pPr>
          </a:lstStyle>
          <a:p>
            <a:fld id="{76206BF8-075B-43A5-9410-434F7CD3D58A}" type="datetimeFigureOut">
              <a:rPr lang="en-US" smtClean="0"/>
              <a:pPr/>
              <a:t>2/1/21</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46" tIns="46574" rIns="93146" bIns="46574"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46" tIns="46574" rIns="93146" bIns="465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8"/>
            <a:ext cx="3037840" cy="464820"/>
          </a:xfrm>
          <a:prstGeom prst="rect">
            <a:avLst/>
          </a:prstGeom>
        </p:spPr>
        <p:txBody>
          <a:bodyPr vert="horz" lIns="93146" tIns="46574" rIns="93146" bIns="4657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46" tIns="46574" rIns="93146" bIns="46574" rtlCol="0" anchor="b"/>
          <a:lstStyle>
            <a:lvl1pPr algn="r">
              <a:defRPr sz="1200"/>
            </a:lvl1pPr>
          </a:lstStyle>
          <a:p>
            <a:fld id="{0EBA4C88-B6CE-4DF6-AC5C-0E11A83F5D76}" type="slidenum">
              <a:rPr lang="en-US" smtClean="0"/>
              <a:pPr/>
              <a:t>‹#›</a:t>
            </a:fld>
            <a:endParaRPr lang="en-US" dirty="0"/>
          </a:p>
        </p:txBody>
      </p:sp>
    </p:spTree>
    <p:extLst>
      <p:ext uri="{BB962C8B-B14F-4D97-AF65-F5344CB8AC3E}">
        <p14:creationId xmlns:p14="http://schemas.microsoft.com/office/powerpoint/2010/main" val="282181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3</a:t>
            </a:fld>
            <a:endParaRPr lang="en-US" dirty="0"/>
          </a:p>
        </p:txBody>
      </p:sp>
    </p:spTree>
    <p:extLst>
      <p:ext uri="{BB962C8B-B14F-4D97-AF65-F5344CB8AC3E}">
        <p14:creationId xmlns:p14="http://schemas.microsoft.com/office/powerpoint/2010/main" val="90679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20</a:t>
            </a:fld>
            <a:endParaRPr lang="en-US" dirty="0"/>
          </a:p>
        </p:txBody>
      </p:sp>
    </p:spTree>
    <p:extLst>
      <p:ext uri="{BB962C8B-B14F-4D97-AF65-F5344CB8AC3E}">
        <p14:creationId xmlns:p14="http://schemas.microsoft.com/office/powerpoint/2010/main" val="797759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22</a:t>
            </a:fld>
            <a:endParaRPr lang="en-US" dirty="0"/>
          </a:p>
        </p:txBody>
      </p:sp>
    </p:spTree>
    <p:extLst>
      <p:ext uri="{BB962C8B-B14F-4D97-AF65-F5344CB8AC3E}">
        <p14:creationId xmlns:p14="http://schemas.microsoft.com/office/powerpoint/2010/main" val="294900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25</a:t>
            </a:fld>
            <a:endParaRPr lang="en-US" dirty="0"/>
          </a:p>
        </p:txBody>
      </p:sp>
    </p:spTree>
    <p:extLst>
      <p:ext uri="{BB962C8B-B14F-4D97-AF65-F5344CB8AC3E}">
        <p14:creationId xmlns:p14="http://schemas.microsoft.com/office/powerpoint/2010/main" val="209374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27</a:t>
            </a:fld>
            <a:endParaRPr lang="en-US" dirty="0"/>
          </a:p>
        </p:txBody>
      </p:sp>
    </p:spTree>
    <p:extLst>
      <p:ext uri="{BB962C8B-B14F-4D97-AF65-F5344CB8AC3E}">
        <p14:creationId xmlns:p14="http://schemas.microsoft.com/office/powerpoint/2010/main" val="2119125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28</a:t>
            </a:fld>
            <a:endParaRPr lang="en-US" dirty="0"/>
          </a:p>
        </p:txBody>
      </p:sp>
    </p:spTree>
    <p:extLst>
      <p:ext uri="{BB962C8B-B14F-4D97-AF65-F5344CB8AC3E}">
        <p14:creationId xmlns:p14="http://schemas.microsoft.com/office/powerpoint/2010/main" val="168770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4</a:t>
            </a:fld>
            <a:endParaRPr lang="en-US" dirty="0"/>
          </a:p>
        </p:txBody>
      </p:sp>
    </p:spTree>
    <p:extLst>
      <p:ext uri="{BB962C8B-B14F-4D97-AF65-F5344CB8AC3E}">
        <p14:creationId xmlns:p14="http://schemas.microsoft.com/office/powerpoint/2010/main" val="268701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6</a:t>
            </a:fld>
            <a:endParaRPr lang="en-US" dirty="0"/>
          </a:p>
        </p:txBody>
      </p:sp>
    </p:spTree>
    <p:extLst>
      <p:ext uri="{BB962C8B-B14F-4D97-AF65-F5344CB8AC3E}">
        <p14:creationId xmlns:p14="http://schemas.microsoft.com/office/powerpoint/2010/main" val="249064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9</a:t>
            </a:fld>
            <a:endParaRPr lang="en-US" dirty="0"/>
          </a:p>
        </p:txBody>
      </p:sp>
    </p:spTree>
    <p:extLst>
      <p:ext uri="{BB962C8B-B14F-4D97-AF65-F5344CB8AC3E}">
        <p14:creationId xmlns:p14="http://schemas.microsoft.com/office/powerpoint/2010/main" val="198465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13</a:t>
            </a:fld>
            <a:endParaRPr lang="en-US" dirty="0"/>
          </a:p>
        </p:txBody>
      </p:sp>
    </p:spTree>
    <p:extLst>
      <p:ext uri="{BB962C8B-B14F-4D97-AF65-F5344CB8AC3E}">
        <p14:creationId xmlns:p14="http://schemas.microsoft.com/office/powerpoint/2010/main" val="220216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14</a:t>
            </a:fld>
            <a:endParaRPr lang="en-US" dirty="0"/>
          </a:p>
        </p:txBody>
      </p:sp>
    </p:spTree>
    <p:extLst>
      <p:ext uri="{BB962C8B-B14F-4D97-AF65-F5344CB8AC3E}">
        <p14:creationId xmlns:p14="http://schemas.microsoft.com/office/powerpoint/2010/main" val="1543929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15</a:t>
            </a:fld>
            <a:endParaRPr lang="en-US" dirty="0"/>
          </a:p>
        </p:txBody>
      </p:sp>
    </p:spTree>
    <p:extLst>
      <p:ext uri="{BB962C8B-B14F-4D97-AF65-F5344CB8AC3E}">
        <p14:creationId xmlns:p14="http://schemas.microsoft.com/office/powerpoint/2010/main" val="244832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17</a:t>
            </a:fld>
            <a:endParaRPr lang="en-US" dirty="0"/>
          </a:p>
        </p:txBody>
      </p:sp>
    </p:spTree>
    <p:extLst>
      <p:ext uri="{BB962C8B-B14F-4D97-AF65-F5344CB8AC3E}">
        <p14:creationId xmlns:p14="http://schemas.microsoft.com/office/powerpoint/2010/main" val="127049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18</a:t>
            </a:fld>
            <a:endParaRPr lang="en-US" dirty="0"/>
          </a:p>
        </p:txBody>
      </p:sp>
    </p:spTree>
    <p:extLst>
      <p:ext uri="{BB962C8B-B14F-4D97-AF65-F5344CB8AC3E}">
        <p14:creationId xmlns:p14="http://schemas.microsoft.com/office/powerpoint/2010/main" val="301907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ng title and text">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309095" y="1429265"/>
            <a:ext cx="11590985" cy="4747702"/>
          </a:xfrm>
          <a:prstGeom prst="rect">
            <a:avLst/>
          </a:prstGeom>
        </p:spPr>
        <p:txBody>
          <a:bodyPr/>
          <a:lstStyle>
            <a:lvl1pPr marL="237744" indent="-237744">
              <a:lnSpc>
                <a:spcPct val="125000"/>
              </a:lnSpc>
              <a:spcBef>
                <a:spcPts val="1600"/>
              </a:spcBef>
              <a:spcAft>
                <a:spcPts val="600"/>
              </a:spcAft>
              <a:defRPr sz="1400"/>
            </a:lvl1pPr>
            <a:lvl2pPr marL="694944" indent="-237744">
              <a:lnSpc>
                <a:spcPct val="125000"/>
              </a:lnSpc>
              <a:spcAft>
                <a:spcPts val="400"/>
              </a:spcAft>
              <a:defRPr sz="1400"/>
            </a:lvl2pPr>
            <a:lvl3pPr marL="1088136" indent="-173736">
              <a:lnSpc>
                <a:spcPct val="125000"/>
              </a:lnSpc>
              <a:spcAft>
                <a:spcPts val="400"/>
              </a:spcAft>
              <a:defRPr sz="1400"/>
            </a:lvl3pPr>
            <a:lvl4pPr marL="1609344" indent="-237744">
              <a:lnSpc>
                <a:spcPct val="125000"/>
              </a:lnSpc>
              <a:spcAft>
                <a:spcPts val="400"/>
              </a:spcAft>
              <a:defRPr sz="1400"/>
            </a:lvl4pPr>
            <a:lvl5pPr marL="2002536" indent="-173736">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full-screen image/char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309095" y="1427430"/>
            <a:ext cx="11599572"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extLst>
      <p:ext uri="{BB962C8B-B14F-4D97-AF65-F5344CB8AC3E}">
        <p14:creationId xmlns:p14="http://schemas.microsoft.com/office/powerpoint/2010/main" val="129096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2" name="Content Placeholder 10"/>
          <p:cNvSpPr>
            <a:spLocks noGrp="1"/>
          </p:cNvSpPr>
          <p:nvPr>
            <p:ph sz="quarter" idx="12"/>
          </p:nvPr>
        </p:nvSpPr>
        <p:spPr>
          <a:xfrm>
            <a:off x="309095" y="1427430"/>
            <a:ext cx="5660190"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0"/>
          <p:cNvSpPr>
            <a:spLocks noGrp="1"/>
          </p:cNvSpPr>
          <p:nvPr>
            <p:ph sz="quarter" idx="13"/>
          </p:nvPr>
        </p:nvSpPr>
        <p:spPr>
          <a:xfrm>
            <a:off x="6174769" y="1427430"/>
            <a:ext cx="5743254"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307631"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0"/>
          <p:cNvSpPr>
            <a:spLocks noGrp="1"/>
          </p:cNvSpPr>
          <p:nvPr>
            <p:ph sz="quarter" idx="13"/>
          </p:nvPr>
        </p:nvSpPr>
        <p:spPr>
          <a:xfrm>
            <a:off x="4290573"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0"/>
          <p:cNvSpPr>
            <a:spLocks noGrp="1"/>
          </p:cNvSpPr>
          <p:nvPr>
            <p:ph sz="quarter" idx="14"/>
          </p:nvPr>
        </p:nvSpPr>
        <p:spPr>
          <a:xfrm>
            <a:off x="8263467"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7"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extLst>
      <p:ext uri="{BB962C8B-B14F-4D97-AF65-F5344CB8AC3E}">
        <p14:creationId xmlns:p14="http://schemas.microsoft.com/office/powerpoint/2010/main" val="35229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ne or bar graph">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09094" y="1428068"/>
            <a:ext cx="5581451" cy="548640"/>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a:t>y-axis title here</a:t>
            </a:r>
          </a:p>
          <a:p>
            <a:pPr lvl="0"/>
            <a:r>
              <a:rPr lang="en-US" dirty="0"/>
              <a:t>y-axis units here</a:t>
            </a:r>
          </a:p>
        </p:txBody>
      </p:sp>
      <p:sp>
        <p:nvSpPr>
          <p:cNvPr id="14" name="Text Placeholder 13"/>
          <p:cNvSpPr>
            <a:spLocks noGrp="1"/>
          </p:cNvSpPr>
          <p:nvPr>
            <p:ph type="body" sz="quarter" idx="14" hasCustomPrompt="1"/>
          </p:nvPr>
        </p:nvSpPr>
        <p:spPr>
          <a:xfrm>
            <a:off x="6278880" y="1428068"/>
            <a:ext cx="5608320" cy="548640"/>
          </a:xfrm>
          <a:prstGeom prst="rect">
            <a:avLst/>
          </a:prstGeom>
        </p:spPr>
        <p:txBody>
          <a:bodyPr anchor="b" anchorCtr="0"/>
          <a:lstStyle>
            <a:lvl1pPr marL="342900" marR="0" indent="-342900" algn="r"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a:t>secondary y-axis title here</a:t>
            </a:r>
          </a:p>
          <a:p>
            <a:pPr lvl="0"/>
            <a:r>
              <a:rPr lang="en-US" dirty="0"/>
              <a:t>secondary y-axis units here</a:t>
            </a:r>
          </a:p>
        </p:txBody>
      </p:sp>
      <p:sp>
        <p:nvSpPr>
          <p:cNvPr id="11" name="Chart Placeholder 8"/>
          <p:cNvSpPr>
            <a:spLocks noGrp="1"/>
          </p:cNvSpPr>
          <p:nvPr>
            <p:ph type="chart" sz="quarter" idx="12"/>
          </p:nvPr>
        </p:nvSpPr>
        <p:spPr>
          <a:xfrm>
            <a:off x="309094" y="2022869"/>
            <a:ext cx="11578108" cy="392575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a:t>Click icon to add chart</a:t>
            </a:r>
            <a:endParaRPr lang="en-US" dirty="0"/>
          </a:p>
        </p:txBody>
      </p:sp>
      <p:sp>
        <p:nvSpPr>
          <p:cNvPr id="13"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6"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a:t>Source: Click to edit text</a:t>
            </a:r>
          </a:p>
        </p:txBody>
      </p:sp>
      <p:sp>
        <p:nvSpPr>
          <p:cNvPr id="8"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9" name="Chart Placeholder 8"/>
          <p:cNvSpPr>
            <a:spLocks noGrp="1"/>
          </p:cNvSpPr>
          <p:nvPr>
            <p:ph type="chart" sz="quarter" idx="12"/>
          </p:nvPr>
        </p:nvSpPr>
        <p:spPr>
          <a:xfrm>
            <a:off x="307327" y="1839392"/>
            <a:ext cx="11593188" cy="410703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a:t>Click icon to add chart</a:t>
            </a:r>
            <a:endParaRPr lang="en-US" dirty="0"/>
          </a:p>
        </p:txBody>
      </p:sp>
      <p:sp>
        <p:nvSpPr>
          <p:cNvPr id="12" name="Text Placeholder 11"/>
          <p:cNvSpPr>
            <a:spLocks noGrp="1"/>
          </p:cNvSpPr>
          <p:nvPr>
            <p:ph type="body" sz="quarter" idx="13" hasCustomPrompt="1"/>
          </p:nvPr>
        </p:nvSpPr>
        <p:spPr>
          <a:xfrm>
            <a:off x="307327" y="1434789"/>
            <a:ext cx="11593188" cy="292608"/>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a:t>pie chart units here</a:t>
            </a:r>
          </a:p>
        </p:txBody>
      </p:sp>
      <p:sp>
        <p:nvSpPr>
          <p:cNvPr id="16"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a:t>Source: Click to edit text</a:t>
            </a:r>
          </a:p>
        </p:txBody>
      </p:sp>
      <p:sp>
        <p:nvSpPr>
          <p:cNvPr id="11"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7"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309094" y="1434788"/>
            <a:ext cx="11578108" cy="451383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a:t>Click icon to add picture</a:t>
            </a:r>
            <a:endParaRPr lang="en-US" dirty="0"/>
          </a:p>
        </p:txBody>
      </p:sp>
      <p:sp>
        <p:nvSpPr>
          <p:cNvPr id="8"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1"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a:t>Source: Click to edit text</a:t>
            </a:r>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3041322" y="1575175"/>
            <a:ext cx="8541079" cy="1490472"/>
          </a:xfrm>
          <a:prstGeom prst="rect">
            <a:avLst/>
          </a:prstGeom>
        </p:spPr>
        <p:txBody>
          <a:bodyPr anchor="b" anchorCtr="0"/>
          <a:lstStyle>
            <a:lvl1pPr algn="l">
              <a:defRPr sz="4000">
                <a:solidFill>
                  <a:schemeClr val="bg1"/>
                </a:solidFill>
              </a:defRPr>
            </a:lvl1pPr>
          </a:lstStyle>
          <a:p>
            <a:r>
              <a:rPr lang="en-US" dirty="0"/>
              <a:t>Section Title — click to edit</a:t>
            </a:r>
          </a:p>
        </p:txBody>
      </p:sp>
      <p:sp>
        <p:nvSpPr>
          <p:cNvPr id="12" name="Text Placeholder 11"/>
          <p:cNvSpPr>
            <a:spLocks noGrp="1"/>
          </p:cNvSpPr>
          <p:nvPr>
            <p:ph type="body" sz="quarter" idx="13"/>
          </p:nvPr>
        </p:nvSpPr>
        <p:spPr>
          <a:xfrm>
            <a:off x="3096127" y="3248279"/>
            <a:ext cx="6015791" cy="3164555"/>
          </a:xfrm>
          <a:prstGeom prst="rect">
            <a:avLst/>
          </a:prstGeom>
        </p:spPr>
        <p:txBody>
          <a:bodyPr/>
          <a:lstStyle>
            <a:lvl1pPr marL="0" indent="0">
              <a:buNone/>
              <a:defRPr sz="1600">
                <a:solidFill>
                  <a:schemeClr val="bg1"/>
                </a:solidFill>
              </a:defRPr>
            </a:lvl1pPr>
          </a:lstStyle>
          <a:p>
            <a:pPr lvl="0"/>
            <a:r>
              <a:rPr lang="en-US"/>
              <a:t>Click to edit Master text styles</a:t>
            </a:r>
          </a:p>
        </p:txBody>
      </p:sp>
      <p:cxnSp>
        <p:nvCxnSpPr>
          <p:cNvPr id="4" name="Straight Connector 3"/>
          <p:cNvCxnSpPr/>
          <p:nvPr userDrawn="1"/>
        </p:nvCxnSpPr>
        <p:spPr>
          <a:xfrm flipH="1">
            <a:off x="2918692" y="1681018"/>
            <a:ext cx="122629" cy="41933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image" Target="../media/image9.png"/><Relationship Id="rId7" Type="http://schemas.openxmlformats.org/officeDocument/2006/relationships/slideLayout" Target="../slideLayouts/slideLayout7.xml"/><Relationship Id="rId12" Type="http://schemas.openxmlformats.org/officeDocument/2006/relationships/slide" Target="../slides/slide3.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
        <p:nvSpPr>
          <p:cNvPr id="10" name="TextBox 9"/>
          <p:cNvSpPr txBox="1"/>
          <p:nvPr userDrawn="1"/>
        </p:nvSpPr>
        <p:spPr bwMode="auto">
          <a:xfrm>
            <a:off x="985777" y="6475711"/>
            <a:ext cx="3922287" cy="261610"/>
          </a:xfrm>
          <a:prstGeom prst="rect">
            <a:avLst/>
          </a:prstGeom>
          <a:noFill/>
          <a:ln w="9525">
            <a:noFill/>
            <a:miter lim="800000"/>
            <a:headEnd/>
            <a:tailEnd/>
          </a:ln>
        </p:spPr>
        <p:txBody>
          <a:bodyPr wrap="square" lIns="0" tIns="0" rIns="0" rtlCol="0" anchor="b">
            <a:prstTxWarp prst="textNoShape">
              <a:avLst/>
            </a:prstTxWarp>
            <a:spAutoFit/>
          </a:bodyPr>
          <a:lstStyle/>
          <a:p>
            <a:pPr eaLnBrk="0" hangingPunct="0"/>
            <a:r>
              <a:rPr lang="en-US" sz="1400" i="0" dirty="0">
                <a:solidFill>
                  <a:schemeClr val="bg1"/>
                </a:solidFill>
                <a:latin typeface="Times New Roman" charset="0"/>
                <a:ea typeface="Times New Roman" charset="0"/>
                <a:cs typeface="Times New Roman" charset="0"/>
              </a:rPr>
              <a:t>U.S. Energy Information Administration</a:t>
            </a:r>
          </a:p>
        </p:txBody>
      </p:sp>
      <p:cxnSp>
        <p:nvCxnSpPr>
          <p:cNvPr id="3" name="Straight Connector 2"/>
          <p:cNvCxnSpPr/>
          <p:nvPr userDrawn="1"/>
        </p:nvCxnSpPr>
        <p:spPr>
          <a:xfrm>
            <a:off x="0" y="6366270"/>
            <a:ext cx="12192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11521497" y="6424743"/>
            <a:ext cx="390503" cy="388030"/>
          </a:xfrm>
          <a:prstGeom prst="ellipse">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Box 12"/>
          <p:cNvSpPr txBox="1"/>
          <p:nvPr userDrawn="1"/>
        </p:nvSpPr>
        <p:spPr>
          <a:xfrm>
            <a:off x="9790771" y="6485687"/>
            <a:ext cx="1682962" cy="292388"/>
          </a:xfrm>
          <a:prstGeom prst="rect">
            <a:avLst/>
          </a:prstGeom>
          <a:noFill/>
        </p:spPr>
        <p:txBody>
          <a:bodyPr wrap="square" rtlCol="0">
            <a:spAutoFit/>
          </a:bodyPr>
          <a:lstStyle/>
          <a:p>
            <a:pPr algn="l"/>
            <a:r>
              <a:rPr lang="en-US" sz="1300" dirty="0">
                <a:solidFill>
                  <a:schemeClr val="tx1">
                    <a:lumMod val="65000"/>
                    <a:lumOff val="35000"/>
                  </a:schemeClr>
                </a:solidFill>
                <a:latin typeface="+mn-lt"/>
              </a:rPr>
              <a:t>www.eia.gov/aeo</a:t>
            </a:r>
          </a:p>
        </p:txBody>
      </p:sp>
      <p:sp>
        <p:nvSpPr>
          <p:cNvPr id="14" name="TextBox 13"/>
          <p:cNvSpPr txBox="1"/>
          <p:nvPr userDrawn="1"/>
        </p:nvSpPr>
        <p:spPr>
          <a:xfrm>
            <a:off x="8475485" y="6485687"/>
            <a:ext cx="1223762" cy="292388"/>
          </a:xfrm>
          <a:prstGeom prst="rect">
            <a:avLst/>
          </a:prstGeom>
          <a:noFill/>
        </p:spPr>
        <p:txBody>
          <a:bodyPr wrap="square" rtlCol="0">
            <a:spAutoFit/>
          </a:bodyPr>
          <a:lstStyle/>
          <a:p>
            <a:pPr algn="r"/>
            <a:r>
              <a:rPr lang="en-US" sz="1300" b="1" dirty="0">
                <a:solidFill>
                  <a:schemeClr val="accent1"/>
                </a:solidFill>
              </a:rPr>
              <a:t>#</a:t>
            </a:r>
            <a:r>
              <a:rPr lang="en-US" sz="1300" dirty="0">
                <a:solidFill>
                  <a:schemeClr val="accent1"/>
                </a:solidFill>
              </a:rPr>
              <a:t>AEO2020</a:t>
            </a:r>
          </a:p>
        </p:txBody>
      </p:sp>
      <p:cxnSp>
        <p:nvCxnSpPr>
          <p:cNvPr id="15" name="Straight Connector 14"/>
          <p:cNvCxnSpPr/>
          <p:nvPr userDrawn="1"/>
        </p:nvCxnSpPr>
        <p:spPr>
          <a:xfrm>
            <a:off x="9750828" y="6485687"/>
            <a:ext cx="0" cy="282198"/>
          </a:xfrm>
          <a:prstGeom prst="line">
            <a:avLst/>
          </a:prstGeom>
          <a:ln w="19050" cmpd="sng">
            <a:solidFill>
              <a:schemeClr val="bg2">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305261" y="6473381"/>
            <a:ext cx="4050539" cy="276999"/>
          </a:xfrm>
          <a:prstGeom prst="rect">
            <a:avLst/>
          </a:prstGeom>
          <a:noFill/>
        </p:spPr>
        <p:txBody>
          <a:bodyPr wrap="square" rtlCol="0">
            <a:spAutoFit/>
          </a:bodyPr>
          <a:lstStyle/>
          <a:p>
            <a:pPr algn="l"/>
            <a:r>
              <a:rPr lang="en-US" sz="1200" b="0" dirty="0">
                <a:solidFill>
                  <a:schemeClr val="tx1">
                    <a:lumMod val="65000"/>
                    <a:lumOff val="35000"/>
                  </a:schemeClr>
                </a:solidFill>
                <a:latin typeface="Times New Roman"/>
                <a:cs typeface="Times New Roman"/>
              </a:rPr>
              <a:t>U.S. Energy</a:t>
            </a:r>
            <a:r>
              <a:rPr lang="en-US" sz="1200" b="0" baseline="0" dirty="0">
                <a:solidFill>
                  <a:schemeClr val="tx1">
                    <a:lumMod val="65000"/>
                    <a:lumOff val="35000"/>
                  </a:schemeClr>
                </a:solidFill>
                <a:latin typeface="Times New Roman"/>
                <a:cs typeface="Times New Roman"/>
              </a:rPr>
              <a:t> Information Administration</a:t>
            </a:r>
            <a:endParaRPr lang="en-US" sz="1200" b="0" dirty="0">
              <a:solidFill>
                <a:schemeClr val="tx1">
                  <a:lumMod val="65000"/>
                  <a:lumOff val="35000"/>
                </a:schemeClr>
              </a:solidFill>
              <a:latin typeface="Times New Roman"/>
              <a:cs typeface="Times New Roman"/>
            </a:endParaRPr>
          </a:p>
        </p:txBody>
      </p:sp>
      <p:sp>
        <p:nvSpPr>
          <p:cNvPr id="20" name="Rectangle 19"/>
          <p:cNvSpPr/>
          <p:nvPr userDrawn="1"/>
        </p:nvSpPr>
        <p:spPr bwMode="auto">
          <a:xfrm>
            <a:off x="0" y="210224"/>
            <a:ext cx="12192000" cy="92075"/>
          </a:xfrm>
          <a:prstGeom prst="rect">
            <a:avLst/>
          </a:prstGeom>
          <a:solidFill>
            <a:srgbClr val="169DD8"/>
          </a:solidFill>
          <a:ln w="9525" cap="flat" cmpd="sng" algn="ctr">
            <a:noFill/>
            <a:prstDash val="solid"/>
            <a:round/>
            <a:headEnd type="none" w="med" len="med"/>
            <a:tailEnd type="none" w="med" len="med"/>
          </a:ln>
          <a:effectLst/>
        </p:spPr>
        <p:txBody>
          <a:bodyPr/>
          <a:lstStyle/>
          <a:p>
            <a:pPr eaLnBrk="0" hangingPunct="0"/>
            <a:endParaRPr lang="en-US" sz="1800" dirty="0"/>
          </a:p>
        </p:txBody>
      </p:sp>
      <p:pic>
        <p:nvPicPr>
          <p:cNvPr id="21" name="Picture 20" descr="blueicon_1.png">
            <a:hlinkClick r:id="rId12" action="ppaction://hlinksldjump"/>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05261" y="-47212"/>
            <a:ext cx="596900" cy="609600"/>
          </a:xfrm>
          <a:prstGeom prst="rect">
            <a:avLst/>
          </a:prstGeom>
        </p:spPr>
      </p:pic>
      <p:pic>
        <p:nvPicPr>
          <p:cNvPr id="23" name="Picture 22" descr="blueicon_4.png">
            <a:hlinkClick r:id="" action="ppaction://noaction"/>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168701" y="-47212"/>
            <a:ext cx="596900" cy="609600"/>
          </a:xfrm>
          <a:prstGeom prst="rect">
            <a:avLst/>
          </a:prstGeom>
        </p:spPr>
      </p:pic>
      <p:pic>
        <p:nvPicPr>
          <p:cNvPr id="25" name="Picture 24" descr="blueicon_5.png">
            <a:hlinkClick r:id="" action="ppaction://noaction"/>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600421" y="-47212"/>
            <a:ext cx="596900" cy="609600"/>
          </a:xfrm>
          <a:prstGeom prst="rect">
            <a:avLst/>
          </a:prstGeom>
        </p:spPr>
      </p:pic>
      <p:pic>
        <p:nvPicPr>
          <p:cNvPr id="26" name="Picture 25" descr="blueicon_7.png">
            <a:hlinkClick r:id="" action="ppaction://noaction"/>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736981" y="-47212"/>
            <a:ext cx="596900" cy="609600"/>
          </a:xfrm>
          <a:prstGeom prst="rect">
            <a:avLst/>
          </a:prstGeom>
        </p:spPr>
      </p:pic>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032141" y="3530"/>
            <a:ext cx="508116" cy="508116"/>
          </a:xfrm>
          <a:prstGeom prst="rect">
            <a:avLst/>
          </a:prstGeom>
        </p:spPr>
      </p:pic>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375077" y="3530"/>
            <a:ext cx="508116" cy="508116"/>
          </a:xfrm>
          <a:prstGeom prst="rect">
            <a:avLst/>
          </a:prstGeom>
        </p:spPr>
      </p:pic>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718013" y="-2821"/>
            <a:ext cx="508116" cy="520819"/>
          </a:xfrm>
          <a:prstGeom prst="rect">
            <a:avLst/>
          </a:prstGeom>
        </p:spPr>
      </p:pic>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060949" y="-2821"/>
            <a:ext cx="508116" cy="520819"/>
          </a:xfrm>
          <a:prstGeom prst="rect">
            <a:avLst/>
          </a:prstGeom>
        </p:spPr>
      </p:pic>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1403884" y="3530"/>
            <a:ext cx="508116" cy="508116"/>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91" r:id="rId2"/>
    <p:sldLayoutId id="2147483680" r:id="rId3"/>
    <p:sldLayoutId id="2147483690" r:id="rId4"/>
    <p:sldLayoutId id="2147483685" r:id="rId5"/>
    <p:sldLayoutId id="2147483686" r:id="rId6"/>
    <p:sldLayoutId id="2147483687" r:id="rId7"/>
    <p:sldLayoutId id="2147483688" r:id="rId8"/>
    <p:sldLayoutId id="2147483682" r:id="rId9"/>
    <p:sldLayoutId id="2147483689" r:id="rId10"/>
  </p:sldLayoutIdLst>
  <p:hf hdr="0" ftr="0" dt="0"/>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chart" Target="../charts/chart14.xml"/><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hart" Target="../charts/chart16.xml"/><Relationship Id="rId5" Type="http://schemas.openxmlformats.org/officeDocument/2006/relationships/image" Target="../media/image14.png"/><Relationship Id="rId10" Type="http://schemas.openxmlformats.org/officeDocument/2006/relationships/chart" Target="../charts/chart15.xml"/><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18.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chart" Target="../charts/chart17.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21.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2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hart" Target="../charts/chart19.xml"/><Relationship Id="rId5" Type="http://schemas.openxmlformats.org/officeDocument/2006/relationships/image" Target="../media/image13.png"/><Relationship Id="rId15" Type="http://schemas.openxmlformats.org/officeDocument/2006/relationships/chart" Target="../charts/chart23.xml"/><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chart" Target="../charts/chart2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chart" Target="../charts/chart26.xm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hart" Target="../charts/chart25.xml"/><Relationship Id="rId5" Type="http://schemas.openxmlformats.org/officeDocument/2006/relationships/image" Target="../media/image14.png"/><Relationship Id="rId10" Type="http://schemas.openxmlformats.org/officeDocument/2006/relationships/chart" Target="../charts/chart24.xml"/><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hart" Target="../charts/chart27.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2.xml"/><Relationship Id="rId7"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30.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29.xml"/><Relationship Id="rId2" Type="http://schemas.openxmlformats.org/officeDocument/2006/relationships/notesSlide" Target="../notesSlides/notesSlide10.xml"/><Relationship Id="rId16" Type="http://schemas.openxmlformats.org/officeDocument/2006/relationships/chart" Target="../charts/chart3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hart" Target="../charts/chart28.xml"/><Relationship Id="rId5" Type="http://schemas.openxmlformats.org/officeDocument/2006/relationships/image" Target="../media/image13.png"/><Relationship Id="rId15" Type="http://schemas.openxmlformats.org/officeDocument/2006/relationships/chart" Target="../charts/chart32.xml"/><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chart" Target="../charts/chart31.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34.xml"/><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chart" Target="../charts/chart36.xml"/><Relationship Id="rId5" Type="http://schemas.openxmlformats.org/officeDocument/2006/relationships/image" Target="../media/image14.png"/><Relationship Id="rId10" Type="http://schemas.openxmlformats.org/officeDocument/2006/relationships/chart" Target="../charts/chart35.xml"/><Relationship Id="rId4" Type="http://schemas.openxmlformats.org/officeDocument/2006/relationships/image" Target="../media/image13.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hart" Target="../charts/chart39.xml"/><Relationship Id="rId3" Type="http://schemas.openxmlformats.org/officeDocument/2006/relationships/chart" Target="../charts/chart37.xml"/><Relationship Id="rId7" Type="http://schemas.openxmlformats.org/officeDocument/2006/relationships/image" Target="../media/image14.png"/><Relationship Id="rId12" Type="http://schemas.openxmlformats.org/officeDocument/2006/relationships/chart" Target="../charts/chart3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42.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4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chart" Target="../charts/chart40.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hart" Target="../charts/chart43.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hart" Target="../charts/chart3.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chart" Target="../charts/chart4.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8.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chart" Target="../charts/chart6.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chart" Target="../charts/chart9.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chart" Target="../charts/chart10.xml"/><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13.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1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chart" Target="../charts/chart11.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a:t>
            </a:r>
          </a:p>
        </p:txBody>
      </p:sp>
      <p:sp>
        <p:nvSpPr>
          <p:cNvPr id="11" name="Text Placeholder 10"/>
          <p:cNvSpPr>
            <a:spLocks noGrp="1"/>
          </p:cNvSpPr>
          <p:nvPr>
            <p:ph type="body" sz="quarter" idx="13"/>
          </p:nvPr>
        </p:nvSpPr>
        <p:spPr/>
        <p:txBody>
          <a:bodyPr/>
          <a:lstStyle/>
          <a:p>
            <a:r>
              <a:rPr lang="en-US" dirty="0"/>
              <a:t>As electricity demand grows modestly, the primary drivers for new capacity in the AEO2020 Reference case are retirements of older, less-efficient fossil fuel units; the near-term availability of renewable energy tax credits; and the continued decline in the capital cost of renewables, especially solar photovoltaic. Low natural gas prices and favorable costs for renewables result in natural gas and renewables as the primary sources of new generation capacity </a:t>
            </a:r>
            <a:r>
              <a:rPr lang="en-US" dirty="0">
                <a:solidFill>
                  <a:srgbClr val="FFFFFF"/>
                </a:solidFill>
              </a:rPr>
              <a:t>through </a:t>
            </a:r>
            <a:r>
              <a:rPr lang="en-US" dirty="0"/>
              <a:t>2050. The future generation mix is sensitive to the price of natural gas and growth in electricity demand.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48" y="1445823"/>
            <a:ext cx="1714891" cy="1702188"/>
          </a:xfrm>
          <a:prstGeom prst="rect">
            <a:avLst/>
          </a:prstGeom>
        </p:spPr>
      </p:pic>
    </p:spTree>
    <p:extLst>
      <p:ext uri="{BB962C8B-B14F-4D97-AF65-F5344CB8AC3E}">
        <p14:creationId xmlns:p14="http://schemas.microsoft.com/office/powerpoint/2010/main" val="3051711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Expected requirements for new generating capacity will be met by renewables and natural gas in the AEO2020 Reference 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10</a:t>
            </a:fld>
            <a:endParaRPr lang="en-US" dirty="0"/>
          </a:p>
        </p:txBody>
      </p:sp>
      <p:grpSp>
        <p:nvGrpSpPr>
          <p:cNvPr id="16" name="Group 15"/>
          <p:cNvGrpSpPr/>
          <p:nvPr/>
        </p:nvGrpSpPr>
        <p:grpSpPr>
          <a:xfrm>
            <a:off x="349653" y="-1021"/>
            <a:ext cx="11564435" cy="531722"/>
            <a:chOff x="349653" y="-1021"/>
            <a:chExt cx="11564435" cy="531722"/>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096526445"/>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02022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lvl="0"/>
            <a:r>
              <a:rPr lang="en-US" dirty="0"/>
              <a:t>In the AEO2020 Reference case, the United States adds 117 gigawatts (GW) of new wind and solar capacity between 2020 and 2023, which is the result of tax credits, increasing RPS targets, and declining capital costs.</a:t>
            </a:r>
          </a:p>
          <a:p>
            <a:pPr lvl="0"/>
            <a:r>
              <a:rPr lang="en-US" dirty="0"/>
              <a:t>New wind capacity additions continue at much lower levels after production tax credits expire in the early 2020s, but the growth in solar capacity continues through 2050 for both the utility-scale and small-scale applications because the cost of solar PV declines throughout the projection period. </a:t>
            </a:r>
          </a:p>
          <a:p>
            <a:pPr lvl="0"/>
            <a:r>
              <a:rPr lang="en-US" dirty="0"/>
              <a:t>Natural gas-fired combined-cycle generation capacity is</a:t>
            </a:r>
            <a:r>
              <a:rPr lang="en-US" dirty="0">
                <a:solidFill>
                  <a:srgbClr val="FF0000"/>
                </a:solidFill>
              </a:rPr>
              <a:t> </a:t>
            </a:r>
            <a:r>
              <a:rPr lang="en-US" dirty="0"/>
              <a:t>also added steadily throughout the projection period to meet rising demand.</a:t>
            </a:r>
          </a:p>
          <a:p>
            <a:pPr lvl="0"/>
            <a:r>
              <a:rPr lang="en-US" dirty="0"/>
              <a:t>Most of the electric generation capacity retirements assumed in the AEO2020 Reference case occur by 2025. Although the final schedule will depend upon state-level implementation plans, in AEO2020 EIA assumes that coal-fired plants must either invest in heat rate improvement technologies by 2025 or retire to comply with the Affordable Clean Energy (ACE) rule. Heat rate improvement technologies increase the efficiency of power plants. The remaining coal plants are more efficient and continue to operate throughout the projection period. Low natural gas prices in the early years also contribute to the retirements of coal-fired and nuclear plants because both coal and nuclear generators are  less profitable in these years.</a:t>
            </a:r>
          </a:p>
        </p:txBody>
      </p:sp>
      <p:sp>
        <p:nvSpPr>
          <p:cNvPr id="4" name="Title 3"/>
          <p:cNvSpPr>
            <a:spLocks noGrp="1"/>
          </p:cNvSpPr>
          <p:nvPr>
            <p:ph type="title"/>
          </p:nvPr>
        </p:nvSpPr>
        <p:spPr/>
        <p:txBody>
          <a:bodyPr/>
          <a:lstStyle/>
          <a:p>
            <a:r>
              <a:rPr lang="en-US" dirty="0"/>
              <a:t>—as a result of competitive natural gas prices and declining costs for renewables</a:t>
            </a:r>
          </a:p>
        </p:txBody>
      </p:sp>
      <p:sp>
        <p:nvSpPr>
          <p:cNvPr id="2" name="Slide Number Placeholder 1"/>
          <p:cNvSpPr>
            <a:spLocks noGrp="1"/>
          </p:cNvSpPr>
          <p:nvPr>
            <p:ph type="sldNum" sz="quarter" idx="4"/>
          </p:nvPr>
        </p:nvSpPr>
        <p:spPr>
          <a:xfrm>
            <a:off x="11445924" y="6411613"/>
            <a:ext cx="508000" cy="365125"/>
          </a:xfrm>
        </p:spPr>
        <p:txBody>
          <a:bodyPr/>
          <a:lstStyle/>
          <a:p>
            <a:fld id="{2D80C5C9-96E0-47EC-B500-37C5FE284639}" type="slidenum">
              <a:rPr lang="en-US" smtClean="0"/>
              <a:pPr/>
              <a:t>11</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410540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094" y="526144"/>
            <a:ext cx="11599572" cy="755794"/>
          </a:xfrm>
        </p:spPr>
        <p:txBody>
          <a:bodyPr>
            <a:normAutofit/>
          </a:bodyPr>
          <a:lstStyle/>
          <a:p>
            <a:r>
              <a:rPr lang="en-US" sz="2000" dirty="0"/>
              <a:t>AEO2020’s long-term trends in electricity generation are dominated by solar and natural gas-fired capacity additions; coal, nuclear, and less efficient natural gas generators contribute to capacity retirements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12</a:t>
            </a:fld>
            <a:endParaRPr lang="en-US" dirty="0"/>
          </a:p>
        </p:txBody>
      </p:sp>
      <p:grpSp>
        <p:nvGrpSpPr>
          <p:cNvPr id="18" name="Group 17"/>
          <p:cNvGrpSpPr/>
          <p:nvPr/>
        </p:nvGrpSpPr>
        <p:grpSpPr>
          <a:xfrm>
            <a:off x="349653" y="-1021"/>
            <a:ext cx="11564435" cy="531722"/>
            <a:chOff x="349653" y="-1021"/>
            <a:chExt cx="11564435" cy="531722"/>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6" name="Chart 15"/>
          <p:cNvGraphicFramePr>
            <a:graphicFrameLocks/>
          </p:cNvGraphicFramePr>
          <p:nvPr>
            <p:extLst>
              <p:ext uri="{D42A27DB-BD31-4B8C-83A1-F6EECF244321}">
                <p14:modId xmlns:p14="http://schemas.microsoft.com/office/powerpoint/2010/main" val="2536099254"/>
              </p:ext>
            </p:extLst>
          </p:nvPr>
        </p:nvGraphicFramePr>
        <p:xfrm>
          <a:off x="1265652" y="1652464"/>
          <a:ext cx="9302257" cy="345063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Chart 16"/>
          <p:cNvGraphicFramePr>
            <a:graphicFrameLocks/>
          </p:cNvGraphicFramePr>
          <p:nvPr>
            <p:extLst>
              <p:ext uri="{D42A27DB-BD31-4B8C-83A1-F6EECF244321}">
                <p14:modId xmlns:p14="http://schemas.microsoft.com/office/powerpoint/2010/main" val="1484498524"/>
              </p:ext>
            </p:extLst>
          </p:nvPr>
        </p:nvGraphicFramePr>
        <p:xfrm>
          <a:off x="1605312" y="5103102"/>
          <a:ext cx="8965922" cy="1188319"/>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5620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AEO2020 Reference case electricity prices fall slightly; declining generation costs are offset by rising transmission and distribution costs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13</a:t>
            </a:fld>
            <a:endParaRPr lang="en-US" dirty="0"/>
          </a:p>
        </p:txBody>
      </p:sp>
      <p:grpSp>
        <p:nvGrpSpPr>
          <p:cNvPr id="17" name="Group 16"/>
          <p:cNvGrpSpPr/>
          <p:nvPr/>
        </p:nvGrpSpPr>
        <p:grpSpPr>
          <a:xfrm>
            <a:off x="349653" y="-1021"/>
            <a:ext cx="11564435" cy="531722"/>
            <a:chOff x="349653" y="-1021"/>
            <a:chExt cx="11564435" cy="531722"/>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6" name="Content Placeholder 25"/>
          <p:cNvGraphicFramePr>
            <a:graphicFrameLocks noGrp="1"/>
          </p:cNvGraphicFramePr>
          <p:nvPr>
            <p:ph sz="quarter" idx="12"/>
            <p:extLst>
              <p:ext uri="{D42A27DB-BD31-4B8C-83A1-F6EECF244321}">
                <p14:modId xmlns:p14="http://schemas.microsoft.com/office/powerpoint/2010/main" val="742359210"/>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7" name="Content Placeholder 26"/>
          <p:cNvGraphicFramePr>
            <a:graphicFrameLocks noGrp="1"/>
          </p:cNvGraphicFramePr>
          <p:nvPr>
            <p:ph sz="quarter" idx="13"/>
            <p:extLst>
              <p:ext uri="{D42A27DB-BD31-4B8C-83A1-F6EECF244321}">
                <p14:modId xmlns:p14="http://schemas.microsoft.com/office/powerpoint/2010/main" val="3106674703"/>
              </p:ext>
            </p:extLst>
          </p:nvPr>
        </p:nvGraphicFramePr>
        <p:xfrm>
          <a:off x="5918042" y="1560196"/>
          <a:ext cx="5741988" cy="4752975"/>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416043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In the AEO2020 Reference case,</a:t>
            </a:r>
            <a:r>
              <a:rPr lang="en-US" dirty="0">
                <a:solidFill>
                  <a:srgbClr val="FF0000"/>
                </a:solidFill>
              </a:rPr>
              <a:t> </a:t>
            </a:r>
            <a:r>
              <a:rPr lang="en-US" dirty="0"/>
              <a:t>combined-cycle and solar photovoltaic are the most economically competitive generating technologies—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14</a:t>
            </a:fld>
            <a:endParaRPr lang="en-US" dirty="0"/>
          </a:p>
        </p:txBody>
      </p:sp>
      <p:grpSp>
        <p:nvGrpSpPr>
          <p:cNvPr id="34" name="Group 33"/>
          <p:cNvGrpSpPr/>
          <p:nvPr/>
        </p:nvGrpSpPr>
        <p:grpSpPr>
          <a:xfrm>
            <a:off x="349653" y="-9259"/>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pSp>
        <p:nvGrpSpPr>
          <p:cNvPr id="4" name="Group 3"/>
          <p:cNvGrpSpPr/>
          <p:nvPr/>
        </p:nvGrpSpPr>
        <p:grpSpPr>
          <a:xfrm>
            <a:off x="2095500" y="1420965"/>
            <a:ext cx="7964293" cy="4896977"/>
            <a:chOff x="2095500" y="1420965"/>
            <a:chExt cx="7964293" cy="4896977"/>
          </a:xfrm>
        </p:grpSpPr>
        <p:sp>
          <p:nvSpPr>
            <p:cNvPr id="20" name="TextBox 1"/>
            <p:cNvSpPr txBox="1"/>
            <p:nvPr/>
          </p:nvSpPr>
          <p:spPr>
            <a:xfrm>
              <a:off x="7383156" y="4349052"/>
              <a:ext cx="2323326" cy="546416"/>
            </a:xfrm>
            <a:prstGeom prst="rect">
              <a:avLst/>
            </a:prstGeom>
          </p:spPr>
          <p:txBody>
            <a:bodyPr wrap="non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region with builds (2023–25)</a:t>
              </a:r>
            </a:p>
            <a:p>
              <a:r>
                <a:rPr lang="en-US" sz="1200" dirty="0"/>
                <a:t>region with no builds (2023–25)</a:t>
              </a:r>
            </a:p>
          </p:txBody>
        </p:sp>
        <p:sp>
          <p:nvSpPr>
            <p:cNvPr id="21" name="TextBox 2"/>
            <p:cNvSpPr txBox="1"/>
            <p:nvPr/>
          </p:nvSpPr>
          <p:spPr>
            <a:xfrm>
              <a:off x="7088405" y="5031821"/>
              <a:ext cx="2676568" cy="80965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Note:  economically attractive builds are shown at or above the diagonal breakeven line for each technology.</a:t>
              </a:r>
            </a:p>
          </p:txBody>
        </p:sp>
        <p:sp>
          <p:nvSpPr>
            <p:cNvPr id="22" name="Oval 21"/>
            <p:cNvSpPr/>
            <p:nvPr/>
          </p:nvSpPr>
          <p:spPr>
            <a:xfrm>
              <a:off x="7146895" y="4459566"/>
              <a:ext cx="109795" cy="10975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4" name="Oval 23"/>
            <p:cNvSpPr/>
            <p:nvPr/>
          </p:nvSpPr>
          <p:spPr>
            <a:xfrm>
              <a:off x="7146895" y="4624699"/>
              <a:ext cx="109795" cy="109710"/>
            </a:xfrm>
            <a:prstGeom prst="ellipse">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39" name="TextBox 38"/>
            <p:cNvSpPr txBox="1"/>
            <p:nvPr/>
          </p:nvSpPr>
          <p:spPr>
            <a:xfrm rot="16200000">
              <a:off x="1194694" y="3818744"/>
              <a:ext cx="253787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levelized avoided cost of electricity</a:t>
              </a:r>
            </a:p>
          </p:txBody>
        </p:sp>
        <p:sp>
          <p:nvSpPr>
            <p:cNvPr id="40" name="TextBox 39"/>
            <p:cNvSpPr txBox="1"/>
            <p:nvPr/>
          </p:nvSpPr>
          <p:spPr>
            <a:xfrm>
              <a:off x="5098050" y="6040943"/>
              <a:ext cx="1959191"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levelized cost of electricity</a:t>
              </a:r>
            </a:p>
          </p:txBody>
        </p:sp>
        <p:sp>
          <p:nvSpPr>
            <p:cNvPr id="41" name="TextBox 40"/>
            <p:cNvSpPr txBox="1"/>
            <p:nvPr/>
          </p:nvSpPr>
          <p:spPr>
            <a:xfrm>
              <a:off x="2095500" y="1420965"/>
              <a:ext cx="7964293"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AEO2020 levelized cost of electricity and levelized avoided cost of electricity by technology and region, 2025</a:t>
              </a:r>
            </a:p>
            <a:p>
              <a:r>
                <a:rPr lang="en-US" sz="1200" dirty="0">
                  <a:latin typeface="Arial" panose="020B0604020202020204" pitchFamily="34" charset="0"/>
                  <a:cs typeface="Arial" panose="020B0604020202020204" pitchFamily="34" charset="0"/>
                </a:rPr>
                <a:t>2019 dollars per megawatthour</a:t>
              </a:r>
            </a:p>
          </p:txBody>
        </p:sp>
        <p:graphicFrame>
          <p:nvGraphicFramePr>
            <p:cNvPr id="43" name="Chart 42"/>
            <p:cNvGraphicFramePr>
              <a:graphicFrameLocks/>
            </p:cNvGraphicFramePr>
            <p:nvPr>
              <p:extLst>
                <p:ext uri="{D42A27DB-BD31-4B8C-83A1-F6EECF244321}">
                  <p14:modId xmlns:p14="http://schemas.microsoft.com/office/powerpoint/2010/main" val="2674731734"/>
                </p:ext>
              </p:extLst>
            </p:nvPr>
          </p:nvGraphicFramePr>
          <p:xfrm>
            <a:off x="2633699" y="2069575"/>
            <a:ext cx="2025831" cy="2002972"/>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9" name="Chart 48"/>
            <p:cNvGraphicFramePr>
              <a:graphicFrameLocks/>
            </p:cNvGraphicFramePr>
            <p:nvPr>
              <p:extLst>
                <p:ext uri="{D42A27DB-BD31-4B8C-83A1-F6EECF244321}">
                  <p14:modId xmlns:p14="http://schemas.microsoft.com/office/powerpoint/2010/main" val="1520309219"/>
                </p:ext>
              </p:extLst>
            </p:nvPr>
          </p:nvGraphicFramePr>
          <p:xfrm>
            <a:off x="4714292" y="2067296"/>
            <a:ext cx="2016760" cy="20478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 name="Chart 49"/>
            <p:cNvGraphicFramePr>
              <a:graphicFrameLocks/>
            </p:cNvGraphicFramePr>
            <p:nvPr>
              <p:extLst>
                <p:ext uri="{D42A27DB-BD31-4B8C-83A1-F6EECF244321}">
                  <p14:modId xmlns:p14="http://schemas.microsoft.com/office/powerpoint/2010/main" val="2290390035"/>
                </p:ext>
              </p:extLst>
            </p:nvPr>
          </p:nvGraphicFramePr>
          <p:xfrm>
            <a:off x="6731052" y="2067296"/>
            <a:ext cx="2042160" cy="204787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 name="Chart 50"/>
            <p:cNvGraphicFramePr>
              <a:graphicFrameLocks/>
            </p:cNvGraphicFramePr>
            <p:nvPr>
              <p:extLst>
                <p:ext uri="{D42A27DB-BD31-4B8C-83A1-F6EECF244321}">
                  <p14:modId xmlns:p14="http://schemas.microsoft.com/office/powerpoint/2010/main" val="1950944559"/>
                </p:ext>
              </p:extLst>
            </p:nvPr>
          </p:nvGraphicFramePr>
          <p:xfrm>
            <a:off x="2633699" y="3956219"/>
            <a:ext cx="2042160" cy="2046605"/>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2" name="Chart 51"/>
            <p:cNvGraphicFramePr>
              <a:graphicFrameLocks/>
            </p:cNvGraphicFramePr>
            <p:nvPr>
              <p:extLst>
                <p:ext uri="{D42A27DB-BD31-4B8C-83A1-F6EECF244321}">
                  <p14:modId xmlns:p14="http://schemas.microsoft.com/office/powerpoint/2010/main" val="76556579"/>
                </p:ext>
              </p:extLst>
            </p:nvPr>
          </p:nvGraphicFramePr>
          <p:xfrm>
            <a:off x="4714292" y="3994338"/>
            <a:ext cx="2016760" cy="2046605"/>
          </p:xfrm>
          <a:graphic>
            <a:graphicData uri="http://schemas.openxmlformats.org/drawingml/2006/chart">
              <c:chart xmlns:c="http://schemas.openxmlformats.org/drawingml/2006/chart" xmlns:r="http://schemas.openxmlformats.org/officeDocument/2006/relationships" r:id="rId15"/>
            </a:graphicData>
          </a:graphic>
        </p:graphicFrame>
      </p:grpSp>
    </p:spTree>
    <p:extLst>
      <p:ext uri="{BB962C8B-B14F-4D97-AF65-F5344CB8AC3E}">
        <p14:creationId xmlns:p14="http://schemas.microsoft.com/office/powerpoint/2010/main" val="343304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2"/>
          </p:nvPr>
        </p:nvSpPr>
        <p:spPr/>
        <p:txBody>
          <a:bodyPr/>
          <a:lstStyle/>
          <a:p>
            <a:r>
              <a:rPr lang="en-US" dirty="0"/>
              <a:t>The levelized cost of electricity (LCOE) reflects the cost to build and operate a power plant per unit of generation, annualized over a cost recovery period.  When compared with the levelized avoided cost of electricity (LACE), or expected average revenue realized by that plant, we can estimate the economic competitiveness for that generating technology.</a:t>
            </a:r>
          </a:p>
          <a:p>
            <a:r>
              <a:rPr lang="en-US" dirty="0"/>
              <a:t>The solid, colored circles on the figure indicate that projects tend to be built in regions where revenue (LACE) exceeds costs (LCOE).  In the AEO2020 Reference case, expected revenues from electric generation for both natural gas-fired combined-cycle and solar photovoltaic with single axis tracking are generally greater than or equal to projected costs across the most electricity market regions in 2025. Correspondingly, these two technologies show the greatest projected growth through the middle of the 2030s.</a:t>
            </a:r>
          </a:p>
          <a:p>
            <a:r>
              <a:rPr lang="en-US" dirty="0"/>
              <a:t>The value of wind approaches its cost in nearly half of the regions. These regions see new wind capacity builds in the AEO2020 Reference case, primarily in advance of the phase-out of the production tax credit (PTC), through the early part of the next decade.</a:t>
            </a:r>
          </a:p>
          <a:p>
            <a:r>
              <a:rPr lang="en-US" dirty="0"/>
              <a:t>LACE accounts for both the variation in daily and seasonal electricity demand in the region where a new project is under consideration and the characteristics of the existing generation fleet where the new capacity will be added. The prospective new generation resource is compared with the mix of new and existing generation and capacity that it would displace. For example, a wind resource that would primarily displace existing natural gas-fired generation will usually have a different value than one that would displace existing coal-fired generation. </a:t>
            </a:r>
          </a:p>
        </p:txBody>
      </p:sp>
      <p:sp>
        <p:nvSpPr>
          <p:cNvPr id="23" name="Title 22"/>
          <p:cNvSpPr>
            <a:spLocks noGrp="1"/>
          </p:cNvSpPr>
          <p:nvPr>
            <p:ph type="title"/>
          </p:nvPr>
        </p:nvSpPr>
        <p:spPr/>
        <p:txBody>
          <a:bodyPr/>
          <a:lstStyle/>
          <a:p>
            <a:r>
              <a:rPr lang="en-US" dirty="0"/>
              <a:t>—when considering the overall cost to build and operate and the value of the plant to the grid</a:t>
            </a:r>
          </a:p>
        </p:txBody>
      </p:sp>
      <p:sp>
        <p:nvSpPr>
          <p:cNvPr id="3" name="Slide Number Placeholder 2"/>
          <p:cNvSpPr>
            <a:spLocks noGrp="1"/>
          </p:cNvSpPr>
          <p:nvPr>
            <p:ph type="sldNum" sz="quarter" idx="4"/>
          </p:nvPr>
        </p:nvSpPr>
        <p:spPr/>
        <p:txBody>
          <a:bodyPr/>
          <a:lstStyle/>
          <a:p>
            <a:fld id="{2D80C5C9-96E0-47EC-B500-37C5FE284639}" type="slidenum">
              <a:rPr lang="en-US" smtClean="0"/>
              <a:pPr/>
              <a:t>15</a:t>
            </a:fld>
            <a:endParaRPr lang="en-US" dirty="0"/>
          </a:p>
        </p:txBody>
      </p:sp>
      <p:grpSp>
        <p:nvGrpSpPr>
          <p:cNvPr id="34" name="Group 33"/>
          <p:cNvGrpSpPr/>
          <p:nvPr/>
        </p:nvGrpSpPr>
        <p:grpSpPr>
          <a:xfrm>
            <a:off x="349653" y="-9259"/>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00249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516" y="582821"/>
            <a:ext cx="11599572" cy="755794"/>
          </a:xfrm>
        </p:spPr>
        <p:txBody>
          <a:bodyPr>
            <a:noAutofit/>
          </a:bodyPr>
          <a:lstStyle/>
          <a:p>
            <a:r>
              <a:rPr lang="en-US" dirty="0"/>
              <a:t>Onshore wind will become more competitive over time, while natural gas-fired combined-cycle and solar photovoltaic maintain their current competitive positions—</a:t>
            </a:r>
          </a:p>
        </p:txBody>
      </p:sp>
      <p:sp>
        <p:nvSpPr>
          <p:cNvPr id="4" name="Slide Number Placeholder 3"/>
          <p:cNvSpPr>
            <a:spLocks noGrp="1"/>
          </p:cNvSpPr>
          <p:nvPr>
            <p:ph type="sldNum" sz="quarter" idx="4"/>
          </p:nvPr>
        </p:nvSpPr>
        <p:spPr/>
        <p:txBody>
          <a:bodyPr/>
          <a:lstStyle/>
          <a:p>
            <a:fld id="{2D80C5C9-96E0-47EC-B500-37C5FE284639}" type="slidenum">
              <a:rPr lang="en-US" smtClean="0"/>
              <a:pPr/>
              <a:t>16</a:t>
            </a:fld>
            <a:endParaRPr lang="en-US" dirty="0"/>
          </a:p>
        </p:txBody>
      </p:sp>
      <p:sp>
        <p:nvSpPr>
          <p:cNvPr id="8" name="TextBox 7"/>
          <p:cNvSpPr txBox="1"/>
          <p:nvPr/>
        </p:nvSpPr>
        <p:spPr>
          <a:xfrm>
            <a:off x="998352" y="1805257"/>
            <a:ext cx="9720951"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AEO2020 Reference case levelized cost of electricity (LCOE) and levelized avoided cost of electricity (LACE) by technology and region, 2025 and 2040</a:t>
            </a:r>
          </a:p>
          <a:p>
            <a:r>
              <a:rPr lang="en-US" sz="1400" dirty="0">
                <a:latin typeface="Arial" panose="020B0604020202020204" pitchFamily="34" charset="0"/>
                <a:cs typeface="Arial" panose="020B0604020202020204" pitchFamily="34" charset="0"/>
              </a:rPr>
              <a:t>2019 dollars per megawatthour</a:t>
            </a:r>
          </a:p>
        </p:txBody>
      </p:sp>
      <p:sp>
        <p:nvSpPr>
          <p:cNvPr id="9" name="TextBox 8"/>
          <p:cNvSpPr txBox="1"/>
          <p:nvPr/>
        </p:nvSpPr>
        <p:spPr>
          <a:xfrm rot="16200000">
            <a:off x="-313865" y="3879834"/>
            <a:ext cx="293221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levelized avoided cost of electricity</a:t>
            </a:r>
          </a:p>
        </p:txBody>
      </p:sp>
      <p:sp>
        <p:nvSpPr>
          <p:cNvPr id="10" name="TextBox 9"/>
          <p:cNvSpPr txBox="1"/>
          <p:nvPr/>
        </p:nvSpPr>
        <p:spPr>
          <a:xfrm>
            <a:off x="5121052" y="5774577"/>
            <a:ext cx="225574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levelized cost of electricity</a:t>
            </a:r>
          </a:p>
        </p:txBody>
      </p:sp>
      <p:sp>
        <p:nvSpPr>
          <p:cNvPr id="11" name="TextBox 1"/>
          <p:cNvSpPr txBox="1"/>
          <p:nvPr/>
        </p:nvSpPr>
        <p:spPr>
          <a:xfrm>
            <a:off x="8720147" y="2160080"/>
            <a:ext cx="1505540" cy="307777"/>
          </a:xfrm>
          <a:prstGeom prst="rect">
            <a:avLst/>
          </a:prstGeom>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2025	2040</a:t>
            </a:r>
          </a:p>
        </p:txBody>
      </p:sp>
      <p:sp>
        <p:nvSpPr>
          <p:cNvPr id="12" name="Oval 11"/>
          <p:cNvSpPr/>
          <p:nvPr/>
        </p:nvSpPr>
        <p:spPr>
          <a:xfrm>
            <a:off x="9536888" y="2243512"/>
            <a:ext cx="109795" cy="10975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3" name="Oval 12"/>
          <p:cNvSpPr/>
          <p:nvPr/>
        </p:nvSpPr>
        <p:spPr>
          <a:xfrm>
            <a:off x="8610352" y="2243512"/>
            <a:ext cx="109795" cy="109710"/>
          </a:xfrm>
          <a:prstGeom prst="ellipse">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nvGrpSpPr>
          <p:cNvPr id="16" name="Group 15"/>
          <p:cNvGrpSpPr/>
          <p:nvPr/>
        </p:nvGrpSpPr>
        <p:grpSpPr>
          <a:xfrm>
            <a:off x="349653" y="-9259"/>
            <a:ext cx="11564435" cy="531722"/>
            <a:chOff x="349653" y="-1021"/>
            <a:chExt cx="11564435" cy="531722"/>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6" name="Chart 25"/>
          <p:cNvGraphicFramePr>
            <a:graphicFrameLocks/>
          </p:cNvGraphicFramePr>
          <p:nvPr>
            <p:extLst>
              <p:ext uri="{D42A27DB-BD31-4B8C-83A1-F6EECF244321}">
                <p14:modId xmlns:p14="http://schemas.microsoft.com/office/powerpoint/2010/main" val="2906081651"/>
              </p:ext>
            </p:extLst>
          </p:nvPr>
        </p:nvGraphicFramePr>
        <p:xfrm>
          <a:off x="1306130" y="2543921"/>
          <a:ext cx="3211606" cy="32306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9" name="Chart 28"/>
          <p:cNvGraphicFramePr>
            <a:graphicFrameLocks/>
          </p:cNvGraphicFramePr>
          <p:nvPr>
            <p:extLst>
              <p:ext uri="{D42A27DB-BD31-4B8C-83A1-F6EECF244321}">
                <p14:modId xmlns:p14="http://schemas.microsoft.com/office/powerpoint/2010/main" val="2743820850"/>
              </p:ext>
            </p:extLst>
          </p:nvPr>
        </p:nvGraphicFramePr>
        <p:xfrm>
          <a:off x="4517736" y="2543921"/>
          <a:ext cx="3211605" cy="3230656"/>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0" name="Chart 29"/>
          <p:cNvGraphicFramePr>
            <a:graphicFrameLocks/>
          </p:cNvGraphicFramePr>
          <p:nvPr>
            <p:extLst>
              <p:ext uri="{D42A27DB-BD31-4B8C-83A1-F6EECF244321}">
                <p14:modId xmlns:p14="http://schemas.microsoft.com/office/powerpoint/2010/main" val="1441983096"/>
              </p:ext>
            </p:extLst>
          </p:nvPr>
        </p:nvGraphicFramePr>
        <p:xfrm>
          <a:off x="7729341" y="2543921"/>
          <a:ext cx="3211606" cy="323065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87209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Changes in AEO2020 electricity generation costs over time reflect a number of factors, sometimes working in different directions.  For both solar photovoltaic (PV) and onshore wind, LCOE increases in the near term with the phase-out and expiration of the investment tax credit (ITC) and PTC, respectively.  However, LCOE eventually declines over time because technological improvements tend to reduce LCOE through lower capital cost or improved performance (as measured by heat rate for natural gas combined-cycle plants or capacity factor for onshore wind or solar PV plants), partly offsetting the loss of the tax credits.</a:t>
            </a:r>
          </a:p>
          <a:p>
            <a:r>
              <a:rPr lang="en-US" dirty="0"/>
              <a:t>Natural gas-fired combined-cycle plants with online years of 2025 and 2040 in the AEO2020 projection have similar LCOE because the technology has reached market maturity, judging from the build patterns throughout the projection years across all regions.  The two outliers in the 2040 LCOE projection are attributed to the increase in variable operations and in maintenance costs for plants in California as a result of the state’s phase-out of fossil fuel-fired generation starting in 2030.</a:t>
            </a:r>
          </a:p>
          <a:p>
            <a:r>
              <a:rPr lang="en-US" dirty="0"/>
              <a:t>Solar may show strong daily generation patterns within any given region; therefore, AEO2020 LACE for solar PV declines over time as the market becomes saturated with generation from resources with similar hourly generation patterns.  LACE for onshore wind is generally lower than other technologies because most of the generation at these plants occurs at night or during fall and spring seasons when the demand for and the value of electricity is typically lower.  Solar PV plants produce most of their energy during the middle of the day when higher demand increases the value of electricity, resulting in higher LACE.</a:t>
            </a:r>
          </a:p>
        </p:txBody>
      </p:sp>
      <p:sp>
        <p:nvSpPr>
          <p:cNvPr id="3" name="Title 2"/>
          <p:cNvSpPr>
            <a:spLocks noGrp="1"/>
          </p:cNvSpPr>
          <p:nvPr>
            <p:ph type="title"/>
          </p:nvPr>
        </p:nvSpPr>
        <p:spPr/>
        <p:txBody>
          <a:bodyPr/>
          <a:lstStyle/>
          <a:p>
            <a:r>
              <a:rPr lang="en-US" dirty="0"/>
              <a:t>—as LCOE declines through learning-induced cost reductions and LACE increases with rising demand and natural gas prices</a:t>
            </a:r>
          </a:p>
        </p:txBody>
      </p:sp>
      <p:sp>
        <p:nvSpPr>
          <p:cNvPr id="4" name="Slide Number Placeholder 3"/>
          <p:cNvSpPr>
            <a:spLocks noGrp="1"/>
          </p:cNvSpPr>
          <p:nvPr>
            <p:ph type="sldNum" sz="quarter" idx="4"/>
          </p:nvPr>
        </p:nvSpPr>
        <p:spPr/>
        <p:txBody>
          <a:bodyPr/>
          <a:lstStyle/>
          <a:p>
            <a:fld id="{2D80C5C9-96E0-47EC-B500-37C5FE284639}" type="slidenum">
              <a:rPr lang="en-US" smtClean="0"/>
              <a:pPr/>
              <a:t>17</a:t>
            </a:fld>
            <a:endParaRPr lang="en-US" dirty="0"/>
          </a:p>
        </p:txBody>
      </p:sp>
      <p:grpSp>
        <p:nvGrpSpPr>
          <p:cNvPr id="5" name="Group 4"/>
          <p:cNvGrpSpPr/>
          <p:nvPr/>
        </p:nvGrpSpPr>
        <p:grpSpPr>
          <a:xfrm>
            <a:off x="349653" y="-9259"/>
            <a:ext cx="11564435" cy="531722"/>
            <a:chOff x="349653" y="-1021"/>
            <a:chExt cx="11564435" cy="53172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373676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9653" y="514393"/>
            <a:ext cx="11599572" cy="755794"/>
          </a:xfrm>
        </p:spPr>
        <p:txBody>
          <a:bodyPr>
            <a:noAutofit/>
          </a:bodyPr>
          <a:lstStyle/>
          <a:p>
            <a:r>
              <a:rPr lang="en-US" dirty="0"/>
              <a:t>Solar and wind lead the growth in renewables generation </a:t>
            </a:r>
            <a:br>
              <a:rPr lang="en-US" dirty="0"/>
            </a:br>
            <a:r>
              <a:rPr lang="en-US" dirty="0"/>
              <a:t>in most regions across all cases in AEO2020</a:t>
            </a:r>
          </a:p>
        </p:txBody>
      </p:sp>
      <p:sp>
        <p:nvSpPr>
          <p:cNvPr id="3" name="Slide Number Placeholder 2"/>
          <p:cNvSpPr>
            <a:spLocks noGrp="1"/>
          </p:cNvSpPr>
          <p:nvPr>
            <p:ph type="sldNum" sz="quarter" idx="4"/>
          </p:nvPr>
        </p:nvSpPr>
        <p:spPr/>
        <p:txBody>
          <a:bodyPr/>
          <a:lstStyle/>
          <a:p>
            <a:fld id="{2D80C5C9-96E0-47EC-B500-37C5FE284639}" type="slidenum">
              <a:rPr lang="en-US" smtClean="0"/>
              <a:pPr/>
              <a:t>18</a:t>
            </a:fld>
            <a:endParaRPr lang="en-US" dirty="0"/>
          </a:p>
        </p:txBody>
      </p:sp>
      <p:grpSp>
        <p:nvGrpSpPr>
          <p:cNvPr id="15" name="Group 14"/>
          <p:cNvGrpSpPr/>
          <p:nvPr/>
        </p:nvGrpSpPr>
        <p:grpSpPr>
          <a:xfrm>
            <a:off x="349653" y="-1021"/>
            <a:ext cx="11564435" cy="531722"/>
            <a:chOff x="349653" y="-1021"/>
            <a:chExt cx="11564435" cy="531722"/>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9" name="Chart 28"/>
          <p:cNvGraphicFramePr>
            <a:graphicFrameLocks/>
          </p:cNvGraphicFramePr>
          <p:nvPr>
            <p:extLst>
              <p:ext uri="{D42A27DB-BD31-4B8C-83A1-F6EECF244321}">
                <p14:modId xmlns:p14="http://schemas.microsoft.com/office/powerpoint/2010/main" val="209681498"/>
              </p:ext>
            </p:extLst>
          </p:nvPr>
        </p:nvGraphicFramePr>
        <p:xfrm>
          <a:off x="579592" y="1627002"/>
          <a:ext cx="11404600" cy="4651375"/>
        </p:xfrm>
        <a:graphic>
          <a:graphicData uri="http://schemas.openxmlformats.org/drawingml/2006/chart">
            <c:chart xmlns:c="http://schemas.openxmlformats.org/drawingml/2006/chart" xmlns:r="http://schemas.openxmlformats.org/officeDocument/2006/relationships" r:id="rId11"/>
          </a:graphicData>
        </a:graphic>
      </p:graphicFrame>
      <p:pic>
        <p:nvPicPr>
          <p:cNvPr id="30" name="Picture 29"/>
          <p:cNvPicPr>
            <a:picLocks noChangeAspect="1"/>
          </p:cNvPicPr>
          <p:nvPr/>
        </p:nvPicPr>
        <p:blipFill>
          <a:blip r:embed="rId12"/>
          <a:stretch>
            <a:fillRect/>
          </a:stretch>
        </p:blipFill>
        <p:spPr>
          <a:xfrm>
            <a:off x="9175221" y="512212"/>
            <a:ext cx="2774004" cy="1872765"/>
          </a:xfrm>
          <a:prstGeom prst="rect">
            <a:avLst/>
          </a:prstGeom>
        </p:spPr>
      </p:pic>
    </p:spTree>
    <p:extLst>
      <p:ext uri="{BB962C8B-B14F-4D97-AF65-F5344CB8AC3E}">
        <p14:creationId xmlns:p14="http://schemas.microsoft.com/office/powerpoint/2010/main" val="293868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 AEO2020 projects that generation from renewable sources will rise from 18% of total generation in 2018 to 38% by 2050 in the Reference case.  Solar photovoltaic (PV) contributes the most to the growth in renewable generation, increasing from 13% of total renewable generation in 2018 to 46% by 2050.  Although onshore wind generation more than doubles during the projection period, its share of renewable generation declines slightly from 37% to 29% between 2018 and 2050.</a:t>
            </a:r>
          </a:p>
          <a:p>
            <a:r>
              <a:rPr lang="en-US" dirty="0"/>
              <a:t>Solar PV generation grows the most in Southeast and Mid-Continent regions in nearly all cases. On average, these two regions have higher-than-average delivered U.S. natural gas prices, making natural gas generation a more expensive option to replace retired coal or nuclear generation.  Because solar PV generates mostly during daytime hours, it can readily substitute natural gas generation during periods of higher demand. Regions with existing wind capacity continue to install new wind capacity between 2018 and 2050.</a:t>
            </a:r>
          </a:p>
          <a:p>
            <a:r>
              <a:rPr lang="en-US" dirty="0"/>
              <a:t>When natural gas prices are higher, as in the Low Oil and Gas Supply case, onshore wind becomes the incremental generation source in the Mid-Continent region, where wind resources are abundant. Wind generation for the region is 189 </a:t>
            </a:r>
            <a:r>
              <a:rPr lang="en-US" dirty="0">
                <a:solidFill>
                  <a:sysClr val="windowText" lastClr="000000"/>
                </a:solidFill>
                <a:ea typeface="Times New Roman" charset="0"/>
                <a:cs typeface="Times New Roman" charset="0"/>
              </a:rPr>
              <a:t>billion </a:t>
            </a:r>
            <a:r>
              <a:rPr lang="en-US" dirty="0" err="1">
                <a:solidFill>
                  <a:sysClr val="windowText" lastClr="000000"/>
                </a:solidFill>
                <a:ea typeface="Times New Roman" charset="0"/>
                <a:cs typeface="Times New Roman" charset="0"/>
              </a:rPr>
              <a:t>kilowatthours</a:t>
            </a:r>
            <a:r>
              <a:rPr lang="en-US" dirty="0">
                <a:solidFill>
                  <a:sysClr val="windowText" lastClr="000000"/>
                </a:solidFill>
                <a:ea typeface="Times New Roman" charset="0"/>
                <a:cs typeface="Times New Roman" charset="0"/>
              </a:rPr>
              <a:t> (</a:t>
            </a:r>
            <a:r>
              <a:rPr lang="en-US" dirty="0"/>
              <a:t>BkWh) higher (89% increase) in 2050 than in the Reference case, and all-sector solar PV generation is 37 BkWh higher (20% increase).</a:t>
            </a:r>
          </a:p>
          <a:p>
            <a:r>
              <a:rPr lang="en-US" dirty="0"/>
              <a:t>The Northeast, ERCOT (Electric Reliability Council of Texas), CAISO (California Independent System Operator), and West regions have relatively small variations in results across the alternative cases. The small variations are most likely a result of the regions’ current small shares of existing coal generation capacity that may</a:t>
            </a:r>
            <a:r>
              <a:rPr lang="en-US" dirty="0">
                <a:solidFill>
                  <a:srgbClr val="FF0000"/>
                </a:solidFill>
              </a:rPr>
              <a:t> </a:t>
            </a:r>
            <a:r>
              <a:rPr lang="en-US" dirty="0"/>
              <a:t>need to be replaced over the projection period. The share of renewables is also comparatively large in these regions.</a:t>
            </a:r>
          </a:p>
        </p:txBody>
      </p:sp>
      <p:sp>
        <p:nvSpPr>
          <p:cNvPr id="3" name="Title 2"/>
          <p:cNvSpPr>
            <a:spLocks noGrp="1"/>
          </p:cNvSpPr>
          <p:nvPr>
            <p:ph type="title"/>
          </p:nvPr>
        </p:nvSpPr>
        <p:spPr/>
        <p:txBody>
          <a:bodyPr/>
          <a:lstStyle/>
          <a:p>
            <a:r>
              <a:rPr lang="en-US" dirty="0"/>
              <a:t>—but its penetration rate differs by regional resource and generation mix</a:t>
            </a:r>
          </a:p>
        </p:txBody>
      </p:sp>
      <p:sp>
        <p:nvSpPr>
          <p:cNvPr id="4" name="Slide Number Placeholder 3"/>
          <p:cNvSpPr>
            <a:spLocks noGrp="1"/>
          </p:cNvSpPr>
          <p:nvPr>
            <p:ph type="sldNum" sz="quarter" idx="4"/>
          </p:nvPr>
        </p:nvSpPr>
        <p:spPr/>
        <p:txBody>
          <a:bodyPr/>
          <a:lstStyle/>
          <a:p>
            <a:fld id="{2D80C5C9-96E0-47EC-B500-37C5FE284639}" type="slidenum">
              <a:rPr lang="en-US" smtClean="0">
                <a:solidFill>
                  <a:srgbClr val="000000"/>
                </a:solidFill>
              </a:rPr>
              <a:pPr/>
              <a:t>19</a:t>
            </a:fld>
            <a:endParaRPr lang="en-US" dirty="0">
              <a:solidFill>
                <a:srgbClr val="000000"/>
              </a:solidFill>
            </a:endParaRPr>
          </a:p>
        </p:txBody>
      </p:sp>
      <p:grpSp>
        <p:nvGrpSpPr>
          <p:cNvPr id="5" name="Group 4"/>
          <p:cNvGrpSpPr/>
          <p:nvPr/>
        </p:nvGrpSpPr>
        <p:grpSpPr>
          <a:xfrm>
            <a:off x="349653" y="-17497"/>
            <a:ext cx="11564435" cy="531722"/>
            <a:chOff x="349653" y="-1021"/>
            <a:chExt cx="11564435" cy="531722"/>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54175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094" y="546574"/>
            <a:ext cx="11599572" cy="755794"/>
          </a:xfrm>
        </p:spPr>
        <p:txBody>
          <a:bodyPr>
            <a:noAutofit/>
          </a:bodyPr>
          <a:lstStyle/>
          <a:p>
            <a:r>
              <a:rPr lang="en-US" sz="2000" dirty="0"/>
              <a:t>Electricity generation from natural gas and renewables increases as a result of lower natural gas prices and declining costs of solar and wind renewable capacity, making these fuels increasingly competitive</a:t>
            </a:r>
          </a:p>
        </p:txBody>
      </p:sp>
      <p:graphicFrame>
        <p:nvGraphicFramePr>
          <p:cNvPr id="6" name="Content Placeholder 5"/>
          <p:cNvGraphicFramePr>
            <a:graphicFrameLocks noGrp="1"/>
          </p:cNvGraphicFramePr>
          <p:nvPr>
            <p:ph sz="quarter" idx="12"/>
            <p:extLst>
              <p:ext uri="{D42A27DB-BD31-4B8C-83A1-F6EECF244321}">
                <p14:modId xmlns:p14="http://schemas.microsoft.com/office/powerpoint/2010/main" val="2521328451"/>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p:cNvGraphicFramePr>
            <a:graphicFrameLocks noGrp="1"/>
          </p:cNvGraphicFramePr>
          <p:nvPr>
            <p:ph sz="quarter" idx="13"/>
            <p:extLst>
              <p:ext uri="{D42A27DB-BD31-4B8C-83A1-F6EECF244321}">
                <p14:modId xmlns:p14="http://schemas.microsoft.com/office/powerpoint/2010/main" val="3296463800"/>
              </p:ext>
            </p:extLst>
          </p:nvPr>
        </p:nvGraphicFramePr>
        <p:xfrm>
          <a:off x="6108880" y="1427163"/>
          <a:ext cx="5741988" cy="475297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4"/>
          </p:nvPr>
        </p:nvSpPr>
        <p:spPr/>
        <p:txBody>
          <a:bodyPr/>
          <a:lstStyle/>
          <a:p>
            <a:fld id="{2D80C5C9-96E0-47EC-B500-37C5FE284639}" type="slidenum">
              <a:rPr lang="en-US" smtClean="0"/>
              <a:pPr/>
              <a:t>2</a:t>
            </a:fld>
            <a:endParaRPr lang="en-US" dirty="0"/>
          </a:p>
        </p:txBody>
      </p:sp>
      <p:grpSp>
        <p:nvGrpSpPr>
          <p:cNvPr id="17" name="Group 16"/>
          <p:cNvGrpSpPr/>
          <p:nvPr/>
        </p:nvGrpSpPr>
        <p:grpSpPr>
          <a:xfrm>
            <a:off x="349653" y="-1021"/>
            <a:ext cx="11564435" cy="531722"/>
            <a:chOff x="349653" y="-1021"/>
            <a:chExt cx="11564435" cy="531722"/>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473004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80C5C9-96E0-47EC-B500-37C5FE284639}" type="slidenum">
              <a:rPr lang="en-US" smtClean="0">
                <a:solidFill>
                  <a:srgbClr val="000000"/>
                </a:solidFill>
              </a:rPr>
              <a:pPr/>
              <a:t>20</a:t>
            </a:fld>
            <a:endParaRPr lang="en-US" dirty="0">
              <a:solidFill>
                <a:srgbClr val="000000"/>
              </a:solidFill>
            </a:endParaRPr>
          </a:p>
        </p:txBody>
      </p:sp>
      <p:grpSp>
        <p:nvGrpSpPr>
          <p:cNvPr id="6" name="Group 5"/>
          <p:cNvGrpSpPr/>
          <p:nvPr/>
        </p:nvGrpSpPr>
        <p:grpSpPr>
          <a:xfrm>
            <a:off x="349653" y="-1021"/>
            <a:ext cx="11564435" cy="531722"/>
            <a:chOff x="349653" y="-1021"/>
            <a:chExt cx="11564435" cy="53172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6" name="Chart 15"/>
          <p:cNvGraphicFramePr>
            <a:graphicFrameLocks/>
          </p:cNvGraphicFramePr>
          <p:nvPr>
            <p:extLst>
              <p:ext uri="{D42A27DB-BD31-4B8C-83A1-F6EECF244321}">
                <p14:modId xmlns:p14="http://schemas.microsoft.com/office/powerpoint/2010/main" val="3974961957"/>
              </p:ext>
            </p:extLst>
          </p:nvPr>
        </p:nvGraphicFramePr>
        <p:xfrm>
          <a:off x="1230726" y="1419421"/>
          <a:ext cx="2971800" cy="2420761"/>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8" name="Chart 17"/>
          <p:cNvGraphicFramePr>
            <a:graphicFrameLocks/>
          </p:cNvGraphicFramePr>
          <p:nvPr>
            <p:extLst>
              <p:ext uri="{D42A27DB-BD31-4B8C-83A1-F6EECF244321}">
                <p14:modId xmlns:p14="http://schemas.microsoft.com/office/powerpoint/2010/main" val="214467048"/>
              </p:ext>
            </p:extLst>
          </p:nvPr>
        </p:nvGraphicFramePr>
        <p:xfrm>
          <a:off x="1172551" y="3763351"/>
          <a:ext cx="2971800" cy="248589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Chart 26"/>
          <p:cNvGraphicFramePr>
            <a:graphicFrameLocks/>
          </p:cNvGraphicFramePr>
          <p:nvPr>
            <p:extLst>
              <p:ext uri="{D42A27DB-BD31-4B8C-83A1-F6EECF244321}">
                <p14:modId xmlns:p14="http://schemas.microsoft.com/office/powerpoint/2010/main" val="2681498588"/>
              </p:ext>
            </p:extLst>
          </p:nvPr>
        </p:nvGraphicFramePr>
        <p:xfrm>
          <a:off x="4202526" y="1419420"/>
          <a:ext cx="2971800" cy="2420761"/>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Chart 27"/>
          <p:cNvGraphicFramePr>
            <a:graphicFrameLocks/>
          </p:cNvGraphicFramePr>
          <p:nvPr>
            <p:extLst>
              <p:ext uri="{D42A27DB-BD31-4B8C-83A1-F6EECF244321}">
                <p14:modId xmlns:p14="http://schemas.microsoft.com/office/powerpoint/2010/main" val="3067267935"/>
              </p:ext>
            </p:extLst>
          </p:nvPr>
        </p:nvGraphicFramePr>
        <p:xfrm>
          <a:off x="4199464" y="3785739"/>
          <a:ext cx="2971800" cy="2441113"/>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1" name="Chart 30"/>
          <p:cNvGraphicFramePr>
            <a:graphicFrameLocks/>
          </p:cNvGraphicFramePr>
          <p:nvPr>
            <p:extLst>
              <p:ext uri="{D42A27DB-BD31-4B8C-83A1-F6EECF244321}">
                <p14:modId xmlns:p14="http://schemas.microsoft.com/office/powerpoint/2010/main" val="4016261831"/>
              </p:ext>
            </p:extLst>
          </p:nvPr>
        </p:nvGraphicFramePr>
        <p:xfrm>
          <a:off x="7171264" y="1413570"/>
          <a:ext cx="2971800" cy="2420761"/>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2" name="Chart 31"/>
          <p:cNvGraphicFramePr>
            <a:graphicFrameLocks/>
          </p:cNvGraphicFramePr>
          <p:nvPr>
            <p:extLst>
              <p:ext uri="{D42A27DB-BD31-4B8C-83A1-F6EECF244321}">
                <p14:modId xmlns:p14="http://schemas.microsoft.com/office/powerpoint/2010/main" val="1764237063"/>
              </p:ext>
            </p:extLst>
          </p:nvPr>
        </p:nvGraphicFramePr>
        <p:xfrm>
          <a:off x="7168202" y="3761432"/>
          <a:ext cx="2971800" cy="2441113"/>
        </p:xfrm>
        <a:graphic>
          <a:graphicData uri="http://schemas.openxmlformats.org/drawingml/2006/chart">
            <c:chart xmlns:c="http://schemas.openxmlformats.org/drawingml/2006/chart" xmlns:r="http://schemas.openxmlformats.org/officeDocument/2006/relationships" r:id="rId16"/>
          </a:graphicData>
        </a:graphic>
      </p:graphicFrame>
      <p:sp>
        <p:nvSpPr>
          <p:cNvPr id="19" name="Title 2"/>
          <p:cNvSpPr txBox="1">
            <a:spLocks/>
          </p:cNvSpPr>
          <p:nvPr/>
        </p:nvSpPr>
        <p:spPr>
          <a:xfrm>
            <a:off x="384620" y="579212"/>
            <a:ext cx="11599572" cy="755794"/>
          </a:xfrm>
          <a:prstGeom prst="rect">
            <a:avLst/>
          </a:prstGeom>
        </p:spPr>
        <p:txBody>
          <a:bodyPr anchor="b" anchorCtr="0"/>
          <a:lstStyle>
            <a:lvl1pPr algn="l" defTabSz="914400" rtl="0" eaLnBrk="1" latinLnBrk="0" hangingPunct="1">
              <a:spcBef>
                <a:spcPct val="0"/>
              </a:spcBef>
              <a:buNone/>
              <a:defRPr sz="2400" kern="1200">
                <a:solidFill>
                  <a:schemeClr val="accent1"/>
                </a:solidFill>
                <a:latin typeface="+mj-lt"/>
                <a:ea typeface="+mj-ea"/>
                <a:cs typeface="+mj-cs"/>
              </a:defRPr>
            </a:lvl1pPr>
          </a:lstStyle>
          <a:p>
            <a:r>
              <a:rPr lang="en-US" dirty="0">
                <a:solidFill>
                  <a:srgbClr val="0096D7"/>
                </a:solidFill>
              </a:rPr>
              <a:t>Growth in utility-scale battery storage in AEO2020 follows growth in solar in most regions in high renewable penetration scenarios—</a:t>
            </a:r>
          </a:p>
        </p:txBody>
      </p:sp>
      <p:sp>
        <p:nvSpPr>
          <p:cNvPr id="2" name="TextBox 1"/>
          <p:cNvSpPr txBox="1"/>
          <p:nvPr/>
        </p:nvSpPr>
        <p:spPr>
          <a:xfrm>
            <a:off x="1045632" y="1396222"/>
            <a:ext cx="9209657"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AEO2020 regional diurnal storage and solar photovoltaic capacity, 2050</a:t>
            </a:r>
          </a:p>
          <a:p>
            <a:r>
              <a:rPr lang="en-US" sz="1200" dirty="0">
                <a:latin typeface="Arial" panose="020B0604020202020204" pitchFamily="34" charset="0"/>
                <a:cs typeface="Arial" panose="020B0604020202020204" pitchFamily="34" charset="0"/>
              </a:rPr>
              <a:t>gigawatts</a:t>
            </a:r>
          </a:p>
        </p:txBody>
      </p:sp>
      <p:sp>
        <p:nvSpPr>
          <p:cNvPr id="3" name="TextBox 2"/>
          <p:cNvSpPr txBox="1"/>
          <p:nvPr/>
        </p:nvSpPr>
        <p:spPr>
          <a:xfrm>
            <a:off x="5153186" y="3669628"/>
            <a:ext cx="1575412" cy="276999"/>
          </a:xfrm>
          <a:prstGeom prst="rect">
            <a:avLst/>
          </a:prstGeom>
          <a:noFill/>
        </p:spPr>
        <p:txBody>
          <a:bodyPr wrap="square" rtlCol="0">
            <a:spAutoFit/>
          </a:bodyPr>
          <a:lstStyle/>
          <a:p>
            <a:r>
              <a:rPr lang="en-US" sz="1200" dirty="0"/>
              <a:t>solar photovoltaic</a:t>
            </a:r>
          </a:p>
        </p:txBody>
      </p:sp>
      <p:sp>
        <p:nvSpPr>
          <p:cNvPr id="22" name="TextBox 21"/>
          <p:cNvSpPr txBox="1"/>
          <p:nvPr/>
        </p:nvSpPr>
        <p:spPr>
          <a:xfrm>
            <a:off x="5372988" y="6130104"/>
            <a:ext cx="1575412" cy="276999"/>
          </a:xfrm>
          <a:prstGeom prst="rect">
            <a:avLst/>
          </a:prstGeom>
          <a:noFill/>
        </p:spPr>
        <p:txBody>
          <a:bodyPr wrap="square" rtlCol="0">
            <a:spAutoFit/>
          </a:bodyPr>
          <a:lstStyle/>
          <a:p>
            <a:r>
              <a:rPr lang="en-US" sz="1200" dirty="0"/>
              <a:t>onshore wind</a:t>
            </a:r>
          </a:p>
        </p:txBody>
      </p:sp>
      <p:sp>
        <p:nvSpPr>
          <p:cNvPr id="23" name="TextBox 22"/>
          <p:cNvSpPr txBox="1"/>
          <p:nvPr/>
        </p:nvSpPr>
        <p:spPr>
          <a:xfrm>
            <a:off x="1045632" y="3842240"/>
            <a:ext cx="9014161"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AEO2020 regional diurnal storage and onshore wind capacity, 2050</a:t>
            </a:r>
          </a:p>
          <a:p>
            <a:r>
              <a:rPr lang="en-US" sz="1200" dirty="0">
                <a:latin typeface="Arial" panose="020B0604020202020204" pitchFamily="34" charset="0"/>
                <a:cs typeface="Arial" panose="020B0604020202020204" pitchFamily="34" charset="0"/>
              </a:rPr>
              <a:t>gigawatts</a:t>
            </a:r>
          </a:p>
        </p:txBody>
      </p:sp>
      <p:sp>
        <p:nvSpPr>
          <p:cNvPr id="5" name="TextBox 4"/>
          <p:cNvSpPr txBox="1"/>
          <p:nvPr/>
        </p:nvSpPr>
        <p:spPr>
          <a:xfrm>
            <a:off x="10255289" y="2554298"/>
            <a:ext cx="1333500" cy="2492990"/>
          </a:xfrm>
          <a:prstGeom prst="rect">
            <a:avLst/>
          </a:prstGeom>
          <a:noFill/>
        </p:spPr>
        <p:txBody>
          <a:bodyPr wrap="square" rtlCol="0">
            <a:spAutoFit/>
          </a:bodyPr>
          <a:lstStyle/>
          <a:p>
            <a:r>
              <a:rPr lang="en-US" sz="1200" b="1" dirty="0">
                <a:solidFill>
                  <a:schemeClr val="accent3"/>
                </a:solidFill>
              </a:rPr>
              <a:t>CAISO</a:t>
            </a:r>
          </a:p>
          <a:p>
            <a:endParaRPr lang="en-US" sz="1200" b="1" dirty="0">
              <a:solidFill>
                <a:schemeClr val="accent4"/>
              </a:solidFill>
            </a:endParaRPr>
          </a:p>
          <a:p>
            <a:r>
              <a:rPr lang="en-US" sz="1200" b="1" dirty="0">
                <a:solidFill>
                  <a:schemeClr val="accent4"/>
                </a:solidFill>
              </a:rPr>
              <a:t>ERCOT</a:t>
            </a:r>
          </a:p>
          <a:p>
            <a:endParaRPr lang="en-US" sz="1200" b="1" dirty="0">
              <a:solidFill>
                <a:schemeClr val="accent5"/>
              </a:solidFill>
            </a:endParaRPr>
          </a:p>
          <a:p>
            <a:r>
              <a:rPr lang="en-US" sz="1200" b="1" dirty="0">
                <a:solidFill>
                  <a:schemeClr val="accent5"/>
                </a:solidFill>
              </a:rPr>
              <a:t>Mid-Continent</a:t>
            </a:r>
          </a:p>
          <a:p>
            <a:endParaRPr lang="en-US" sz="1200" b="1" dirty="0">
              <a:solidFill>
                <a:schemeClr val="accent6"/>
              </a:solidFill>
            </a:endParaRPr>
          </a:p>
          <a:p>
            <a:r>
              <a:rPr lang="en-US" sz="1200" b="1" dirty="0">
                <a:solidFill>
                  <a:schemeClr val="accent6"/>
                </a:solidFill>
              </a:rPr>
              <a:t>Northeast</a:t>
            </a:r>
          </a:p>
          <a:p>
            <a:endParaRPr lang="en-US" sz="1200" b="1" dirty="0">
              <a:solidFill>
                <a:schemeClr val="tx2"/>
              </a:solidFill>
            </a:endParaRPr>
          </a:p>
          <a:p>
            <a:r>
              <a:rPr lang="en-US" sz="1200" b="1" dirty="0">
                <a:solidFill>
                  <a:schemeClr val="tx2"/>
                </a:solidFill>
              </a:rPr>
              <a:t>PJM</a:t>
            </a:r>
          </a:p>
          <a:p>
            <a:endParaRPr lang="en-US" sz="1200" b="1" dirty="0">
              <a:solidFill>
                <a:schemeClr val="accent2"/>
              </a:solidFill>
            </a:endParaRPr>
          </a:p>
          <a:p>
            <a:r>
              <a:rPr lang="en-US" sz="1200" b="1" dirty="0">
                <a:solidFill>
                  <a:schemeClr val="accent2"/>
                </a:solidFill>
              </a:rPr>
              <a:t>Southeast</a:t>
            </a:r>
          </a:p>
          <a:p>
            <a:endParaRPr lang="en-US" sz="1200" b="1" dirty="0">
              <a:solidFill>
                <a:schemeClr val="accent1"/>
              </a:solidFill>
            </a:endParaRPr>
          </a:p>
          <a:p>
            <a:r>
              <a:rPr lang="en-US" sz="1200" b="1" dirty="0">
                <a:solidFill>
                  <a:schemeClr val="accent1"/>
                </a:solidFill>
              </a:rPr>
              <a:t>West</a:t>
            </a:r>
          </a:p>
        </p:txBody>
      </p:sp>
    </p:spTree>
    <p:extLst>
      <p:ext uri="{BB962C8B-B14F-4D97-AF65-F5344CB8AC3E}">
        <p14:creationId xmlns:p14="http://schemas.microsoft.com/office/powerpoint/2010/main" val="84283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 AEO2020 Reference case projects that the United States will have 17 GW of battery storage capacity in 2050. Storage capacity takes advantage of times when an oversupply of electricity occurs, which generally happens in areas that have a high penetration of non-dispatchable renewable resources such as wind and solar. Limitations in the time a battery can store electricity make batteries more suitable for solar, which has more predictable generation patterns than wind.</a:t>
            </a:r>
          </a:p>
          <a:p>
            <a:r>
              <a:rPr lang="en-US" dirty="0"/>
              <a:t>The large number of combustion turbine (CT) additions in the West and Mid-Continent regions correspond the large number of wind additions in these regions. Because wind energy is less predictable and fluctuates in intensity for long periods, current limitations in the length of time a battery can store or generate power make batteries an inadequate backup for wind power. Therefore, CTs, which have no duration limit as long as natural gas fuel is available, fill the gap. CTs in the West region are also supported by its large hydropower resources.</a:t>
            </a:r>
          </a:p>
          <a:p>
            <a:r>
              <a:rPr lang="en-US" dirty="0"/>
              <a:t>Storage growth is stronger in AEO2020 scenarios that have a high penetration of renewables, such as the Low Renewables Cost and Low Oil and Gas Supply cases. The Low Renewables Cost case projects 57 GW of storage by 2050, and the Low Oil and Gas Supply case projects 98 GW of storage by 2050.</a:t>
            </a:r>
          </a:p>
          <a:p>
            <a:r>
              <a:rPr lang="en-US" dirty="0"/>
              <a:t>In both the Low Renewables Cost and Low Oil and Gas Supply cases, the Southeast and California regions see high amounts of solar capacity in 2050, minimal amounts of wind capacity, and concurrently large amounts of battery storage. The Northeast, the West, and the PJM regions have relatively low solar capacity and lower storage capacity.</a:t>
            </a:r>
          </a:p>
        </p:txBody>
      </p:sp>
      <p:sp>
        <p:nvSpPr>
          <p:cNvPr id="3" name="Title 2"/>
          <p:cNvSpPr>
            <a:spLocks noGrp="1"/>
          </p:cNvSpPr>
          <p:nvPr>
            <p:ph type="title"/>
          </p:nvPr>
        </p:nvSpPr>
        <p:spPr/>
        <p:txBody>
          <a:bodyPr/>
          <a:lstStyle/>
          <a:p>
            <a:r>
              <a:rPr lang="en-US" dirty="0"/>
              <a:t>—but does not benefit from wind growth, which has more unpredictable generation patterns</a:t>
            </a:r>
          </a:p>
        </p:txBody>
      </p:sp>
      <p:sp>
        <p:nvSpPr>
          <p:cNvPr id="4" name="Slide Number Placeholder 3"/>
          <p:cNvSpPr>
            <a:spLocks noGrp="1"/>
          </p:cNvSpPr>
          <p:nvPr>
            <p:ph type="sldNum" sz="quarter" idx="4"/>
          </p:nvPr>
        </p:nvSpPr>
        <p:spPr/>
        <p:txBody>
          <a:bodyPr/>
          <a:lstStyle/>
          <a:p>
            <a:fld id="{2D80C5C9-96E0-47EC-B500-37C5FE284639}" type="slidenum">
              <a:rPr lang="en-US" smtClean="0">
                <a:solidFill>
                  <a:srgbClr val="000000"/>
                </a:solidFill>
              </a:rPr>
              <a:pPr/>
              <a:t>21</a:t>
            </a:fld>
            <a:endParaRPr lang="en-US" dirty="0">
              <a:solidFill>
                <a:srgbClr val="000000"/>
              </a:solidFill>
            </a:endParaRPr>
          </a:p>
        </p:txBody>
      </p:sp>
      <p:grpSp>
        <p:nvGrpSpPr>
          <p:cNvPr id="5" name="Group 4"/>
          <p:cNvGrpSpPr/>
          <p:nvPr/>
        </p:nvGrpSpPr>
        <p:grpSpPr>
          <a:xfrm>
            <a:off x="349653" y="-1021"/>
            <a:ext cx="11564435" cy="531722"/>
            <a:chOff x="349653" y="-1021"/>
            <a:chExt cx="11564435" cy="531722"/>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70834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sz="quarter" idx="12"/>
            <p:extLst>
              <p:ext uri="{D42A27DB-BD31-4B8C-83A1-F6EECF244321}">
                <p14:modId xmlns:p14="http://schemas.microsoft.com/office/powerpoint/2010/main" val="1929913100"/>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p:cNvSpPr>
            <a:spLocks noGrp="1"/>
          </p:cNvSpPr>
          <p:nvPr>
            <p:ph type="title"/>
          </p:nvPr>
        </p:nvSpPr>
        <p:spPr/>
        <p:txBody>
          <a:bodyPr>
            <a:noAutofit/>
          </a:bodyPr>
          <a:lstStyle/>
          <a:p>
            <a:r>
              <a:rPr lang="en-US" sz="2000" dirty="0"/>
              <a:t>Even with recent increases in several states’ renewable portfolio standards, renewable generation that exceeds requirements allows for full compliance in the AEO2020 Reference case by 2050</a:t>
            </a:r>
          </a:p>
        </p:txBody>
      </p:sp>
      <p:sp>
        <p:nvSpPr>
          <p:cNvPr id="3" name="Slide Number Placeholder 2"/>
          <p:cNvSpPr>
            <a:spLocks noGrp="1"/>
          </p:cNvSpPr>
          <p:nvPr>
            <p:ph type="sldNum" sz="quarter" idx="4"/>
          </p:nvPr>
        </p:nvSpPr>
        <p:spPr/>
        <p:txBody>
          <a:bodyPr/>
          <a:lstStyle/>
          <a:p>
            <a:fld id="{2D80C5C9-96E0-47EC-B500-37C5FE284639}" type="slidenum">
              <a:rPr lang="en-US" smtClean="0"/>
              <a:pPr/>
              <a:t>22</a:t>
            </a:fld>
            <a:endParaRPr lang="en-US" dirty="0"/>
          </a:p>
        </p:txBody>
      </p:sp>
      <p:grpSp>
        <p:nvGrpSpPr>
          <p:cNvPr id="16" name="Group 15"/>
          <p:cNvGrpSpPr/>
          <p:nvPr/>
        </p:nvGrpSpPr>
        <p:grpSpPr>
          <a:xfrm>
            <a:off x="349653" y="-1021"/>
            <a:ext cx="11564435" cy="531722"/>
            <a:chOff x="349653" y="-1021"/>
            <a:chExt cx="11564435" cy="531722"/>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697887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Lower natural gas prices throughout the AEO2020 projection period accelerate nuclear capacity retirements—</a:t>
            </a:r>
          </a:p>
        </p:txBody>
      </p:sp>
      <p:sp>
        <p:nvSpPr>
          <p:cNvPr id="3" name="Slide Number Placeholder 2"/>
          <p:cNvSpPr>
            <a:spLocks noGrp="1"/>
          </p:cNvSpPr>
          <p:nvPr>
            <p:ph type="sldNum" sz="quarter" idx="4"/>
          </p:nvPr>
        </p:nvSpPr>
        <p:spPr/>
        <p:txBody>
          <a:bodyPr/>
          <a:lstStyle/>
          <a:p>
            <a:fld id="{2D80C5C9-96E0-47EC-B500-37C5FE284639}" type="slidenum">
              <a:rPr lang="en-US" smtClean="0"/>
              <a:pPr/>
              <a:t>23</a:t>
            </a:fld>
            <a:endParaRPr lang="en-US" dirty="0"/>
          </a:p>
        </p:txBody>
      </p:sp>
      <p:grpSp>
        <p:nvGrpSpPr>
          <p:cNvPr id="17" name="Group 16"/>
          <p:cNvGrpSpPr/>
          <p:nvPr/>
        </p:nvGrpSpPr>
        <p:grpSpPr>
          <a:xfrm>
            <a:off x="349653" y="-1021"/>
            <a:ext cx="11564435" cy="531722"/>
            <a:chOff x="349653" y="-1021"/>
            <a:chExt cx="11564435" cy="531722"/>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6" name="Content Placeholder 25"/>
          <p:cNvGraphicFramePr>
            <a:graphicFrameLocks noGrp="1"/>
          </p:cNvGraphicFramePr>
          <p:nvPr>
            <p:ph sz="quarter" idx="12"/>
            <p:extLst>
              <p:ext uri="{D42A27DB-BD31-4B8C-83A1-F6EECF244321}">
                <p14:modId xmlns:p14="http://schemas.microsoft.com/office/powerpoint/2010/main" val="2759469897"/>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7" name="Chart 26"/>
          <p:cNvGraphicFramePr>
            <a:graphicFrameLocks/>
          </p:cNvGraphicFramePr>
          <p:nvPr>
            <p:extLst>
              <p:ext uri="{D42A27DB-BD31-4B8C-83A1-F6EECF244321}">
                <p14:modId xmlns:p14="http://schemas.microsoft.com/office/powerpoint/2010/main" val="1544637569"/>
              </p:ext>
            </p:extLst>
          </p:nvPr>
        </p:nvGraphicFramePr>
        <p:xfrm>
          <a:off x="6019800" y="1707516"/>
          <a:ext cx="5964392" cy="4489704"/>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91923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normAutofit/>
          </a:bodyPr>
          <a:lstStyle/>
          <a:p>
            <a:pPr lvl="0"/>
            <a:r>
              <a:rPr lang="en-US" dirty="0"/>
              <a:t>The AEO2020 Reference case projects a 19% decline in nuclear electric generating capacity from 98 GW in 2019 to 79 GW in 2050. No new plant additions occur beyond 2022, and existing plants have 2 GW of uprates starting in 2022.</a:t>
            </a:r>
          </a:p>
          <a:p>
            <a:pPr lvl="0"/>
            <a:r>
              <a:rPr lang="en-US" dirty="0"/>
              <a:t>Projected nuclear retirements are driven by declining revenues that result from low growth in electricity load and from increasing competition from low-cost natural gas and declining-cost renewables. Smaller, single-reactor nuclear plants with higher average operating costs are most affected, particularly those plants operating in regions with deregulated wholesale power markets and in states without a zero emission credit policy.</a:t>
            </a:r>
          </a:p>
          <a:p>
            <a:pPr lvl="0"/>
            <a:r>
              <a:rPr lang="en-US" dirty="0"/>
              <a:t>Lower natural gas prices in the High Oil and Gas Supply case lead to lower wholesale power market revenues for nuclear power plant operators, accelerating an additional 32 GW of nuclear capacity retirements by 2050 compared with the Reference case.</a:t>
            </a:r>
          </a:p>
          <a:p>
            <a:pPr lvl="0"/>
            <a:r>
              <a:rPr lang="en-US" dirty="0"/>
              <a:t>Higher natural gas prices in the Low Oil and Gas Supply case help increase profitability for nuclear power plant operators, resulting in 13 GW fewer retirements through 2050 compared with the Reference case.</a:t>
            </a:r>
          </a:p>
        </p:txBody>
      </p:sp>
      <p:sp>
        <p:nvSpPr>
          <p:cNvPr id="4" name="Title 3"/>
          <p:cNvSpPr>
            <a:spLocks noGrp="1"/>
          </p:cNvSpPr>
          <p:nvPr>
            <p:ph type="title"/>
          </p:nvPr>
        </p:nvSpPr>
        <p:spPr/>
        <p:txBody>
          <a:bodyPr/>
          <a:lstStyle/>
          <a:p>
            <a:r>
              <a:rPr lang="en-US" dirty="0"/>
              <a:t>—as a result of declining revenue in competitive wholesale power markets</a:t>
            </a:r>
          </a:p>
        </p:txBody>
      </p:sp>
      <p:sp>
        <p:nvSpPr>
          <p:cNvPr id="2" name="Slide Number Placeholder 1"/>
          <p:cNvSpPr>
            <a:spLocks noGrp="1"/>
          </p:cNvSpPr>
          <p:nvPr>
            <p:ph type="sldNum" sz="quarter" idx="4"/>
          </p:nvPr>
        </p:nvSpPr>
        <p:spPr>
          <a:xfrm>
            <a:off x="11454162" y="6411613"/>
            <a:ext cx="508000" cy="365125"/>
          </a:xfrm>
        </p:spPr>
        <p:txBody>
          <a:bodyPr/>
          <a:lstStyle/>
          <a:p>
            <a:fld id="{2D80C5C9-96E0-47EC-B500-37C5FE284639}" type="slidenum">
              <a:rPr lang="en-US" smtClean="0"/>
              <a:pPr/>
              <a:t>24</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300562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ext uri="{D42A27DB-BD31-4B8C-83A1-F6EECF244321}">
                <p14:modId xmlns:p14="http://schemas.microsoft.com/office/powerpoint/2010/main" val="550515018"/>
              </p:ext>
            </p:extLst>
          </p:nvPr>
        </p:nvGraphicFramePr>
        <p:xfrm>
          <a:off x="721337" y="1449350"/>
          <a:ext cx="5185978" cy="482082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Coal-fired generating capacity retires at a faster pace than total generation in the AEO2020 Reference case— </a:t>
            </a:r>
          </a:p>
        </p:txBody>
      </p:sp>
      <p:sp>
        <p:nvSpPr>
          <p:cNvPr id="4" name="Slide Number Placeholder 3"/>
          <p:cNvSpPr>
            <a:spLocks noGrp="1"/>
          </p:cNvSpPr>
          <p:nvPr>
            <p:ph type="sldNum" sz="quarter" idx="4"/>
          </p:nvPr>
        </p:nvSpPr>
        <p:spPr/>
        <p:txBody>
          <a:bodyPr/>
          <a:lstStyle/>
          <a:p>
            <a:fld id="{2D80C5C9-96E0-47EC-B500-37C5FE284639}" type="slidenum">
              <a:rPr lang="en-US" smtClean="0">
                <a:solidFill>
                  <a:srgbClr val="000000"/>
                </a:solidFill>
              </a:rPr>
              <a:pPr/>
              <a:t>25</a:t>
            </a:fld>
            <a:endParaRPr lang="en-US" dirty="0">
              <a:solidFill>
                <a:srgbClr val="000000"/>
              </a:solidFill>
            </a:endParaRPr>
          </a:p>
        </p:txBody>
      </p:sp>
      <p:sp>
        <p:nvSpPr>
          <p:cNvPr id="8" name="TextBox 10"/>
          <p:cNvSpPr txBox="1"/>
          <p:nvPr/>
        </p:nvSpPr>
        <p:spPr>
          <a:xfrm>
            <a:off x="1358778" y="3401187"/>
            <a:ext cx="1367682" cy="30460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solidFill>
                  <a:srgbClr val="333333"/>
                </a:solidFill>
              </a:rPr>
              <a:t>Coal capacity</a:t>
            </a:r>
          </a:p>
        </p:txBody>
      </p:sp>
      <p:sp>
        <p:nvSpPr>
          <p:cNvPr id="9" name="TextBox 6"/>
          <p:cNvSpPr txBox="1"/>
          <p:nvPr/>
        </p:nvSpPr>
        <p:spPr>
          <a:xfrm>
            <a:off x="1234545" y="4970361"/>
            <a:ext cx="1616148" cy="304602"/>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solidFill>
                  <a:srgbClr val="333333"/>
                </a:solidFill>
              </a:rPr>
              <a:t>Coal generation </a:t>
            </a:r>
          </a:p>
        </p:txBody>
      </p:sp>
      <p:grpSp>
        <p:nvGrpSpPr>
          <p:cNvPr id="21" name="Group 20"/>
          <p:cNvGrpSpPr/>
          <p:nvPr/>
        </p:nvGrpSpPr>
        <p:grpSpPr>
          <a:xfrm>
            <a:off x="349653" y="-1021"/>
            <a:ext cx="11564435" cy="531722"/>
            <a:chOff x="349653" y="-1021"/>
            <a:chExt cx="11564435" cy="531722"/>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9" name="Content Placeholder 18"/>
          <p:cNvGraphicFramePr>
            <a:graphicFrameLocks noGrp="1"/>
          </p:cNvGraphicFramePr>
          <p:nvPr>
            <p:ph sz="quarter" idx="12"/>
            <p:extLst>
              <p:ext uri="{D42A27DB-BD31-4B8C-83A1-F6EECF244321}">
                <p14:modId xmlns:p14="http://schemas.microsoft.com/office/powerpoint/2010/main" val="393742556"/>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Content Placeholder 19"/>
          <p:cNvGraphicFramePr>
            <a:graphicFrameLocks noGrp="1"/>
          </p:cNvGraphicFramePr>
          <p:nvPr>
            <p:ph sz="quarter" idx="13"/>
            <p:extLst>
              <p:ext uri="{D42A27DB-BD31-4B8C-83A1-F6EECF244321}">
                <p14:modId xmlns:p14="http://schemas.microsoft.com/office/powerpoint/2010/main" val="1765507928"/>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23807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lvl="0"/>
            <a:r>
              <a:rPr lang="en-US" dirty="0"/>
              <a:t>In addition to decreases as a result of competitively priced natural gas and increasing renewables generation, coal-fired generating capacity decreases by 109 GW (or 46%) between 2019 and 2025 to comply with the Affordable Clean Energy (ACE) rule before leveling off near 127 GW in the AEO2020 Reference case by 2050. </a:t>
            </a:r>
          </a:p>
          <a:p>
            <a:pPr lvl="0"/>
            <a:r>
              <a:rPr lang="en-US" dirty="0"/>
              <a:t>Average capacity factors for coal-fired generating units improve over time as less-efficient units are retired, as heat rates in the remaining coal fleet improve to comply with the ACE rule, and as natural gas prices increase</a:t>
            </a:r>
          </a:p>
          <a:p>
            <a:pPr lvl="0"/>
            <a:r>
              <a:rPr lang="en-US" dirty="0"/>
              <a:t>Between 2019 and 2025, coal-fired generation decreases by 26% in the Reference case while natural gas prices increase. By 2030, the utilization rate of the remaining coal-fired capacity returns to 65%, which is slightly less than in the early 2000s. In the High Oil and Gas Supply case, coal-fired generation decreases by 42% between 2019 and 2025, and lower natural gas prices limit the utilization rate of the coal fleet to about 60% in 2030.</a:t>
            </a:r>
          </a:p>
          <a:p>
            <a:pPr lvl="0"/>
            <a:r>
              <a:rPr lang="en-US" dirty="0"/>
              <a:t>Higher natural gas prices in the Low Oil and Gas Supply case slow the pace of coal power plant retirements by about 23 GW through 2025 compared with the Reference case. The Low Oil and Gas Supply case has 155 GW of coal-fired capacity still in service in 2050. Conversely, lower natural gas prices in the High Oil and Gas Supply case increase coal-fired power plant retirements by 28 GW in 2025, and 96 GW of remaining coal-fired capacity remains by 2050.</a:t>
            </a:r>
          </a:p>
        </p:txBody>
      </p:sp>
      <p:sp>
        <p:nvSpPr>
          <p:cNvPr id="4" name="Title 3"/>
          <p:cNvSpPr>
            <a:spLocks noGrp="1"/>
          </p:cNvSpPr>
          <p:nvPr>
            <p:ph type="title"/>
          </p:nvPr>
        </p:nvSpPr>
        <p:spPr>
          <a:xfrm>
            <a:off x="378245" y="575509"/>
            <a:ext cx="11599572" cy="412628"/>
          </a:xfrm>
        </p:spPr>
        <p:txBody>
          <a:bodyPr>
            <a:noAutofit/>
          </a:bodyPr>
          <a:lstStyle/>
          <a:p>
            <a:r>
              <a:rPr lang="en-US" dirty="0">
                <a:solidFill>
                  <a:srgbClr val="169DD8"/>
                </a:solidFill>
              </a:rPr>
              <a:t>—</a:t>
            </a:r>
            <a:r>
              <a:rPr lang="en-US" dirty="0"/>
              <a:t>as capacity factors increase for the more efficient coal-fired units that remain in service</a:t>
            </a:r>
            <a:endParaRPr lang="en-US" dirty="0">
              <a:solidFill>
                <a:srgbClr val="169DD8"/>
              </a:solidFill>
            </a:endParaRPr>
          </a:p>
        </p:txBody>
      </p:sp>
      <p:sp>
        <p:nvSpPr>
          <p:cNvPr id="2" name="Slide Number Placeholder 1"/>
          <p:cNvSpPr>
            <a:spLocks noGrp="1"/>
          </p:cNvSpPr>
          <p:nvPr>
            <p:ph type="sldNum" sz="quarter" idx="4"/>
          </p:nvPr>
        </p:nvSpPr>
        <p:spPr>
          <a:xfrm>
            <a:off x="11469817" y="6428089"/>
            <a:ext cx="508000" cy="365125"/>
          </a:xfrm>
        </p:spPr>
        <p:txBody>
          <a:bodyPr/>
          <a:lstStyle/>
          <a:p>
            <a:fld id="{2D80C5C9-96E0-47EC-B500-37C5FE284639}" type="slidenum">
              <a:rPr lang="en-US" smtClean="0"/>
              <a:pPr/>
              <a:t>26</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16318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7974" y="687677"/>
            <a:ext cx="11599572" cy="755794"/>
          </a:xfrm>
        </p:spPr>
        <p:txBody>
          <a:bodyPr>
            <a:normAutofit fontScale="90000"/>
          </a:bodyPr>
          <a:lstStyle/>
          <a:p>
            <a:r>
              <a:rPr lang="en-US" dirty="0"/>
              <a:t>Coal production decreases through 2025 due to retiring coal-fired electric generating capacity, </a:t>
            </a:r>
            <a:r>
              <a:rPr lang="en-US" dirty="0">
                <a:solidFill>
                  <a:srgbClr val="169DD8"/>
                </a:solidFill>
              </a:rPr>
              <a:t>but </a:t>
            </a:r>
            <a:r>
              <a:rPr lang="en-US" dirty="0"/>
              <a:t>federal rule compliance and higher natural gas prices </a:t>
            </a:r>
            <a:r>
              <a:rPr lang="en-US" dirty="0">
                <a:solidFill>
                  <a:srgbClr val="169DD8"/>
                </a:solidFill>
              </a:rPr>
              <a:t>lead to coal production leveling off afterwards</a:t>
            </a:r>
          </a:p>
        </p:txBody>
      </p:sp>
      <p:sp>
        <p:nvSpPr>
          <p:cNvPr id="4" name="Slide Number Placeholder 3"/>
          <p:cNvSpPr>
            <a:spLocks noGrp="1"/>
          </p:cNvSpPr>
          <p:nvPr>
            <p:ph type="sldNum" sz="quarter" idx="4"/>
          </p:nvPr>
        </p:nvSpPr>
        <p:spPr/>
        <p:txBody>
          <a:bodyPr/>
          <a:lstStyle/>
          <a:p>
            <a:fld id="{2D80C5C9-96E0-47EC-B500-37C5FE284639}" type="slidenum">
              <a:rPr lang="en-US" smtClean="0"/>
              <a:pPr/>
              <a:t>27</a:t>
            </a:fld>
            <a:endParaRPr lang="en-US" dirty="0"/>
          </a:p>
        </p:txBody>
      </p:sp>
      <p:grpSp>
        <p:nvGrpSpPr>
          <p:cNvPr id="19" name="Group 18"/>
          <p:cNvGrpSpPr/>
          <p:nvPr/>
        </p:nvGrpSpPr>
        <p:grpSpPr>
          <a:xfrm>
            <a:off x="349653" y="-1021"/>
            <a:ext cx="11564435" cy="531722"/>
            <a:chOff x="349653" y="-1021"/>
            <a:chExt cx="11564435" cy="531722"/>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8" name="Content Placeholder 27"/>
          <p:cNvGraphicFramePr>
            <a:graphicFrameLocks noGrp="1"/>
          </p:cNvGraphicFramePr>
          <p:nvPr>
            <p:ph sz="quarter" idx="12"/>
            <p:extLst>
              <p:ext uri="{D42A27DB-BD31-4B8C-83A1-F6EECF244321}">
                <p14:modId xmlns:p14="http://schemas.microsoft.com/office/powerpoint/2010/main" val="913978150"/>
              </p:ext>
            </p:extLst>
          </p:nvPr>
        </p:nvGraphicFramePr>
        <p:xfrm>
          <a:off x="307974" y="1427163"/>
          <a:ext cx="4162426"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9" name="Content Placeholder 28"/>
          <p:cNvGraphicFramePr>
            <a:graphicFrameLocks noGrp="1"/>
          </p:cNvGraphicFramePr>
          <p:nvPr>
            <p:ph sz="quarter" idx="13"/>
            <p:extLst>
              <p:ext uri="{D42A27DB-BD31-4B8C-83A1-F6EECF244321}">
                <p14:modId xmlns:p14="http://schemas.microsoft.com/office/powerpoint/2010/main" val="843964800"/>
              </p:ext>
            </p:extLst>
          </p:nvPr>
        </p:nvGraphicFramePr>
        <p:xfrm>
          <a:off x="4291013" y="1427163"/>
          <a:ext cx="3657600"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0" name="Content Placeholder 29"/>
          <p:cNvGraphicFramePr>
            <a:graphicFrameLocks noGrp="1"/>
          </p:cNvGraphicFramePr>
          <p:nvPr>
            <p:ph sz="quarter" idx="14"/>
            <p:extLst>
              <p:ext uri="{D42A27DB-BD31-4B8C-83A1-F6EECF244321}">
                <p14:modId xmlns:p14="http://schemas.microsoft.com/office/powerpoint/2010/main" val="2945938504"/>
              </p:ext>
            </p:extLst>
          </p:nvPr>
        </p:nvGraphicFramePr>
        <p:xfrm>
          <a:off x="8262938" y="1427163"/>
          <a:ext cx="3657600" cy="4752975"/>
        </p:xfrm>
        <a:graphic>
          <a:graphicData uri="http://schemas.openxmlformats.org/drawingml/2006/chart">
            <c:chart xmlns:c="http://schemas.openxmlformats.org/drawingml/2006/chart" xmlns:r="http://schemas.openxmlformats.org/officeDocument/2006/relationships" r:id="rId13"/>
          </a:graphicData>
        </a:graphic>
      </p:graphicFrame>
      <p:pic>
        <p:nvPicPr>
          <p:cNvPr id="16" name="Picture 15"/>
          <p:cNvPicPr>
            <a:picLocks noChangeAspect="1"/>
          </p:cNvPicPr>
          <p:nvPr/>
        </p:nvPicPr>
        <p:blipFill>
          <a:blip r:embed="rId14"/>
          <a:stretch>
            <a:fillRect/>
          </a:stretch>
        </p:blipFill>
        <p:spPr>
          <a:xfrm>
            <a:off x="3067766" y="1924537"/>
            <a:ext cx="1716959" cy="850925"/>
          </a:xfrm>
          <a:prstGeom prst="rect">
            <a:avLst/>
          </a:prstGeom>
        </p:spPr>
      </p:pic>
    </p:spTree>
    <p:extLst>
      <p:ext uri="{BB962C8B-B14F-4D97-AF65-F5344CB8AC3E}">
        <p14:creationId xmlns:p14="http://schemas.microsoft.com/office/powerpoint/2010/main" val="679914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Lower operating costs and higher efficiencies result in advanced natural gas-fired combined-cycle capacity factors of 80% by 2030 in the AEO2020 Reference case—</a:t>
            </a:r>
          </a:p>
        </p:txBody>
      </p:sp>
      <p:sp>
        <p:nvSpPr>
          <p:cNvPr id="3" name="Slide Number Placeholder 2"/>
          <p:cNvSpPr>
            <a:spLocks noGrp="1"/>
          </p:cNvSpPr>
          <p:nvPr>
            <p:ph type="sldNum" sz="quarter" idx="4"/>
          </p:nvPr>
        </p:nvSpPr>
        <p:spPr/>
        <p:txBody>
          <a:bodyPr/>
          <a:lstStyle/>
          <a:p>
            <a:fld id="{2D80C5C9-96E0-47EC-B500-37C5FE284639}" type="slidenum">
              <a:rPr lang="en-US" smtClean="0">
                <a:solidFill>
                  <a:srgbClr val="000000"/>
                </a:solidFill>
              </a:rPr>
              <a:pPr/>
              <a:t>28</a:t>
            </a:fld>
            <a:endParaRPr lang="en-US" dirty="0">
              <a:solidFill>
                <a:srgbClr val="000000"/>
              </a:solidFill>
            </a:endParaRPr>
          </a:p>
        </p:txBody>
      </p:sp>
      <p:grpSp>
        <p:nvGrpSpPr>
          <p:cNvPr id="16" name="Group 15"/>
          <p:cNvGrpSpPr/>
          <p:nvPr/>
        </p:nvGrpSpPr>
        <p:grpSpPr>
          <a:xfrm>
            <a:off x="349653" y="-1021"/>
            <a:ext cx="11564435" cy="531722"/>
            <a:chOff x="349653" y="-1021"/>
            <a:chExt cx="11564435" cy="531722"/>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5" name="Content Placeholder 24"/>
          <p:cNvGraphicFramePr>
            <a:graphicFrameLocks noGrp="1"/>
          </p:cNvGraphicFramePr>
          <p:nvPr>
            <p:ph sz="quarter" idx="12"/>
            <p:extLst>
              <p:ext uri="{D42A27DB-BD31-4B8C-83A1-F6EECF244321}">
                <p14:modId xmlns:p14="http://schemas.microsoft.com/office/powerpoint/2010/main" val="1650965557"/>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210143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normAutofit/>
          </a:bodyPr>
          <a:lstStyle/>
          <a:p>
            <a:pPr lvl="0"/>
            <a:r>
              <a:rPr lang="en-US" dirty="0"/>
              <a:t>Lower natural gas prices and reduced capital costs for new natural gas-fired combined-cycle generating units change fossil fuel electric generation use during the next decade in the AEO2020 Reference Case. Beginning in 2022—the first year of availability—new, multi-shaft (2 x 2 x 1 configuration) combined-cycle natural gas-fired units have the highest projected capacity factors of all technologies, averaging 81% between 2025 and 2035. The currently most common combined-cycle units, with their lower efficiency, and the new single-shaft (1 x 1 x 1 configuration) combined-cycle units decline in utilization as a group, from 56% in 2020 to 36% by 2035.</a:t>
            </a:r>
          </a:p>
          <a:p>
            <a:pPr lvl="0"/>
            <a:r>
              <a:rPr lang="en-US" dirty="0"/>
              <a:t>After 2035, capacity factors for both combined-cycle technologies decline gradually, in part because large increases in intermittent generation through 2050 alter the dispatch patterns and requirements for fossil fuel-fired generation.</a:t>
            </a:r>
          </a:p>
          <a:p>
            <a:pPr lvl="0"/>
            <a:r>
              <a:rPr lang="en-US" dirty="0"/>
              <a:t>The utilization rate of coal plants has fallen significantly in recent years as declining natural gas prices have led to a shift in economics between </a:t>
            </a:r>
            <a:r>
              <a:rPr lang="en-US"/>
              <a:t>existing coal-fired </a:t>
            </a:r>
            <a:r>
              <a:rPr lang="en-US" dirty="0"/>
              <a:t>and natural gas-fired combined-cycle generators. In 2019, the average capacity factor of the U.S. coal-fired fleet was 48% compared with an average natural gas-fired combined-cycle capacity factor of 58%. The low capacity factor for coal plants reflects a certain amount of idled inefficient capacity, which the Reference case projects will retire by 2025 as a result of the ACE rule. After 2025, the installed coal-fired capacity level is much lower because only the most efficient plants remain online. As a result, the average capacity factor for the fleet recovers quickly and stabilizes at about 65%. </a:t>
            </a:r>
          </a:p>
        </p:txBody>
      </p:sp>
      <p:sp>
        <p:nvSpPr>
          <p:cNvPr id="4" name="Title 3"/>
          <p:cNvSpPr>
            <a:spLocks noGrp="1"/>
          </p:cNvSpPr>
          <p:nvPr>
            <p:ph type="title"/>
          </p:nvPr>
        </p:nvSpPr>
        <p:spPr/>
        <p:txBody>
          <a:bodyPr/>
          <a:lstStyle/>
          <a:p>
            <a:r>
              <a:rPr lang="en-US" dirty="0"/>
              <a:t>—but then decline over time as natural gas prices increase and renewable generation grows</a:t>
            </a:r>
          </a:p>
        </p:txBody>
      </p:sp>
      <p:sp>
        <p:nvSpPr>
          <p:cNvPr id="2" name="Slide Number Placeholder 1"/>
          <p:cNvSpPr>
            <a:spLocks noGrp="1"/>
          </p:cNvSpPr>
          <p:nvPr>
            <p:ph type="sldNum" sz="quarter" idx="4"/>
          </p:nvPr>
        </p:nvSpPr>
        <p:spPr>
          <a:xfrm>
            <a:off x="11469816" y="6428088"/>
            <a:ext cx="508000" cy="365125"/>
          </a:xfrm>
        </p:spPr>
        <p:txBody>
          <a:bodyPr/>
          <a:lstStyle/>
          <a:p>
            <a:fld id="{2D80C5C9-96E0-47EC-B500-37C5FE284639}" type="slidenum">
              <a:rPr lang="en-US" smtClean="0"/>
              <a:pPr/>
              <a:t>29</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6208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Electricity demand grows slowly through 2050 in the AEO2020 Reference case—  </a:t>
            </a:r>
          </a:p>
        </p:txBody>
      </p:sp>
      <p:graphicFrame>
        <p:nvGraphicFramePr>
          <p:cNvPr id="8" name="Content Placeholder 7"/>
          <p:cNvGraphicFramePr>
            <a:graphicFrameLocks noGrp="1"/>
          </p:cNvGraphicFramePr>
          <p:nvPr>
            <p:ph sz="quarter" idx="12"/>
            <p:extLst>
              <p:ext uri="{D42A27DB-BD31-4B8C-83A1-F6EECF244321}">
                <p14:modId xmlns:p14="http://schemas.microsoft.com/office/powerpoint/2010/main" val="725276996"/>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p:cNvGraphicFramePr>
            <a:graphicFrameLocks noGrp="1"/>
          </p:cNvGraphicFramePr>
          <p:nvPr>
            <p:ph sz="quarter" idx="13"/>
            <p:extLst>
              <p:ext uri="{D42A27DB-BD31-4B8C-83A1-F6EECF244321}">
                <p14:modId xmlns:p14="http://schemas.microsoft.com/office/powerpoint/2010/main" val="1168318004"/>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p:cNvSpPr>
            <a:spLocks noGrp="1"/>
          </p:cNvSpPr>
          <p:nvPr>
            <p:ph type="sldNum" sz="quarter" idx="4"/>
          </p:nvPr>
        </p:nvSpPr>
        <p:spPr/>
        <p:txBody>
          <a:bodyPr/>
          <a:lstStyle/>
          <a:p>
            <a:fld id="{2D80C5C9-96E0-47EC-B500-37C5FE284639}" type="slidenum">
              <a:rPr lang="en-US" smtClean="0">
                <a:solidFill>
                  <a:srgbClr val="000000"/>
                </a:solidFill>
              </a:rPr>
              <a:pPr/>
              <a:t>3</a:t>
            </a:fld>
            <a:endParaRPr lang="en-US" dirty="0">
              <a:solidFill>
                <a:srgbClr val="000000"/>
              </a:solidFill>
            </a:endParaRPr>
          </a:p>
        </p:txBody>
      </p:sp>
      <p:grpSp>
        <p:nvGrpSpPr>
          <p:cNvPr id="17" name="Group 16"/>
          <p:cNvGrpSpPr/>
          <p:nvPr/>
        </p:nvGrpSpPr>
        <p:grpSpPr>
          <a:xfrm>
            <a:off x="349653" y="-1021"/>
            <a:ext cx="11564435" cy="531722"/>
            <a:chOff x="349653" y="-1021"/>
            <a:chExt cx="11564435" cy="531722"/>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51361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normAutofit fontScale="92500" lnSpcReduction="10000"/>
          </a:bodyPr>
          <a:lstStyle/>
          <a:p>
            <a:pPr lvl="0"/>
            <a:r>
              <a:rPr lang="en-US" dirty="0"/>
              <a:t>Although near-term electricity demand may fluctuate as a result of year-to-year changes in weather, trends in long-term demand tend to be driven by economic growth offset by increases in energy efficiency.  The annual growth in electricity demand averages about 1% throughout the projection period (2019-2050) in the AEO2020 Reference case. </a:t>
            </a:r>
          </a:p>
          <a:p>
            <a:pPr lvl="0"/>
            <a:r>
              <a:rPr lang="en-US" dirty="0"/>
              <a:t>Historically, although the economy has continued to grow, growth rates for electricity demand have slowed as new, efficient devices and production processes that require less electricity have replaced older, less-efficient appliances, heating, ventilation, cooling units, and capital equipment.</a:t>
            </a:r>
          </a:p>
          <a:p>
            <a:pPr lvl="0"/>
            <a:r>
              <a:rPr lang="en-US" dirty="0"/>
              <a:t>Average electricity growth rates in the AEO2020 High Economic Growth and Low Economic Growth cases vary the most from the Reference case. Electricity use in the High Economic Growth case grows 0.3 percentage points faster on average, and electricity use in the Low Economic Growth case grows 0.2 percentage points slower.</a:t>
            </a:r>
          </a:p>
          <a:p>
            <a:pPr lvl="0"/>
            <a:r>
              <a:rPr lang="en-US" dirty="0"/>
              <a:t>The growth in projected electricity sales during the projection period would be higher if not for significant growth in generation from rooftop photovoltaic (PV) systems, primarily on residential and commercial buildings, and combined-heat-and-power systems in industrial and some commercial applications. By 2050, end-use solar photovoltaic accounts for 4% of U.S. generation in the AEO2020 Reference case.</a:t>
            </a:r>
          </a:p>
          <a:p>
            <a:pPr lvl="0"/>
            <a:r>
              <a:rPr lang="en-US" dirty="0"/>
              <a:t>Electric power demand from the transportation sector is a very small percentage of economy-wide demand because electric vehicles (EVs) still represent a developing market. Given the lack of market evidence to date that would indicate</a:t>
            </a:r>
            <a:r>
              <a:rPr lang="en-US" dirty="0">
                <a:solidFill>
                  <a:srgbClr val="FF0000"/>
                </a:solidFill>
              </a:rPr>
              <a:t> </a:t>
            </a:r>
            <a:r>
              <a:rPr lang="en-US" dirty="0"/>
              <a:t>a significant increase in U.S. consumer preference for EVs, EIA’s AEO2020 projections reflect the dependence of the EV market on regulatory policies. Both vehicle sales and utilization (miles driven) would need to increase substantially for EVs to raise electric power demand growth rates by more than a fraction of a percentage per year.</a:t>
            </a:r>
          </a:p>
        </p:txBody>
      </p:sp>
      <p:sp>
        <p:nvSpPr>
          <p:cNvPr id="4" name="Title 3"/>
          <p:cNvSpPr>
            <a:spLocks noGrp="1"/>
          </p:cNvSpPr>
          <p:nvPr>
            <p:ph type="title"/>
          </p:nvPr>
        </p:nvSpPr>
        <p:spPr/>
        <p:txBody>
          <a:bodyPr/>
          <a:lstStyle/>
          <a:p>
            <a:r>
              <a:rPr lang="en-US" dirty="0"/>
              <a:t>—with increases occurring across all end-use sectors</a:t>
            </a:r>
          </a:p>
        </p:txBody>
      </p:sp>
      <p:sp>
        <p:nvSpPr>
          <p:cNvPr id="2" name="Slide Number Placeholder 1"/>
          <p:cNvSpPr>
            <a:spLocks noGrp="1"/>
          </p:cNvSpPr>
          <p:nvPr>
            <p:ph type="sldNum" sz="quarter" idx="4"/>
          </p:nvPr>
        </p:nvSpPr>
        <p:spPr/>
        <p:txBody>
          <a:bodyPr/>
          <a:lstStyle/>
          <a:p>
            <a:fld id="{2D80C5C9-96E0-47EC-B500-37C5FE284639}" type="slidenum">
              <a:rPr lang="en-US" smtClean="0"/>
              <a:pPr/>
              <a:t>4</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98372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 increasing share of total electricity demand is met with customer-owned generation, including rooftop solar photovoltaic</a:t>
            </a:r>
          </a:p>
        </p:txBody>
      </p:sp>
      <p:sp>
        <p:nvSpPr>
          <p:cNvPr id="4" name="Slide Number Placeholder 3"/>
          <p:cNvSpPr>
            <a:spLocks noGrp="1"/>
          </p:cNvSpPr>
          <p:nvPr>
            <p:ph type="sldNum" sz="quarter" idx="4"/>
          </p:nvPr>
        </p:nvSpPr>
        <p:spPr/>
        <p:txBody>
          <a:bodyPr/>
          <a:lstStyle/>
          <a:p>
            <a:fld id="{2D80C5C9-96E0-47EC-B500-37C5FE284639}" type="slidenum">
              <a:rPr lang="en-US" smtClean="0"/>
              <a:pPr/>
              <a:t>5</a:t>
            </a:fld>
            <a:endParaRPr lang="en-US" dirty="0"/>
          </a:p>
        </p:txBody>
      </p:sp>
      <p:graphicFrame>
        <p:nvGraphicFramePr>
          <p:cNvPr id="5" name="Content Placeholder 7"/>
          <p:cNvGraphicFramePr>
            <a:graphicFrameLocks/>
          </p:cNvGraphicFramePr>
          <p:nvPr>
            <p:extLst>
              <p:ext uri="{D42A27DB-BD31-4B8C-83A1-F6EECF244321}">
                <p14:modId xmlns:p14="http://schemas.microsoft.com/office/powerpoint/2010/main" val="4189744166"/>
              </p:ext>
            </p:extLst>
          </p:nvPr>
        </p:nvGraphicFramePr>
        <p:xfrm>
          <a:off x="589757" y="1572090"/>
          <a:ext cx="10972800" cy="4572000"/>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349653" y="-1021"/>
            <a:ext cx="11564435" cy="531722"/>
            <a:chOff x="349653" y="-1021"/>
            <a:chExt cx="11564435" cy="53172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316008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Declining costs for new wind and solar projects support the growing renewables share of the generation mix across a wide range of assumptions— </a:t>
            </a:r>
          </a:p>
        </p:txBody>
      </p:sp>
      <p:sp>
        <p:nvSpPr>
          <p:cNvPr id="4" name="Slide Number Placeholder 3"/>
          <p:cNvSpPr>
            <a:spLocks noGrp="1"/>
          </p:cNvSpPr>
          <p:nvPr>
            <p:ph type="sldNum" sz="quarter" idx="4"/>
          </p:nvPr>
        </p:nvSpPr>
        <p:spPr/>
        <p:txBody>
          <a:bodyPr/>
          <a:lstStyle/>
          <a:p>
            <a:fld id="{2D80C5C9-96E0-47EC-B500-37C5FE284639}" type="slidenum">
              <a:rPr lang="en-US" smtClean="0"/>
              <a:pPr/>
              <a:t>6</a:t>
            </a:fld>
            <a:endParaRPr lang="en-US" dirty="0"/>
          </a:p>
        </p:txBody>
      </p:sp>
      <p:grpSp>
        <p:nvGrpSpPr>
          <p:cNvPr id="19" name="Group 18"/>
          <p:cNvGrpSpPr/>
          <p:nvPr/>
        </p:nvGrpSpPr>
        <p:grpSpPr>
          <a:xfrm>
            <a:off x="349653" y="-1021"/>
            <a:ext cx="11564435" cy="531722"/>
            <a:chOff x="349653" y="-1021"/>
            <a:chExt cx="11564435" cy="531722"/>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8" name="Content Placeholder 27"/>
          <p:cNvGraphicFramePr>
            <a:graphicFrameLocks noGrp="1"/>
          </p:cNvGraphicFramePr>
          <p:nvPr>
            <p:ph sz="quarter" idx="14"/>
            <p:extLst>
              <p:ext uri="{D42A27DB-BD31-4B8C-83A1-F6EECF244321}">
                <p14:modId xmlns:p14="http://schemas.microsoft.com/office/powerpoint/2010/main" val="3145768073"/>
              </p:ext>
            </p:extLst>
          </p:nvPr>
        </p:nvGraphicFramePr>
        <p:xfrm>
          <a:off x="5837390" y="1334811"/>
          <a:ext cx="2787986"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9" name="Content Placeholder 28"/>
          <p:cNvGraphicFramePr>
            <a:graphicFrameLocks noGrp="1"/>
          </p:cNvGraphicFramePr>
          <p:nvPr>
            <p:ph sz="quarter" idx="13"/>
            <p:extLst>
              <p:ext uri="{D42A27DB-BD31-4B8C-83A1-F6EECF244321}">
                <p14:modId xmlns:p14="http://schemas.microsoft.com/office/powerpoint/2010/main" val="2715136360"/>
              </p:ext>
            </p:extLst>
          </p:nvPr>
        </p:nvGraphicFramePr>
        <p:xfrm>
          <a:off x="2898367" y="1334811"/>
          <a:ext cx="2939023"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0" name="Content Placeholder 29"/>
          <p:cNvGraphicFramePr>
            <a:graphicFrameLocks noGrp="1"/>
          </p:cNvGraphicFramePr>
          <p:nvPr>
            <p:ph sz="quarter" idx="12"/>
            <p:extLst>
              <p:ext uri="{D42A27DB-BD31-4B8C-83A1-F6EECF244321}">
                <p14:modId xmlns:p14="http://schemas.microsoft.com/office/powerpoint/2010/main" val="1305842511"/>
              </p:ext>
            </p:extLst>
          </p:nvPr>
        </p:nvGraphicFramePr>
        <p:xfrm>
          <a:off x="309094" y="1314470"/>
          <a:ext cx="2741141" cy="475297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6" name="Content Placeholder 21"/>
          <p:cNvGraphicFramePr>
            <a:graphicFrameLocks/>
          </p:cNvGraphicFramePr>
          <p:nvPr>
            <p:extLst>
              <p:ext uri="{D42A27DB-BD31-4B8C-83A1-F6EECF244321}">
                <p14:modId xmlns:p14="http://schemas.microsoft.com/office/powerpoint/2010/main" val="1967696091"/>
              </p:ext>
            </p:extLst>
          </p:nvPr>
        </p:nvGraphicFramePr>
        <p:xfrm>
          <a:off x="8659518" y="1294130"/>
          <a:ext cx="3324674" cy="4773315"/>
        </p:xfrm>
        <a:graphic>
          <a:graphicData uri="http://schemas.openxmlformats.org/drawingml/2006/chart">
            <c:chart xmlns:c="http://schemas.openxmlformats.org/drawingml/2006/chart" xmlns:r="http://schemas.openxmlformats.org/officeDocument/2006/relationships" r:id="rId14"/>
          </a:graphicData>
        </a:graphic>
      </p:graphicFrame>
      <p:sp>
        <p:nvSpPr>
          <p:cNvPr id="17" name="TextBox 1"/>
          <p:cNvSpPr txBox="1"/>
          <p:nvPr/>
        </p:nvSpPr>
        <p:spPr bwMode="auto">
          <a:xfrm>
            <a:off x="1358168" y="6063944"/>
            <a:ext cx="1374404" cy="358106"/>
          </a:xfrm>
          <a:prstGeom prst="rect">
            <a:avLst/>
          </a:prstGeom>
          <a:noFill/>
          <a:ln w="9525">
            <a:noFill/>
            <a:miter lim="800000"/>
            <a:headEnd/>
            <a:tailEnd/>
          </a:ln>
        </p:spPr>
        <p:txBody>
          <a:bodyPr wrap="squar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eaLnBrk="0" hangingPunct="0"/>
            <a:r>
              <a:rPr lang="en-US" sz="1400" b="1" i="0" dirty="0">
                <a:solidFill>
                  <a:srgbClr val="333333"/>
                </a:solidFill>
                <a:latin typeface="+mn-lt"/>
                <a:ea typeface="Times New Roman" charset="0"/>
                <a:cs typeface="Times New Roman" charset="0"/>
              </a:rPr>
              <a:t>Reference</a:t>
            </a:r>
          </a:p>
        </p:txBody>
      </p:sp>
      <p:sp>
        <p:nvSpPr>
          <p:cNvPr id="18" name="TextBox 1"/>
          <p:cNvSpPr txBox="1"/>
          <p:nvPr/>
        </p:nvSpPr>
        <p:spPr bwMode="auto">
          <a:xfrm>
            <a:off x="3855552" y="5836729"/>
            <a:ext cx="1374404" cy="583475"/>
          </a:xfrm>
          <a:prstGeom prst="rect">
            <a:avLst/>
          </a:prstGeom>
          <a:noFill/>
          <a:ln w="9525">
            <a:noFill/>
            <a:miter lim="800000"/>
            <a:headEnd/>
            <a:tailEnd/>
          </a:ln>
        </p:spPr>
        <p:txBody>
          <a:bodyPr wrap="squar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eaLnBrk="0" hangingPunct="0"/>
            <a:r>
              <a:rPr lang="en-US" sz="1400" b="1" i="0" dirty="0">
                <a:solidFill>
                  <a:srgbClr val="333333"/>
                </a:solidFill>
                <a:latin typeface="+mn-lt"/>
                <a:ea typeface="Times New Roman" charset="0"/>
                <a:cs typeface="Times New Roman" charset="0"/>
              </a:rPr>
              <a:t>Low Oil and Gas Supply</a:t>
            </a:r>
          </a:p>
        </p:txBody>
      </p:sp>
      <p:sp>
        <p:nvSpPr>
          <p:cNvPr id="31" name="TextBox 1"/>
          <p:cNvSpPr txBox="1"/>
          <p:nvPr/>
        </p:nvSpPr>
        <p:spPr bwMode="auto">
          <a:xfrm>
            <a:off x="6794575" y="5884394"/>
            <a:ext cx="1471582" cy="720218"/>
          </a:xfrm>
          <a:prstGeom prst="rect">
            <a:avLst/>
          </a:prstGeom>
          <a:noFill/>
          <a:ln w="9525">
            <a:noFill/>
            <a:miter lim="800000"/>
            <a:headEnd/>
            <a:tailEnd/>
          </a:ln>
        </p:spPr>
        <p:txBody>
          <a:bodyPr wrap="squar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eaLnBrk="0" hangingPunct="0"/>
            <a:r>
              <a:rPr lang="en-US" sz="1400" b="1" i="0" dirty="0">
                <a:solidFill>
                  <a:srgbClr val="333333"/>
                </a:solidFill>
                <a:latin typeface="+mn-lt"/>
                <a:ea typeface="Times New Roman" charset="0"/>
                <a:cs typeface="Times New Roman" charset="0"/>
              </a:rPr>
              <a:t>High Oil and </a:t>
            </a:r>
          </a:p>
          <a:p>
            <a:pPr algn="l" eaLnBrk="0" hangingPunct="0"/>
            <a:r>
              <a:rPr lang="en-US" sz="1400" b="1" i="0" dirty="0">
                <a:solidFill>
                  <a:srgbClr val="333333"/>
                </a:solidFill>
                <a:latin typeface="+mn-lt"/>
                <a:ea typeface="Times New Roman" charset="0"/>
                <a:cs typeface="Times New Roman" charset="0"/>
              </a:rPr>
              <a:t>Gas Supply</a:t>
            </a:r>
          </a:p>
        </p:txBody>
      </p:sp>
    </p:spTree>
    <p:extLst>
      <p:ext uri="{BB962C8B-B14F-4D97-AF65-F5344CB8AC3E}">
        <p14:creationId xmlns:p14="http://schemas.microsoft.com/office/powerpoint/2010/main" val="312279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noAutofit/>
          </a:bodyPr>
          <a:lstStyle/>
          <a:p>
            <a:pPr lvl="0"/>
            <a:r>
              <a:rPr lang="en-US" dirty="0"/>
              <a:t>Because of declining capital costs and higher renewable portfolio standards (RPS) targets in some states, AEO2020 projects that the relatively sharp growth in renewables seen during the past 10 years will continue through the projection period.  Total renewable generation exceeds natural gas-fired generation after 2045 in the AEO2020 Reference case. Renewable generation grows faster than overall electricity demand. </a:t>
            </a:r>
          </a:p>
          <a:p>
            <a:pPr lvl="0"/>
            <a:r>
              <a:rPr lang="en-US" dirty="0"/>
              <a:t>Although coal-fired and nuclear generation decline through the mid-2020’s as a result of retirements, generation from these sources stabilizes over the longer term as the more economically viable plants remain in service. At projected Reference case prices, natural gas-fired generation is the marginal fuel source to fulfill incremental demand and increases in the later projection years, averaging 0.8% growth per year through 2050.</a:t>
            </a:r>
          </a:p>
          <a:p>
            <a:pPr lvl="0"/>
            <a:r>
              <a:rPr lang="en-US" dirty="0"/>
              <a:t>As a result of projected lower natural gas prices in the High Oil and Gas Supply case, natural gas-fired generation increases 1.9% per year through the projection period, reaching a 51% share of the generation mix by 2050.  In contrast, under the projected higher natural gas prices in the Low Oil and Gas Supply case, natural gas-fired generation declines 1.4% per year through 2050, reaching a 19% share of the generation mix by 2050.</a:t>
            </a:r>
          </a:p>
        </p:txBody>
      </p:sp>
      <p:sp>
        <p:nvSpPr>
          <p:cNvPr id="4" name="Title 3"/>
          <p:cNvSpPr>
            <a:spLocks noGrp="1"/>
          </p:cNvSpPr>
          <p:nvPr>
            <p:ph type="title"/>
          </p:nvPr>
        </p:nvSpPr>
        <p:spPr/>
        <p:txBody>
          <a:bodyPr/>
          <a:lstStyle/>
          <a:p>
            <a:r>
              <a:rPr lang="en-US" dirty="0"/>
              <a:t>—although the results are sensitive to natural gas resource and price assumptions</a:t>
            </a:r>
          </a:p>
        </p:txBody>
      </p:sp>
      <p:sp>
        <p:nvSpPr>
          <p:cNvPr id="2" name="Slide Number Placeholder 1"/>
          <p:cNvSpPr>
            <a:spLocks noGrp="1"/>
          </p:cNvSpPr>
          <p:nvPr>
            <p:ph type="sldNum" sz="quarter" idx="4"/>
          </p:nvPr>
        </p:nvSpPr>
        <p:spPr>
          <a:xfrm>
            <a:off x="11448508" y="6419851"/>
            <a:ext cx="508000" cy="365125"/>
          </a:xfrm>
        </p:spPr>
        <p:txBody>
          <a:bodyPr/>
          <a:lstStyle/>
          <a:p>
            <a:fld id="{2D80C5C9-96E0-47EC-B500-37C5FE284639}" type="slidenum">
              <a:rPr lang="en-US" smtClean="0"/>
              <a:pPr/>
              <a:t>7</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320291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09563" y="530701"/>
            <a:ext cx="11599572" cy="755794"/>
          </a:xfrm>
        </p:spPr>
        <p:txBody>
          <a:bodyPr>
            <a:normAutofit/>
          </a:bodyPr>
          <a:lstStyle/>
          <a:p>
            <a:r>
              <a:rPr lang="en-US" sz="2000" dirty="0"/>
              <a:t>The High Renewables Cost and Low Renewables Cost cases assume different rates of cost reduction for renewable technologies compared with the Reference case; non-renewables assume the same rates</a:t>
            </a:r>
            <a:endParaRPr lang="en-US" sz="2000" strike="sngStrike" dirty="0"/>
          </a:p>
        </p:txBody>
      </p:sp>
      <p:sp>
        <p:nvSpPr>
          <p:cNvPr id="4" name="Slide Number Placeholder 3"/>
          <p:cNvSpPr>
            <a:spLocks noGrp="1"/>
          </p:cNvSpPr>
          <p:nvPr>
            <p:ph type="sldNum" sz="quarter" idx="4"/>
          </p:nvPr>
        </p:nvSpPr>
        <p:spPr/>
        <p:txBody>
          <a:bodyPr/>
          <a:lstStyle/>
          <a:p>
            <a:fld id="{2D80C5C9-96E0-47EC-B500-37C5FE284639}" type="slidenum">
              <a:rPr lang="en-US" smtClean="0"/>
              <a:pPr/>
              <a:t>8</a:t>
            </a:fld>
            <a:endParaRPr lang="en-US" dirty="0"/>
          </a:p>
        </p:txBody>
      </p:sp>
      <p:grpSp>
        <p:nvGrpSpPr>
          <p:cNvPr id="6" name="Group 5"/>
          <p:cNvGrpSpPr/>
          <p:nvPr/>
        </p:nvGrpSpPr>
        <p:grpSpPr>
          <a:xfrm>
            <a:off x="349653" y="-1021"/>
            <a:ext cx="11564435" cy="531722"/>
            <a:chOff x="349653" y="-1021"/>
            <a:chExt cx="11564435" cy="53172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16" name="Content Placeholder 15"/>
          <p:cNvGraphicFramePr>
            <a:graphicFrameLocks noGrp="1"/>
          </p:cNvGraphicFramePr>
          <p:nvPr>
            <p:ph sz="quarter" idx="12"/>
            <p:extLst>
              <p:ext uri="{D42A27DB-BD31-4B8C-83A1-F6EECF244321}">
                <p14:modId xmlns:p14="http://schemas.microsoft.com/office/powerpoint/2010/main" val="3052432015"/>
              </p:ext>
            </p:extLst>
          </p:nvPr>
        </p:nvGraphicFramePr>
        <p:xfrm>
          <a:off x="309563" y="1556273"/>
          <a:ext cx="11599862" cy="4752975"/>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204511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Changes in cost assumptions for new wind and solar projects result in significantly different projected fuel mixes for electricity generation </a:t>
            </a:r>
          </a:p>
        </p:txBody>
      </p:sp>
      <p:sp>
        <p:nvSpPr>
          <p:cNvPr id="4" name="Slide Number Placeholder 3"/>
          <p:cNvSpPr>
            <a:spLocks noGrp="1"/>
          </p:cNvSpPr>
          <p:nvPr>
            <p:ph type="sldNum" sz="quarter" idx="4"/>
          </p:nvPr>
        </p:nvSpPr>
        <p:spPr/>
        <p:txBody>
          <a:bodyPr/>
          <a:lstStyle/>
          <a:p>
            <a:fld id="{2D80C5C9-96E0-47EC-B500-37C5FE284639}" type="slidenum">
              <a:rPr lang="en-US" smtClean="0"/>
              <a:pPr/>
              <a:t>9</a:t>
            </a:fld>
            <a:endParaRPr lang="en-US" dirty="0"/>
          </a:p>
        </p:txBody>
      </p:sp>
      <p:grpSp>
        <p:nvGrpSpPr>
          <p:cNvPr id="19" name="Group 18"/>
          <p:cNvGrpSpPr/>
          <p:nvPr/>
        </p:nvGrpSpPr>
        <p:grpSpPr>
          <a:xfrm>
            <a:off x="349653" y="-1021"/>
            <a:ext cx="11564435" cy="531722"/>
            <a:chOff x="349653" y="-1021"/>
            <a:chExt cx="11564435" cy="531722"/>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30" y="22585"/>
              <a:ext cx="508116" cy="50811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8" name="Content Placeholder 27"/>
          <p:cNvGraphicFramePr>
            <a:graphicFrameLocks noGrp="1"/>
          </p:cNvGraphicFramePr>
          <p:nvPr>
            <p:ph sz="quarter" idx="12"/>
            <p:extLst>
              <p:ext uri="{D42A27DB-BD31-4B8C-83A1-F6EECF244321}">
                <p14:modId xmlns:p14="http://schemas.microsoft.com/office/powerpoint/2010/main" val="3048626946"/>
              </p:ext>
            </p:extLst>
          </p:nvPr>
        </p:nvGraphicFramePr>
        <p:xfrm>
          <a:off x="307975" y="1427163"/>
          <a:ext cx="3657600"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9" name="Content Placeholder 28"/>
          <p:cNvGraphicFramePr>
            <a:graphicFrameLocks noGrp="1"/>
          </p:cNvGraphicFramePr>
          <p:nvPr>
            <p:ph sz="quarter" idx="13"/>
            <p:extLst>
              <p:ext uri="{D42A27DB-BD31-4B8C-83A1-F6EECF244321}">
                <p14:modId xmlns:p14="http://schemas.microsoft.com/office/powerpoint/2010/main" val="1007940136"/>
              </p:ext>
            </p:extLst>
          </p:nvPr>
        </p:nvGraphicFramePr>
        <p:xfrm>
          <a:off x="4291013" y="1427163"/>
          <a:ext cx="3657600"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0" name="Content Placeholder 29"/>
          <p:cNvGraphicFramePr>
            <a:graphicFrameLocks noGrp="1"/>
          </p:cNvGraphicFramePr>
          <p:nvPr>
            <p:ph sz="quarter" idx="14"/>
            <p:extLst>
              <p:ext uri="{D42A27DB-BD31-4B8C-83A1-F6EECF244321}">
                <p14:modId xmlns:p14="http://schemas.microsoft.com/office/powerpoint/2010/main" val="3040419968"/>
              </p:ext>
            </p:extLst>
          </p:nvPr>
        </p:nvGraphicFramePr>
        <p:xfrm>
          <a:off x="8262938" y="1427163"/>
          <a:ext cx="3657600" cy="4752975"/>
        </p:xfrm>
        <a:graphic>
          <a:graphicData uri="http://schemas.openxmlformats.org/drawingml/2006/chart">
            <c:chart xmlns:c="http://schemas.openxmlformats.org/drawingml/2006/chart" xmlns:r="http://schemas.openxmlformats.org/officeDocument/2006/relationships" r:id="rId13"/>
          </a:graphicData>
        </a:graphic>
      </p:graphicFrame>
      <p:sp>
        <p:nvSpPr>
          <p:cNvPr id="2" name="Rectangle 1"/>
          <p:cNvSpPr/>
          <p:nvPr/>
        </p:nvSpPr>
        <p:spPr>
          <a:xfrm>
            <a:off x="1527080" y="6030118"/>
            <a:ext cx="1659794" cy="307777"/>
          </a:xfrm>
          <a:prstGeom prst="rect">
            <a:avLst/>
          </a:prstGeom>
        </p:spPr>
        <p:txBody>
          <a:bodyPr wrap="square">
            <a:spAutoFit/>
          </a:bodyPr>
          <a:lstStyle/>
          <a:p>
            <a:pPr eaLnBrk="0" hangingPunct="0"/>
            <a:r>
              <a:rPr lang="en-US" sz="1400" b="1" dirty="0">
                <a:solidFill>
                  <a:schemeClr val="bg2"/>
                </a:solidFill>
                <a:ea typeface="Times New Roman" charset="0"/>
                <a:cs typeface="Times New Roman" charset="0"/>
              </a:rPr>
              <a:t>Reference case</a:t>
            </a:r>
          </a:p>
        </p:txBody>
      </p:sp>
      <p:sp>
        <p:nvSpPr>
          <p:cNvPr id="17" name="TextBox 1"/>
          <p:cNvSpPr txBox="1"/>
          <p:nvPr/>
        </p:nvSpPr>
        <p:spPr bwMode="auto">
          <a:xfrm>
            <a:off x="4945062" y="6070600"/>
            <a:ext cx="2431736" cy="555163"/>
          </a:xfrm>
          <a:prstGeom prst="rect">
            <a:avLst/>
          </a:prstGeom>
          <a:noFill/>
          <a:ln w="9525">
            <a:noFill/>
            <a:miter lim="800000"/>
            <a:headEnd/>
            <a:tailEnd/>
          </a:ln>
        </p:spPr>
        <p:txBody>
          <a:bodyPr wrap="squar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eaLnBrk="0" hangingPunct="0"/>
            <a:r>
              <a:rPr lang="en-US" sz="1400" b="1" i="0" dirty="0">
                <a:solidFill>
                  <a:srgbClr val="333333"/>
                </a:solidFill>
                <a:latin typeface="+mn-lt"/>
                <a:ea typeface="Times New Roman" charset="0"/>
                <a:cs typeface="Times New Roman" charset="0"/>
              </a:rPr>
              <a:t>Low Renewables </a:t>
            </a:r>
            <a:r>
              <a:rPr lang="en-US" sz="1400" b="1" dirty="0">
                <a:solidFill>
                  <a:srgbClr val="333333"/>
                </a:solidFill>
                <a:ea typeface="Times New Roman" charset="0"/>
                <a:cs typeface="Times New Roman" charset="0"/>
              </a:rPr>
              <a:t>Cost case</a:t>
            </a:r>
          </a:p>
        </p:txBody>
      </p:sp>
      <p:sp>
        <p:nvSpPr>
          <p:cNvPr id="18" name="TextBox 1"/>
          <p:cNvSpPr txBox="1"/>
          <p:nvPr/>
        </p:nvSpPr>
        <p:spPr bwMode="auto">
          <a:xfrm>
            <a:off x="8945903" y="6070600"/>
            <a:ext cx="2460069" cy="745873"/>
          </a:xfrm>
          <a:prstGeom prst="rect">
            <a:avLst/>
          </a:prstGeom>
          <a:noFill/>
          <a:ln w="9525">
            <a:noFill/>
            <a:miter lim="800000"/>
            <a:headEnd/>
            <a:tailEnd/>
          </a:ln>
        </p:spPr>
        <p:txBody>
          <a:bodyPr wrap="squar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eaLnBrk="0" hangingPunct="0"/>
            <a:r>
              <a:rPr lang="en-US" sz="1400" b="1" i="0" dirty="0">
                <a:solidFill>
                  <a:srgbClr val="333333"/>
                </a:solidFill>
                <a:latin typeface="+mn-lt"/>
                <a:ea typeface="Times New Roman" charset="0"/>
                <a:cs typeface="Times New Roman" charset="0"/>
              </a:rPr>
              <a:t>High Renewables </a:t>
            </a:r>
            <a:r>
              <a:rPr lang="en-US" sz="1400" b="1" dirty="0">
                <a:solidFill>
                  <a:srgbClr val="333333"/>
                </a:solidFill>
                <a:ea typeface="Times New Roman" charset="0"/>
                <a:cs typeface="Times New Roman" charset="0"/>
              </a:rPr>
              <a:t>Cost case</a:t>
            </a:r>
          </a:p>
        </p:txBody>
      </p:sp>
    </p:spTree>
    <p:extLst>
      <p:ext uri="{BB962C8B-B14F-4D97-AF65-F5344CB8AC3E}">
        <p14:creationId xmlns:p14="http://schemas.microsoft.com/office/powerpoint/2010/main" val="3168814096"/>
      </p:ext>
    </p:extLst>
  </p:cSld>
  <p:clrMapOvr>
    <a:masterClrMapping/>
  </p:clrMapOvr>
</p:sld>
</file>

<file path=ppt/theme/theme1.xml><?xml version="1.0" encoding="utf-8"?>
<a:theme xmlns:a="http://schemas.openxmlformats.org/drawingml/2006/main" name="eia_template">
  <a:themeElements>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EO2020_flipbook_16x9" id="{6311BBD7-A3F7-4E09-888B-EFE3EB4537D5}" vid="{5B92FA3B-6E04-4406-BB8F-98AC231438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2">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2">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2">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2">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AEO2020_flipbook_16x9</Template>
  <TotalTime>11597</TotalTime>
  <Words>4328</Words>
  <Application>Microsoft Macintosh PowerPoint</Application>
  <PresentationFormat>宽屏</PresentationFormat>
  <Paragraphs>471</Paragraphs>
  <Slides>29</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Arial</vt:lpstr>
      <vt:lpstr>Calibri</vt:lpstr>
      <vt:lpstr>Times New Roman</vt:lpstr>
      <vt:lpstr>eia_template</vt:lpstr>
      <vt:lpstr>Electricity</vt:lpstr>
      <vt:lpstr>Electricity generation from natural gas and renewables increases as a result of lower natural gas prices and declining costs of solar and wind renewable capacity, making these fuels increasingly competitive</vt:lpstr>
      <vt:lpstr>Electricity demand grows slowly through 2050 in the AEO2020 Reference case—  </vt:lpstr>
      <vt:lpstr>—with increases occurring across all end-use sectors</vt:lpstr>
      <vt:lpstr>An increasing share of total electricity demand is met with customer-owned generation, including rooftop solar photovoltaic</vt:lpstr>
      <vt:lpstr>Declining costs for new wind and solar projects support the growing renewables share of the generation mix across a wide range of assumptions— </vt:lpstr>
      <vt:lpstr>—although the results are sensitive to natural gas resource and price assumptions</vt:lpstr>
      <vt:lpstr>The High Renewables Cost and Low Renewables Cost cases assume different rates of cost reduction for renewable technologies compared with the Reference case; non-renewables assume the same rates</vt:lpstr>
      <vt:lpstr>Changes in cost assumptions for new wind and solar projects result in significantly different projected fuel mixes for electricity generation </vt:lpstr>
      <vt:lpstr>Expected requirements for new generating capacity will be met by renewables and natural gas in the AEO2020 Reference case—</vt:lpstr>
      <vt:lpstr>—as a result of competitive natural gas prices and declining costs for renewables</vt:lpstr>
      <vt:lpstr>AEO2020’s long-term trends in electricity generation are dominated by solar and natural gas-fired capacity additions; coal, nuclear, and less efficient natural gas generators contribute to capacity retirements</vt:lpstr>
      <vt:lpstr>AEO2020 Reference case electricity prices fall slightly; declining generation costs are offset by rising transmission and distribution costs</vt:lpstr>
      <vt:lpstr>In the AEO2020 Reference case, combined-cycle and solar photovoltaic are the most economically competitive generating technologies—</vt:lpstr>
      <vt:lpstr>—when considering the overall cost to build and operate and the value of the plant to the grid</vt:lpstr>
      <vt:lpstr>Onshore wind will become more competitive over time, while natural gas-fired combined-cycle and solar photovoltaic maintain their current competitive positions—</vt:lpstr>
      <vt:lpstr>—as LCOE declines through learning-induced cost reductions and LACE increases with rising demand and natural gas prices</vt:lpstr>
      <vt:lpstr>Solar and wind lead the growth in renewables generation  in most regions across all cases in AEO2020</vt:lpstr>
      <vt:lpstr>—but its penetration rate differs by regional resource and generation mix</vt:lpstr>
      <vt:lpstr>PowerPoint 演示文稿</vt:lpstr>
      <vt:lpstr>—but does not benefit from wind growth, which has more unpredictable generation patterns</vt:lpstr>
      <vt:lpstr>Even with recent increases in several states’ renewable portfolio standards, renewable generation that exceeds requirements allows for full compliance in the AEO2020 Reference case by 2050</vt:lpstr>
      <vt:lpstr>Lower natural gas prices throughout the AEO2020 projection period accelerate nuclear capacity retirements—</vt:lpstr>
      <vt:lpstr>—as a result of declining revenue in competitive wholesale power markets</vt:lpstr>
      <vt:lpstr>Coal-fired generating capacity retires at a faster pace than total generation in the AEO2020 Reference case— </vt:lpstr>
      <vt:lpstr>—as capacity factors increase for the more efficient coal-fired units that remain in service</vt:lpstr>
      <vt:lpstr>Coal production decreases through 2025 due to retiring coal-fired electric generating capacity, but federal rule compliance and higher natural gas prices lead to coal production leveling off afterwards</vt:lpstr>
      <vt:lpstr>Lower operating costs and higher efficiencies result in advanced natural gas-fired combined-cycle capacity factors of 80% by 2030 in the AEO2020 Reference case—</vt:lpstr>
      <vt:lpstr>—but then decline over time as natural gas prices increase and renewable generation grows</vt:lpstr>
    </vt:vector>
  </TitlesOfParts>
  <Company>EIA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Linga, Vikram</dc:creator>
  <cp:lastModifiedBy>Nathan Oliver | Outform</cp:lastModifiedBy>
  <cp:revision>672</cp:revision>
  <cp:lastPrinted>2020-01-09T22:11:11Z</cp:lastPrinted>
  <dcterms:created xsi:type="dcterms:W3CDTF">2019-10-09T13:42:57Z</dcterms:created>
  <dcterms:modified xsi:type="dcterms:W3CDTF">2021-02-02T02:09:27Z</dcterms:modified>
  <cp:contentStatus/>
</cp:coreProperties>
</file>