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drawings/drawing5.xml" ContentType="application/vnd.openxmlformats-officedocument.drawingml.chartshapes+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drawings/drawing6.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drawings/drawing7.xml" ContentType="application/vnd.openxmlformats-officedocument.drawingml.chartshapes+xml"/>
  <Override PartName="/ppt/notesSlides/notesSlide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8.xml" ContentType="application/vnd.openxmlformats-officedocument.themeOverride+xml"/>
  <Override PartName="/ppt/drawings/drawing8.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9.xml" ContentType="application/vnd.openxmlformats-officedocument.themeOverride+xml"/>
  <Override PartName="/ppt/drawings/drawing9.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0.xml" ContentType="application/vnd.openxmlformats-officedocument.themeOverride+xml"/>
  <Override PartName="/ppt/drawings/drawing10.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1.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1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5" r:id="rId1"/>
  </p:sldMasterIdLst>
  <p:notesMasterIdLst>
    <p:notesMasterId r:id="rId20"/>
  </p:notesMasterIdLst>
  <p:handoutMasterIdLst>
    <p:handoutMasterId r:id="rId21"/>
  </p:handoutMasterIdLst>
  <p:sldIdLst>
    <p:sldId id="428" r:id="rId2"/>
    <p:sldId id="577" r:id="rId3"/>
    <p:sldId id="576" r:id="rId4"/>
    <p:sldId id="561" r:id="rId5"/>
    <p:sldId id="541" r:id="rId6"/>
    <p:sldId id="562" r:id="rId7"/>
    <p:sldId id="542" r:id="rId8"/>
    <p:sldId id="563" r:id="rId9"/>
    <p:sldId id="544" r:id="rId10"/>
    <p:sldId id="564" r:id="rId11"/>
    <p:sldId id="534" r:id="rId12"/>
    <p:sldId id="553" r:id="rId13"/>
    <p:sldId id="549" r:id="rId14"/>
    <p:sldId id="565" r:id="rId15"/>
    <p:sldId id="546" r:id="rId16"/>
    <p:sldId id="566" r:id="rId17"/>
    <p:sldId id="547" r:id="rId18"/>
    <p:sldId id="567"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870" userDrawn="1">
          <p15:clr>
            <a:srgbClr val="A4A3A4"/>
          </p15:clr>
        </p15:guide>
        <p15:guide id="4" pos="3797"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rk, Stephen" initials="YS" lastIdx="20" clrIdx="0">
    <p:extLst>
      <p:ext uri="{19B8F6BF-5375-455C-9EA6-DF929625EA0E}">
        <p15:presenceInfo xmlns:p15="http://schemas.microsoft.com/office/powerpoint/2012/main" userId="S-1-5-21-2005352356-2018378189-366286951-42913" providerId="AD"/>
      </p:ext>
    </p:extLst>
  </p:cmAuthor>
  <p:cmAuthor id="2" name="Harvey, Stephen" initials="HS" lastIdx="1" clrIdx="1">
    <p:extLst>
      <p:ext uri="{19B8F6BF-5375-455C-9EA6-DF929625EA0E}">
        <p15:presenceInfo xmlns:p15="http://schemas.microsoft.com/office/powerpoint/2012/main" userId="S-1-5-21-2005352356-2018378189-366286951-11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2"/>
    <a:srgbClr val="000000"/>
    <a:srgbClr val="675005"/>
    <a:srgbClr val="EABCC1"/>
    <a:srgbClr val="BDE0A2"/>
    <a:srgbClr val="BD732A"/>
    <a:srgbClr val="A33340"/>
    <a:srgbClr val="E3A5AC"/>
    <a:srgbClr val="0096D7"/>
    <a:srgbClr val="5D97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39" autoAdjust="0"/>
    <p:restoredTop sz="84831" autoAdjust="0"/>
  </p:normalViewPr>
  <p:slideViewPr>
    <p:cSldViewPr snapToGrid="0">
      <p:cViewPr varScale="1">
        <p:scale>
          <a:sx n="88" d="100"/>
          <a:sy n="88" d="100"/>
        </p:scale>
        <p:origin x="200" y="528"/>
      </p:cViewPr>
      <p:guideLst>
        <p:guide orient="horz" pos="2160"/>
        <p:guide pos="3840"/>
        <p:guide orient="horz" pos="870"/>
        <p:guide pos="37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156"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5" Type="http://schemas.openxmlformats.org/officeDocument/2006/relationships/chartUserShapes" Target="../drawings/drawing7.xml"/><Relationship Id="rId4" Type="http://schemas.openxmlformats.org/officeDocument/2006/relationships/package" Target="../embeddings/Microsoft_Excel____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1.xml"/><Relationship Id="rId1" Type="http://schemas.microsoft.com/office/2011/relationships/chartStyle" Target="style11.xml"/><Relationship Id="rId5" Type="http://schemas.openxmlformats.org/officeDocument/2006/relationships/chartUserShapes" Target="../drawings/drawing8.xml"/><Relationship Id="rId4" Type="http://schemas.openxmlformats.org/officeDocument/2006/relationships/package" Target="../embeddings/Microsoft_Excel____10.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2.xml"/><Relationship Id="rId1" Type="http://schemas.microsoft.com/office/2011/relationships/chartStyle" Target="style12.xml"/><Relationship Id="rId5" Type="http://schemas.openxmlformats.org/officeDocument/2006/relationships/chartUserShapes" Target="../drawings/drawing9.xml"/><Relationship Id="rId4" Type="http://schemas.openxmlformats.org/officeDocument/2006/relationships/package" Target="../embeddings/Microsoft_Excel____11.xlsx"/></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3.xml"/><Relationship Id="rId1" Type="http://schemas.microsoft.com/office/2011/relationships/chartStyle" Target="style13.xml"/><Relationship Id="rId5" Type="http://schemas.openxmlformats.org/officeDocument/2006/relationships/chartUserShapes" Target="../drawings/drawing10.xml"/><Relationship Id="rId4" Type="http://schemas.openxmlformats.org/officeDocument/2006/relationships/package" Target="../embeddings/Microsoft_Excel____12.xlsx"/></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5.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1.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16.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chartUserShapes" Target="../drawings/drawing3.xml"/><Relationship Id="rId4"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5" Type="http://schemas.openxmlformats.org/officeDocument/2006/relationships/chartUserShapes" Target="../drawings/drawing4.xml"/><Relationship Id="rId4" Type="http://schemas.openxmlformats.org/officeDocument/2006/relationships/package" Target="../embeddings/Microsoft_Excel____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5" Type="http://schemas.openxmlformats.org/officeDocument/2006/relationships/chartUserShapes" Target="../drawings/drawing5.xml"/><Relationship Id="rId4" Type="http://schemas.openxmlformats.org/officeDocument/2006/relationships/package" Target="../embeddings/Microsoft_Excel____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5" Type="http://schemas.openxmlformats.org/officeDocument/2006/relationships/chartUserShapes" Target="../drawings/drawing6.xml"/><Relationship Id="rId4" Type="http://schemas.openxmlformats.org/officeDocument/2006/relationships/package" Target="../embeddings/Microsoft_Excel____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54877300335704E-2"/>
          <c:y val="0.15983967935871743"/>
          <c:w val="0.87536494329141756"/>
          <c:h val="0.75842351369405481"/>
        </c:manualLayout>
      </c:layout>
      <c:lineChart>
        <c:grouping val="standard"/>
        <c:varyColors val="0"/>
        <c:ser>
          <c:idx val="0"/>
          <c:order val="0"/>
          <c:tx>
            <c:strRef>
              <c:f>Sheet1!$B$1</c:f>
              <c:strCache>
                <c:ptCount val="1"/>
                <c:pt idx="0">
                  <c:v>Low Economic Growth</c:v>
                </c:pt>
              </c:strCache>
            </c:strRef>
          </c:tx>
          <c:spPr>
            <a:ln w="28575" cap="rnd">
              <a:solidFill>
                <a:schemeClr val="accent1">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33.827655999999998</c:v>
                </c:pt>
                <c:pt idx="20">
                  <c:v>35.043880000000001</c:v>
                </c:pt>
                <c:pt idx="21">
                  <c:v>36.044173999999998</c:v>
                </c:pt>
                <c:pt idx="22">
                  <c:v>36.071075</c:v>
                </c:pt>
                <c:pt idx="23">
                  <c:v>36.227119000000002</c:v>
                </c:pt>
                <c:pt idx="24">
                  <c:v>36.523144000000002</c:v>
                </c:pt>
                <c:pt idx="25">
                  <c:v>37.350512999999999</c:v>
                </c:pt>
                <c:pt idx="26">
                  <c:v>38.122374999999998</c:v>
                </c:pt>
                <c:pt idx="27">
                  <c:v>38.296824999999998</c:v>
                </c:pt>
                <c:pt idx="28">
                  <c:v>38.776992999999997</c:v>
                </c:pt>
                <c:pt idx="29">
                  <c:v>38.939822999999997</c:v>
                </c:pt>
                <c:pt idx="30">
                  <c:v>39.056435</c:v>
                </c:pt>
                <c:pt idx="31">
                  <c:v>39.250667999999997</c:v>
                </c:pt>
                <c:pt idx="32">
                  <c:v>39.340767</c:v>
                </c:pt>
                <c:pt idx="33">
                  <c:v>39.568587999999998</c:v>
                </c:pt>
                <c:pt idx="34">
                  <c:v>39.963123000000003</c:v>
                </c:pt>
                <c:pt idx="35">
                  <c:v>40.043156000000003</c:v>
                </c:pt>
                <c:pt idx="36">
                  <c:v>40.158478000000002</c:v>
                </c:pt>
                <c:pt idx="37">
                  <c:v>40.327328000000001</c:v>
                </c:pt>
                <c:pt idx="38">
                  <c:v>40.592461</c:v>
                </c:pt>
                <c:pt idx="39">
                  <c:v>40.536712999999999</c:v>
                </c:pt>
                <c:pt idx="40">
                  <c:v>40.690047999999997</c:v>
                </c:pt>
                <c:pt idx="41">
                  <c:v>40.825924000000001</c:v>
                </c:pt>
                <c:pt idx="42">
                  <c:v>40.918125000000003</c:v>
                </c:pt>
                <c:pt idx="43">
                  <c:v>41.002682</c:v>
                </c:pt>
                <c:pt idx="44">
                  <c:v>41.108986000000002</c:v>
                </c:pt>
                <c:pt idx="45">
                  <c:v>41.231471999999997</c:v>
                </c:pt>
                <c:pt idx="46">
                  <c:v>41.596401</c:v>
                </c:pt>
                <c:pt idx="47">
                  <c:v>41.755626999999997</c:v>
                </c:pt>
                <c:pt idx="48">
                  <c:v>42.017890999999999</c:v>
                </c:pt>
                <c:pt idx="49">
                  <c:v>42.250298000000001</c:v>
                </c:pt>
                <c:pt idx="50">
                  <c:v>42.482146999999998</c:v>
                </c:pt>
              </c:numCache>
            </c:numRef>
          </c:val>
          <c:smooth val="0"/>
          <c:extLst>
            <c:ext xmlns:c16="http://schemas.microsoft.com/office/drawing/2014/chart" uri="{C3380CC4-5D6E-409C-BE32-E72D297353CC}">
              <c16:uniqueId val="{00000000-F514-EF43-902F-B32438A05772}"/>
            </c:ext>
          </c:extLst>
        </c:ser>
        <c:ser>
          <c:idx val="1"/>
          <c:order val="1"/>
          <c:tx>
            <c:strRef>
              <c:f>Sheet1!$C$1</c:f>
              <c:strCache>
                <c:ptCount val="1"/>
                <c:pt idx="0">
                  <c:v>High Economic Growth</c:v>
                </c:pt>
              </c:strCache>
            </c:strRef>
          </c:tx>
          <c:spPr>
            <a:ln w="28575" cap="rnd">
              <a:solidFill>
                <a:schemeClr val="accent1">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33.827624999999998</c:v>
                </c:pt>
                <c:pt idx="20">
                  <c:v>35.101120000000002</c:v>
                </c:pt>
                <c:pt idx="21">
                  <c:v>36.312244</c:v>
                </c:pt>
                <c:pt idx="22">
                  <c:v>36.617893000000002</c:v>
                </c:pt>
                <c:pt idx="23">
                  <c:v>36.957332999999998</c:v>
                </c:pt>
                <c:pt idx="24">
                  <c:v>37.509987000000002</c:v>
                </c:pt>
                <c:pt idx="25">
                  <c:v>38.423988000000001</c:v>
                </c:pt>
                <c:pt idx="26">
                  <c:v>39.170611999999998</c:v>
                </c:pt>
                <c:pt idx="27">
                  <c:v>39.428351999999997</c:v>
                </c:pt>
                <c:pt idx="28">
                  <c:v>39.967753999999999</c:v>
                </c:pt>
                <c:pt idx="29">
                  <c:v>40.191589</c:v>
                </c:pt>
                <c:pt idx="30">
                  <c:v>40.399611999999998</c:v>
                </c:pt>
                <c:pt idx="31">
                  <c:v>40.720424999999999</c:v>
                </c:pt>
                <c:pt idx="32">
                  <c:v>41.147754999999997</c:v>
                </c:pt>
                <c:pt idx="33">
                  <c:v>41.583129999999997</c:v>
                </c:pt>
                <c:pt idx="34">
                  <c:v>42.107875999999997</c:v>
                </c:pt>
                <c:pt idx="35">
                  <c:v>42.456347999999998</c:v>
                </c:pt>
                <c:pt idx="36">
                  <c:v>42.849358000000002</c:v>
                </c:pt>
                <c:pt idx="37">
                  <c:v>43.323478999999999</c:v>
                </c:pt>
                <c:pt idx="38">
                  <c:v>43.770321000000003</c:v>
                </c:pt>
                <c:pt idx="39">
                  <c:v>44.014679000000001</c:v>
                </c:pt>
                <c:pt idx="40">
                  <c:v>44.383614000000001</c:v>
                </c:pt>
                <c:pt idx="41">
                  <c:v>44.744822999999997</c:v>
                </c:pt>
                <c:pt idx="42">
                  <c:v>45.113888000000003</c:v>
                </c:pt>
                <c:pt idx="43">
                  <c:v>45.522067999999997</c:v>
                </c:pt>
                <c:pt idx="44">
                  <c:v>46.085369</c:v>
                </c:pt>
                <c:pt idx="45">
                  <c:v>46.588344999999997</c:v>
                </c:pt>
                <c:pt idx="46">
                  <c:v>47.161476</c:v>
                </c:pt>
                <c:pt idx="47">
                  <c:v>47.569656000000002</c:v>
                </c:pt>
                <c:pt idx="48">
                  <c:v>48.163249999999998</c:v>
                </c:pt>
                <c:pt idx="49">
                  <c:v>48.64893</c:v>
                </c:pt>
                <c:pt idx="50">
                  <c:v>49.111159999999998</c:v>
                </c:pt>
              </c:numCache>
            </c:numRef>
          </c:val>
          <c:smooth val="0"/>
          <c:extLst>
            <c:ext xmlns:c16="http://schemas.microsoft.com/office/drawing/2014/chart" uri="{C3380CC4-5D6E-409C-BE32-E72D297353CC}">
              <c16:uniqueId val="{00000001-F514-EF43-902F-B32438A05772}"/>
            </c:ext>
          </c:extLst>
        </c:ser>
        <c:ser>
          <c:idx val="2"/>
          <c:order val="2"/>
          <c:tx>
            <c:strRef>
              <c:f>Sheet1!$D$1</c:f>
              <c:strCache>
                <c:ptCount val="1"/>
                <c:pt idx="0">
                  <c:v>Low Oil Price</c:v>
                </c:pt>
              </c:strCache>
            </c:strRef>
          </c:tx>
          <c:spPr>
            <a:ln w="28575" cap="rnd">
              <a:solidFill>
                <a:schemeClr val="accent5">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33.843952000000002</c:v>
                </c:pt>
                <c:pt idx="20">
                  <c:v>34.365074</c:v>
                </c:pt>
                <c:pt idx="21">
                  <c:v>35.066200000000002</c:v>
                </c:pt>
                <c:pt idx="22">
                  <c:v>35.312485000000002</c:v>
                </c:pt>
                <c:pt idx="23">
                  <c:v>35.597256000000002</c:v>
                </c:pt>
                <c:pt idx="24">
                  <c:v>36.056046000000002</c:v>
                </c:pt>
                <c:pt idx="25">
                  <c:v>36.739364999999999</c:v>
                </c:pt>
                <c:pt idx="26">
                  <c:v>37.180461999999999</c:v>
                </c:pt>
                <c:pt idx="27">
                  <c:v>37.229126000000001</c:v>
                </c:pt>
                <c:pt idx="28">
                  <c:v>37.498050999999997</c:v>
                </c:pt>
                <c:pt idx="29">
                  <c:v>37.580826000000002</c:v>
                </c:pt>
                <c:pt idx="30">
                  <c:v>37.434086000000001</c:v>
                </c:pt>
                <c:pt idx="31">
                  <c:v>37.564292999999999</c:v>
                </c:pt>
                <c:pt idx="32">
                  <c:v>37.857039999999998</c:v>
                </c:pt>
                <c:pt idx="33">
                  <c:v>38.270240999999999</c:v>
                </c:pt>
                <c:pt idx="34">
                  <c:v>38.728122999999997</c:v>
                </c:pt>
                <c:pt idx="35">
                  <c:v>39.005405000000003</c:v>
                </c:pt>
                <c:pt idx="36">
                  <c:v>39.324184000000002</c:v>
                </c:pt>
                <c:pt idx="37">
                  <c:v>39.541775000000001</c:v>
                </c:pt>
                <c:pt idx="38">
                  <c:v>39.821499000000003</c:v>
                </c:pt>
                <c:pt idx="39">
                  <c:v>39.984893999999997</c:v>
                </c:pt>
                <c:pt idx="40">
                  <c:v>40.190421999999998</c:v>
                </c:pt>
                <c:pt idx="41">
                  <c:v>40.335175</c:v>
                </c:pt>
                <c:pt idx="42">
                  <c:v>40.532798999999997</c:v>
                </c:pt>
                <c:pt idx="43">
                  <c:v>40.725265999999998</c:v>
                </c:pt>
                <c:pt idx="44">
                  <c:v>40.999763000000002</c:v>
                </c:pt>
                <c:pt idx="45">
                  <c:v>41.184066999999999</c:v>
                </c:pt>
                <c:pt idx="46">
                  <c:v>41.460540999999999</c:v>
                </c:pt>
                <c:pt idx="47">
                  <c:v>41.618439000000002</c:v>
                </c:pt>
                <c:pt idx="48">
                  <c:v>41.928561999999999</c:v>
                </c:pt>
                <c:pt idx="49">
                  <c:v>42.254767999999999</c:v>
                </c:pt>
                <c:pt idx="50">
                  <c:v>42.660975999999998</c:v>
                </c:pt>
              </c:numCache>
            </c:numRef>
          </c:val>
          <c:smooth val="0"/>
          <c:extLst>
            <c:ext xmlns:c16="http://schemas.microsoft.com/office/drawing/2014/chart" uri="{C3380CC4-5D6E-409C-BE32-E72D297353CC}">
              <c16:uniqueId val="{00000002-F514-EF43-902F-B32438A05772}"/>
            </c:ext>
          </c:extLst>
        </c:ser>
        <c:ser>
          <c:idx val="3"/>
          <c:order val="3"/>
          <c:tx>
            <c:strRef>
              <c:f>Sheet1!$E$1</c:f>
              <c:strCache>
                <c:ptCount val="1"/>
                <c:pt idx="0">
                  <c:v>High Oil Price</c:v>
                </c:pt>
              </c:strCache>
            </c:strRef>
          </c:tx>
          <c:spPr>
            <a:ln w="28575" cap="rnd">
              <a:solidFill>
                <a:schemeClr val="accent5">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33.833838999999998</c:v>
                </c:pt>
                <c:pt idx="20">
                  <c:v>35.717914999999998</c:v>
                </c:pt>
                <c:pt idx="21">
                  <c:v>37.639225000000003</c:v>
                </c:pt>
                <c:pt idx="22">
                  <c:v>38.308169999999997</c:v>
                </c:pt>
                <c:pt idx="23">
                  <c:v>38.864666</c:v>
                </c:pt>
                <c:pt idx="24">
                  <c:v>39.433430000000001</c:v>
                </c:pt>
                <c:pt idx="25">
                  <c:v>40.387199000000003</c:v>
                </c:pt>
                <c:pt idx="26">
                  <c:v>41.029423000000001</c:v>
                </c:pt>
                <c:pt idx="27">
                  <c:v>41.297634000000002</c:v>
                </c:pt>
                <c:pt idx="28">
                  <c:v>41.724818999999997</c:v>
                </c:pt>
                <c:pt idx="29">
                  <c:v>42.054234000000001</c:v>
                </c:pt>
                <c:pt idx="30">
                  <c:v>42.736870000000003</c:v>
                </c:pt>
                <c:pt idx="31">
                  <c:v>43.425441999999997</c:v>
                </c:pt>
                <c:pt idx="32">
                  <c:v>44.282501000000003</c:v>
                </c:pt>
                <c:pt idx="33">
                  <c:v>45.282981999999997</c:v>
                </c:pt>
                <c:pt idx="34">
                  <c:v>46.105434000000002</c:v>
                </c:pt>
                <c:pt idx="35">
                  <c:v>46.638339999999999</c:v>
                </c:pt>
                <c:pt idx="36">
                  <c:v>47.180866000000002</c:v>
                </c:pt>
                <c:pt idx="37">
                  <c:v>47.329749999999997</c:v>
                </c:pt>
                <c:pt idx="38">
                  <c:v>47.576014999999998</c:v>
                </c:pt>
                <c:pt idx="39">
                  <c:v>47.714728999999998</c:v>
                </c:pt>
                <c:pt idx="40">
                  <c:v>47.660431000000003</c:v>
                </c:pt>
                <c:pt idx="41">
                  <c:v>47.643149999999999</c:v>
                </c:pt>
                <c:pt idx="42">
                  <c:v>47.695487999999997</c:v>
                </c:pt>
                <c:pt idx="43">
                  <c:v>47.855773999999997</c:v>
                </c:pt>
                <c:pt idx="44">
                  <c:v>48.093533000000001</c:v>
                </c:pt>
                <c:pt idx="45">
                  <c:v>48.272804000000001</c:v>
                </c:pt>
                <c:pt idx="46">
                  <c:v>48.610709999999997</c:v>
                </c:pt>
                <c:pt idx="47">
                  <c:v>48.754707000000003</c:v>
                </c:pt>
                <c:pt idx="48">
                  <c:v>48.969009</c:v>
                </c:pt>
                <c:pt idx="49">
                  <c:v>49.212268999999999</c:v>
                </c:pt>
                <c:pt idx="50">
                  <c:v>49.497692000000001</c:v>
                </c:pt>
              </c:numCache>
            </c:numRef>
          </c:val>
          <c:smooth val="0"/>
          <c:extLst>
            <c:ext xmlns:c16="http://schemas.microsoft.com/office/drawing/2014/chart" uri="{C3380CC4-5D6E-409C-BE32-E72D297353CC}">
              <c16:uniqueId val="{00000003-F514-EF43-902F-B32438A05772}"/>
            </c:ext>
          </c:extLst>
        </c:ser>
        <c:ser>
          <c:idx val="4"/>
          <c:order val="4"/>
          <c:tx>
            <c:strRef>
              <c:f>Sheet1!$F$1</c:f>
              <c:strCache>
                <c:ptCount val="1"/>
                <c:pt idx="0">
                  <c:v>Low Oil &amp; Gas Resource &amp; Technology</c:v>
                </c:pt>
              </c:strCache>
            </c:strRef>
          </c:tx>
          <c:spPr>
            <a:ln w="28575" cap="rnd">
              <a:solidFill>
                <a:schemeClr val="accent2">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33.751362</c:v>
                </c:pt>
                <c:pt idx="20">
                  <c:v>34.213538999999997</c:v>
                </c:pt>
                <c:pt idx="21">
                  <c:v>34.666851000000001</c:v>
                </c:pt>
                <c:pt idx="22">
                  <c:v>34.526398</c:v>
                </c:pt>
                <c:pt idx="23">
                  <c:v>34.289482</c:v>
                </c:pt>
                <c:pt idx="24">
                  <c:v>34.235576999999999</c:v>
                </c:pt>
                <c:pt idx="25">
                  <c:v>34.649357000000002</c:v>
                </c:pt>
                <c:pt idx="26">
                  <c:v>34.347565000000003</c:v>
                </c:pt>
                <c:pt idx="27">
                  <c:v>33.880211000000003</c:v>
                </c:pt>
                <c:pt idx="28">
                  <c:v>33.511845000000001</c:v>
                </c:pt>
                <c:pt idx="29">
                  <c:v>33.190437000000003</c:v>
                </c:pt>
                <c:pt idx="30">
                  <c:v>32.879489999999997</c:v>
                </c:pt>
                <c:pt idx="31">
                  <c:v>32.533382000000003</c:v>
                </c:pt>
                <c:pt idx="32">
                  <c:v>32.386169000000002</c:v>
                </c:pt>
                <c:pt idx="33">
                  <c:v>32.369197999999997</c:v>
                </c:pt>
                <c:pt idx="34">
                  <c:v>32.370635999999998</c:v>
                </c:pt>
                <c:pt idx="35">
                  <c:v>32.357399000000001</c:v>
                </c:pt>
                <c:pt idx="36">
                  <c:v>32.373814000000003</c:v>
                </c:pt>
                <c:pt idx="37">
                  <c:v>32.374946999999999</c:v>
                </c:pt>
                <c:pt idx="38">
                  <c:v>32.284320999999998</c:v>
                </c:pt>
                <c:pt idx="39">
                  <c:v>32.265602000000001</c:v>
                </c:pt>
                <c:pt idx="40">
                  <c:v>32.208691000000002</c:v>
                </c:pt>
                <c:pt idx="41">
                  <c:v>32.026133999999999</c:v>
                </c:pt>
                <c:pt idx="42">
                  <c:v>31.837434999999999</c:v>
                </c:pt>
                <c:pt idx="43">
                  <c:v>31.58013</c:v>
                </c:pt>
                <c:pt idx="44">
                  <c:v>31.860733</c:v>
                </c:pt>
                <c:pt idx="45">
                  <c:v>31.764885</c:v>
                </c:pt>
                <c:pt idx="46">
                  <c:v>31.885593</c:v>
                </c:pt>
                <c:pt idx="47">
                  <c:v>31.909524999999999</c:v>
                </c:pt>
                <c:pt idx="48">
                  <c:v>32.204127999999997</c:v>
                </c:pt>
                <c:pt idx="49">
                  <c:v>32.295608999999999</c:v>
                </c:pt>
                <c:pt idx="50">
                  <c:v>32.377113000000001</c:v>
                </c:pt>
              </c:numCache>
            </c:numRef>
          </c:val>
          <c:smooth val="0"/>
          <c:extLst>
            <c:ext xmlns:c16="http://schemas.microsoft.com/office/drawing/2014/chart" uri="{C3380CC4-5D6E-409C-BE32-E72D297353CC}">
              <c16:uniqueId val="{00000004-F514-EF43-902F-B32438A05772}"/>
            </c:ext>
          </c:extLst>
        </c:ser>
        <c:ser>
          <c:idx val="5"/>
          <c:order val="5"/>
          <c:tx>
            <c:strRef>
              <c:f>Sheet1!$G$1</c:f>
              <c:strCache>
                <c:ptCount val="1"/>
                <c:pt idx="0">
                  <c:v>High Oil &amp; Gas Resource &amp; Technology</c:v>
                </c:pt>
              </c:strCache>
            </c:strRef>
          </c:tx>
          <c:spPr>
            <a:ln w="28575" cap="rnd">
              <a:solidFill>
                <a:schemeClr val="accent2">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34.458354999999997</c:v>
                </c:pt>
                <c:pt idx="20">
                  <c:v>35.194603000000001</c:v>
                </c:pt>
                <c:pt idx="21">
                  <c:v>37.064979999999998</c:v>
                </c:pt>
                <c:pt idx="22">
                  <c:v>37.706707000000002</c:v>
                </c:pt>
                <c:pt idx="23">
                  <c:v>38.166778999999998</c:v>
                </c:pt>
                <c:pt idx="24">
                  <c:v>38.790474000000003</c:v>
                </c:pt>
                <c:pt idx="25">
                  <c:v>40.149475000000002</c:v>
                </c:pt>
                <c:pt idx="26">
                  <c:v>41.497902000000003</c:v>
                </c:pt>
                <c:pt idx="27">
                  <c:v>42.313853999999999</c:v>
                </c:pt>
                <c:pt idx="28">
                  <c:v>43.120742999999997</c:v>
                </c:pt>
                <c:pt idx="29">
                  <c:v>43.692715</c:v>
                </c:pt>
                <c:pt idx="30">
                  <c:v>43.994079999999997</c:v>
                </c:pt>
                <c:pt idx="31">
                  <c:v>44.465465999999999</c:v>
                </c:pt>
                <c:pt idx="32">
                  <c:v>45.084564</c:v>
                </c:pt>
                <c:pt idx="33">
                  <c:v>45.730625000000003</c:v>
                </c:pt>
                <c:pt idx="34">
                  <c:v>46.260181000000003</c:v>
                </c:pt>
                <c:pt idx="35">
                  <c:v>46.744320000000002</c:v>
                </c:pt>
                <c:pt idx="36">
                  <c:v>47.537376000000002</c:v>
                </c:pt>
                <c:pt idx="37">
                  <c:v>47.893425000000001</c:v>
                </c:pt>
                <c:pt idx="38">
                  <c:v>48.527473000000001</c:v>
                </c:pt>
                <c:pt idx="39">
                  <c:v>49.023871999999997</c:v>
                </c:pt>
                <c:pt idx="40">
                  <c:v>49.545738</c:v>
                </c:pt>
                <c:pt idx="41">
                  <c:v>50.000256</c:v>
                </c:pt>
                <c:pt idx="42">
                  <c:v>50.478194999999999</c:v>
                </c:pt>
                <c:pt idx="43">
                  <c:v>50.921168999999999</c:v>
                </c:pt>
                <c:pt idx="44">
                  <c:v>51.431286</c:v>
                </c:pt>
                <c:pt idx="45">
                  <c:v>51.852276000000003</c:v>
                </c:pt>
                <c:pt idx="46">
                  <c:v>52.455962999999997</c:v>
                </c:pt>
                <c:pt idx="47">
                  <c:v>52.908279</c:v>
                </c:pt>
                <c:pt idx="48">
                  <c:v>53.379638999999997</c:v>
                </c:pt>
                <c:pt idx="49">
                  <c:v>53.860824999999998</c:v>
                </c:pt>
                <c:pt idx="50">
                  <c:v>54.387546999999998</c:v>
                </c:pt>
              </c:numCache>
            </c:numRef>
          </c:val>
          <c:smooth val="0"/>
          <c:extLst>
            <c:ext xmlns:c16="http://schemas.microsoft.com/office/drawing/2014/chart" uri="{C3380CC4-5D6E-409C-BE32-E72D297353CC}">
              <c16:uniqueId val="{00000005-F514-EF43-902F-B32438A05772}"/>
            </c:ext>
          </c:extLst>
        </c:ser>
        <c:ser>
          <c:idx val="6"/>
          <c:order val="6"/>
          <c:tx>
            <c:strRef>
              <c:f>Sheet1!$H$1</c:f>
              <c:strCache>
                <c:ptCount val="1"/>
                <c:pt idx="0">
                  <c:v>High Renewable Cost</c:v>
                </c:pt>
              </c:strCache>
            </c:strRef>
          </c:tx>
          <c:spPr>
            <a:ln w="28575" cap="rnd">
              <a:solidFill>
                <a:schemeClr val="accent3">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33.827477000000002</c:v>
                </c:pt>
                <c:pt idx="20">
                  <c:v>35.085681999999998</c:v>
                </c:pt>
                <c:pt idx="21">
                  <c:v>36.263514999999998</c:v>
                </c:pt>
                <c:pt idx="22">
                  <c:v>36.533408999999999</c:v>
                </c:pt>
                <c:pt idx="23">
                  <c:v>36.762897000000002</c:v>
                </c:pt>
                <c:pt idx="24">
                  <c:v>37.311374999999998</c:v>
                </c:pt>
                <c:pt idx="25">
                  <c:v>38.341403999999997</c:v>
                </c:pt>
                <c:pt idx="26">
                  <c:v>39.053150000000002</c:v>
                </c:pt>
                <c:pt idx="27">
                  <c:v>39.413994000000002</c:v>
                </c:pt>
                <c:pt idx="28">
                  <c:v>40.043526</c:v>
                </c:pt>
                <c:pt idx="29">
                  <c:v>40.446541000000003</c:v>
                </c:pt>
                <c:pt idx="30">
                  <c:v>40.554760000000002</c:v>
                </c:pt>
                <c:pt idx="31">
                  <c:v>40.752887999999999</c:v>
                </c:pt>
                <c:pt idx="32">
                  <c:v>40.995094000000002</c:v>
                </c:pt>
                <c:pt idx="33">
                  <c:v>41.333458</c:v>
                </c:pt>
                <c:pt idx="34">
                  <c:v>41.834431000000002</c:v>
                </c:pt>
                <c:pt idx="35">
                  <c:v>42.079841999999999</c:v>
                </c:pt>
                <c:pt idx="36">
                  <c:v>42.377353999999997</c:v>
                </c:pt>
                <c:pt idx="37">
                  <c:v>42.772658999999997</c:v>
                </c:pt>
                <c:pt idx="38">
                  <c:v>43.166851000000001</c:v>
                </c:pt>
                <c:pt idx="39">
                  <c:v>43.474552000000003</c:v>
                </c:pt>
                <c:pt idx="40">
                  <c:v>43.86636</c:v>
                </c:pt>
                <c:pt idx="41">
                  <c:v>44.211444999999998</c:v>
                </c:pt>
                <c:pt idx="42">
                  <c:v>44.606155000000001</c:v>
                </c:pt>
                <c:pt idx="43">
                  <c:v>45.044342</c:v>
                </c:pt>
                <c:pt idx="44">
                  <c:v>45.525173000000002</c:v>
                </c:pt>
                <c:pt idx="45">
                  <c:v>45.874668</c:v>
                </c:pt>
                <c:pt idx="46">
                  <c:v>46.289569999999998</c:v>
                </c:pt>
                <c:pt idx="47">
                  <c:v>46.760345000000001</c:v>
                </c:pt>
                <c:pt idx="48">
                  <c:v>47.253292000000002</c:v>
                </c:pt>
                <c:pt idx="49">
                  <c:v>47.610649000000002</c:v>
                </c:pt>
                <c:pt idx="50">
                  <c:v>47.920409999999997</c:v>
                </c:pt>
              </c:numCache>
            </c:numRef>
          </c:val>
          <c:smooth val="0"/>
          <c:extLst>
            <c:ext xmlns:c16="http://schemas.microsoft.com/office/drawing/2014/chart" uri="{C3380CC4-5D6E-409C-BE32-E72D297353CC}">
              <c16:uniqueId val="{00000006-F514-EF43-902F-B32438A05772}"/>
            </c:ext>
          </c:extLst>
        </c:ser>
        <c:ser>
          <c:idx val="7"/>
          <c:order val="7"/>
          <c:tx>
            <c:strRef>
              <c:f>Sheet1!$I$1</c:f>
              <c:strCache>
                <c:ptCount val="1"/>
                <c:pt idx="0">
                  <c:v>Low Renewable Cost</c:v>
                </c:pt>
              </c:strCache>
            </c:strRef>
          </c:tx>
          <c:spPr>
            <a:ln w="28575" cap="rnd">
              <a:solidFill>
                <a:schemeClr val="accent3">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Sheet1!$I$2:$I$52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33.827503</c:v>
                </c:pt>
                <c:pt idx="20">
                  <c:v>35.088982000000001</c:v>
                </c:pt>
                <c:pt idx="21">
                  <c:v>36.245621</c:v>
                </c:pt>
                <c:pt idx="22">
                  <c:v>36.410988000000003</c:v>
                </c:pt>
                <c:pt idx="23">
                  <c:v>36.637248999999997</c:v>
                </c:pt>
                <c:pt idx="24">
                  <c:v>37.034453999999997</c:v>
                </c:pt>
                <c:pt idx="25">
                  <c:v>37.966225000000001</c:v>
                </c:pt>
                <c:pt idx="26">
                  <c:v>38.664284000000002</c:v>
                </c:pt>
                <c:pt idx="27">
                  <c:v>38.884681999999998</c:v>
                </c:pt>
                <c:pt idx="28">
                  <c:v>39.274009999999997</c:v>
                </c:pt>
                <c:pt idx="29">
                  <c:v>39.467117000000002</c:v>
                </c:pt>
                <c:pt idx="30">
                  <c:v>39.472397000000001</c:v>
                </c:pt>
                <c:pt idx="31">
                  <c:v>39.589649000000001</c:v>
                </c:pt>
                <c:pt idx="32">
                  <c:v>39.777358999999997</c:v>
                </c:pt>
                <c:pt idx="33">
                  <c:v>39.972743999999999</c:v>
                </c:pt>
                <c:pt idx="34">
                  <c:v>40.274597</c:v>
                </c:pt>
                <c:pt idx="35">
                  <c:v>40.34507</c:v>
                </c:pt>
                <c:pt idx="36">
                  <c:v>40.438042000000003</c:v>
                </c:pt>
                <c:pt idx="37">
                  <c:v>40.476112000000001</c:v>
                </c:pt>
                <c:pt idx="38">
                  <c:v>40.563538000000001</c:v>
                </c:pt>
                <c:pt idx="39">
                  <c:v>40.633674999999997</c:v>
                </c:pt>
                <c:pt idx="40">
                  <c:v>41.034466000000002</c:v>
                </c:pt>
                <c:pt idx="41">
                  <c:v>41.199429000000002</c:v>
                </c:pt>
                <c:pt idx="42">
                  <c:v>41.370232000000001</c:v>
                </c:pt>
                <c:pt idx="43">
                  <c:v>41.565463999999999</c:v>
                </c:pt>
                <c:pt idx="44">
                  <c:v>41.753967000000003</c:v>
                </c:pt>
                <c:pt idx="45">
                  <c:v>42.020080999999998</c:v>
                </c:pt>
                <c:pt idx="46">
                  <c:v>42.166718000000003</c:v>
                </c:pt>
                <c:pt idx="47">
                  <c:v>42.435702999999997</c:v>
                </c:pt>
                <c:pt idx="48">
                  <c:v>42.600848999999997</c:v>
                </c:pt>
                <c:pt idx="49">
                  <c:v>42.714793999999998</c:v>
                </c:pt>
                <c:pt idx="50">
                  <c:v>42.837367999999998</c:v>
                </c:pt>
              </c:numCache>
            </c:numRef>
          </c:val>
          <c:smooth val="0"/>
          <c:extLst>
            <c:ext xmlns:c16="http://schemas.microsoft.com/office/drawing/2014/chart" uri="{C3380CC4-5D6E-409C-BE32-E72D297353CC}">
              <c16:uniqueId val="{00000007-F514-EF43-902F-B32438A05772}"/>
            </c:ext>
          </c:extLst>
        </c:ser>
        <c:ser>
          <c:idx val="8"/>
          <c:order val="8"/>
          <c:tx>
            <c:strRef>
              <c:f>Sheet1!$J$1</c:f>
              <c:strCache>
                <c:ptCount val="1"/>
                <c:pt idx="0">
                  <c:v>Reference</c:v>
                </c:pt>
              </c:strCache>
            </c:strRef>
          </c:tx>
          <c:spPr>
            <a:ln w="2857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Sheet1!$J$2:$J$52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33.814349999999997</c:v>
                </c:pt>
                <c:pt idx="20">
                  <c:v>34.781520999999998</c:v>
                </c:pt>
                <c:pt idx="21">
                  <c:v>36.033965999999999</c:v>
                </c:pt>
                <c:pt idx="22">
                  <c:v>36.283969999999997</c:v>
                </c:pt>
                <c:pt idx="23">
                  <c:v>36.532600000000002</c:v>
                </c:pt>
                <c:pt idx="24">
                  <c:v>37.000670999999997</c:v>
                </c:pt>
                <c:pt idx="25">
                  <c:v>37.925961000000001</c:v>
                </c:pt>
                <c:pt idx="26">
                  <c:v>38.575992999999997</c:v>
                </c:pt>
                <c:pt idx="27">
                  <c:v>38.752406999999998</c:v>
                </c:pt>
                <c:pt idx="28">
                  <c:v>39.275844999999997</c:v>
                </c:pt>
                <c:pt idx="29">
                  <c:v>39.559868000000002</c:v>
                </c:pt>
                <c:pt idx="30">
                  <c:v>39.511111999999997</c:v>
                </c:pt>
                <c:pt idx="31">
                  <c:v>39.676662</c:v>
                </c:pt>
                <c:pt idx="32">
                  <c:v>39.976363999999997</c:v>
                </c:pt>
                <c:pt idx="33">
                  <c:v>40.331916999999997</c:v>
                </c:pt>
                <c:pt idx="34">
                  <c:v>40.833427</c:v>
                </c:pt>
                <c:pt idx="35">
                  <c:v>41.056431000000003</c:v>
                </c:pt>
                <c:pt idx="36">
                  <c:v>41.300643999999998</c:v>
                </c:pt>
                <c:pt idx="37">
                  <c:v>41.56588</c:v>
                </c:pt>
                <c:pt idx="38">
                  <c:v>41.823855999999999</c:v>
                </c:pt>
                <c:pt idx="39">
                  <c:v>42.055809000000004</c:v>
                </c:pt>
                <c:pt idx="40">
                  <c:v>42.408535000000001</c:v>
                </c:pt>
                <c:pt idx="41">
                  <c:v>42.615577999999999</c:v>
                </c:pt>
                <c:pt idx="42">
                  <c:v>42.828693000000001</c:v>
                </c:pt>
                <c:pt idx="43">
                  <c:v>43.057170999999997</c:v>
                </c:pt>
                <c:pt idx="44">
                  <c:v>43.260029000000003</c:v>
                </c:pt>
                <c:pt idx="45">
                  <c:v>43.416004000000001</c:v>
                </c:pt>
                <c:pt idx="46">
                  <c:v>43.625988</c:v>
                </c:pt>
                <c:pt idx="47">
                  <c:v>43.982013999999999</c:v>
                </c:pt>
                <c:pt idx="48">
                  <c:v>44.419215999999999</c:v>
                </c:pt>
                <c:pt idx="49">
                  <c:v>44.769103999999999</c:v>
                </c:pt>
                <c:pt idx="50">
                  <c:v>44.996924999999997</c:v>
                </c:pt>
              </c:numCache>
            </c:numRef>
          </c:val>
          <c:smooth val="0"/>
          <c:extLst>
            <c:ext xmlns:c16="http://schemas.microsoft.com/office/drawing/2014/chart" uri="{C3380CC4-5D6E-409C-BE32-E72D297353CC}">
              <c16:uniqueId val="{00000008-F514-EF43-902F-B32438A05772}"/>
            </c:ext>
          </c:extLst>
        </c:ser>
        <c:dLbls>
          <c:showLegendKey val="0"/>
          <c:showVal val="0"/>
          <c:showCatName val="0"/>
          <c:showSerName val="0"/>
          <c:showPercent val="0"/>
          <c:showBubbleSize val="0"/>
        </c:dLbls>
        <c:smooth val="0"/>
        <c:axId val="578375040"/>
        <c:axId val="578372864"/>
      </c:lineChart>
      <c:catAx>
        <c:axId val="5783750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578372864"/>
        <c:crosses val="autoZero"/>
        <c:auto val="1"/>
        <c:lblAlgn val="ctr"/>
        <c:lblOffset val="100"/>
        <c:tickLblSkip val="10"/>
        <c:tickMarkSkip val="10"/>
        <c:noMultiLvlLbl val="0"/>
      </c:catAx>
      <c:valAx>
        <c:axId val="578372864"/>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2">
                <a:lumMod val="40000"/>
                <a:lumOff val="60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578375040"/>
        <c:crossesAt val="20"/>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940625858066184"/>
          <c:y val="0.17541156409720871"/>
          <c:w val="0.76118748283867632"/>
          <c:h val="0.74375017752039507"/>
        </c:manualLayout>
      </c:layout>
      <c:areaChart>
        <c:grouping val="stacked"/>
        <c:varyColors val="0"/>
        <c:ser>
          <c:idx val="4"/>
          <c:order val="1"/>
          <c:tx>
            <c:strRef>
              <c:f>Sheet1!$B$1</c:f>
              <c:strCache>
                <c:ptCount val="1"/>
                <c:pt idx="0">
                  <c:v>restus</c:v>
                </c:pt>
              </c:strCache>
            </c:strRef>
          </c:tx>
          <c:spPr>
            <a:solidFill>
              <a:schemeClr val="bg2">
                <a:lumMod val="40000"/>
                <a:lumOff val="6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1.2977529999999999</c:v>
                </c:pt>
                <c:pt idx="1">
                  <c:v>1.5885460000000009</c:v>
                </c:pt>
                <c:pt idx="2">
                  <c:v>1.9343000000000008</c:v>
                </c:pt>
                <c:pt idx="3">
                  <c:v>2.1158239999999999</c:v>
                </c:pt>
                <c:pt idx="4">
                  <c:v>2.4051330000000011</c:v>
                </c:pt>
                <c:pt idx="5">
                  <c:v>2.5870130000000007</c:v>
                </c:pt>
                <c:pt idx="6">
                  <c:v>2.4841979999999992</c:v>
                </c:pt>
                <c:pt idx="7">
                  <c:v>2.4749460000000001</c:v>
                </c:pt>
                <c:pt idx="8">
                  <c:v>3.0266360000000003</c:v>
                </c:pt>
                <c:pt idx="9">
                  <c:v>2.9629000000000003</c:v>
                </c:pt>
                <c:pt idx="10">
                  <c:v>2.8632270000000002</c:v>
                </c:pt>
                <c:pt idx="11">
                  <c:v>2.8158839999999996</c:v>
                </c:pt>
                <c:pt idx="12">
                  <c:v>2.6964830000000006</c:v>
                </c:pt>
                <c:pt idx="13">
                  <c:v>2.6159059999999985</c:v>
                </c:pt>
                <c:pt idx="14">
                  <c:v>2.6662370000000002</c:v>
                </c:pt>
                <c:pt idx="15">
                  <c:v>2.7476599999999984</c:v>
                </c:pt>
                <c:pt idx="16">
                  <c:v>2.663835999999999</c:v>
                </c:pt>
                <c:pt idx="17">
                  <c:v>2.5654749999999984</c:v>
                </c:pt>
                <c:pt idx="18">
                  <c:v>2.4959179999999992</c:v>
                </c:pt>
                <c:pt idx="19">
                  <c:v>2.439983999999999</c:v>
                </c:pt>
                <c:pt idx="20">
                  <c:v>2.3711660000000014</c:v>
                </c:pt>
                <c:pt idx="21">
                  <c:v>2.2984309999999986</c:v>
                </c:pt>
                <c:pt idx="22">
                  <c:v>2.282188999999998</c:v>
                </c:pt>
                <c:pt idx="23">
                  <c:v>2.2642320000000025</c:v>
                </c:pt>
                <c:pt idx="24">
                  <c:v>2.2234050000000001</c:v>
                </c:pt>
                <c:pt idx="25">
                  <c:v>2.1687720000000001</c:v>
                </c:pt>
                <c:pt idx="26">
                  <c:v>2.1436629999999992</c:v>
                </c:pt>
                <c:pt idx="27">
                  <c:v>2.1194679999999999</c:v>
                </c:pt>
                <c:pt idx="28">
                  <c:v>2.1037220000000003</c:v>
                </c:pt>
                <c:pt idx="29">
                  <c:v>2.0838540000000023</c:v>
                </c:pt>
                <c:pt idx="30">
                  <c:v>2.0588870000000021</c:v>
                </c:pt>
                <c:pt idx="31">
                  <c:v>2.0357089999999998</c:v>
                </c:pt>
                <c:pt idx="32">
                  <c:v>2.0272930000000007</c:v>
                </c:pt>
                <c:pt idx="33">
                  <c:v>2.0017299999999993</c:v>
                </c:pt>
                <c:pt idx="34">
                  <c:v>2.0314619999999985</c:v>
                </c:pt>
                <c:pt idx="35">
                  <c:v>1.9943230000000032</c:v>
                </c:pt>
                <c:pt idx="36">
                  <c:v>1.999100000000003</c:v>
                </c:pt>
                <c:pt idx="37">
                  <c:v>1.9896109999999996</c:v>
                </c:pt>
                <c:pt idx="38">
                  <c:v>1.9662769999999985</c:v>
                </c:pt>
                <c:pt idx="39">
                  <c:v>1.9383629999999998</c:v>
                </c:pt>
                <c:pt idx="40">
                  <c:v>1.9446899999999978</c:v>
                </c:pt>
              </c:numCache>
            </c:numRef>
          </c:val>
          <c:extLst>
            <c:ext xmlns:c16="http://schemas.microsoft.com/office/drawing/2014/chart" uri="{C3380CC4-5D6E-409C-BE32-E72D297353CC}">
              <c16:uniqueId val="{00000000-602D-1A4E-AB7A-20E12F9F84F7}"/>
            </c:ext>
          </c:extLst>
        </c:ser>
        <c:ser>
          <c:idx val="2"/>
          <c:order val="2"/>
          <c:tx>
            <c:strRef>
              <c:f>Sheet1!$C$1</c:f>
              <c:strCache>
                <c:ptCount val="1"/>
                <c:pt idx="0">
                  <c:v>gulfcoast</c:v>
                </c:pt>
              </c:strCache>
            </c:strRef>
          </c:tx>
          <c:spPr>
            <a:solidFill>
              <a:schemeClr val="accent3"/>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1.5734680000000001</c:v>
                </c:pt>
                <c:pt idx="1">
                  <c:v>2.8928729999999998</c:v>
                </c:pt>
                <c:pt idx="2">
                  <c:v>3.3968609999999999</c:v>
                </c:pt>
                <c:pt idx="3">
                  <c:v>3.1284890000000001</c:v>
                </c:pt>
                <c:pt idx="4">
                  <c:v>3.0627520000000001</c:v>
                </c:pt>
                <c:pt idx="5">
                  <c:v>3.1399159999999999</c:v>
                </c:pt>
                <c:pt idx="6">
                  <c:v>2.9936530000000001</c:v>
                </c:pt>
                <c:pt idx="7">
                  <c:v>3.2325620000000002</c:v>
                </c:pt>
                <c:pt idx="8">
                  <c:v>3.9971519999999998</c:v>
                </c:pt>
                <c:pt idx="9">
                  <c:v>4.9958830000000001</c:v>
                </c:pt>
                <c:pt idx="10">
                  <c:v>5.6580389999999996</c:v>
                </c:pt>
                <c:pt idx="11">
                  <c:v>5.9488200000000004</c:v>
                </c:pt>
                <c:pt idx="12">
                  <c:v>6.1930120000000004</c:v>
                </c:pt>
                <c:pt idx="13">
                  <c:v>6.3588620000000002</c:v>
                </c:pt>
                <c:pt idx="14">
                  <c:v>6.5171219999999996</c:v>
                </c:pt>
                <c:pt idx="15">
                  <c:v>6.8193229999999998</c:v>
                </c:pt>
                <c:pt idx="16">
                  <c:v>6.8905139999999996</c:v>
                </c:pt>
                <c:pt idx="17">
                  <c:v>6.9002359999999996</c:v>
                </c:pt>
                <c:pt idx="18">
                  <c:v>6.8876039999999996</c:v>
                </c:pt>
                <c:pt idx="19">
                  <c:v>6.8919230000000002</c:v>
                </c:pt>
                <c:pt idx="20">
                  <c:v>6.9145709999999996</c:v>
                </c:pt>
                <c:pt idx="21">
                  <c:v>6.9690349999999999</c:v>
                </c:pt>
                <c:pt idx="22">
                  <c:v>7.015962</c:v>
                </c:pt>
                <c:pt idx="23">
                  <c:v>7.0785419999999997</c:v>
                </c:pt>
                <c:pt idx="24">
                  <c:v>7.14785</c:v>
                </c:pt>
                <c:pt idx="25">
                  <c:v>7.1856710000000001</c:v>
                </c:pt>
                <c:pt idx="26">
                  <c:v>7.1586699999999999</c:v>
                </c:pt>
                <c:pt idx="27">
                  <c:v>7.0356459999999998</c:v>
                </c:pt>
                <c:pt idx="28">
                  <c:v>6.9678719999999998</c:v>
                </c:pt>
                <c:pt idx="29">
                  <c:v>6.957668</c:v>
                </c:pt>
                <c:pt idx="30">
                  <c:v>6.9540329999999999</c:v>
                </c:pt>
                <c:pt idx="31">
                  <c:v>6.9247329999999998</c:v>
                </c:pt>
                <c:pt idx="32">
                  <c:v>6.8260269999999998</c:v>
                </c:pt>
                <c:pt idx="33">
                  <c:v>6.7757959999999997</c:v>
                </c:pt>
                <c:pt idx="34">
                  <c:v>6.8288070000000003</c:v>
                </c:pt>
                <c:pt idx="35">
                  <c:v>6.8308989999999996</c:v>
                </c:pt>
                <c:pt idx="36">
                  <c:v>6.8463469999999997</c:v>
                </c:pt>
                <c:pt idx="37">
                  <c:v>6.9027190000000003</c:v>
                </c:pt>
                <c:pt idx="38">
                  <c:v>7.1097789999999996</c:v>
                </c:pt>
                <c:pt idx="39">
                  <c:v>7.0667530000000003</c:v>
                </c:pt>
                <c:pt idx="40">
                  <c:v>7.1020659999999998</c:v>
                </c:pt>
              </c:numCache>
            </c:numRef>
          </c:val>
          <c:extLst>
            <c:ext xmlns:c16="http://schemas.microsoft.com/office/drawing/2014/chart" uri="{C3380CC4-5D6E-409C-BE32-E72D297353CC}">
              <c16:uniqueId val="{00000001-602D-1A4E-AB7A-20E12F9F84F7}"/>
            </c:ext>
          </c:extLst>
        </c:ser>
        <c:ser>
          <c:idx val="1"/>
          <c:order val="3"/>
          <c:tx>
            <c:strRef>
              <c:f>Sheet1!$D$1</c:f>
              <c:strCache>
                <c:ptCount val="1"/>
                <c:pt idx="0">
                  <c:v>east</c:v>
                </c:pt>
              </c:strCache>
            </c:strRef>
          </c:tx>
          <c:spPr>
            <a:solidFill>
              <a:schemeClr val="accent3">
                <a:lumMod val="5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0.64036400000000004</c:v>
                </c:pt>
                <c:pt idx="1">
                  <c:v>1.394609</c:v>
                </c:pt>
                <c:pt idx="2">
                  <c:v>2.5150220000000001</c:v>
                </c:pt>
                <c:pt idx="3">
                  <c:v>3.7871139999999999</c:v>
                </c:pt>
                <c:pt idx="4">
                  <c:v>5.3955039999999999</c:v>
                </c:pt>
                <c:pt idx="5">
                  <c:v>6.6087319999999998</c:v>
                </c:pt>
                <c:pt idx="6">
                  <c:v>7.5858290000000004</c:v>
                </c:pt>
                <c:pt idx="7">
                  <c:v>8.3183369999999996</c:v>
                </c:pt>
                <c:pt idx="8">
                  <c:v>9.4687839999999994</c:v>
                </c:pt>
                <c:pt idx="9">
                  <c:v>10.280354000000001</c:v>
                </c:pt>
                <c:pt idx="10">
                  <c:v>10.743455000000001</c:v>
                </c:pt>
                <c:pt idx="11">
                  <c:v>11.093486</c:v>
                </c:pt>
                <c:pt idx="12">
                  <c:v>11.115359</c:v>
                </c:pt>
                <c:pt idx="13">
                  <c:v>11.0654</c:v>
                </c:pt>
                <c:pt idx="14">
                  <c:v>11.092222</c:v>
                </c:pt>
                <c:pt idx="15">
                  <c:v>11.410316</c:v>
                </c:pt>
                <c:pt idx="16">
                  <c:v>11.385624</c:v>
                </c:pt>
                <c:pt idx="17">
                  <c:v>11.287732</c:v>
                </c:pt>
                <c:pt idx="18">
                  <c:v>11.200784000000001</c:v>
                </c:pt>
                <c:pt idx="19">
                  <c:v>11.092281</c:v>
                </c:pt>
                <c:pt idx="20">
                  <c:v>10.935542999999999</c:v>
                </c:pt>
                <c:pt idx="21">
                  <c:v>10.793347000000001</c:v>
                </c:pt>
                <c:pt idx="22">
                  <c:v>10.781312</c:v>
                </c:pt>
                <c:pt idx="23">
                  <c:v>10.917688</c:v>
                </c:pt>
                <c:pt idx="24">
                  <c:v>11.062654999999999</c:v>
                </c:pt>
                <c:pt idx="25">
                  <c:v>11.158865</c:v>
                </c:pt>
                <c:pt idx="26">
                  <c:v>11.364171000000001</c:v>
                </c:pt>
                <c:pt idx="27">
                  <c:v>11.644629999999999</c:v>
                </c:pt>
                <c:pt idx="28">
                  <c:v>11.847557999999999</c:v>
                </c:pt>
                <c:pt idx="29">
                  <c:v>12.039032000000001</c:v>
                </c:pt>
                <c:pt idx="30">
                  <c:v>12.177419</c:v>
                </c:pt>
                <c:pt idx="31">
                  <c:v>12.203445</c:v>
                </c:pt>
                <c:pt idx="32">
                  <c:v>12.260998000000001</c:v>
                </c:pt>
                <c:pt idx="33">
                  <c:v>12.226627000000001</c:v>
                </c:pt>
                <c:pt idx="34">
                  <c:v>12.511393</c:v>
                </c:pt>
                <c:pt idx="35">
                  <c:v>12.59657</c:v>
                </c:pt>
                <c:pt idx="36">
                  <c:v>12.830138</c:v>
                </c:pt>
                <c:pt idx="37">
                  <c:v>13.049472</c:v>
                </c:pt>
                <c:pt idx="38">
                  <c:v>13.377527000000001</c:v>
                </c:pt>
                <c:pt idx="39">
                  <c:v>13.613623</c:v>
                </c:pt>
                <c:pt idx="40">
                  <c:v>13.905155000000001</c:v>
                </c:pt>
              </c:numCache>
            </c:numRef>
          </c:val>
          <c:extLst>
            <c:ext xmlns:c16="http://schemas.microsoft.com/office/drawing/2014/chart" uri="{C3380CC4-5D6E-409C-BE32-E72D297353CC}">
              <c16:uniqueId val="{00000002-602D-1A4E-AB7A-20E12F9F84F7}"/>
            </c:ext>
          </c:extLst>
        </c:ser>
        <c:ser>
          <c:idx val="3"/>
          <c:order val="4"/>
          <c:tx>
            <c:strRef>
              <c:f>Sheet1!$E$1</c:f>
              <c:strCache>
                <c:ptCount val="1"/>
                <c:pt idx="0">
                  <c:v>Southwest</c:v>
                </c:pt>
              </c:strCache>
            </c:strRef>
          </c:tx>
          <c:spPr>
            <a:solidFill>
              <a:schemeClr val="accent1"/>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1.9854160000000001</c:v>
                </c:pt>
                <c:pt idx="1">
                  <c:v>2.152971</c:v>
                </c:pt>
                <c:pt idx="2">
                  <c:v>2.2578179999999999</c:v>
                </c:pt>
                <c:pt idx="3">
                  <c:v>2.258572</c:v>
                </c:pt>
                <c:pt idx="4">
                  <c:v>2.3826130000000001</c:v>
                </c:pt>
                <c:pt idx="5">
                  <c:v>2.4223400000000002</c:v>
                </c:pt>
                <c:pt idx="6">
                  <c:v>2.393319</c:v>
                </c:pt>
                <c:pt idx="7">
                  <c:v>2.643154</c:v>
                </c:pt>
                <c:pt idx="8">
                  <c:v>3.4814310000000002</c:v>
                </c:pt>
                <c:pt idx="9">
                  <c:v>4.083863</c:v>
                </c:pt>
                <c:pt idx="10">
                  <c:v>4.0486950000000004</c:v>
                </c:pt>
                <c:pt idx="11">
                  <c:v>4.0282539999999996</c:v>
                </c:pt>
                <c:pt idx="12">
                  <c:v>4.0029219999999999</c:v>
                </c:pt>
                <c:pt idx="13">
                  <c:v>3.94699</c:v>
                </c:pt>
                <c:pt idx="14">
                  <c:v>3.9019970000000002</c:v>
                </c:pt>
                <c:pt idx="15">
                  <c:v>3.8846219999999998</c:v>
                </c:pt>
                <c:pt idx="16">
                  <c:v>3.8267519999999999</c:v>
                </c:pt>
                <c:pt idx="17">
                  <c:v>3.7507130000000002</c:v>
                </c:pt>
                <c:pt idx="18">
                  <c:v>3.704882</c:v>
                </c:pt>
                <c:pt idx="19">
                  <c:v>3.6529699999999998</c:v>
                </c:pt>
                <c:pt idx="20">
                  <c:v>3.6007340000000001</c:v>
                </c:pt>
                <c:pt idx="21">
                  <c:v>3.5492469999999998</c:v>
                </c:pt>
                <c:pt idx="22">
                  <c:v>3.4999229999999999</c:v>
                </c:pt>
                <c:pt idx="23">
                  <c:v>3.397386</c:v>
                </c:pt>
                <c:pt idx="24">
                  <c:v>3.3173910000000002</c:v>
                </c:pt>
                <c:pt idx="25">
                  <c:v>3.2666179999999998</c:v>
                </c:pt>
                <c:pt idx="26">
                  <c:v>3.2292610000000002</c:v>
                </c:pt>
                <c:pt idx="27">
                  <c:v>3.172247</c:v>
                </c:pt>
                <c:pt idx="28">
                  <c:v>3.0951279999999999</c:v>
                </c:pt>
                <c:pt idx="29">
                  <c:v>3.0304500000000001</c:v>
                </c:pt>
                <c:pt idx="30">
                  <c:v>2.9843989999999998</c:v>
                </c:pt>
                <c:pt idx="31">
                  <c:v>2.94442</c:v>
                </c:pt>
                <c:pt idx="32">
                  <c:v>2.9178630000000001</c:v>
                </c:pt>
                <c:pt idx="33">
                  <c:v>2.874835</c:v>
                </c:pt>
                <c:pt idx="34">
                  <c:v>2.8438629999999998</c:v>
                </c:pt>
                <c:pt idx="35">
                  <c:v>2.8106179999999998</c:v>
                </c:pt>
                <c:pt idx="36">
                  <c:v>2.7875290000000001</c:v>
                </c:pt>
                <c:pt idx="37">
                  <c:v>2.7039589999999998</c:v>
                </c:pt>
                <c:pt idx="38">
                  <c:v>2.6498430000000002</c:v>
                </c:pt>
                <c:pt idx="39">
                  <c:v>2.6111420000000001</c:v>
                </c:pt>
                <c:pt idx="40">
                  <c:v>2.4517699999999998</c:v>
                </c:pt>
              </c:numCache>
            </c:numRef>
          </c:val>
          <c:extLst>
            <c:ext xmlns:c16="http://schemas.microsoft.com/office/drawing/2014/chart" uri="{C3380CC4-5D6E-409C-BE32-E72D297353CC}">
              <c16:uniqueId val="{00000003-602D-1A4E-AB7A-20E12F9F84F7}"/>
            </c:ext>
          </c:extLst>
        </c:ser>
        <c:dLbls>
          <c:showLegendKey val="0"/>
          <c:showVal val="0"/>
          <c:showCatName val="0"/>
          <c:showSerName val="0"/>
          <c:showPercent val="0"/>
          <c:showBubbleSize val="0"/>
        </c:dLbls>
        <c:axId val="679207504"/>
        <c:axId val="679204784"/>
        <c:extLst>
          <c:ext xmlns:c15="http://schemas.microsoft.com/office/drawing/2012/chart" uri="{02D57815-91ED-43cb-92C2-25804820EDAC}">
            <c15:filteredAreaSeries>
              <c15:ser>
                <c:idx val="0"/>
                <c:order val="0"/>
                <c:spPr>
                  <a:solidFill>
                    <a:schemeClr val="accent1"/>
                  </a:solidFill>
                  <a:ln>
                    <a:noFill/>
                  </a:ln>
                  <a:effectLst/>
                </c:spPr>
                <c:cat>
                  <c:numRef>
                    <c:extLst>
                      <c:ext uri="{02D57815-91ED-43cb-92C2-25804820EDAC}">
                        <c15:formulaRef>
                          <c15:sqref>'shaleprod_by_reg@'!$BC$1:$DA$1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c:ext uri="{02D57815-91ED-43cb-92C2-25804820EDAC}">
                        <c15:formulaRef>
                          <c15:sqref>'shaleprod_by_reg@'!$BC$1:$DA$1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val>
                <c:extLst>
                  <c:ext xmlns:c16="http://schemas.microsoft.com/office/drawing/2014/chart" uri="{C3380CC4-5D6E-409C-BE32-E72D297353CC}">
                    <c16:uniqueId val="{00000004-602D-1A4E-AB7A-20E12F9F84F7}"/>
                  </c:ext>
                </c:extLst>
              </c15:ser>
            </c15:filteredAreaSeries>
          </c:ext>
        </c:extLst>
      </c:areaChart>
      <c:catAx>
        <c:axId val="67920750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204784"/>
        <c:crosses val="autoZero"/>
        <c:auto val="1"/>
        <c:lblAlgn val="ctr"/>
        <c:lblOffset val="100"/>
        <c:tickLblSkip val="10"/>
        <c:tickMarkSkip val="10"/>
        <c:noMultiLvlLbl val="0"/>
      </c:catAx>
      <c:valAx>
        <c:axId val="679204784"/>
        <c:scaling>
          <c:orientation val="minMax"/>
          <c:max val="4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22225">
            <a:solidFill>
              <a:schemeClr val="bg1">
                <a:lumMod val="65000"/>
              </a:schemeClr>
            </a:solidFill>
            <a:prstDash val="lgDash"/>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crossAx val="679207504"/>
        <c:crossesAt val="1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zh-CN"/>
    </a:p>
  </c:txPr>
  <c:externalData r:id="rId4">
    <c:autoUpdate val="0"/>
  </c:externalData>
  <c:userShapes r:id="rId5"/>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982365015577597E-2"/>
          <c:y val="0.16877631659283293"/>
          <c:w val="0.6976815657205353"/>
          <c:h val="0.74248559019095361"/>
        </c:manualLayout>
      </c:layout>
      <c:areaChart>
        <c:grouping val="stacked"/>
        <c:varyColors val="0"/>
        <c:ser>
          <c:idx val="1"/>
          <c:order val="1"/>
          <c:tx>
            <c:strRef>
              <c:f>Sheet1!$B$1</c:f>
              <c:strCache>
                <c:ptCount val="1"/>
                <c:pt idx="0">
                  <c:v>Other</c:v>
                </c:pt>
              </c:strCache>
            </c:strRef>
          </c:tx>
          <c:spPr>
            <a:solidFill>
              <a:schemeClr val="bg2">
                <a:lumMod val="60000"/>
                <a:lumOff val="40000"/>
              </a:schemeClr>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0.28620199999999996</c:v>
                </c:pt>
                <c:pt idx="1">
                  <c:v>0.98733900000000008</c:v>
                </c:pt>
                <c:pt idx="2">
                  <c:v>0.9459820000000001</c:v>
                </c:pt>
                <c:pt idx="3">
                  <c:v>0.91951300000000002</c:v>
                </c:pt>
                <c:pt idx="4">
                  <c:v>0.90001900000000001</c:v>
                </c:pt>
                <c:pt idx="5">
                  <c:v>0.81103799999999993</c:v>
                </c:pt>
                <c:pt idx="6">
                  <c:v>0.80302300000000004</c:v>
                </c:pt>
                <c:pt idx="7">
                  <c:v>0.78955799999999998</c:v>
                </c:pt>
                <c:pt idx="8">
                  <c:v>0.70400600000000013</c:v>
                </c:pt>
                <c:pt idx="9">
                  <c:v>0.82155600000000018</c:v>
                </c:pt>
                <c:pt idx="10">
                  <c:v>0.85853800000000002</c:v>
                </c:pt>
                <c:pt idx="11">
                  <c:v>0.85538600000000009</c:v>
                </c:pt>
                <c:pt idx="12">
                  <c:v>0.97785900000000003</c:v>
                </c:pt>
                <c:pt idx="13">
                  <c:v>1.127243</c:v>
                </c:pt>
                <c:pt idx="14">
                  <c:v>1.4019739999999998</c:v>
                </c:pt>
                <c:pt idx="15">
                  <c:v>1.6853310000000004</c:v>
                </c:pt>
                <c:pt idx="16">
                  <c:v>1.6270160000000002</c:v>
                </c:pt>
                <c:pt idx="17">
                  <c:v>1.6604989999999997</c:v>
                </c:pt>
                <c:pt idx="18">
                  <c:v>1.9541809999999993</c:v>
                </c:pt>
                <c:pt idx="19">
                  <c:v>2.0765090000000006</c:v>
                </c:pt>
                <c:pt idx="20">
                  <c:v>2.1651840000000004</c:v>
                </c:pt>
                <c:pt idx="21">
                  <c:v>2.2652109999999999</c:v>
                </c:pt>
                <c:pt idx="22">
                  <c:v>2.3219840000000005</c:v>
                </c:pt>
                <c:pt idx="23">
                  <c:v>2.3351160000000002</c:v>
                </c:pt>
                <c:pt idx="24">
                  <c:v>2.35954</c:v>
                </c:pt>
                <c:pt idx="25">
                  <c:v>2.3481540000000001</c:v>
                </c:pt>
                <c:pt idx="26">
                  <c:v>2.37669</c:v>
                </c:pt>
                <c:pt idx="27">
                  <c:v>2.3733740000000001</c:v>
                </c:pt>
                <c:pt idx="28">
                  <c:v>2.3548539999999996</c:v>
                </c:pt>
                <c:pt idx="29">
                  <c:v>2.3703770000000004</c:v>
                </c:pt>
                <c:pt idx="30">
                  <c:v>2.4203009999999994</c:v>
                </c:pt>
                <c:pt idx="31">
                  <c:v>2.4308069999999997</c:v>
                </c:pt>
                <c:pt idx="32">
                  <c:v>2.44306</c:v>
                </c:pt>
                <c:pt idx="33">
                  <c:v>2.4539520000000001</c:v>
                </c:pt>
                <c:pt idx="34">
                  <c:v>2.4310040000000006</c:v>
                </c:pt>
                <c:pt idx="35">
                  <c:v>2.4153289999999998</c:v>
                </c:pt>
                <c:pt idx="36">
                  <c:v>2.3719440000000001</c:v>
                </c:pt>
                <c:pt idx="37">
                  <c:v>2.3119180000000004</c:v>
                </c:pt>
                <c:pt idx="38">
                  <c:v>2.2666389999999996</c:v>
                </c:pt>
                <c:pt idx="39">
                  <c:v>2.2639839999999998</c:v>
                </c:pt>
                <c:pt idx="40">
                  <c:v>2.2890760000000006</c:v>
                </c:pt>
                <c:pt idx="41">
                  <c:v>2.3547830000000003</c:v>
                </c:pt>
                <c:pt idx="42">
                  <c:v>2.3754499999999998</c:v>
                </c:pt>
                <c:pt idx="43">
                  <c:v>2.3847620000000003</c:v>
                </c:pt>
                <c:pt idx="44">
                  <c:v>2.392417</c:v>
                </c:pt>
                <c:pt idx="45">
                  <c:v>2.3746400000000003</c:v>
                </c:pt>
                <c:pt idx="46">
                  <c:v>2.3806159999999998</c:v>
                </c:pt>
                <c:pt idx="47">
                  <c:v>2.3646880000000001</c:v>
                </c:pt>
                <c:pt idx="48">
                  <c:v>2.3483559999999999</c:v>
                </c:pt>
                <c:pt idx="49">
                  <c:v>2.3412550000000003</c:v>
                </c:pt>
                <c:pt idx="50">
                  <c:v>2.3171720000000002</c:v>
                </c:pt>
              </c:numCache>
            </c:numRef>
          </c:val>
          <c:extLst>
            <c:ext xmlns:c16="http://schemas.microsoft.com/office/drawing/2014/chart" uri="{C3380CC4-5D6E-409C-BE32-E72D297353CC}">
              <c16:uniqueId val="{00000000-618C-A84F-BB0C-F38502C58682}"/>
            </c:ext>
          </c:extLst>
        </c:ser>
        <c:ser>
          <c:idx val="2"/>
          <c:order val="2"/>
          <c:tx>
            <c:strRef>
              <c:f>Sheet1!$C$1</c:f>
              <c:strCache>
                <c:ptCount val="1"/>
                <c:pt idx="0">
                  <c:v>Gulf Coast</c:v>
                </c:pt>
              </c:strCache>
            </c:strRef>
          </c:tx>
          <c:spPr>
            <a:solidFill>
              <a:schemeClr val="accent3"/>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0.33947699999999997</c:v>
                </c:pt>
                <c:pt idx="1">
                  <c:v>0.136904</c:v>
                </c:pt>
                <c:pt idx="2">
                  <c:v>0.13486100000000001</c:v>
                </c:pt>
                <c:pt idx="3">
                  <c:v>0.132498</c:v>
                </c:pt>
                <c:pt idx="4">
                  <c:v>0.111594</c:v>
                </c:pt>
                <c:pt idx="5">
                  <c:v>0.106015</c:v>
                </c:pt>
                <c:pt idx="6">
                  <c:v>0.10162</c:v>
                </c:pt>
                <c:pt idx="7">
                  <c:v>0.106173</c:v>
                </c:pt>
                <c:pt idx="8">
                  <c:v>0.10696600000000001</c:v>
                </c:pt>
                <c:pt idx="9">
                  <c:v>9.1982999999999995E-2</c:v>
                </c:pt>
                <c:pt idx="10">
                  <c:v>9.2725000000000002E-2</c:v>
                </c:pt>
                <c:pt idx="11">
                  <c:v>0.103226</c:v>
                </c:pt>
                <c:pt idx="12">
                  <c:v>0.11294</c:v>
                </c:pt>
                <c:pt idx="13">
                  <c:v>0.13159599999999999</c:v>
                </c:pt>
                <c:pt idx="14">
                  <c:v>0.144956</c:v>
                </c:pt>
                <c:pt idx="15">
                  <c:v>0.14439399999999999</c:v>
                </c:pt>
                <c:pt idx="16">
                  <c:v>0.12798000000000001</c:v>
                </c:pt>
                <c:pt idx="17">
                  <c:v>0.13419200000000001</c:v>
                </c:pt>
                <c:pt idx="18">
                  <c:v>0.153586</c:v>
                </c:pt>
                <c:pt idx="19">
                  <c:v>0.31020900000000001</c:v>
                </c:pt>
                <c:pt idx="20">
                  <c:v>0.39619399999999999</c:v>
                </c:pt>
                <c:pt idx="21">
                  <c:v>0.43001200000000001</c:v>
                </c:pt>
                <c:pt idx="22">
                  <c:v>0.45498699999999997</c:v>
                </c:pt>
                <c:pt idx="23">
                  <c:v>0.47192200000000001</c:v>
                </c:pt>
                <c:pt idx="24">
                  <c:v>0.45044299999999998</c:v>
                </c:pt>
                <c:pt idx="25">
                  <c:v>0.46362399999999998</c:v>
                </c:pt>
                <c:pt idx="26">
                  <c:v>0.478493</c:v>
                </c:pt>
                <c:pt idx="27">
                  <c:v>0.50568100000000005</c:v>
                </c:pt>
                <c:pt idx="28">
                  <c:v>0.52710000000000001</c:v>
                </c:pt>
                <c:pt idx="29">
                  <c:v>0.54796199999999995</c:v>
                </c:pt>
                <c:pt idx="30">
                  <c:v>0.56543699999999997</c:v>
                </c:pt>
                <c:pt idx="31">
                  <c:v>0.58535700000000002</c:v>
                </c:pt>
                <c:pt idx="32">
                  <c:v>0.60913700000000004</c:v>
                </c:pt>
                <c:pt idx="33">
                  <c:v>0.66162299999999996</c:v>
                </c:pt>
                <c:pt idx="34">
                  <c:v>0.69492299999999996</c:v>
                </c:pt>
                <c:pt idx="35">
                  <c:v>0.72674099999999997</c:v>
                </c:pt>
                <c:pt idx="36">
                  <c:v>0.75424199999999997</c:v>
                </c:pt>
                <c:pt idx="37">
                  <c:v>0.77992799999999995</c:v>
                </c:pt>
                <c:pt idx="38">
                  <c:v>0.81135699999999999</c:v>
                </c:pt>
                <c:pt idx="39">
                  <c:v>0.84012600000000004</c:v>
                </c:pt>
                <c:pt idx="40">
                  <c:v>0.87501600000000002</c:v>
                </c:pt>
                <c:pt idx="41">
                  <c:v>0.90504899999999999</c:v>
                </c:pt>
                <c:pt idx="42">
                  <c:v>0.93666099999999997</c:v>
                </c:pt>
                <c:pt idx="43">
                  <c:v>0.95536100000000002</c:v>
                </c:pt>
                <c:pt idx="44">
                  <c:v>0.98345499999999997</c:v>
                </c:pt>
                <c:pt idx="45">
                  <c:v>0.99156500000000003</c:v>
                </c:pt>
                <c:pt idx="46">
                  <c:v>1.0101230000000001</c:v>
                </c:pt>
                <c:pt idx="47">
                  <c:v>1.040689</c:v>
                </c:pt>
                <c:pt idx="48">
                  <c:v>1.0676810000000001</c:v>
                </c:pt>
                <c:pt idx="49">
                  <c:v>1.0917559999999999</c:v>
                </c:pt>
                <c:pt idx="50">
                  <c:v>1.1075889999999999</c:v>
                </c:pt>
              </c:numCache>
            </c:numRef>
          </c:val>
          <c:extLst>
            <c:ext xmlns:c16="http://schemas.microsoft.com/office/drawing/2014/chart" uri="{C3380CC4-5D6E-409C-BE32-E72D297353CC}">
              <c16:uniqueId val="{00000001-618C-A84F-BB0C-F38502C58682}"/>
            </c:ext>
          </c:extLst>
        </c:ser>
        <c:ser>
          <c:idx val="3"/>
          <c:order val="3"/>
          <c:tx>
            <c:strRef>
              <c:f>Sheet1!$D$1</c:f>
              <c:strCache>
                <c:ptCount val="1"/>
                <c:pt idx="0">
                  <c:v>Southwest</c:v>
                </c:pt>
              </c:strCache>
            </c:strRef>
          </c:tx>
          <c:spPr>
            <a:solidFill>
              <a:schemeClr val="accent1"/>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0.39016299999999998</c:v>
                </c:pt>
                <c:pt idx="1">
                  <c:v>0.33132699999999998</c:v>
                </c:pt>
                <c:pt idx="2">
                  <c:v>0.31750899999999999</c:v>
                </c:pt>
                <c:pt idx="3">
                  <c:v>0.31712600000000002</c:v>
                </c:pt>
                <c:pt idx="4">
                  <c:v>0.29841400000000001</c:v>
                </c:pt>
                <c:pt idx="5">
                  <c:v>0.32622699999999999</c:v>
                </c:pt>
                <c:pt idx="6">
                  <c:v>0.34650399999999998</c:v>
                </c:pt>
                <c:pt idx="7">
                  <c:v>0.387984</c:v>
                </c:pt>
                <c:pt idx="8">
                  <c:v>0.38982800000000001</c:v>
                </c:pt>
                <c:pt idx="9">
                  <c:v>0.39689799999999997</c:v>
                </c:pt>
                <c:pt idx="10">
                  <c:v>0.41872500000000001</c:v>
                </c:pt>
                <c:pt idx="11">
                  <c:v>0.48587799999999998</c:v>
                </c:pt>
                <c:pt idx="12">
                  <c:v>0.60823300000000002</c:v>
                </c:pt>
                <c:pt idx="13">
                  <c:v>0.766343</c:v>
                </c:pt>
                <c:pt idx="14">
                  <c:v>1.030292</c:v>
                </c:pt>
                <c:pt idx="15">
                  <c:v>1.2418119999999999</c:v>
                </c:pt>
                <c:pt idx="16">
                  <c:v>1.378752</c:v>
                </c:pt>
                <c:pt idx="17">
                  <c:v>1.7405870000000001</c:v>
                </c:pt>
                <c:pt idx="18">
                  <c:v>2.4434520000000002</c:v>
                </c:pt>
                <c:pt idx="19">
                  <c:v>3.1705109999999999</c:v>
                </c:pt>
                <c:pt idx="20">
                  <c:v>3.353904</c:v>
                </c:pt>
                <c:pt idx="21">
                  <c:v>3.5015909999999999</c:v>
                </c:pt>
                <c:pt idx="22">
                  <c:v>3.5811329999999999</c:v>
                </c:pt>
                <c:pt idx="23">
                  <c:v>3.593334</c:v>
                </c:pt>
                <c:pt idx="24">
                  <c:v>3.6101109999999998</c:v>
                </c:pt>
                <c:pt idx="25">
                  <c:v>3.6174580000000001</c:v>
                </c:pt>
                <c:pt idx="26">
                  <c:v>3.6174230000000001</c:v>
                </c:pt>
                <c:pt idx="27">
                  <c:v>3.6083280000000002</c:v>
                </c:pt>
                <c:pt idx="28">
                  <c:v>3.6015860000000002</c:v>
                </c:pt>
                <c:pt idx="29">
                  <c:v>3.6189119999999999</c:v>
                </c:pt>
                <c:pt idx="30">
                  <c:v>3.6465040000000002</c:v>
                </c:pt>
                <c:pt idx="31">
                  <c:v>3.6719889999999999</c:v>
                </c:pt>
                <c:pt idx="32">
                  <c:v>3.7015579999999999</c:v>
                </c:pt>
                <c:pt idx="33">
                  <c:v>3.658811</c:v>
                </c:pt>
                <c:pt idx="34">
                  <c:v>3.6482079999999999</c:v>
                </c:pt>
                <c:pt idx="35">
                  <c:v>3.6753960000000001</c:v>
                </c:pt>
                <c:pt idx="36">
                  <c:v>3.723157</c:v>
                </c:pt>
                <c:pt idx="37">
                  <c:v>3.7633760000000001</c:v>
                </c:pt>
                <c:pt idx="38">
                  <c:v>3.7618010000000002</c:v>
                </c:pt>
                <c:pt idx="39">
                  <c:v>3.7924600000000002</c:v>
                </c:pt>
                <c:pt idx="40">
                  <c:v>3.8150599999999999</c:v>
                </c:pt>
                <c:pt idx="41">
                  <c:v>3.849602</c:v>
                </c:pt>
                <c:pt idx="42">
                  <c:v>3.9057879999999998</c:v>
                </c:pt>
                <c:pt idx="43">
                  <c:v>3.9219819999999999</c:v>
                </c:pt>
                <c:pt idx="44">
                  <c:v>3.885386</c:v>
                </c:pt>
                <c:pt idx="45">
                  <c:v>3.8571770000000001</c:v>
                </c:pt>
                <c:pt idx="46">
                  <c:v>3.7849719999999998</c:v>
                </c:pt>
                <c:pt idx="47">
                  <c:v>3.7102330000000001</c:v>
                </c:pt>
                <c:pt idx="48">
                  <c:v>3.6891970000000001</c:v>
                </c:pt>
                <c:pt idx="49">
                  <c:v>3.5924779999999998</c:v>
                </c:pt>
                <c:pt idx="50">
                  <c:v>3.2434919999999998</c:v>
                </c:pt>
              </c:numCache>
            </c:numRef>
          </c:val>
          <c:extLst>
            <c:ext xmlns:c16="http://schemas.microsoft.com/office/drawing/2014/chart" uri="{C3380CC4-5D6E-409C-BE32-E72D297353CC}">
              <c16:uniqueId val="{00000002-618C-A84F-BB0C-F38502C58682}"/>
            </c:ext>
          </c:extLst>
        </c:ser>
        <c:dLbls>
          <c:showLegendKey val="0"/>
          <c:showVal val="0"/>
          <c:showCatName val="0"/>
          <c:showSerName val="0"/>
          <c:showPercent val="0"/>
          <c:showBubbleSize val="0"/>
        </c:dLbls>
        <c:axId val="679200432"/>
        <c:axId val="679200976"/>
        <c:extLst>
          <c:ext xmlns:c15="http://schemas.microsoft.com/office/drawing/2012/chart" uri="{02D57815-91ED-43cb-92C2-25804820EDAC}">
            <c15:filteredAreaSeries>
              <c15:ser>
                <c:idx val="0"/>
                <c:order val="0"/>
                <c:spPr>
                  <a:solidFill>
                    <a:schemeClr val="accent1"/>
                  </a:solidFill>
                  <a:ln>
                    <a:noFill/>
                  </a:ln>
                  <a:effectLst/>
                </c:spPr>
                <c:cat>
                  <c:numRef>
                    <c:extLst>
                      <c:ext uri="{02D57815-91ED-43cb-92C2-25804820EDAC}">
                        <c15:formulaRef>
                          <c15:sqref>'KT_ADgasproduction_byregion@'!$BC$1:$DA$1</c15:sqref>
                        </c15:formulaRef>
                      </c:ext>
                    </c:extLst>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extLst>
                      <c:ext uri="{02D57815-91ED-43cb-92C2-25804820EDAC}">
                        <c15:formulaRef>
                          <c15:sqref>'KT_ADgasproduction_byregion@'!$BC$1:$DA$1</c15:sqref>
                        </c15:formulaRef>
                      </c:ext>
                    </c:extLst>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val>
                <c:extLst>
                  <c:ext xmlns:c16="http://schemas.microsoft.com/office/drawing/2014/chart" uri="{C3380CC4-5D6E-409C-BE32-E72D297353CC}">
                    <c16:uniqueId val="{00000003-618C-A84F-BB0C-F38502C58682}"/>
                  </c:ext>
                </c:extLst>
              </c15:ser>
            </c15:filteredAreaSeries>
          </c:ext>
        </c:extLst>
      </c:areaChart>
      <c:catAx>
        <c:axId val="679200432"/>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679200976"/>
        <c:crosses val="autoZero"/>
        <c:auto val="1"/>
        <c:lblAlgn val="ctr"/>
        <c:lblOffset val="100"/>
        <c:tickLblSkip val="10"/>
        <c:tickMarkSkip val="10"/>
        <c:noMultiLvlLbl val="0"/>
      </c:catAx>
      <c:valAx>
        <c:axId val="67920097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679200432"/>
        <c:crossesAt val="2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a:solidFill>
            <a:schemeClr val="bg2"/>
          </a:solidFill>
        </a:defRPr>
      </a:pPr>
      <a:endParaRPr lang="zh-CN"/>
    </a:p>
  </c:txPr>
  <c:externalData r:id="rId4">
    <c:autoUpdate val="0"/>
  </c:externalData>
  <c:userShapes r:id="rId5"/>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636931769016492"/>
          <c:y val="0.17193581657558804"/>
          <c:w val="0.74840584830742307"/>
          <c:h val="0.74381401359774724"/>
        </c:manualLayout>
      </c:layout>
      <c:areaChart>
        <c:grouping val="stacked"/>
        <c:varyColors val="0"/>
        <c:ser>
          <c:idx val="3"/>
          <c:order val="1"/>
          <c:tx>
            <c:strRef>
              <c:f>Sheet1!$B$1</c:f>
              <c:strCache>
                <c:ptCount val="1"/>
                <c:pt idx="0">
                  <c:v>Other</c:v>
                </c:pt>
              </c:strCache>
            </c:strRef>
          </c:tx>
          <c:spPr>
            <a:solidFill>
              <a:schemeClr val="bg2">
                <a:lumMod val="60000"/>
                <a:lumOff val="4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0.85853800000000002</c:v>
                </c:pt>
                <c:pt idx="1">
                  <c:v>0.85538600000000009</c:v>
                </c:pt>
                <c:pt idx="2">
                  <c:v>0.97785900000000003</c:v>
                </c:pt>
                <c:pt idx="3">
                  <c:v>1.127243</c:v>
                </c:pt>
                <c:pt idx="4">
                  <c:v>1.4019739999999998</c:v>
                </c:pt>
                <c:pt idx="5">
                  <c:v>1.6853310000000004</c:v>
                </c:pt>
                <c:pt idx="6">
                  <c:v>1.6270160000000002</c:v>
                </c:pt>
                <c:pt idx="7">
                  <c:v>1.6604989999999997</c:v>
                </c:pt>
                <c:pt idx="8">
                  <c:v>1.9541809999999993</c:v>
                </c:pt>
                <c:pt idx="9">
                  <c:v>2.0765090000000006</c:v>
                </c:pt>
                <c:pt idx="10">
                  <c:v>2.289981</c:v>
                </c:pt>
                <c:pt idx="11">
                  <c:v>2.4765610000000002</c:v>
                </c:pt>
                <c:pt idx="12">
                  <c:v>2.8035709999999989</c:v>
                </c:pt>
                <c:pt idx="13">
                  <c:v>2.9506070000000006</c:v>
                </c:pt>
                <c:pt idx="14">
                  <c:v>3.0008189999999999</c:v>
                </c:pt>
                <c:pt idx="15">
                  <c:v>3.0403120000000001</c:v>
                </c:pt>
                <c:pt idx="16">
                  <c:v>3.0504969999999991</c:v>
                </c:pt>
                <c:pt idx="17">
                  <c:v>3.0283309999999997</c:v>
                </c:pt>
                <c:pt idx="18">
                  <c:v>3.0161720000000001</c:v>
                </c:pt>
                <c:pt idx="19">
                  <c:v>3.034605</c:v>
                </c:pt>
                <c:pt idx="20">
                  <c:v>3.0726330000000006</c:v>
                </c:pt>
                <c:pt idx="21">
                  <c:v>3.0884559999999999</c:v>
                </c:pt>
                <c:pt idx="22">
                  <c:v>3.1172370000000003</c:v>
                </c:pt>
                <c:pt idx="23">
                  <c:v>3.1661769999999994</c:v>
                </c:pt>
                <c:pt idx="24">
                  <c:v>3.1614469999999999</c:v>
                </c:pt>
                <c:pt idx="25">
                  <c:v>3.1070589999999996</c:v>
                </c:pt>
                <c:pt idx="26">
                  <c:v>2.9963040000000003</c:v>
                </c:pt>
                <c:pt idx="27">
                  <c:v>2.9160699999999995</c:v>
                </c:pt>
                <c:pt idx="28">
                  <c:v>2.9216689999999996</c:v>
                </c:pt>
                <c:pt idx="29">
                  <c:v>2.887065999999999</c:v>
                </c:pt>
                <c:pt idx="30">
                  <c:v>2.8976930000000003</c:v>
                </c:pt>
                <c:pt idx="31">
                  <c:v>2.8922859999999995</c:v>
                </c:pt>
                <c:pt idx="32">
                  <c:v>2.8615079999999997</c:v>
                </c:pt>
                <c:pt idx="33">
                  <c:v>2.8210309999999996</c:v>
                </c:pt>
                <c:pt idx="34">
                  <c:v>2.8008690000000005</c:v>
                </c:pt>
                <c:pt idx="35">
                  <c:v>2.7331239999999992</c:v>
                </c:pt>
                <c:pt idx="36">
                  <c:v>2.7113679999999993</c:v>
                </c:pt>
                <c:pt idx="37">
                  <c:v>2.645416</c:v>
                </c:pt>
                <c:pt idx="38">
                  <c:v>2.5838270000000003</c:v>
                </c:pt>
                <c:pt idx="39">
                  <c:v>2.5657300000000003</c:v>
                </c:pt>
                <c:pt idx="40">
                  <c:v>2.5360130000000005</c:v>
                </c:pt>
              </c:numCache>
            </c:numRef>
          </c:val>
          <c:extLst>
            <c:ext xmlns:c16="http://schemas.microsoft.com/office/drawing/2014/chart" uri="{C3380CC4-5D6E-409C-BE32-E72D297353CC}">
              <c16:uniqueId val="{00000000-711C-F641-B5F5-5304BBDC31D3}"/>
            </c:ext>
          </c:extLst>
        </c:ser>
        <c:ser>
          <c:idx val="1"/>
          <c:order val="2"/>
          <c:tx>
            <c:strRef>
              <c:f>Sheet1!$C$1</c:f>
              <c:strCache>
                <c:ptCount val="1"/>
                <c:pt idx="0">
                  <c:v>Gulf Coast</c:v>
                </c:pt>
              </c:strCache>
            </c:strRef>
          </c:tx>
          <c:spPr>
            <a:solidFill>
              <a:schemeClr val="accent3"/>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9.2725000000000002E-2</c:v>
                </c:pt>
                <c:pt idx="1">
                  <c:v>0.103226</c:v>
                </c:pt>
                <c:pt idx="2">
                  <c:v>0.11294</c:v>
                </c:pt>
                <c:pt idx="3">
                  <c:v>0.13159599999999999</c:v>
                </c:pt>
                <c:pt idx="4">
                  <c:v>0.144956</c:v>
                </c:pt>
                <c:pt idx="5">
                  <c:v>0.14439399999999999</c:v>
                </c:pt>
                <c:pt idx="6">
                  <c:v>0.12798000000000001</c:v>
                </c:pt>
                <c:pt idx="7">
                  <c:v>0.13419200000000001</c:v>
                </c:pt>
                <c:pt idx="8">
                  <c:v>0.153586</c:v>
                </c:pt>
                <c:pt idx="9">
                  <c:v>0.31020900000000001</c:v>
                </c:pt>
                <c:pt idx="10">
                  <c:v>0.50715699999999997</c:v>
                </c:pt>
                <c:pt idx="11">
                  <c:v>0.60136100000000003</c:v>
                </c:pt>
                <c:pt idx="12">
                  <c:v>0.69679100000000005</c:v>
                </c:pt>
                <c:pt idx="13">
                  <c:v>0.79642500000000005</c:v>
                </c:pt>
                <c:pt idx="14">
                  <c:v>0.82428299999999999</c:v>
                </c:pt>
                <c:pt idx="15">
                  <c:v>0.84484199999999998</c:v>
                </c:pt>
                <c:pt idx="16">
                  <c:v>0.85614699999999999</c:v>
                </c:pt>
                <c:pt idx="17">
                  <c:v>0.87974799999999997</c:v>
                </c:pt>
                <c:pt idx="18">
                  <c:v>0.91510499999999995</c:v>
                </c:pt>
                <c:pt idx="19">
                  <c:v>0.95478099999999999</c:v>
                </c:pt>
                <c:pt idx="20">
                  <c:v>1.028983</c:v>
                </c:pt>
                <c:pt idx="21">
                  <c:v>1.0799240000000001</c:v>
                </c:pt>
                <c:pt idx="22">
                  <c:v>1.111054</c:v>
                </c:pt>
                <c:pt idx="23">
                  <c:v>1.1280939999999999</c:v>
                </c:pt>
                <c:pt idx="24">
                  <c:v>1.1449499999999999</c:v>
                </c:pt>
                <c:pt idx="25">
                  <c:v>1.1413819999999999</c:v>
                </c:pt>
                <c:pt idx="26">
                  <c:v>1.1510579999999999</c:v>
                </c:pt>
                <c:pt idx="27">
                  <c:v>1.1620280000000001</c:v>
                </c:pt>
                <c:pt idx="28">
                  <c:v>1.172558</c:v>
                </c:pt>
                <c:pt idx="29">
                  <c:v>1.1829670000000001</c:v>
                </c:pt>
                <c:pt idx="30">
                  <c:v>1.1981949999999999</c:v>
                </c:pt>
                <c:pt idx="31">
                  <c:v>1.210072</c:v>
                </c:pt>
                <c:pt idx="32">
                  <c:v>1.185532</c:v>
                </c:pt>
                <c:pt idx="33">
                  <c:v>1.1801029999999999</c:v>
                </c:pt>
                <c:pt idx="34">
                  <c:v>1.184712</c:v>
                </c:pt>
                <c:pt idx="35">
                  <c:v>1.1925460000000001</c:v>
                </c:pt>
                <c:pt idx="36">
                  <c:v>1.1975290000000001</c:v>
                </c:pt>
                <c:pt idx="37">
                  <c:v>1.1924859999999999</c:v>
                </c:pt>
                <c:pt idx="38">
                  <c:v>1.1581330000000001</c:v>
                </c:pt>
                <c:pt idx="39">
                  <c:v>1.11921</c:v>
                </c:pt>
                <c:pt idx="40">
                  <c:v>1.119737</c:v>
                </c:pt>
              </c:numCache>
            </c:numRef>
          </c:val>
          <c:extLst>
            <c:ext xmlns:c16="http://schemas.microsoft.com/office/drawing/2014/chart" uri="{C3380CC4-5D6E-409C-BE32-E72D297353CC}">
              <c16:uniqueId val="{00000001-711C-F641-B5F5-5304BBDC31D3}"/>
            </c:ext>
          </c:extLst>
        </c:ser>
        <c:ser>
          <c:idx val="2"/>
          <c:order val="3"/>
          <c:tx>
            <c:strRef>
              <c:f>Sheet1!$D$1</c:f>
              <c:strCache>
                <c:ptCount val="1"/>
                <c:pt idx="0">
                  <c:v>Southwest</c:v>
                </c:pt>
              </c:strCache>
            </c:strRef>
          </c:tx>
          <c:spPr>
            <a:solidFill>
              <a:schemeClr val="accent1"/>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0.41872500000000001</c:v>
                </c:pt>
                <c:pt idx="1">
                  <c:v>0.48587799999999998</c:v>
                </c:pt>
                <c:pt idx="2">
                  <c:v>0.60823300000000002</c:v>
                </c:pt>
                <c:pt idx="3">
                  <c:v>0.766343</c:v>
                </c:pt>
                <c:pt idx="4">
                  <c:v>1.030292</c:v>
                </c:pt>
                <c:pt idx="5">
                  <c:v>1.2418119999999999</c:v>
                </c:pt>
                <c:pt idx="6">
                  <c:v>1.378752</c:v>
                </c:pt>
                <c:pt idx="7">
                  <c:v>1.7405870000000001</c:v>
                </c:pt>
                <c:pt idx="8">
                  <c:v>2.4434520000000002</c:v>
                </c:pt>
                <c:pt idx="9">
                  <c:v>3.1705109999999999</c:v>
                </c:pt>
                <c:pt idx="10">
                  <c:v>3.7259600000000002</c:v>
                </c:pt>
                <c:pt idx="11">
                  <c:v>4.1832760000000002</c:v>
                </c:pt>
                <c:pt idx="12">
                  <c:v>4.9608670000000004</c:v>
                </c:pt>
                <c:pt idx="13">
                  <c:v>5.3520599999999998</c:v>
                </c:pt>
                <c:pt idx="14">
                  <c:v>5.5290010000000001</c:v>
                </c:pt>
                <c:pt idx="15">
                  <c:v>5.5825300000000002</c:v>
                </c:pt>
                <c:pt idx="16">
                  <c:v>5.5672620000000004</c:v>
                </c:pt>
                <c:pt idx="17">
                  <c:v>5.3500810000000003</c:v>
                </c:pt>
                <c:pt idx="18">
                  <c:v>5.254175</c:v>
                </c:pt>
                <c:pt idx="19">
                  <c:v>5.186769</c:v>
                </c:pt>
                <c:pt idx="20">
                  <c:v>5.1499280000000001</c:v>
                </c:pt>
                <c:pt idx="21">
                  <c:v>5.0200760000000004</c:v>
                </c:pt>
                <c:pt idx="22">
                  <c:v>4.9583849999999998</c:v>
                </c:pt>
                <c:pt idx="23">
                  <c:v>4.8434140000000001</c:v>
                </c:pt>
                <c:pt idx="24">
                  <c:v>4.6145079999999998</c:v>
                </c:pt>
                <c:pt idx="25">
                  <c:v>4.5121529999999996</c:v>
                </c:pt>
                <c:pt idx="26">
                  <c:v>4.4309479999999999</c:v>
                </c:pt>
                <c:pt idx="27">
                  <c:v>4.3731640000000001</c:v>
                </c:pt>
                <c:pt idx="28">
                  <c:v>4.2762130000000003</c:v>
                </c:pt>
                <c:pt idx="29">
                  <c:v>4.1499470000000001</c:v>
                </c:pt>
                <c:pt idx="30">
                  <c:v>3.8697689999999998</c:v>
                </c:pt>
                <c:pt idx="31">
                  <c:v>3.487336</c:v>
                </c:pt>
                <c:pt idx="32">
                  <c:v>3.3297180000000002</c:v>
                </c:pt>
                <c:pt idx="33">
                  <c:v>3.1857700000000002</c:v>
                </c:pt>
                <c:pt idx="34">
                  <c:v>3.0159470000000002</c:v>
                </c:pt>
                <c:pt idx="35">
                  <c:v>2.8645390000000002</c:v>
                </c:pt>
                <c:pt idx="36">
                  <c:v>2.7897470000000002</c:v>
                </c:pt>
                <c:pt idx="37">
                  <c:v>2.694029</c:v>
                </c:pt>
                <c:pt idx="38">
                  <c:v>2.5838410000000001</c:v>
                </c:pt>
                <c:pt idx="39">
                  <c:v>2.5047549999999998</c:v>
                </c:pt>
                <c:pt idx="40">
                  <c:v>2.3767610000000001</c:v>
                </c:pt>
              </c:numCache>
            </c:numRef>
          </c:val>
          <c:extLst>
            <c:ext xmlns:c16="http://schemas.microsoft.com/office/drawing/2014/chart" uri="{C3380CC4-5D6E-409C-BE32-E72D297353CC}">
              <c16:uniqueId val="{00000002-711C-F641-B5F5-5304BBDC31D3}"/>
            </c:ext>
          </c:extLst>
        </c:ser>
        <c:dLbls>
          <c:showLegendKey val="0"/>
          <c:showVal val="0"/>
          <c:showCatName val="0"/>
          <c:showSerName val="0"/>
          <c:showPercent val="0"/>
          <c:showBubbleSize val="0"/>
        </c:dLbls>
        <c:axId val="679203152"/>
        <c:axId val="679203696"/>
        <c:extLst>
          <c:ext xmlns:c15="http://schemas.microsoft.com/office/drawing/2012/chart" uri="{02D57815-91ED-43cb-92C2-25804820EDAC}">
            <c15:filteredAreaSeries>
              <c15:ser>
                <c:idx val="0"/>
                <c:order val="0"/>
                <c:spPr>
                  <a:solidFill>
                    <a:schemeClr val="accent1"/>
                  </a:solidFill>
                  <a:ln>
                    <a:noFill/>
                  </a:ln>
                  <a:effectLst/>
                </c:spPr>
                <c:cat>
                  <c:numRef>
                    <c:extLst>
                      <c:ext uri="{02D57815-91ED-43cb-92C2-25804820EDAC}">
                        <c15:formulaRef>
                          <c15:sqref>'KT_ADgasproduction_byregion@'!$BC$1:$DA$1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c:ext uri="{02D57815-91ED-43cb-92C2-25804820EDAC}">
                        <c15:formulaRef>
                          <c15:sqref>'KT_ADgasproduction_byregion@'!$BC$1:$DA$1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val>
                <c:extLst>
                  <c:ext xmlns:c16="http://schemas.microsoft.com/office/drawing/2014/chart" uri="{C3380CC4-5D6E-409C-BE32-E72D297353CC}">
                    <c16:uniqueId val="{00000003-711C-F641-B5F5-5304BBDC31D3}"/>
                  </c:ext>
                </c:extLst>
              </c15:ser>
            </c15:filteredAreaSeries>
          </c:ext>
        </c:extLst>
      </c:areaChart>
      <c:catAx>
        <c:axId val="679203152"/>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679203696"/>
        <c:crosses val="autoZero"/>
        <c:auto val="1"/>
        <c:lblAlgn val="ctr"/>
        <c:lblOffset val="100"/>
        <c:tickLblSkip val="10"/>
        <c:tickMarkSkip val="10"/>
        <c:noMultiLvlLbl val="0"/>
      </c:catAx>
      <c:valAx>
        <c:axId val="67920369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22225">
            <a:solidFill>
              <a:schemeClr val="bg1">
                <a:lumMod val="65000"/>
              </a:schemeClr>
            </a:solidFill>
            <a:prstDash val="lgDash"/>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zh-CN"/>
          </a:p>
        </c:txPr>
        <c:crossAx val="679203152"/>
        <c:crossesAt val="1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solidFill>
            <a:schemeClr val="bg2"/>
          </a:solidFill>
        </a:defRPr>
      </a:pPr>
      <a:endParaRPr lang="zh-CN"/>
    </a:p>
  </c:txPr>
  <c:externalData r:id="rId4">
    <c:autoUpdate val="0"/>
  </c:externalData>
  <c:userShapes r:id="rId5"/>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97953587060667"/>
          <c:y val="0.1660841955202281"/>
          <c:w val="0.76040928258786666"/>
          <c:h val="0.75101635746569051"/>
        </c:manualLayout>
      </c:layout>
      <c:areaChart>
        <c:grouping val="stacked"/>
        <c:varyColors val="0"/>
        <c:ser>
          <c:idx val="3"/>
          <c:order val="1"/>
          <c:tx>
            <c:strRef>
              <c:f>Sheet1!$B$1</c:f>
              <c:strCache>
                <c:ptCount val="1"/>
                <c:pt idx="0">
                  <c:v>Other</c:v>
                </c:pt>
              </c:strCache>
            </c:strRef>
          </c:tx>
          <c:spPr>
            <a:solidFill>
              <a:schemeClr val="bg2">
                <a:lumMod val="60000"/>
                <a:lumOff val="4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0.85853800000000002</c:v>
                </c:pt>
                <c:pt idx="1">
                  <c:v>0.85538600000000009</c:v>
                </c:pt>
                <c:pt idx="2">
                  <c:v>0.97785900000000003</c:v>
                </c:pt>
                <c:pt idx="3">
                  <c:v>1.127243</c:v>
                </c:pt>
                <c:pt idx="4">
                  <c:v>1.4019739999999998</c:v>
                </c:pt>
                <c:pt idx="5">
                  <c:v>1.6853310000000004</c:v>
                </c:pt>
                <c:pt idx="6">
                  <c:v>1.6270160000000002</c:v>
                </c:pt>
                <c:pt idx="7">
                  <c:v>1.6604989999999997</c:v>
                </c:pt>
                <c:pt idx="8">
                  <c:v>1.9541809999999993</c:v>
                </c:pt>
                <c:pt idx="9">
                  <c:v>2.0765090000000006</c:v>
                </c:pt>
                <c:pt idx="10">
                  <c:v>2.034008</c:v>
                </c:pt>
                <c:pt idx="11">
                  <c:v>2.0869350000000004</c:v>
                </c:pt>
                <c:pt idx="12">
                  <c:v>2.1158239999999999</c:v>
                </c:pt>
                <c:pt idx="13">
                  <c:v>2.1226449999999994</c:v>
                </c:pt>
                <c:pt idx="14">
                  <c:v>2.1220499999999998</c:v>
                </c:pt>
                <c:pt idx="15">
                  <c:v>2.1123899999999995</c:v>
                </c:pt>
                <c:pt idx="16">
                  <c:v>2.1187510000000001</c:v>
                </c:pt>
                <c:pt idx="17">
                  <c:v>2.1201190000000003</c:v>
                </c:pt>
                <c:pt idx="18">
                  <c:v>2.0962870000000002</c:v>
                </c:pt>
                <c:pt idx="19">
                  <c:v>2.1051739999999999</c:v>
                </c:pt>
                <c:pt idx="20">
                  <c:v>2.1295229999999998</c:v>
                </c:pt>
                <c:pt idx="21">
                  <c:v>2.1380839999999997</c:v>
                </c:pt>
                <c:pt idx="22">
                  <c:v>2.1338989999999995</c:v>
                </c:pt>
                <c:pt idx="23">
                  <c:v>2.121461</c:v>
                </c:pt>
                <c:pt idx="24">
                  <c:v>2.0862400000000001</c:v>
                </c:pt>
                <c:pt idx="25">
                  <c:v>2.0534120000000002</c:v>
                </c:pt>
                <c:pt idx="26">
                  <c:v>1.9639510000000002</c:v>
                </c:pt>
                <c:pt idx="27">
                  <c:v>1.8873029999999997</c:v>
                </c:pt>
                <c:pt idx="28">
                  <c:v>1.8097400000000001</c:v>
                </c:pt>
                <c:pt idx="29">
                  <c:v>1.7279929999999997</c:v>
                </c:pt>
                <c:pt idx="30">
                  <c:v>1.7002010000000003</c:v>
                </c:pt>
                <c:pt idx="31">
                  <c:v>1.69414</c:v>
                </c:pt>
                <c:pt idx="32">
                  <c:v>1.6709680000000002</c:v>
                </c:pt>
                <c:pt idx="33">
                  <c:v>1.6518529999999996</c:v>
                </c:pt>
                <c:pt idx="34">
                  <c:v>1.638922</c:v>
                </c:pt>
                <c:pt idx="35">
                  <c:v>1.601934</c:v>
                </c:pt>
                <c:pt idx="36">
                  <c:v>1.5947710000000002</c:v>
                </c:pt>
                <c:pt idx="37">
                  <c:v>1.5700320000000003</c:v>
                </c:pt>
                <c:pt idx="38">
                  <c:v>1.5539020000000003</c:v>
                </c:pt>
                <c:pt idx="39">
                  <c:v>1.5345059999999999</c:v>
                </c:pt>
                <c:pt idx="40">
                  <c:v>1.5247239999999995</c:v>
                </c:pt>
              </c:numCache>
            </c:numRef>
          </c:val>
          <c:extLst>
            <c:ext xmlns:c16="http://schemas.microsoft.com/office/drawing/2014/chart" uri="{C3380CC4-5D6E-409C-BE32-E72D297353CC}">
              <c16:uniqueId val="{00000000-EA7F-C14A-AC4E-87239E603933}"/>
            </c:ext>
          </c:extLst>
        </c:ser>
        <c:ser>
          <c:idx val="1"/>
          <c:order val="2"/>
          <c:tx>
            <c:strRef>
              <c:f>Sheet1!$C$1</c:f>
              <c:strCache>
                <c:ptCount val="1"/>
                <c:pt idx="0">
                  <c:v>Gulf Coast</c:v>
                </c:pt>
              </c:strCache>
            </c:strRef>
          </c:tx>
          <c:spPr>
            <a:solidFill>
              <a:schemeClr val="accent3"/>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9.2725000000000002E-2</c:v>
                </c:pt>
                <c:pt idx="1">
                  <c:v>0.103226</c:v>
                </c:pt>
                <c:pt idx="2">
                  <c:v>0.11294</c:v>
                </c:pt>
                <c:pt idx="3">
                  <c:v>0.13159599999999999</c:v>
                </c:pt>
                <c:pt idx="4">
                  <c:v>0.144956</c:v>
                </c:pt>
                <c:pt idx="5">
                  <c:v>0.14439399999999999</c:v>
                </c:pt>
                <c:pt idx="6">
                  <c:v>0.12798000000000001</c:v>
                </c:pt>
                <c:pt idx="7">
                  <c:v>0.13419200000000001</c:v>
                </c:pt>
                <c:pt idx="8">
                  <c:v>0.153586</c:v>
                </c:pt>
                <c:pt idx="9">
                  <c:v>0.31020900000000001</c:v>
                </c:pt>
                <c:pt idx="10">
                  <c:v>0.33547199999999999</c:v>
                </c:pt>
                <c:pt idx="11">
                  <c:v>0.35003899999999999</c:v>
                </c:pt>
                <c:pt idx="12">
                  <c:v>0.35898600000000003</c:v>
                </c:pt>
                <c:pt idx="13">
                  <c:v>0.36711300000000002</c:v>
                </c:pt>
                <c:pt idx="14">
                  <c:v>0.34820400000000001</c:v>
                </c:pt>
                <c:pt idx="15">
                  <c:v>0.33462199999999998</c:v>
                </c:pt>
                <c:pt idx="16">
                  <c:v>0.32674900000000001</c:v>
                </c:pt>
                <c:pt idx="17">
                  <c:v>0.33349299999999998</c:v>
                </c:pt>
                <c:pt idx="18">
                  <c:v>0.33791900000000002</c:v>
                </c:pt>
                <c:pt idx="19">
                  <c:v>0.33976899999999999</c:v>
                </c:pt>
                <c:pt idx="20">
                  <c:v>0.34826000000000001</c:v>
                </c:pt>
                <c:pt idx="21">
                  <c:v>0.349968</c:v>
                </c:pt>
                <c:pt idx="22">
                  <c:v>0.36606100000000003</c:v>
                </c:pt>
                <c:pt idx="23">
                  <c:v>0.37547399999999997</c:v>
                </c:pt>
                <c:pt idx="24">
                  <c:v>0.38435399999999997</c:v>
                </c:pt>
                <c:pt idx="25">
                  <c:v>0.39232800000000001</c:v>
                </c:pt>
                <c:pt idx="26">
                  <c:v>0.402754</c:v>
                </c:pt>
                <c:pt idx="27">
                  <c:v>0.41434300000000002</c:v>
                </c:pt>
                <c:pt idx="28">
                  <c:v>0.42271500000000001</c:v>
                </c:pt>
                <c:pt idx="29">
                  <c:v>0.428033</c:v>
                </c:pt>
                <c:pt idx="30">
                  <c:v>0.43684200000000001</c:v>
                </c:pt>
                <c:pt idx="31">
                  <c:v>0.44608999999999999</c:v>
                </c:pt>
                <c:pt idx="32">
                  <c:v>0.45650400000000002</c:v>
                </c:pt>
                <c:pt idx="33">
                  <c:v>0.46132000000000001</c:v>
                </c:pt>
                <c:pt idx="34">
                  <c:v>0.47160400000000002</c:v>
                </c:pt>
                <c:pt idx="35">
                  <c:v>0.482964</c:v>
                </c:pt>
                <c:pt idx="36">
                  <c:v>0.48752400000000001</c:v>
                </c:pt>
                <c:pt idx="37">
                  <c:v>0.49891600000000003</c:v>
                </c:pt>
                <c:pt idx="38">
                  <c:v>0.50320299999999996</c:v>
                </c:pt>
                <c:pt idx="39">
                  <c:v>0.50675800000000004</c:v>
                </c:pt>
                <c:pt idx="40">
                  <c:v>0.50860700000000003</c:v>
                </c:pt>
              </c:numCache>
            </c:numRef>
          </c:val>
          <c:extLst>
            <c:ext xmlns:c16="http://schemas.microsoft.com/office/drawing/2014/chart" uri="{C3380CC4-5D6E-409C-BE32-E72D297353CC}">
              <c16:uniqueId val="{00000001-EA7F-C14A-AC4E-87239E603933}"/>
            </c:ext>
          </c:extLst>
        </c:ser>
        <c:ser>
          <c:idx val="2"/>
          <c:order val="3"/>
          <c:tx>
            <c:strRef>
              <c:f>Sheet1!$D$1</c:f>
              <c:strCache>
                <c:ptCount val="1"/>
                <c:pt idx="0">
                  <c:v>Southwest</c:v>
                </c:pt>
              </c:strCache>
            </c:strRef>
          </c:tx>
          <c:spPr>
            <a:solidFill>
              <a:schemeClr val="accent1"/>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0.41872500000000001</c:v>
                </c:pt>
                <c:pt idx="1">
                  <c:v>0.48587799999999998</c:v>
                </c:pt>
                <c:pt idx="2">
                  <c:v>0.60823300000000002</c:v>
                </c:pt>
                <c:pt idx="3">
                  <c:v>0.766343</c:v>
                </c:pt>
                <c:pt idx="4">
                  <c:v>1.030292</c:v>
                </c:pt>
                <c:pt idx="5">
                  <c:v>1.2418119999999999</c:v>
                </c:pt>
                <c:pt idx="6">
                  <c:v>1.378752</c:v>
                </c:pt>
                <c:pt idx="7">
                  <c:v>1.7405870000000001</c:v>
                </c:pt>
                <c:pt idx="8">
                  <c:v>2.4434520000000002</c:v>
                </c:pt>
                <c:pt idx="9">
                  <c:v>3.1705109999999999</c:v>
                </c:pt>
                <c:pt idx="10">
                  <c:v>3.0694919999999999</c:v>
                </c:pt>
                <c:pt idx="11">
                  <c:v>3.0955339999999998</c:v>
                </c:pt>
                <c:pt idx="12">
                  <c:v>3.1111270000000002</c:v>
                </c:pt>
                <c:pt idx="13">
                  <c:v>3.100311</c:v>
                </c:pt>
                <c:pt idx="14">
                  <c:v>3.0710280000000001</c:v>
                </c:pt>
                <c:pt idx="15">
                  <c:v>3.0430670000000002</c:v>
                </c:pt>
                <c:pt idx="16">
                  <c:v>3.0318930000000002</c:v>
                </c:pt>
                <c:pt idx="17">
                  <c:v>3.0045579999999998</c:v>
                </c:pt>
                <c:pt idx="18">
                  <c:v>2.9751379999999998</c:v>
                </c:pt>
                <c:pt idx="19">
                  <c:v>2.9547810000000001</c:v>
                </c:pt>
                <c:pt idx="20">
                  <c:v>2.9256690000000001</c:v>
                </c:pt>
                <c:pt idx="21">
                  <c:v>2.899762</c:v>
                </c:pt>
                <c:pt idx="22">
                  <c:v>2.8647939999999998</c:v>
                </c:pt>
                <c:pt idx="23">
                  <c:v>2.8279890000000001</c:v>
                </c:pt>
                <c:pt idx="24">
                  <c:v>2.784573</c:v>
                </c:pt>
                <c:pt idx="25">
                  <c:v>2.7361710000000001</c:v>
                </c:pt>
                <c:pt idx="26">
                  <c:v>2.6944050000000002</c:v>
                </c:pt>
                <c:pt idx="27">
                  <c:v>2.6510639999999999</c:v>
                </c:pt>
                <c:pt idx="28">
                  <c:v>2.543453</c:v>
                </c:pt>
                <c:pt idx="29">
                  <c:v>2.4760200000000001</c:v>
                </c:pt>
                <c:pt idx="30">
                  <c:v>2.4319850000000001</c:v>
                </c:pt>
                <c:pt idx="31">
                  <c:v>2.3918189999999999</c:v>
                </c:pt>
                <c:pt idx="32">
                  <c:v>2.3552179999999998</c:v>
                </c:pt>
                <c:pt idx="33">
                  <c:v>2.3266460000000002</c:v>
                </c:pt>
                <c:pt idx="34">
                  <c:v>2.2976869999999998</c:v>
                </c:pt>
                <c:pt idx="35">
                  <c:v>2.268389</c:v>
                </c:pt>
                <c:pt idx="36">
                  <c:v>2.24214</c:v>
                </c:pt>
                <c:pt idx="37">
                  <c:v>2.1685409999999998</c:v>
                </c:pt>
                <c:pt idx="38">
                  <c:v>2.1355</c:v>
                </c:pt>
                <c:pt idx="39">
                  <c:v>2.1101239999999999</c:v>
                </c:pt>
                <c:pt idx="40">
                  <c:v>2.0864880000000001</c:v>
                </c:pt>
              </c:numCache>
            </c:numRef>
          </c:val>
          <c:extLst>
            <c:ext xmlns:c16="http://schemas.microsoft.com/office/drawing/2014/chart" uri="{C3380CC4-5D6E-409C-BE32-E72D297353CC}">
              <c16:uniqueId val="{00000002-EA7F-C14A-AC4E-87239E603933}"/>
            </c:ext>
          </c:extLst>
        </c:ser>
        <c:dLbls>
          <c:showLegendKey val="0"/>
          <c:showVal val="0"/>
          <c:showCatName val="0"/>
          <c:showSerName val="0"/>
          <c:showPercent val="0"/>
          <c:showBubbleSize val="0"/>
        </c:dLbls>
        <c:axId val="680720128"/>
        <c:axId val="680720672"/>
        <c:extLst>
          <c:ext xmlns:c15="http://schemas.microsoft.com/office/drawing/2012/chart" uri="{02D57815-91ED-43cb-92C2-25804820EDAC}">
            <c15:filteredAreaSeries>
              <c15:ser>
                <c:idx val="0"/>
                <c:order val="0"/>
                <c:spPr>
                  <a:solidFill>
                    <a:schemeClr val="accent1"/>
                  </a:solidFill>
                  <a:ln>
                    <a:noFill/>
                  </a:ln>
                  <a:effectLst/>
                </c:spPr>
                <c:cat>
                  <c:numRef>
                    <c:extLst>
                      <c:ext uri="{02D57815-91ED-43cb-92C2-25804820EDAC}">
                        <c15:formulaRef>
                          <c15:sqref>'KT_ADgasproduction_byregion@'!$BC$1:$DA$1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c:ext uri="{02D57815-91ED-43cb-92C2-25804820EDAC}">
                        <c15:formulaRef>
                          <c15:sqref>'KT_ADgasproduction_byregion@'!$BC$1:$DA$1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val>
                <c:extLst>
                  <c:ext xmlns:c16="http://schemas.microsoft.com/office/drawing/2014/chart" uri="{C3380CC4-5D6E-409C-BE32-E72D297353CC}">
                    <c16:uniqueId val="{00000003-EA7F-C14A-AC4E-87239E603933}"/>
                  </c:ext>
                </c:extLst>
              </c15:ser>
            </c15:filteredAreaSeries>
          </c:ext>
        </c:extLst>
      </c:areaChart>
      <c:catAx>
        <c:axId val="680720128"/>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zh-CN"/>
          </a:p>
        </c:txPr>
        <c:crossAx val="680720672"/>
        <c:crosses val="autoZero"/>
        <c:auto val="1"/>
        <c:lblAlgn val="ctr"/>
        <c:lblOffset val="100"/>
        <c:tickLblSkip val="10"/>
        <c:tickMarkSkip val="10"/>
        <c:noMultiLvlLbl val="0"/>
      </c:catAx>
      <c:valAx>
        <c:axId val="68072067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22225">
            <a:solidFill>
              <a:schemeClr val="bg1">
                <a:lumMod val="65000"/>
              </a:schemeClr>
            </a:solidFill>
            <a:prstDash val="lgDas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0720128"/>
        <c:crossesAt val="1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zh-CN"/>
    </a:p>
  </c:txPr>
  <c:externalData r:id="rId4">
    <c:autoUpdate val="0"/>
  </c:externalData>
  <c:userShapes r:id="rId5"/>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992249015748031E-2"/>
          <c:y val="3.4848901904495681E-2"/>
          <c:w val="0.76275659704998522"/>
          <c:h val="0.88199759503321706"/>
        </c:manualLayout>
      </c:layout>
      <c:areaChart>
        <c:grouping val="stacked"/>
        <c:varyColors val="0"/>
        <c:ser>
          <c:idx val="0"/>
          <c:order val="0"/>
          <c:tx>
            <c:strRef>
              <c:f>Sheet1!$B$1</c:f>
              <c:strCache>
                <c:ptCount val="1"/>
                <c:pt idx="0">
                  <c:v>Transportation</c:v>
                </c:pt>
              </c:strCache>
            </c:strRef>
          </c:tx>
          <c:spPr>
            <a:solidFill>
              <a:srgbClr val="003953"/>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0.65496200000000004</c:v>
                </c:pt>
                <c:pt idx="1">
                  <c:v>0.63950099999999999</c:v>
                </c:pt>
                <c:pt idx="2">
                  <c:v>0.68186900000000006</c:v>
                </c:pt>
                <c:pt idx="3">
                  <c:v>0.60976300000000005</c:v>
                </c:pt>
                <c:pt idx="4">
                  <c:v>0.58670100000000003</c:v>
                </c:pt>
                <c:pt idx="5">
                  <c:v>0.60690900000000003</c:v>
                </c:pt>
                <c:pt idx="6">
                  <c:v>0.60795200000000005</c:v>
                </c:pt>
                <c:pt idx="7">
                  <c:v>0.64601999999999993</c:v>
                </c:pt>
                <c:pt idx="8">
                  <c:v>0.67393800000000004</c:v>
                </c:pt>
                <c:pt idx="9">
                  <c:v>0.69743600000000006</c:v>
                </c:pt>
                <c:pt idx="10">
                  <c:v>0.70278799999999997</c:v>
                </c:pt>
                <c:pt idx="11">
                  <c:v>0.71775800000000001</c:v>
                </c:pt>
                <c:pt idx="12">
                  <c:v>0.76075999999999999</c:v>
                </c:pt>
                <c:pt idx="13">
                  <c:v>0.86310600000000004</c:v>
                </c:pt>
                <c:pt idx="14">
                  <c:v>0.73543199999999997</c:v>
                </c:pt>
                <c:pt idx="15">
                  <c:v>0.71757300000000002</c:v>
                </c:pt>
                <c:pt idx="16">
                  <c:v>0.72875999999999996</c:v>
                </c:pt>
                <c:pt idx="17">
                  <c:v>0.77017600000000008</c:v>
                </c:pt>
                <c:pt idx="18">
                  <c:v>0.840642</c:v>
                </c:pt>
                <c:pt idx="19">
                  <c:v>0.74628399999999995</c:v>
                </c:pt>
                <c:pt idx="20">
                  <c:v>0.73077899999999996</c:v>
                </c:pt>
                <c:pt idx="21">
                  <c:v>0.78576400000000002</c:v>
                </c:pt>
                <c:pt idx="22">
                  <c:v>0.79543799999999998</c:v>
                </c:pt>
                <c:pt idx="23">
                  <c:v>0.79004600000000003</c:v>
                </c:pt>
                <c:pt idx="24">
                  <c:v>0.80240199999999995</c:v>
                </c:pt>
                <c:pt idx="25">
                  <c:v>0.81206</c:v>
                </c:pt>
                <c:pt idx="26">
                  <c:v>0.82287399999999999</c:v>
                </c:pt>
                <c:pt idx="27">
                  <c:v>0.82378600000000002</c:v>
                </c:pt>
                <c:pt idx="28">
                  <c:v>0.83662800000000004</c:v>
                </c:pt>
                <c:pt idx="29">
                  <c:v>0.850742</c:v>
                </c:pt>
                <c:pt idx="30">
                  <c:v>0.84408399999999995</c:v>
                </c:pt>
                <c:pt idx="31">
                  <c:v>0.85844900000000002</c:v>
                </c:pt>
                <c:pt idx="32">
                  <c:v>0.87311300000000003</c:v>
                </c:pt>
                <c:pt idx="33">
                  <c:v>0.88824000000000003</c:v>
                </c:pt>
                <c:pt idx="34">
                  <c:v>0.90742900000000004</c:v>
                </c:pt>
                <c:pt idx="35">
                  <c:v>0.92444599999999999</c:v>
                </c:pt>
                <c:pt idx="36">
                  <c:v>0.95146500000000001</c:v>
                </c:pt>
                <c:pt idx="37">
                  <c:v>0.97223999999999999</c:v>
                </c:pt>
                <c:pt idx="38">
                  <c:v>0.99202199999999996</c:v>
                </c:pt>
                <c:pt idx="39">
                  <c:v>1.01423</c:v>
                </c:pt>
                <c:pt idx="40">
                  <c:v>1.037534</c:v>
                </c:pt>
                <c:pt idx="41">
                  <c:v>1.055717</c:v>
                </c:pt>
                <c:pt idx="42">
                  <c:v>1.086673</c:v>
                </c:pt>
                <c:pt idx="43">
                  <c:v>1.1102590000000001</c:v>
                </c:pt>
                <c:pt idx="44">
                  <c:v>1.137162</c:v>
                </c:pt>
                <c:pt idx="45">
                  <c:v>1.1567559999999999</c:v>
                </c:pt>
                <c:pt idx="46">
                  <c:v>1.18682</c:v>
                </c:pt>
                <c:pt idx="47">
                  <c:v>1.2119180000000001</c:v>
                </c:pt>
                <c:pt idx="48">
                  <c:v>1.2431270000000001</c:v>
                </c:pt>
                <c:pt idx="49">
                  <c:v>1.272581</c:v>
                </c:pt>
                <c:pt idx="50">
                  <c:v>1.3043260000000001</c:v>
                </c:pt>
              </c:numCache>
            </c:numRef>
          </c:val>
          <c:extLst>
            <c:ext xmlns:c16="http://schemas.microsoft.com/office/drawing/2014/chart" uri="{C3380CC4-5D6E-409C-BE32-E72D297353CC}">
              <c16:uniqueId val="{00000000-97C4-4A47-ACF3-41DE9846F199}"/>
            </c:ext>
          </c:extLst>
        </c:ser>
        <c:ser>
          <c:idx val="1"/>
          <c:order val="1"/>
          <c:tx>
            <c:strRef>
              <c:f>Sheet1!$C$1</c:f>
              <c:strCache>
                <c:ptCount val="1"/>
                <c:pt idx="0">
                  <c:v>Commercial</c:v>
                </c:pt>
              </c:strCache>
            </c:strRef>
          </c:tx>
          <c:spPr>
            <a:solidFill>
              <a:srgbClr val="E3A5AC"/>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3.1824690000000002</c:v>
                </c:pt>
                <c:pt idx="1">
                  <c:v>3.0227119999999998</c:v>
                </c:pt>
                <c:pt idx="2">
                  <c:v>3.1441699999999999</c:v>
                </c:pt>
                <c:pt idx="3">
                  <c:v>3.1794929999999999</c:v>
                </c:pt>
                <c:pt idx="4">
                  <c:v>3.1289720000000001</c:v>
                </c:pt>
                <c:pt idx="5">
                  <c:v>2.99892</c:v>
                </c:pt>
                <c:pt idx="6">
                  <c:v>2.83203</c:v>
                </c:pt>
                <c:pt idx="7">
                  <c:v>3.0129039999999998</c:v>
                </c:pt>
                <c:pt idx="8">
                  <c:v>3.1525289999999999</c:v>
                </c:pt>
                <c:pt idx="9">
                  <c:v>3.118592</c:v>
                </c:pt>
                <c:pt idx="10">
                  <c:v>3.1025930000000002</c:v>
                </c:pt>
                <c:pt idx="11">
                  <c:v>3.155319</c:v>
                </c:pt>
                <c:pt idx="12">
                  <c:v>2.8949259999999999</c:v>
                </c:pt>
                <c:pt idx="13">
                  <c:v>3.2953009999999998</c:v>
                </c:pt>
                <c:pt idx="14">
                  <c:v>3.4663080000000002</c:v>
                </c:pt>
                <c:pt idx="15">
                  <c:v>3.2017340000000001</c:v>
                </c:pt>
                <c:pt idx="16">
                  <c:v>3.1095839999999999</c:v>
                </c:pt>
                <c:pt idx="17">
                  <c:v>3.1640779999999999</c:v>
                </c:pt>
                <c:pt idx="18">
                  <c:v>3.4762810000000002</c:v>
                </c:pt>
                <c:pt idx="19">
                  <c:v>3.501741</c:v>
                </c:pt>
                <c:pt idx="20">
                  <c:v>3.424169</c:v>
                </c:pt>
                <c:pt idx="21">
                  <c:v>3.4719280000000001</c:v>
                </c:pt>
                <c:pt idx="22">
                  <c:v>3.4902389999999999</c:v>
                </c:pt>
                <c:pt idx="23">
                  <c:v>3.495965</c:v>
                </c:pt>
                <c:pt idx="24">
                  <c:v>3.4981429999999998</c:v>
                </c:pt>
                <c:pt idx="25">
                  <c:v>3.491552</c:v>
                </c:pt>
                <c:pt idx="26">
                  <c:v>3.4845709999999999</c:v>
                </c:pt>
                <c:pt idx="27">
                  <c:v>3.4807929999999998</c:v>
                </c:pt>
                <c:pt idx="28">
                  <c:v>3.4826540000000001</c:v>
                </c:pt>
                <c:pt idx="29">
                  <c:v>3.4903810000000002</c:v>
                </c:pt>
                <c:pt idx="30">
                  <c:v>3.4966460000000001</c:v>
                </c:pt>
                <c:pt idx="31">
                  <c:v>3.5088149999999998</c:v>
                </c:pt>
                <c:pt idx="32">
                  <c:v>3.522729</c:v>
                </c:pt>
                <c:pt idx="33">
                  <c:v>3.5332140000000001</c:v>
                </c:pt>
                <c:pt idx="34">
                  <c:v>3.5417670000000001</c:v>
                </c:pt>
                <c:pt idx="35">
                  <c:v>3.5526779999999998</c:v>
                </c:pt>
                <c:pt idx="36">
                  <c:v>3.567056</c:v>
                </c:pt>
                <c:pt idx="37">
                  <c:v>3.5789930000000001</c:v>
                </c:pt>
                <c:pt idx="38">
                  <c:v>3.5902020000000001</c:v>
                </c:pt>
                <c:pt idx="39">
                  <c:v>3.6015280000000001</c:v>
                </c:pt>
                <c:pt idx="40">
                  <c:v>3.6147680000000002</c:v>
                </c:pt>
                <c:pt idx="41">
                  <c:v>3.6278990000000002</c:v>
                </c:pt>
                <c:pt idx="42">
                  <c:v>3.6410680000000002</c:v>
                </c:pt>
                <c:pt idx="43">
                  <c:v>3.6543619999999999</c:v>
                </c:pt>
                <c:pt idx="44">
                  <c:v>3.6685859999999999</c:v>
                </c:pt>
                <c:pt idx="45">
                  <c:v>3.6817289999999998</c:v>
                </c:pt>
                <c:pt idx="46">
                  <c:v>3.6942339999999998</c:v>
                </c:pt>
                <c:pt idx="47">
                  <c:v>3.7060140000000001</c:v>
                </c:pt>
                <c:pt idx="48">
                  <c:v>3.7189779999999999</c:v>
                </c:pt>
                <c:pt idx="49">
                  <c:v>3.7317269999999998</c:v>
                </c:pt>
                <c:pt idx="50">
                  <c:v>3.7443520000000001</c:v>
                </c:pt>
              </c:numCache>
            </c:numRef>
          </c:val>
          <c:extLst>
            <c:ext xmlns:c16="http://schemas.microsoft.com/office/drawing/2014/chart" uri="{C3380CC4-5D6E-409C-BE32-E72D297353CC}">
              <c16:uniqueId val="{00000001-97C4-4A47-ACF3-41DE9846F199}"/>
            </c:ext>
          </c:extLst>
        </c:ser>
        <c:ser>
          <c:idx val="2"/>
          <c:order val="2"/>
          <c:tx>
            <c:strRef>
              <c:f>Sheet1!$D$1</c:f>
              <c:strCache>
                <c:ptCount val="1"/>
                <c:pt idx="0">
                  <c:v>Residential</c:v>
                </c:pt>
              </c:strCache>
            </c:strRef>
          </c:tx>
          <c:spPr>
            <a:solidFill>
              <a:srgbClr val="C60000"/>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4.9961789999999997</c:v>
                </c:pt>
                <c:pt idx="1">
                  <c:v>4.7713400000000004</c:v>
                </c:pt>
                <c:pt idx="2">
                  <c:v>4.8888180000000014</c:v>
                </c:pt>
                <c:pt idx="3">
                  <c:v>5.0793509999999999</c:v>
                </c:pt>
                <c:pt idx="4">
                  <c:v>4.8687969999999998</c:v>
                </c:pt>
                <c:pt idx="5">
                  <c:v>4.8267749999999996</c:v>
                </c:pt>
                <c:pt idx="6">
                  <c:v>4.3684660000000006</c:v>
                </c:pt>
                <c:pt idx="7">
                  <c:v>4.7223579999999998</c:v>
                </c:pt>
                <c:pt idx="8">
                  <c:v>4.892277</c:v>
                </c:pt>
                <c:pt idx="9">
                  <c:v>4.7789070000000002</c:v>
                </c:pt>
                <c:pt idx="10">
                  <c:v>4.7824119999999999</c:v>
                </c:pt>
                <c:pt idx="11">
                  <c:v>4.7137770000000003</c:v>
                </c:pt>
                <c:pt idx="12">
                  <c:v>4.1495190000000006</c:v>
                </c:pt>
                <c:pt idx="13">
                  <c:v>4.8973720000000007</c:v>
                </c:pt>
                <c:pt idx="14">
                  <c:v>5.0874709999999999</c:v>
                </c:pt>
                <c:pt idx="15">
                  <c:v>4.6128879999999999</c:v>
                </c:pt>
                <c:pt idx="16">
                  <c:v>4.3465879999999997</c:v>
                </c:pt>
                <c:pt idx="17">
                  <c:v>4.4122820000000003</c:v>
                </c:pt>
                <c:pt idx="18">
                  <c:v>4.9739829999999996</c:v>
                </c:pt>
                <c:pt idx="19">
                  <c:v>5.0340259999999999</c:v>
                </c:pt>
                <c:pt idx="20">
                  <c:v>4.9315569999999997</c:v>
                </c:pt>
                <c:pt idx="21">
                  <c:v>4.8557480000000002</c:v>
                </c:pt>
                <c:pt idx="22">
                  <c:v>4.8450990000000003</c:v>
                </c:pt>
                <c:pt idx="23">
                  <c:v>4.8314820000000003</c:v>
                </c:pt>
                <c:pt idx="24">
                  <c:v>4.8182939999999999</c:v>
                </c:pt>
                <c:pt idx="25">
                  <c:v>4.8007150000000003</c:v>
                </c:pt>
                <c:pt idx="26">
                  <c:v>4.7784420000000001</c:v>
                </c:pt>
                <c:pt idx="27">
                  <c:v>4.7558210000000001</c:v>
                </c:pt>
                <c:pt idx="28">
                  <c:v>4.7356920000000002</c:v>
                </c:pt>
                <c:pt idx="29">
                  <c:v>4.7203819999999999</c:v>
                </c:pt>
                <c:pt idx="30">
                  <c:v>4.7042310000000001</c:v>
                </c:pt>
                <c:pt idx="31">
                  <c:v>4.6929350000000003</c:v>
                </c:pt>
                <c:pt idx="32">
                  <c:v>4.6826629999999998</c:v>
                </c:pt>
                <c:pt idx="33">
                  <c:v>4.6713019999999998</c:v>
                </c:pt>
                <c:pt idx="34">
                  <c:v>4.6594410000000002</c:v>
                </c:pt>
                <c:pt idx="35">
                  <c:v>4.6501950000000001</c:v>
                </c:pt>
                <c:pt idx="36">
                  <c:v>4.6430790000000002</c:v>
                </c:pt>
                <c:pt idx="37">
                  <c:v>4.6345809999999998</c:v>
                </c:pt>
                <c:pt idx="38">
                  <c:v>4.626099</c:v>
                </c:pt>
                <c:pt idx="39">
                  <c:v>4.6172069999999996</c:v>
                </c:pt>
                <c:pt idx="40">
                  <c:v>4.6097570000000001</c:v>
                </c:pt>
                <c:pt idx="41">
                  <c:v>4.6028330000000004</c:v>
                </c:pt>
                <c:pt idx="42">
                  <c:v>4.5954280000000001</c:v>
                </c:pt>
                <c:pt idx="43">
                  <c:v>4.5886380000000004</c:v>
                </c:pt>
                <c:pt idx="44">
                  <c:v>4.5827879999999999</c:v>
                </c:pt>
                <c:pt idx="45">
                  <c:v>4.5771569999999997</c:v>
                </c:pt>
                <c:pt idx="46">
                  <c:v>4.5716020000000004</c:v>
                </c:pt>
                <c:pt idx="47">
                  <c:v>4.5659409999999996</c:v>
                </c:pt>
                <c:pt idx="48">
                  <c:v>4.5602720000000003</c:v>
                </c:pt>
                <c:pt idx="49">
                  <c:v>4.5545879999999999</c:v>
                </c:pt>
                <c:pt idx="50">
                  <c:v>4.5484819999999999</c:v>
                </c:pt>
              </c:numCache>
            </c:numRef>
          </c:val>
          <c:extLst>
            <c:ext xmlns:c16="http://schemas.microsoft.com/office/drawing/2014/chart" uri="{C3380CC4-5D6E-409C-BE32-E72D297353CC}">
              <c16:uniqueId val="{00000002-97C4-4A47-ACF3-41DE9846F199}"/>
            </c:ext>
          </c:extLst>
        </c:ser>
        <c:ser>
          <c:idx val="3"/>
          <c:order val="3"/>
          <c:tx>
            <c:strRef>
              <c:f>Sheet1!$E$1</c:f>
              <c:strCache>
                <c:ptCount val="1"/>
                <c:pt idx="0">
                  <c:v>Electric power</c:v>
                </c:pt>
              </c:strCache>
            </c:strRef>
          </c:tx>
          <c:spPr>
            <a:solidFill>
              <a:srgbClr val="E1AB76"/>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5.2063240000000004</c:v>
                </c:pt>
                <c:pt idx="1">
                  <c:v>5.342301</c:v>
                </c:pt>
                <c:pt idx="2">
                  <c:v>5.6718970000000004</c:v>
                </c:pt>
                <c:pt idx="3">
                  <c:v>5.1352150000000014</c:v>
                </c:pt>
                <c:pt idx="4">
                  <c:v>5.4637630000000001</c:v>
                </c:pt>
                <c:pt idx="5">
                  <c:v>5.8691450000000014</c:v>
                </c:pt>
                <c:pt idx="6">
                  <c:v>6.2221000000000002</c:v>
                </c:pt>
                <c:pt idx="7">
                  <c:v>6.8414080000000004</c:v>
                </c:pt>
                <c:pt idx="8">
                  <c:v>6.6683789999999998</c:v>
                </c:pt>
                <c:pt idx="9">
                  <c:v>6.8725330000000007</c:v>
                </c:pt>
                <c:pt idx="10">
                  <c:v>7.3871840000000004</c:v>
                </c:pt>
                <c:pt idx="11">
                  <c:v>7.5738630000000002</c:v>
                </c:pt>
                <c:pt idx="12">
                  <c:v>9.1107929999999993</c:v>
                </c:pt>
                <c:pt idx="13">
                  <c:v>8.1907560000000004</c:v>
                </c:pt>
                <c:pt idx="14">
                  <c:v>8.1459820000000001</c:v>
                </c:pt>
                <c:pt idx="15">
                  <c:v>9.6133700000000015</c:v>
                </c:pt>
                <c:pt idx="16">
                  <c:v>9.9852699999999999</c:v>
                </c:pt>
                <c:pt idx="17">
                  <c:v>9.2655550000000009</c:v>
                </c:pt>
                <c:pt idx="18">
                  <c:v>10.625693999999999</c:v>
                </c:pt>
                <c:pt idx="19">
                  <c:v>11.398642000000001</c:v>
                </c:pt>
                <c:pt idx="20">
                  <c:v>11.238638999999999</c:v>
                </c:pt>
                <c:pt idx="21">
                  <c:v>11.741858000000001</c:v>
                </c:pt>
                <c:pt idx="22">
                  <c:v>11.344834000000001</c:v>
                </c:pt>
                <c:pt idx="23">
                  <c:v>11.111863</c:v>
                </c:pt>
                <c:pt idx="24">
                  <c:v>10.853161</c:v>
                </c:pt>
                <c:pt idx="25">
                  <c:v>10.776381000000001</c:v>
                </c:pt>
                <c:pt idx="26">
                  <c:v>10.719224000000001</c:v>
                </c:pt>
                <c:pt idx="27">
                  <c:v>10.551202</c:v>
                </c:pt>
                <c:pt idx="28">
                  <c:v>10.489868</c:v>
                </c:pt>
                <c:pt idx="29">
                  <c:v>10.419230000000001</c:v>
                </c:pt>
                <c:pt idx="30">
                  <c:v>10.201456</c:v>
                </c:pt>
                <c:pt idx="31">
                  <c:v>10.283834000000001</c:v>
                </c:pt>
                <c:pt idx="32">
                  <c:v>10.415735</c:v>
                </c:pt>
                <c:pt idx="33">
                  <c:v>10.608328</c:v>
                </c:pt>
                <c:pt idx="34">
                  <c:v>10.919601</c:v>
                </c:pt>
                <c:pt idx="35">
                  <c:v>10.957995</c:v>
                </c:pt>
                <c:pt idx="36">
                  <c:v>11.035315000000001</c:v>
                </c:pt>
                <c:pt idx="37">
                  <c:v>11.13364</c:v>
                </c:pt>
                <c:pt idx="38">
                  <c:v>11.245196</c:v>
                </c:pt>
                <c:pt idx="39">
                  <c:v>11.331375</c:v>
                </c:pt>
                <c:pt idx="40">
                  <c:v>11.458055</c:v>
                </c:pt>
                <c:pt idx="41">
                  <c:v>11.506651</c:v>
                </c:pt>
                <c:pt idx="42">
                  <c:v>11.540127</c:v>
                </c:pt>
                <c:pt idx="43">
                  <c:v>11.590923</c:v>
                </c:pt>
                <c:pt idx="44">
                  <c:v>11.560499</c:v>
                </c:pt>
                <c:pt idx="45">
                  <c:v>11.552759999999999</c:v>
                </c:pt>
                <c:pt idx="46">
                  <c:v>11.592127</c:v>
                </c:pt>
                <c:pt idx="47">
                  <c:v>11.712459000000001</c:v>
                </c:pt>
                <c:pt idx="48">
                  <c:v>11.891726</c:v>
                </c:pt>
                <c:pt idx="49">
                  <c:v>12.071308999999999</c:v>
                </c:pt>
                <c:pt idx="50">
                  <c:v>12.198178</c:v>
                </c:pt>
              </c:numCache>
            </c:numRef>
          </c:val>
          <c:extLst>
            <c:ext xmlns:c16="http://schemas.microsoft.com/office/drawing/2014/chart" uri="{C3380CC4-5D6E-409C-BE32-E72D297353CC}">
              <c16:uniqueId val="{00000003-97C4-4A47-ACF3-41DE9846F199}"/>
            </c:ext>
          </c:extLst>
        </c:ser>
        <c:ser>
          <c:idx val="4"/>
          <c:order val="4"/>
          <c:tx>
            <c:strRef>
              <c:f>Sheet1!$F$1</c:f>
              <c:strCache>
                <c:ptCount val="1"/>
                <c:pt idx="0">
                  <c:v>Industrial - other industrial</c:v>
                </c:pt>
              </c:strCache>
            </c:strRef>
          </c:tx>
          <c:spPr>
            <a:solidFill>
              <a:srgbClr val="5D9732"/>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8.1422399999999993</c:v>
                </c:pt>
                <c:pt idx="1">
                  <c:v>7.3442189999999998</c:v>
                </c:pt>
                <c:pt idx="2">
                  <c:v>7.5271840000000001</c:v>
                </c:pt>
                <c:pt idx="3">
                  <c:v>7.1503959999999998</c:v>
                </c:pt>
                <c:pt idx="4">
                  <c:v>7.2564080000000004</c:v>
                </c:pt>
                <c:pt idx="5">
                  <c:v>6.6011679999999986</c:v>
                </c:pt>
                <c:pt idx="6">
                  <c:v>6.5265460000000006</c:v>
                </c:pt>
                <c:pt idx="7">
                  <c:v>6.6547160000000014</c:v>
                </c:pt>
                <c:pt idx="8">
                  <c:v>6.6701819999999996</c:v>
                </c:pt>
                <c:pt idx="9">
                  <c:v>6.1673710000000002</c:v>
                </c:pt>
                <c:pt idx="10">
                  <c:v>6.8261919999999998</c:v>
                </c:pt>
                <c:pt idx="11">
                  <c:v>6.9941199999999997</c:v>
                </c:pt>
                <c:pt idx="12">
                  <c:v>7.2262149999999998</c:v>
                </c:pt>
                <c:pt idx="13">
                  <c:v>7.4254519999999999</c:v>
                </c:pt>
                <c:pt idx="14">
                  <c:v>7.646039</c:v>
                </c:pt>
                <c:pt idx="15">
                  <c:v>7.521903</c:v>
                </c:pt>
                <c:pt idx="16">
                  <c:v>7.728688</c:v>
                </c:pt>
                <c:pt idx="17">
                  <c:v>7.9491989999999992</c:v>
                </c:pt>
                <c:pt idx="18">
                  <c:v>8.2858359999999998</c:v>
                </c:pt>
                <c:pt idx="19">
                  <c:v>8.3347789999999993</c:v>
                </c:pt>
                <c:pt idx="20">
                  <c:v>8.6338159999999995</c:v>
                </c:pt>
                <c:pt idx="21">
                  <c:v>8.7859459999999991</c:v>
                </c:pt>
                <c:pt idx="22">
                  <c:v>8.9866620000000008</c:v>
                </c:pt>
                <c:pt idx="23">
                  <c:v>9.1747519999999998</c:v>
                </c:pt>
                <c:pt idx="24">
                  <c:v>9.3289969999999993</c:v>
                </c:pt>
                <c:pt idx="25">
                  <c:v>9.3654609999999998</c:v>
                </c:pt>
                <c:pt idx="26">
                  <c:v>9.3410849999999996</c:v>
                </c:pt>
                <c:pt idx="27">
                  <c:v>9.3329330000000006</c:v>
                </c:pt>
                <c:pt idx="28">
                  <c:v>9.3569899999999997</c:v>
                </c:pt>
                <c:pt idx="29">
                  <c:v>9.4203709999999994</c:v>
                </c:pt>
                <c:pt idx="30">
                  <c:v>9.4063719999999993</c:v>
                </c:pt>
                <c:pt idx="31">
                  <c:v>9.4919779999999996</c:v>
                </c:pt>
                <c:pt idx="32">
                  <c:v>9.5862479999999994</c:v>
                </c:pt>
                <c:pt idx="33">
                  <c:v>9.6221709999999998</c:v>
                </c:pt>
                <c:pt idx="34">
                  <c:v>9.7307009999999998</c:v>
                </c:pt>
                <c:pt idx="35">
                  <c:v>9.8291719999999998</c:v>
                </c:pt>
                <c:pt idx="36">
                  <c:v>9.8913840000000004</c:v>
                </c:pt>
                <c:pt idx="37">
                  <c:v>10.053499</c:v>
                </c:pt>
                <c:pt idx="38">
                  <c:v>10.144337999999999</c:v>
                </c:pt>
                <c:pt idx="39">
                  <c:v>10.244191000000001</c:v>
                </c:pt>
                <c:pt idx="40">
                  <c:v>10.368338</c:v>
                </c:pt>
                <c:pt idx="41">
                  <c:v>10.495609</c:v>
                </c:pt>
                <c:pt idx="42">
                  <c:v>10.614655000000001</c:v>
                </c:pt>
                <c:pt idx="43">
                  <c:v>10.730333999999999</c:v>
                </c:pt>
                <c:pt idx="44">
                  <c:v>10.860367</c:v>
                </c:pt>
                <c:pt idx="45">
                  <c:v>11.001950000000001</c:v>
                </c:pt>
                <c:pt idx="46">
                  <c:v>11.117065</c:v>
                </c:pt>
                <c:pt idx="47">
                  <c:v>11.292887</c:v>
                </c:pt>
                <c:pt idx="48">
                  <c:v>11.440708000000001</c:v>
                </c:pt>
                <c:pt idx="49">
                  <c:v>11.594631</c:v>
                </c:pt>
                <c:pt idx="50">
                  <c:v>11.691266000000001</c:v>
                </c:pt>
              </c:numCache>
            </c:numRef>
          </c:val>
          <c:extLst>
            <c:ext xmlns:c16="http://schemas.microsoft.com/office/drawing/2014/chart" uri="{C3380CC4-5D6E-409C-BE32-E72D297353CC}">
              <c16:uniqueId val="{00000004-97C4-4A47-ACF3-41DE9846F199}"/>
            </c:ext>
          </c:extLst>
        </c:ser>
        <c:ser>
          <c:idx val="5"/>
          <c:order val="5"/>
          <c:tx>
            <c:strRef>
              <c:f>Sheet1!$G$1</c:f>
              <c:strCache>
                <c:ptCount val="1"/>
                <c:pt idx="0">
                  <c:v>Industrial - lease and plant</c:v>
                </c:pt>
              </c:strCache>
            </c:strRef>
          </c:tx>
          <c:spPr>
            <a:solidFill>
              <a:srgbClr val="467126"/>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1.1509480000000001</c:v>
                </c:pt>
                <c:pt idx="1">
                  <c:v>1.118552</c:v>
                </c:pt>
                <c:pt idx="2">
                  <c:v>1.1130819999999999</c:v>
                </c:pt>
                <c:pt idx="3">
                  <c:v>1.1222829999999999</c:v>
                </c:pt>
                <c:pt idx="4">
                  <c:v>1.097904</c:v>
                </c:pt>
                <c:pt idx="5">
                  <c:v>1.1115170000000001</c:v>
                </c:pt>
                <c:pt idx="6">
                  <c:v>1.141977</c:v>
                </c:pt>
                <c:pt idx="7">
                  <c:v>1.2263869999999999</c:v>
                </c:pt>
                <c:pt idx="8">
                  <c:v>1.2197020000000001</c:v>
                </c:pt>
                <c:pt idx="9">
                  <c:v>1.275239</c:v>
                </c:pt>
                <c:pt idx="10">
                  <c:v>1.2856270000000001</c:v>
                </c:pt>
                <c:pt idx="11">
                  <c:v>1.3225880000000001</c:v>
                </c:pt>
                <c:pt idx="12">
                  <c:v>1.396274</c:v>
                </c:pt>
                <c:pt idx="13">
                  <c:v>1.483085</c:v>
                </c:pt>
                <c:pt idx="14">
                  <c:v>1.512143</c:v>
                </c:pt>
                <c:pt idx="15">
                  <c:v>1.576389</c:v>
                </c:pt>
                <c:pt idx="16">
                  <c:v>1.5453300000000001</c:v>
                </c:pt>
                <c:pt idx="17">
                  <c:v>1.5644690000000001</c:v>
                </c:pt>
                <c:pt idx="18">
                  <c:v>1.7540469999999999</c:v>
                </c:pt>
                <c:pt idx="19">
                  <c:v>1.8453269999999999</c:v>
                </c:pt>
                <c:pt idx="20">
                  <c:v>1.891138</c:v>
                </c:pt>
                <c:pt idx="21">
                  <c:v>1.988723</c:v>
                </c:pt>
                <c:pt idx="22">
                  <c:v>2.077391</c:v>
                </c:pt>
                <c:pt idx="23">
                  <c:v>2.1176140000000001</c:v>
                </c:pt>
                <c:pt idx="24">
                  <c:v>2.1665839999999998</c:v>
                </c:pt>
                <c:pt idx="25">
                  <c:v>2.2271339999999999</c:v>
                </c:pt>
                <c:pt idx="26">
                  <c:v>2.262327</c:v>
                </c:pt>
                <c:pt idx="27">
                  <c:v>2.279887</c:v>
                </c:pt>
                <c:pt idx="28">
                  <c:v>2.2997350000000001</c:v>
                </c:pt>
                <c:pt idx="29">
                  <c:v>2.3090570000000001</c:v>
                </c:pt>
                <c:pt idx="30">
                  <c:v>2.3068270000000002</c:v>
                </c:pt>
                <c:pt idx="31">
                  <c:v>2.3155990000000002</c:v>
                </c:pt>
                <c:pt idx="32">
                  <c:v>2.3341829999999999</c:v>
                </c:pt>
                <c:pt idx="33">
                  <c:v>2.3448509999999998</c:v>
                </c:pt>
                <c:pt idx="34">
                  <c:v>2.3638560000000002</c:v>
                </c:pt>
                <c:pt idx="35">
                  <c:v>2.3694980000000001</c:v>
                </c:pt>
                <c:pt idx="36">
                  <c:v>2.375969</c:v>
                </c:pt>
                <c:pt idx="37">
                  <c:v>2.3667060000000002</c:v>
                </c:pt>
                <c:pt idx="38">
                  <c:v>2.3718970000000001</c:v>
                </c:pt>
                <c:pt idx="39">
                  <c:v>2.3769960000000001</c:v>
                </c:pt>
                <c:pt idx="40">
                  <c:v>2.4173179999999999</c:v>
                </c:pt>
                <c:pt idx="41">
                  <c:v>2.4222039999999998</c:v>
                </c:pt>
                <c:pt idx="42">
                  <c:v>2.4280550000000001</c:v>
                </c:pt>
                <c:pt idx="43">
                  <c:v>2.4343780000000002</c:v>
                </c:pt>
                <c:pt idx="44">
                  <c:v>2.4357760000000002</c:v>
                </c:pt>
                <c:pt idx="45">
                  <c:v>2.4308999999999998</c:v>
                </c:pt>
                <c:pt idx="46">
                  <c:v>2.4328789999999998</c:v>
                </c:pt>
                <c:pt idx="47">
                  <c:v>2.4352930000000002</c:v>
                </c:pt>
                <c:pt idx="48">
                  <c:v>2.4404080000000001</c:v>
                </c:pt>
                <c:pt idx="49">
                  <c:v>2.441325</c:v>
                </c:pt>
                <c:pt idx="50">
                  <c:v>2.4289849999999999</c:v>
                </c:pt>
              </c:numCache>
            </c:numRef>
          </c:val>
          <c:extLst>
            <c:ext xmlns:c16="http://schemas.microsoft.com/office/drawing/2014/chart" uri="{C3380CC4-5D6E-409C-BE32-E72D297353CC}">
              <c16:uniqueId val="{00000005-97C4-4A47-ACF3-41DE9846F199}"/>
            </c:ext>
          </c:extLst>
        </c:ser>
        <c:ser>
          <c:idx val="6"/>
          <c:order val="6"/>
          <c:tx>
            <c:strRef>
              <c:f>Sheet1!$H$1</c:f>
              <c:strCache>
                <c:ptCount val="1"/>
                <c:pt idx="0">
                  <c:v>Industrial - liqufaction for export</c:v>
                </c:pt>
              </c:strCache>
            </c:strRef>
          </c:tx>
          <c:spPr>
            <a:solidFill>
              <a:srgbClr val="2E4B19"/>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formatCode>General</c:formatCode>
                <c:ptCount val="51"/>
                <c:pt idx="0">
                  <c:v>6.5610000000000002E-2</c:v>
                </c:pt>
                <c:pt idx="1">
                  <c:v>6.575300000000002E-2</c:v>
                </c:pt>
                <c:pt idx="2">
                  <c:v>6.3438999999999968E-2</c:v>
                </c:pt>
                <c:pt idx="3">
                  <c:v>6.5698000000000034E-2</c:v>
                </c:pt>
                <c:pt idx="4">
                  <c:v>6.2100000000000079E-2</c:v>
                </c:pt>
                <c:pt idx="5">
                  <c:v>6.5125000000000002E-2</c:v>
                </c:pt>
                <c:pt idx="6">
                  <c:v>6.0764999999999993E-2</c:v>
                </c:pt>
                <c:pt idx="7">
                  <c:v>4.839599999999996E-2</c:v>
                </c:pt>
                <c:pt idx="8">
                  <c:v>3.9164000000000053E-2</c:v>
                </c:pt>
                <c:pt idx="9">
                  <c:v>3.327099999999996E-2</c:v>
                </c:pt>
                <c:pt idx="10">
                  <c:v>6.4584999999999976E-2</c:v>
                </c:pt>
                <c:pt idx="11">
                  <c:v>6.9765000000000049E-2</c:v>
                </c:pt>
                <c:pt idx="12">
                  <c:v>2.8141999999999941E-2</c:v>
                </c:pt>
                <c:pt idx="13">
                  <c:v>-9.9999999997635312E-7</c:v>
                </c:pt>
                <c:pt idx="14">
                  <c:v>1.597500000000002E-2</c:v>
                </c:pt>
                <c:pt idx="15">
                  <c:v>2.81429999999998E-2</c:v>
                </c:pt>
                <c:pt idx="16">
                  <c:v>0.15899299999999991</c:v>
                </c:pt>
                <c:pt idx="17">
                  <c:v>0.56610300000000002</c:v>
                </c:pt>
                <c:pt idx="18">
                  <c:v>0.90026499999999987</c:v>
                </c:pt>
                <c:pt idx="19">
                  <c:v>0.168215</c:v>
                </c:pt>
                <c:pt idx="20">
                  <c:v>0.233686</c:v>
                </c:pt>
                <c:pt idx="21">
                  <c:v>0.29385899999999998</c:v>
                </c:pt>
                <c:pt idx="22">
                  <c:v>0.31248100000000001</c:v>
                </c:pt>
                <c:pt idx="23">
                  <c:v>0.31661</c:v>
                </c:pt>
                <c:pt idx="24">
                  <c:v>0.35400199999999998</c:v>
                </c:pt>
                <c:pt idx="25">
                  <c:v>0.43963600000000003</c:v>
                </c:pt>
                <c:pt idx="26">
                  <c:v>0.51249</c:v>
                </c:pt>
                <c:pt idx="27">
                  <c:v>0.53248899999999999</c:v>
                </c:pt>
                <c:pt idx="28">
                  <c:v>0.55370200000000003</c:v>
                </c:pt>
                <c:pt idx="29">
                  <c:v>0.57249000000000005</c:v>
                </c:pt>
                <c:pt idx="30">
                  <c:v>0.58248900000000003</c:v>
                </c:pt>
                <c:pt idx="31">
                  <c:v>0.58248900000000003</c:v>
                </c:pt>
                <c:pt idx="32">
                  <c:v>0.58370200000000005</c:v>
                </c:pt>
                <c:pt idx="33">
                  <c:v>0.58248900000000003</c:v>
                </c:pt>
                <c:pt idx="34">
                  <c:v>0.58248900000000003</c:v>
                </c:pt>
                <c:pt idx="35">
                  <c:v>0.58248900000000003</c:v>
                </c:pt>
                <c:pt idx="36">
                  <c:v>0.58370200000000005</c:v>
                </c:pt>
                <c:pt idx="37">
                  <c:v>0.58248900000000003</c:v>
                </c:pt>
                <c:pt idx="38">
                  <c:v>0.58248900000000003</c:v>
                </c:pt>
                <c:pt idx="39">
                  <c:v>0.58248900000000003</c:v>
                </c:pt>
                <c:pt idx="40">
                  <c:v>0.58370200000000005</c:v>
                </c:pt>
                <c:pt idx="41">
                  <c:v>0.58248900000000003</c:v>
                </c:pt>
                <c:pt idx="42">
                  <c:v>0.58248900000000003</c:v>
                </c:pt>
                <c:pt idx="43">
                  <c:v>0.58248900000000003</c:v>
                </c:pt>
                <c:pt idx="44">
                  <c:v>0.58370200000000005</c:v>
                </c:pt>
                <c:pt idx="45">
                  <c:v>0.58248900000000003</c:v>
                </c:pt>
                <c:pt idx="46">
                  <c:v>0.58248900000000003</c:v>
                </c:pt>
                <c:pt idx="47">
                  <c:v>0.58248900000000003</c:v>
                </c:pt>
                <c:pt idx="48">
                  <c:v>0.58370200000000005</c:v>
                </c:pt>
                <c:pt idx="49">
                  <c:v>0.58248900000000003</c:v>
                </c:pt>
                <c:pt idx="50">
                  <c:v>0.58248900000000003</c:v>
                </c:pt>
              </c:numCache>
            </c:numRef>
          </c:val>
          <c:extLst>
            <c:ext xmlns:c16="http://schemas.microsoft.com/office/drawing/2014/chart" uri="{C3380CC4-5D6E-409C-BE32-E72D297353CC}">
              <c16:uniqueId val="{00000006-97C4-4A47-ACF3-41DE9846F199}"/>
            </c:ext>
          </c:extLst>
        </c:ser>
        <c:dLbls>
          <c:showLegendKey val="0"/>
          <c:showVal val="0"/>
          <c:showCatName val="0"/>
          <c:showSerName val="0"/>
          <c:showPercent val="0"/>
          <c:showBubbleSize val="0"/>
        </c:dLbls>
        <c:axId val="680711424"/>
        <c:axId val="680721216"/>
      </c:areaChart>
      <c:areaChart>
        <c:grouping val="stacked"/>
        <c:varyColors val="0"/>
        <c:ser>
          <c:idx val="7"/>
          <c:order val="7"/>
          <c:tx>
            <c:strRef>
              <c:f>Sheet1!$I$1</c:f>
              <c:strCache>
                <c:ptCount val="1"/>
                <c:pt idx="0">
                  <c:v>Commercial - Second Axis</c:v>
                </c:pt>
              </c:strCache>
            </c:strRef>
          </c:tx>
          <c:spPr>
            <a:no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Sheet1!$I$2:$I$52</c:f>
              <c:numCache>
                <c:formatCode>General</c:formatCode>
                <c:ptCount val="51"/>
                <c:pt idx="0">
                  <c:v>8.7190931506849321</c:v>
                </c:pt>
                <c:pt idx="1">
                  <c:v>8.2814027397260279</c:v>
                </c:pt>
                <c:pt idx="2">
                  <c:v>8.6141643835616435</c:v>
                </c:pt>
                <c:pt idx="3">
                  <c:v>8.710939726027398</c:v>
                </c:pt>
                <c:pt idx="4">
                  <c:v>8.5725260273972612</c:v>
                </c:pt>
                <c:pt idx="5">
                  <c:v>8.2162191780821914</c:v>
                </c:pt>
                <c:pt idx="6">
                  <c:v>7.7589863013698626</c:v>
                </c:pt>
                <c:pt idx="7">
                  <c:v>8.2545315068493146</c:v>
                </c:pt>
                <c:pt idx="8">
                  <c:v>8.6370657534246575</c:v>
                </c:pt>
                <c:pt idx="9">
                  <c:v>8.5440876712328766</c:v>
                </c:pt>
                <c:pt idx="10">
                  <c:v>8.5002547945205471</c:v>
                </c:pt>
                <c:pt idx="11">
                  <c:v>8.6447095890410957</c:v>
                </c:pt>
                <c:pt idx="12">
                  <c:v>7.9313041095890409</c:v>
                </c:pt>
                <c:pt idx="13">
                  <c:v>9.028221917808219</c:v>
                </c:pt>
                <c:pt idx="14">
                  <c:v>9.4967342465753433</c:v>
                </c:pt>
                <c:pt idx="15">
                  <c:v>8.771873972602739</c:v>
                </c:pt>
                <c:pt idx="16">
                  <c:v>8.5194082191780822</c:v>
                </c:pt>
                <c:pt idx="17">
                  <c:v>8.6687068493150683</c:v>
                </c:pt>
                <c:pt idx="18">
                  <c:v>9.524057534246575</c:v>
                </c:pt>
                <c:pt idx="19">
                  <c:v>9.5938109589041094</c:v>
                </c:pt>
                <c:pt idx="20">
                  <c:v>9.3812849315068494</c:v>
                </c:pt>
                <c:pt idx="21">
                  <c:v>9.5121315068493164</c:v>
                </c:pt>
                <c:pt idx="22">
                  <c:v>9.5622986301369863</c:v>
                </c:pt>
                <c:pt idx="23">
                  <c:v>9.5779863013698634</c:v>
                </c:pt>
                <c:pt idx="24">
                  <c:v>9.5839534246575333</c:v>
                </c:pt>
                <c:pt idx="25">
                  <c:v>9.5658958904109586</c:v>
                </c:pt>
                <c:pt idx="26">
                  <c:v>9.546769863013699</c:v>
                </c:pt>
                <c:pt idx="27">
                  <c:v>9.5364191780821912</c:v>
                </c:pt>
                <c:pt idx="28">
                  <c:v>9.5415178082191776</c:v>
                </c:pt>
                <c:pt idx="29">
                  <c:v>9.5626876712328777</c:v>
                </c:pt>
                <c:pt idx="30">
                  <c:v>9.5798520547945216</c:v>
                </c:pt>
                <c:pt idx="31">
                  <c:v>9.6131917808219161</c:v>
                </c:pt>
                <c:pt idx="32">
                  <c:v>9.6513123287671228</c:v>
                </c:pt>
                <c:pt idx="33">
                  <c:v>9.680038356164383</c:v>
                </c:pt>
                <c:pt idx="34">
                  <c:v>9.7034712328767139</c:v>
                </c:pt>
                <c:pt idx="35">
                  <c:v>9.7333643835616428</c:v>
                </c:pt>
                <c:pt idx="36">
                  <c:v>9.7727561643835621</c:v>
                </c:pt>
                <c:pt idx="37">
                  <c:v>9.8054602739726029</c:v>
                </c:pt>
                <c:pt idx="38">
                  <c:v>9.8361698630136996</c:v>
                </c:pt>
                <c:pt idx="39">
                  <c:v>9.8672000000000004</c:v>
                </c:pt>
                <c:pt idx="40">
                  <c:v>9.9034739726027397</c:v>
                </c:pt>
                <c:pt idx="41">
                  <c:v>9.9394493150684937</c:v>
                </c:pt>
                <c:pt idx="42">
                  <c:v>9.9755287671232882</c:v>
                </c:pt>
                <c:pt idx="43">
                  <c:v>10.011950684931509</c:v>
                </c:pt>
                <c:pt idx="44">
                  <c:v>10.050920547945211</c:v>
                </c:pt>
                <c:pt idx="45">
                  <c:v>10.08692876712329</c:v>
                </c:pt>
                <c:pt idx="46">
                  <c:v>10.12118904109589</c:v>
                </c:pt>
                <c:pt idx="47">
                  <c:v>10.15346301369863</c:v>
                </c:pt>
                <c:pt idx="48">
                  <c:v>10.188980821917809</c:v>
                </c:pt>
                <c:pt idx="49">
                  <c:v>10.223909589041099</c:v>
                </c:pt>
                <c:pt idx="50">
                  <c:v>10.258498630136989</c:v>
                </c:pt>
              </c:numCache>
            </c:numRef>
          </c:val>
          <c:extLst>
            <c:ext xmlns:c16="http://schemas.microsoft.com/office/drawing/2014/chart" uri="{C3380CC4-5D6E-409C-BE32-E72D297353CC}">
              <c16:uniqueId val="{00000007-97C4-4A47-ACF3-41DE9846F199}"/>
            </c:ext>
          </c:extLst>
        </c:ser>
        <c:dLbls>
          <c:showLegendKey val="0"/>
          <c:showVal val="0"/>
          <c:showCatName val="0"/>
          <c:showSerName val="0"/>
          <c:showPercent val="0"/>
          <c:showBubbleSize val="0"/>
        </c:dLbls>
        <c:axId val="680722304"/>
        <c:axId val="680721760"/>
      </c:areaChart>
      <c:catAx>
        <c:axId val="6807114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21216"/>
        <c:crosses val="autoZero"/>
        <c:auto val="1"/>
        <c:lblAlgn val="ctr"/>
        <c:lblOffset val="100"/>
        <c:tickLblSkip val="10"/>
        <c:tickMarkSkip val="10"/>
        <c:noMultiLvlLbl val="0"/>
      </c:catAx>
      <c:valAx>
        <c:axId val="680721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11424"/>
        <c:crossesAt val="20"/>
        <c:crossBetween val="midCat"/>
      </c:valAx>
      <c:valAx>
        <c:axId val="680721760"/>
        <c:scaling>
          <c:orientation val="minMax"/>
          <c:max val="109.5"/>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22304"/>
        <c:crosses val="max"/>
        <c:crossBetween val="midCat"/>
        <c:majorUnit val="20"/>
      </c:valAx>
      <c:catAx>
        <c:axId val="680722304"/>
        <c:scaling>
          <c:orientation val="minMax"/>
        </c:scaling>
        <c:delete val="1"/>
        <c:axPos val="b"/>
        <c:numFmt formatCode="General" sourceLinked="1"/>
        <c:majorTickMark val="out"/>
        <c:minorTickMark val="none"/>
        <c:tickLblPos val="nextTo"/>
        <c:crossAx val="680721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400">
          <a:solidFill>
            <a:schemeClr val="tx1"/>
          </a:solidFill>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solidFill>
                <a:latin typeface="+mn-lt"/>
                <a:ea typeface="+mn-ea"/>
                <a:cs typeface="+mn-cs"/>
              </a:defRPr>
            </a:pPr>
            <a:r>
              <a:rPr lang="en-US" sz="1400" b="1" dirty="0">
                <a:solidFill>
                  <a:schemeClr val="tx1"/>
                </a:solidFill>
              </a:rPr>
              <a:t>Natural gas trade (AEO2020 Reference case)</a:t>
            </a:r>
          </a:p>
          <a:p>
            <a:pPr algn="l">
              <a:defRPr sz="1400">
                <a:solidFill>
                  <a:schemeClr val="tx1"/>
                </a:solidFill>
              </a:defRPr>
            </a:pPr>
            <a:r>
              <a:rPr lang="en-US" sz="1400" dirty="0">
                <a:solidFill>
                  <a:schemeClr val="tx1"/>
                </a:solidFill>
              </a:rPr>
              <a:t>trillion cubic feet</a:t>
            </a:r>
          </a:p>
        </c:rich>
      </c:tx>
      <c:layout>
        <c:manualLayout>
          <c:xMode val="edge"/>
          <c:yMode val="edge"/>
          <c:x val="3.2581938976377955E-2"/>
          <c:y val="1.5754973361276011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3.7350530549415159E-2"/>
          <c:y val="0.14434201736806948"/>
          <c:w val="0.82188572588191133"/>
          <c:h val="0.77392117568470276"/>
        </c:manualLayout>
      </c:layout>
      <c:areaChart>
        <c:grouping val="stacked"/>
        <c:varyColors val="0"/>
        <c:ser>
          <c:idx val="3"/>
          <c:order val="3"/>
          <c:tx>
            <c:strRef>
              <c:f>Sheet1!$B$1</c:f>
              <c:strCache>
                <c:ptCount val="1"/>
                <c:pt idx="0">
                  <c:v>Pipeline exports to Canada</c:v>
                </c:pt>
              </c:strCache>
            </c:strRef>
          </c:tx>
          <c:spPr>
            <a:solidFill>
              <a:srgbClr val="A33340"/>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7.2585999999999998E-2</c:v>
                </c:pt>
                <c:pt idx="1">
                  <c:v>0.16669</c:v>
                </c:pt>
                <c:pt idx="2">
                  <c:v>0.18931299999999998</c:v>
                </c:pt>
                <c:pt idx="3">
                  <c:v>0.27098800000000001</c:v>
                </c:pt>
                <c:pt idx="4">
                  <c:v>0.39458499999999996</c:v>
                </c:pt>
                <c:pt idx="5">
                  <c:v>0.35827999999999999</c:v>
                </c:pt>
                <c:pt idx="6">
                  <c:v>0.34106500000000001</c:v>
                </c:pt>
                <c:pt idx="7">
                  <c:v>0.48219799999999996</c:v>
                </c:pt>
                <c:pt idx="8">
                  <c:v>0.55864999999999998</c:v>
                </c:pt>
                <c:pt idx="9">
                  <c:v>0.700596</c:v>
                </c:pt>
                <c:pt idx="10">
                  <c:v>0.73874499999999999</c:v>
                </c:pt>
                <c:pt idx="11">
                  <c:v>0.93699300000000008</c:v>
                </c:pt>
                <c:pt idx="12">
                  <c:v>0.97073100000000001</c:v>
                </c:pt>
                <c:pt idx="13">
                  <c:v>0.91119300000000003</c:v>
                </c:pt>
                <c:pt idx="14">
                  <c:v>0.76957299999999995</c:v>
                </c:pt>
                <c:pt idx="15">
                  <c:v>0.70090200000000003</c:v>
                </c:pt>
                <c:pt idx="16">
                  <c:v>0.77130499999999991</c:v>
                </c:pt>
                <c:pt idx="17">
                  <c:v>0.91726300000000005</c:v>
                </c:pt>
                <c:pt idx="18">
                  <c:v>0.83622400000000008</c:v>
                </c:pt>
                <c:pt idx="19">
                  <c:v>0.91393100000000005</c:v>
                </c:pt>
                <c:pt idx="20">
                  <c:v>0.93373300000000004</c:v>
                </c:pt>
                <c:pt idx="21">
                  <c:v>1.0041169999999999</c:v>
                </c:pt>
                <c:pt idx="22">
                  <c:v>1.030951</c:v>
                </c:pt>
                <c:pt idx="23">
                  <c:v>1.0505040000000001</c:v>
                </c:pt>
                <c:pt idx="24">
                  <c:v>1.061688</c:v>
                </c:pt>
                <c:pt idx="25">
                  <c:v>1.0768390000000001</c:v>
                </c:pt>
                <c:pt idx="26">
                  <c:v>1.0772090000000001</c:v>
                </c:pt>
                <c:pt idx="27">
                  <c:v>1.0808709999999999</c:v>
                </c:pt>
                <c:pt idx="28">
                  <c:v>1.1233629999999999</c:v>
                </c:pt>
                <c:pt idx="29">
                  <c:v>1.1335649999999999</c:v>
                </c:pt>
                <c:pt idx="30">
                  <c:v>1.162512</c:v>
                </c:pt>
                <c:pt idx="31">
                  <c:v>1.173225</c:v>
                </c:pt>
                <c:pt idx="32">
                  <c:v>1.175732</c:v>
                </c:pt>
                <c:pt idx="33">
                  <c:v>1.179594</c:v>
                </c:pt>
                <c:pt idx="34">
                  <c:v>1.1785110000000001</c:v>
                </c:pt>
                <c:pt idx="35">
                  <c:v>1.1913670000000001</c:v>
                </c:pt>
                <c:pt idx="36">
                  <c:v>1.2111689999999999</c:v>
                </c:pt>
                <c:pt idx="37">
                  <c:v>1.2078759999999999</c:v>
                </c:pt>
                <c:pt idx="38">
                  <c:v>1.2092449999999999</c:v>
                </c:pt>
                <c:pt idx="39">
                  <c:v>1.2123250000000001</c:v>
                </c:pt>
                <c:pt idx="40">
                  <c:v>1.219624</c:v>
                </c:pt>
                <c:pt idx="41">
                  <c:v>1.2147730000000001</c:v>
                </c:pt>
                <c:pt idx="42">
                  <c:v>1.217258</c:v>
                </c:pt>
                <c:pt idx="43">
                  <c:v>1.2221869999999999</c:v>
                </c:pt>
                <c:pt idx="44">
                  <c:v>1.234701</c:v>
                </c:pt>
                <c:pt idx="45">
                  <c:v>1.2301569999999999</c:v>
                </c:pt>
                <c:pt idx="46">
                  <c:v>1.2321519999999999</c:v>
                </c:pt>
                <c:pt idx="47">
                  <c:v>1.2343029999999999</c:v>
                </c:pt>
                <c:pt idx="48">
                  <c:v>1.2470190000000001</c:v>
                </c:pt>
                <c:pt idx="49">
                  <c:v>1.244378</c:v>
                </c:pt>
                <c:pt idx="50">
                  <c:v>1.2469330000000001</c:v>
                </c:pt>
              </c:numCache>
            </c:numRef>
          </c:val>
          <c:extLst>
            <c:ext xmlns:c16="http://schemas.microsoft.com/office/drawing/2014/chart" uri="{C3380CC4-5D6E-409C-BE32-E72D297353CC}">
              <c16:uniqueId val="{00000000-8286-484F-BC08-3C31E01B1B2A}"/>
            </c:ext>
          </c:extLst>
        </c:ser>
        <c:ser>
          <c:idx val="4"/>
          <c:order val="4"/>
          <c:tx>
            <c:strRef>
              <c:f>Sheet1!$C$1</c:f>
              <c:strCache>
                <c:ptCount val="1"/>
                <c:pt idx="0">
                  <c:v>Pipeline exports to Mexico</c:v>
                </c:pt>
              </c:strCache>
            </c:strRef>
          </c:tx>
          <c:spPr>
            <a:solidFill>
              <a:srgbClr val="BD732A"/>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0.10552</c:v>
                </c:pt>
                <c:pt idx="1">
                  <c:v>0.14083500000000002</c:v>
                </c:pt>
                <c:pt idx="2">
                  <c:v>0.26348100000000002</c:v>
                </c:pt>
                <c:pt idx="3">
                  <c:v>0.34323599999999999</c:v>
                </c:pt>
                <c:pt idx="4">
                  <c:v>0.397453</c:v>
                </c:pt>
                <c:pt idx="5">
                  <c:v>0.30519600000000002</c:v>
                </c:pt>
                <c:pt idx="6">
                  <c:v>0.32212799999999997</c:v>
                </c:pt>
                <c:pt idx="7">
                  <c:v>0.29186000000000001</c:v>
                </c:pt>
                <c:pt idx="8">
                  <c:v>0.36544900000000002</c:v>
                </c:pt>
                <c:pt idx="9">
                  <c:v>0.33849000000000001</c:v>
                </c:pt>
                <c:pt idx="10">
                  <c:v>0.33345900000000001</c:v>
                </c:pt>
                <c:pt idx="11">
                  <c:v>0.498892</c:v>
                </c:pt>
                <c:pt idx="12">
                  <c:v>0.61995500000000003</c:v>
                </c:pt>
                <c:pt idx="13">
                  <c:v>0.66122100000000006</c:v>
                </c:pt>
                <c:pt idx="14">
                  <c:v>0.72869399999999995</c:v>
                </c:pt>
                <c:pt idx="15">
                  <c:v>1.054467</c:v>
                </c:pt>
                <c:pt idx="16">
                  <c:v>1.4051500000000001</c:v>
                </c:pt>
                <c:pt idx="17">
                  <c:v>1.684491</c:v>
                </c:pt>
                <c:pt idx="18">
                  <c:v>1.8709290000000001</c:v>
                </c:pt>
                <c:pt idx="19">
                  <c:v>1.84724</c:v>
                </c:pt>
                <c:pt idx="20">
                  <c:v>2.0723590000000001</c:v>
                </c:pt>
                <c:pt idx="21">
                  <c:v>2.2997839999999998</c:v>
                </c:pt>
                <c:pt idx="22">
                  <c:v>2.4316249999999999</c:v>
                </c:pt>
                <c:pt idx="23">
                  <c:v>2.5627200000000001</c:v>
                </c:pt>
                <c:pt idx="24">
                  <c:v>2.6654339999999999</c:v>
                </c:pt>
                <c:pt idx="25">
                  <c:v>2.7250269999999999</c:v>
                </c:pt>
                <c:pt idx="26">
                  <c:v>2.7504390000000001</c:v>
                </c:pt>
                <c:pt idx="27">
                  <c:v>2.774381</c:v>
                </c:pt>
                <c:pt idx="28">
                  <c:v>2.8308249999999999</c:v>
                </c:pt>
                <c:pt idx="29">
                  <c:v>2.8428010000000001</c:v>
                </c:pt>
                <c:pt idx="30">
                  <c:v>2.8592200000000001</c:v>
                </c:pt>
                <c:pt idx="31">
                  <c:v>2.8770790000000002</c:v>
                </c:pt>
                <c:pt idx="32">
                  <c:v>2.9007139999999998</c:v>
                </c:pt>
                <c:pt idx="33">
                  <c:v>2.9191699999999998</c:v>
                </c:pt>
                <c:pt idx="34">
                  <c:v>2.9407909999999999</c:v>
                </c:pt>
                <c:pt idx="35">
                  <c:v>2.951057</c:v>
                </c:pt>
                <c:pt idx="36">
                  <c:v>2.9656359999999999</c:v>
                </c:pt>
                <c:pt idx="37">
                  <c:v>2.9629159999999999</c:v>
                </c:pt>
                <c:pt idx="38">
                  <c:v>2.9706459999999999</c:v>
                </c:pt>
                <c:pt idx="39">
                  <c:v>2.977916</c:v>
                </c:pt>
                <c:pt idx="40">
                  <c:v>2.9905910000000002</c:v>
                </c:pt>
                <c:pt idx="41">
                  <c:v>2.989833</c:v>
                </c:pt>
                <c:pt idx="42">
                  <c:v>2.9953609999999999</c:v>
                </c:pt>
                <c:pt idx="43">
                  <c:v>3.0003310000000001</c:v>
                </c:pt>
                <c:pt idx="44">
                  <c:v>3.012788</c:v>
                </c:pt>
                <c:pt idx="45">
                  <c:v>3.0134729999999998</c:v>
                </c:pt>
                <c:pt idx="46">
                  <c:v>3.0182419999999999</c:v>
                </c:pt>
                <c:pt idx="47">
                  <c:v>3.0231159999999999</c:v>
                </c:pt>
                <c:pt idx="48">
                  <c:v>3.0337529999999999</c:v>
                </c:pt>
                <c:pt idx="49">
                  <c:v>3.0322110000000002</c:v>
                </c:pt>
                <c:pt idx="50">
                  <c:v>3.0106229999999998</c:v>
                </c:pt>
              </c:numCache>
            </c:numRef>
          </c:val>
          <c:extLst>
            <c:ext xmlns:c16="http://schemas.microsoft.com/office/drawing/2014/chart" uri="{C3380CC4-5D6E-409C-BE32-E72D297353CC}">
              <c16:uniqueId val="{00000001-8286-484F-BC08-3C31E01B1B2A}"/>
            </c:ext>
          </c:extLst>
        </c:ser>
        <c:ser>
          <c:idx val="5"/>
          <c:order val="5"/>
          <c:tx>
            <c:strRef>
              <c:f>Sheet1!$D$1</c:f>
              <c:strCache>
                <c:ptCount val="1"/>
                <c:pt idx="0">
                  <c:v>LNG exports</c:v>
                </c:pt>
              </c:strCache>
            </c:strRef>
          </c:tx>
          <c:spPr>
            <a:solidFill>
              <a:srgbClr val="003953"/>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6.5610000000000029E-2</c:v>
                </c:pt>
                <c:pt idx="1">
                  <c:v>6.5753000000000006E-2</c:v>
                </c:pt>
                <c:pt idx="2">
                  <c:v>6.3438999999999968E-2</c:v>
                </c:pt>
                <c:pt idx="3">
                  <c:v>6.5698000000000145E-2</c:v>
                </c:pt>
                <c:pt idx="4">
                  <c:v>6.2100000000000044E-2</c:v>
                </c:pt>
                <c:pt idx="5">
                  <c:v>6.5125000000000099E-2</c:v>
                </c:pt>
                <c:pt idx="6">
                  <c:v>6.0764999999999958E-2</c:v>
                </c:pt>
                <c:pt idx="7">
                  <c:v>4.8395999999999884E-2</c:v>
                </c:pt>
                <c:pt idx="8">
                  <c:v>3.9164000000000088E-2</c:v>
                </c:pt>
                <c:pt idx="9">
                  <c:v>3.3271000000000051E-2</c:v>
                </c:pt>
                <c:pt idx="10">
                  <c:v>6.4585000000000115E-2</c:v>
                </c:pt>
                <c:pt idx="11">
                  <c:v>6.9765000000000077E-2</c:v>
                </c:pt>
                <c:pt idx="12">
                  <c:v>2.8141999999999889E-2</c:v>
                </c:pt>
                <c:pt idx="13">
                  <c:v>-9.9999999991773336E-7</c:v>
                </c:pt>
                <c:pt idx="14">
                  <c:v>1.5975000000000072E-2</c:v>
                </c:pt>
                <c:pt idx="15">
                  <c:v>2.8142999999999807E-2</c:v>
                </c:pt>
                <c:pt idx="16">
                  <c:v>0.15899300000000016</c:v>
                </c:pt>
                <c:pt idx="17">
                  <c:v>0.56610300000000002</c:v>
                </c:pt>
                <c:pt idx="18">
                  <c:v>0.90026499999999965</c:v>
                </c:pt>
                <c:pt idx="19">
                  <c:v>1.68215</c:v>
                </c:pt>
                <c:pt idx="20">
                  <c:v>2.3368600000000002</c:v>
                </c:pt>
                <c:pt idx="21">
                  <c:v>2.93859</c:v>
                </c:pt>
                <c:pt idx="22">
                  <c:v>3.1248089999999999</c:v>
                </c:pt>
                <c:pt idx="23">
                  <c:v>3.1660970000000002</c:v>
                </c:pt>
                <c:pt idx="24">
                  <c:v>3.5400209999999999</c:v>
                </c:pt>
                <c:pt idx="25">
                  <c:v>4.3963609999999997</c:v>
                </c:pt>
                <c:pt idx="26">
                  <c:v>5.1248950000000004</c:v>
                </c:pt>
                <c:pt idx="27">
                  <c:v>5.3248949999999997</c:v>
                </c:pt>
                <c:pt idx="28">
                  <c:v>5.5370179999999998</c:v>
                </c:pt>
                <c:pt idx="29">
                  <c:v>5.7248950000000001</c:v>
                </c:pt>
                <c:pt idx="30">
                  <c:v>5.8248949999999997</c:v>
                </c:pt>
                <c:pt idx="31">
                  <c:v>5.8248949999999997</c:v>
                </c:pt>
                <c:pt idx="32">
                  <c:v>5.8370179999999996</c:v>
                </c:pt>
                <c:pt idx="33">
                  <c:v>5.8248949999999997</c:v>
                </c:pt>
                <c:pt idx="34">
                  <c:v>5.8248949999999997</c:v>
                </c:pt>
                <c:pt idx="35">
                  <c:v>5.8248949999999997</c:v>
                </c:pt>
                <c:pt idx="36">
                  <c:v>5.8370179999999996</c:v>
                </c:pt>
                <c:pt idx="37">
                  <c:v>5.8248949999999997</c:v>
                </c:pt>
                <c:pt idx="38">
                  <c:v>5.8248949999999997</c:v>
                </c:pt>
                <c:pt idx="39">
                  <c:v>5.8248949999999997</c:v>
                </c:pt>
                <c:pt idx="40">
                  <c:v>5.8370179999999996</c:v>
                </c:pt>
                <c:pt idx="41">
                  <c:v>5.8248949999999997</c:v>
                </c:pt>
                <c:pt idx="42">
                  <c:v>5.8248949999999997</c:v>
                </c:pt>
                <c:pt idx="43">
                  <c:v>5.8248949999999997</c:v>
                </c:pt>
                <c:pt idx="44">
                  <c:v>5.8370179999999996</c:v>
                </c:pt>
                <c:pt idx="45">
                  <c:v>5.8248949999999997</c:v>
                </c:pt>
                <c:pt idx="46">
                  <c:v>5.8248949999999997</c:v>
                </c:pt>
                <c:pt idx="47">
                  <c:v>5.8248949999999997</c:v>
                </c:pt>
                <c:pt idx="48">
                  <c:v>5.8370179999999996</c:v>
                </c:pt>
                <c:pt idx="49">
                  <c:v>5.8248949999999997</c:v>
                </c:pt>
                <c:pt idx="50">
                  <c:v>5.8248949999999997</c:v>
                </c:pt>
              </c:numCache>
            </c:numRef>
          </c:val>
          <c:extLst>
            <c:ext xmlns:c16="http://schemas.microsoft.com/office/drawing/2014/chart" uri="{C3380CC4-5D6E-409C-BE32-E72D297353CC}">
              <c16:uniqueId val="{00000002-8286-484F-BC08-3C31E01B1B2A}"/>
            </c:ext>
          </c:extLst>
        </c:ser>
        <c:dLbls>
          <c:showLegendKey val="0"/>
          <c:showVal val="0"/>
          <c:showCatName val="0"/>
          <c:showSerName val="0"/>
          <c:showPercent val="0"/>
          <c:showBubbleSize val="0"/>
        </c:dLbls>
        <c:axId val="680722848"/>
        <c:axId val="680718496"/>
      </c:areaChart>
      <c:areaChart>
        <c:grouping val="stacked"/>
        <c:varyColors val="0"/>
        <c:ser>
          <c:idx val="0"/>
          <c:order val="0"/>
          <c:tx>
            <c:strRef>
              <c:f>Sheet1!$E$1</c:f>
              <c:strCache>
                <c:ptCount val="1"/>
                <c:pt idx="0">
                  <c:v>Pipeline imports from Canada</c:v>
                </c:pt>
              </c:strCache>
            </c:strRef>
          </c:tx>
          <c:spPr>
            <a:solidFill>
              <a:srgbClr val="D57883"/>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-3.5439659999999997</c:v>
                </c:pt>
                <c:pt idx="1">
                  <c:v>-3.7285369999999998</c:v>
                </c:pt>
                <c:pt idx="2">
                  <c:v>-3.7849780000000002</c:v>
                </c:pt>
                <c:pt idx="3">
                  <c:v>-3.43723</c:v>
                </c:pt>
                <c:pt idx="4">
                  <c:v>-3.6065430000000003</c:v>
                </c:pt>
                <c:pt idx="5">
                  <c:v>-3.7004540000000001</c:v>
                </c:pt>
                <c:pt idx="6">
                  <c:v>-3.589995</c:v>
                </c:pt>
                <c:pt idx="7">
                  <c:v>-3.782708</c:v>
                </c:pt>
                <c:pt idx="8">
                  <c:v>-3.589089</c:v>
                </c:pt>
                <c:pt idx="9">
                  <c:v>-3.2711069999999998</c:v>
                </c:pt>
                <c:pt idx="10">
                  <c:v>-3.2797519999999998</c:v>
                </c:pt>
                <c:pt idx="11">
                  <c:v>-3.1170810000000002</c:v>
                </c:pt>
                <c:pt idx="12">
                  <c:v>-2.9628270000000003</c:v>
                </c:pt>
                <c:pt idx="13">
                  <c:v>-2.7859820000000002</c:v>
                </c:pt>
                <c:pt idx="14">
                  <c:v>-2.6348090000000002</c:v>
                </c:pt>
                <c:pt idx="15">
                  <c:v>-2.6260880000000002</c:v>
                </c:pt>
                <c:pt idx="16">
                  <c:v>-2.9180790000000001</c:v>
                </c:pt>
                <c:pt idx="17">
                  <c:v>-2.9646019999999997</c:v>
                </c:pt>
                <c:pt idx="18">
                  <c:v>-2.8109630000000001</c:v>
                </c:pt>
                <c:pt idx="19">
                  <c:v>-2.6622249999999998</c:v>
                </c:pt>
                <c:pt idx="20">
                  <c:v>-2.598951</c:v>
                </c:pt>
                <c:pt idx="21">
                  <c:v>-2.3707210000000001</c:v>
                </c:pt>
                <c:pt idx="22">
                  <c:v>-2.3628260000000001</c:v>
                </c:pt>
                <c:pt idx="23">
                  <c:v>-2.2665769999999998</c:v>
                </c:pt>
                <c:pt idx="24">
                  <c:v>-2.243763</c:v>
                </c:pt>
                <c:pt idx="25">
                  <c:v>-2.3162769999999999</c:v>
                </c:pt>
                <c:pt idx="26">
                  <c:v>-2.4298410000000001</c:v>
                </c:pt>
                <c:pt idx="27">
                  <c:v>-2.3208950000000002</c:v>
                </c:pt>
                <c:pt idx="28">
                  <c:v>-2.10867</c:v>
                </c:pt>
                <c:pt idx="29">
                  <c:v>-2.0634220000000001</c:v>
                </c:pt>
                <c:pt idx="30">
                  <c:v>-2.0450979999999999</c:v>
                </c:pt>
                <c:pt idx="31">
                  <c:v>-2.104095</c:v>
                </c:pt>
                <c:pt idx="32">
                  <c:v>-2.0800019999999999</c:v>
                </c:pt>
                <c:pt idx="33">
                  <c:v>-1.981322</c:v>
                </c:pt>
                <c:pt idx="34">
                  <c:v>-1.9531670000000001</c:v>
                </c:pt>
                <c:pt idx="35">
                  <c:v>-1.928383</c:v>
                </c:pt>
                <c:pt idx="36">
                  <c:v>-1.9146300000000001</c:v>
                </c:pt>
                <c:pt idx="37">
                  <c:v>-1.9407270000000001</c:v>
                </c:pt>
                <c:pt idx="38">
                  <c:v>-1.935025</c:v>
                </c:pt>
                <c:pt idx="39">
                  <c:v>-1.936898</c:v>
                </c:pt>
                <c:pt idx="40">
                  <c:v>-1.941092</c:v>
                </c:pt>
                <c:pt idx="41">
                  <c:v>-1.9367749999999999</c:v>
                </c:pt>
                <c:pt idx="42">
                  <c:v>-1.927473</c:v>
                </c:pt>
                <c:pt idx="43">
                  <c:v>-1.9170050000000001</c:v>
                </c:pt>
                <c:pt idx="44">
                  <c:v>-1.896766</c:v>
                </c:pt>
                <c:pt idx="45">
                  <c:v>-1.8836349999999999</c:v>
                </c:pt>
                <c:pt idx="46">
                  <c:v>-1.8776600000000001</c:v>
                </c:pt>
                <c:pt idx="47">
                  <c:v>-1.8811819999999999</c:v>
                </c:pt>
                <c:pt idx="48">
                  <c:v>-1.865659</c:v>
                </c:pt>
                <c:pt idx="49">
                  <c:v>-1.864665</c:v>
                </c:pt>
                <c:pt idx="50">
                  <c:v>-1.8639319999999999</c:v>
                </c:pt>
              </c:numCache>
            </c:numRef>
          </c:val>
          <c:extLst>
            <c:ext xmlns:c16="http://schemas.microsoft.com/office/drawing/2014/chart" uri="{C3380CC4-5D6E-409C-BE32-E72D297353CC}">
              <c16:uniqueId val="{00000003-8286-484F-BC08-3C31E01B1B2A}"/>
            </c:ext>
          </c:extLst>
        </c:ser>
        <c:ser>
          <c:idx val="1"/>
          <c:order val="1"/>
          <c:tx>
            <c:strRef>
              <c:f>Sheet1!$F$1</c:f>
              <c:strCache>
                <c:ptCount val="1"/>
                <c:pt idx="0">
                  <c:v>Pipeline imports from Mexico</c:v>
                </c:pt>
              </c:strCache>
            </c:strRef>
          </c:tx>
          <c:spPr>
            <a:solidFill>
              <a:schemeClr val="accent2"/>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-1.1601E-2</c:v>
                </c:pt>
                <c:pt idx="1">
                  <c:v>-1.0276E-2</c:v>
                </c:pt>
                <c:pt idx="2">
                  <c:v>-1.7549999999999998E-3</c:v>
                </c:pt>
                <c:pt idx="3">
                  <c:v>0</c:v>
                </c:pt>
                <c:pt idx="4">
                  <c:v>0</c:v>
                </c:pt>
                <c:pt idx="5">
                  <c:v>-9.3200000000000002E-3</c:v>
                </c:pt>
                <c:pt idx="6">
                  <c:v>-1.2749E-2</c:v>
                </c:pt>
                <c:pt idx="7">
                  <c:v>-5.4061999999999999E-2</c:v>
                </c:pt>
                <c:pt idx="8">
                  <c:v>-4.3313999999999998E-2</c:v>
                </c:pt>
                <c:pt idx="9">
                  <c:v>-2.8295999999999998E-2</c:v>
                </c:pt>
                <c:pt idx="10">
                  <c:v>-2.9995000000000001E-2</c:v>
                </c:pt>
                <c:pt idx="11">
                  <c:v>-2.6720000000000003E-3</c:v>
                </c:pt>
                <c:pt idx="12">
                  <c:v>-3.1399999999999999E-4</c:v>
                </c:pt>
                <c:pt idx="13">
                  <c:v>-1.0689999999999999E-3</c:v>
                </c:pt>
                <c:pt idx="14">
                  <c:v>-1.426E-3</c:v>
                </c:pt>
                <c:pt idx="15">
                  <c:v>-9.3300000000000002E-4</c:v>
                </c:pt>
                <c:pt idx="16">
                  <c:v>-9.1700000000000006E-4</c:v>
                </c:pt>
                <c:pt idx="17">
                  <c:v>-1.3460000000000002E-3</c:v>
                </c:pt>
                <c:pt idx="18">
                  <c:v>-3.3159999999999999E-3</c:v>
                </c:pt>
                <c:pt idx="19">
                  <c:v>0</c:v>
                </c:pt>
                <c:pt idx="20">
                  <c:v>0</c:v>
                </c:pt>
                <c:pt idx="21">
                  <c:v>-3.2699999999999998E-4</c:v>
                </c:pt>
                <c:pt idx="22">
                  <c:v>-2.9E-4</c:v>
                </c:pt>
                <c:pt idx="23">
                  <c:v>-5.5199999999999997E-4</c:v>
                </c:pt>
                <c:pt idx="24">
                  <c:v>-4.57E-4</c:v>
                </c:pt>
                <c:pt idx="25">
                  <c:v>-3.5399999999999999E-4</c:v>
                </c:pt>
                <c:pt idx="26">
                  <c:v>-5.0299999999999997E-4</c:v>
                </c:pt>
                <c:pt idx="27">
                  <c:v>-3.9399999999999998E-4</c:v>
                </c:pt>
                <c:pt idx="28">
                  <c:v>-5.9800000000000001E-4</c:v>
                </c:pt>
                <c:pt idx="29">
                  <c:v>-3.5399999999999999E-4</c:v>
                </c:pt>
                <c:pt idx="30">
                  <c:v>0</c:v>
                </c:pt>
                <c:pt idx="31">
                  <c:v>0</c:v>
                </c:pt>
                <c:pt idx="32">
                  <c:v>0</c:v>
                </c:pt>
                <c:pt idx="33">
                  <c:v>0</c:v>
                </c:pt>
                <c:pt idx="34">
                  <c:v>0</c:v>
                </c:pt>
                <c:pt idx="35">
                  <c:v>0</c:v>
                </c:pt>
                <c:pt idx="36">
                  <c:v>-7.2000000000000002E-5</c:v>
                </c:pt>
                <c:pt idx="37">
                  <c:v>-5.1999999999999997E-5</c:v>
                </c:pt>
                <c:pt idx="38">
                  <c:v>-1.3300000000000001E-4</c:v>
                </c:pt>
                <c:pt idx="39">
                  <c:v>-6.0999999999999999E-5</c:v>
                </c:pt>
                <c:pt idx="40">
                  <c:v>0</c:v>
                </c:pt>
                <c:pt idx="41">
                  <c:v>0</c:v>
                </c:pt>
                <c:pt idx="42">
                  <c:v>0</c:v>
                </c:pt>
                <c:pt idx="43">
                  <c:v>0</c:v>
                </c:pt>
                <c:pt idx="44">
                  <c:v>0</c:v>
                </c:pt>
                <c:pt idx="45">
                  <c:v>-2.3699999999999999E-4</c:v>
                </c:pt>
                <c:pt idx="46">
                  <c:v>-1.7899999999999999E-4</c:v>
                </c:pt>
                <c:pt idx="47">
                  <c:v>-5.6700000000000001E-4</c:v>
                </c:pt>
                <c:pt idx="48">
                  <c:v>-7.9100000000000004E-4</c:v>
                </c:pt>
                <c:pt idx="49">
                  <c:v>-8.3500000000000002E-4</c:v>
                </c:pt>
                <c:pt idx="50">
                  <c:v>-1.0449999999999999E-3</c:v>
                </c:pt>
              </c:numCache>
            </c:numRef>
          </c:val>
          <c:extLst>
            <c:ext xmlns:c16="http://schemas.microsoft.com/office/drawing/2014/chart" uri="{C3380CC4-5D6E-409C-BE32-E72D297353CC}">
              <c16:uniqueId val="{00000004-8286-484F-BC08-3C31E01B1B2A}"/>
            </c:ext>
          </c:extLst>
        </c:ser>
        <c:ser>
          <c:idx val="2"/>
          <c:order val="2"/>
          <c:tx>
            <c:strRef>
              <c:f>Sheet1!$G$1</c:f>
              <c:strCache>
                <c:ptCount val="1"/>
                <c:pt idx="0">
                  <c:v>LNG imports</c:v>
                </c:pt>
              </c:strCache>
            </c:strRef>
          </c:tx>
          <c:spPr>
            <a:solidFill>
              <a:srgbClr val="4EC9FF"/>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-0.22603600000000001</c:v>
                </c:pt>
                <c:pt idx="1">
                  <c:v>-0.23812700000000001</c:v>
                </c:pt>
                <c:pt idx="2">
                  <c:v>-0.22873000000000002</c:v>
                </c:pt>
                <c:pt idx="3">
                  <c:v>-0.50651800000000002</c:v>
                </c:pt>
                <c:pt idx="4">
                  <c:v>-0.65201500000000001</c:v>
                </c:pt>
                <c:pt idx="5">
                  <c:v>-0.63126099999999996</c:v>
                </c:pt>
                <c:pt idx="6">
                  <c:v>-0.58353700000000008</c:v>
                </c:pt>
                <c:pt idx="7">
                  <c:v>-0.77081200000000005</c:v>
                </c:pt>
                <c:pt idx="8">
                  <c:v>-0.35169900000000004</c:v>
                </c:pt>
                <c:pt idx="9">
                  <c:v>-0.451957</c:v>
                </c:pt>
                <c:pt idx="10">
                  <c:v>-0.43101</c:v>
                </c:pt>
                <c:pt idx="11">
                  <c:v>-0.348939</c:v>
                </c:pt>
                <c:pt idx="12">
                  <c:v>-0.174649</c:v>
                </c:pt>
                <c:pt idx="13">
                  <c:v>-9.6304999999999988E-2</c:v>
                </c:pt>
                <c:pt idx="14">
                  <c:v>-5.9143000000000001E-2</c:v>
                </c:pt>
                <c:pt idx="15">
                  <c:v>-9.1074000000000002E-2</c:v>
                </c:pt>
                <c:pt idx="16">
                  <c:v>-8.7442999999999993E-2</c:v>
                </c:pt>
                <c:pt idx="17">
                  <c:v>-7.644200000000001E-2</c:v>
                </c:pt>
                <c:pt idx="18">
                  <c:v>-7.4567000000000008E-2</c:v>
                </c:pt>
                <c:pt idx="19">
                  <c:v>-6.0134E-2</c:v>
                </c:pt>
                <c:pt idx="20">
                  <c:v>-7.1902999999999995E-2</c:v>
                </c:pt>
                <c:pt idx="21">
                  <c:v>-7.3158000000000001E-2</c:v>
                </c:pt>
                <c:pt idx="22">
                  <c:v>-7.4413000000000007E-2</c:v>
                </c:pt>
                <c:pt idx="23">
                  <c:v>-7.5667999999999999E-2</c:v>
                </c:pt>
                <c:pt idx="24">
                  <c:v>-7.6922000000000004E-2</c:v>
                </c:pt>
                <c:pt idx="25">
                  <c:v>-7.8176999999999996E-2</c:v>
                </c:pt>
                <c:pt idx="26">
                  <c:v>-7.8176999999999996E-2</c:v>
                </c:pt>
                <c:pt idx="27">
                  <c:v>-7.8176999999999996E-2</c:v>
                </c:pt>
                <c:pt idx="28">
                  <c:v>-7.8176999999999996E-2</c:v>
                </c:pt>
                <c:pt idx="29">
                  <c:v>-7.8176999999999996E-2</c:v>
                </c:pt>
                <c:pt idx="30">
                  <c:v>-7.8176999999999996E-2</c:v>
                </c:pt>
                <c:pt idx="31">
                  <c:v>-7.8176999999999996E-2</c:v>
                </c:pt>
                <c:pt idx="32">
                  <c:v>-7.8176999999999996E-2</c:v>
                </c:pt>
                <c:pt idx="33">
                  <c:v>-7.8176999999999996E-2</c:v>
                </c:pt>
                <c:pt idx="34">
                  <c:v>-7.8176999999999996E-2</c:v>
                </c:pt>
                <c:pt idx="35">
                  <c:v>-7.8176999999999996E-2</c:v>
                </c:pt>
                <c:pt idx="36">
                  <c:v>-7.8176999999999996E-2</c:v>
                </c:pt>
                <c:pt idx="37">
                  <c:v>-7.8176999999999996E-2</c:v>
                </c:pt>
                <c:pt idx="38">
                  <c:v>-7.8176999999999996E-2</c:v>
                </c:pt>
                <c:pt idx="39">
                  <c:v>-7.8176999999999996E-2</c:v>
                </c:pt>
                <c:pt idx="40">
                  <c:v>-7.8176999999999996E-2</c:v>
                </c:pt>
                <c:pt idx="41">
                  <c:v>-7.8176999999999996E-2</c:v>
                </c:pt>
                <c:pt idx="42">
                  <c:v>-7.8176999999999996E-2</c:v>
                </c:pt>
                <c:pt idx="43">
                  <c:v>-7.8176999999999996E-2</c:v>
                </c:pt>
                <c:pt idx="44">
                  <c:v>-7.8176999999999996E-2</c:v>
                </c:pt>
                <c:pt idx="45">
                  <c:v>-7.8176999999999996E-2</c:v>
                </c:pt>
                <c:pt idx="46">
                  <c:v>-7.8176999999999996E-2</c:v>
                </c:pt>
                <c:pt idx="47">
                  <c:v>-7.8176999999999996E-2</c:v>
                </c:pt>
                <c:pt idx="48">
                  <c:v>-7.8176999999999996E-2</c:v>
                </c:pt>
                <c:pt idx="49">
                  <c:v>-7.8176999999999996E-2</c:v>
                </c:pt>
                <c:pt idx="50">
                  <c:v>-7.8176999999999996E-2</c:v>
                </c:pt>
              </c:numCache>
            </c:numRef>
          </c:val>
          <c:extLst>
            <c:ext xmlns:c16="http://schemas.microsoft.com/office/drawing/2014/chart" uri="{C3380CC4-5D6E-409C-BE32-E72D297353CC}">
              <c16:uniqueId val="{00000005-8286-484F-BC08-3C31E01B1B2A}"/>
            </c:ext>
          </c:extLst>
        </c:ser>
        <c:dLbls>
          <c:showLegendKey val="0"/>
          <c:showVal val="0"/>
          <c:showCatName val="0"/>
          <c:showSerName val="0"/>
          <c:showPercent val="0"/>
          <c:showBubbleSize val="0"/>
        </c:dLbls>
        <c:axId val="680723392"/>
        <c:axId val="680711968"/>
      </c:areaChart>
      <c:catAx>
        <c:axId val="680722848"/>
        <c:scaling>
          <c:orientation val="minMax"/>
        </c:scaling>
        <c:delete val="0"/>
        <c:axPos val="b"/>
        <c:numFmt formatCode="General" sourceLinked="1"/>
        <c:majorTickMark val="cross"/>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18496"/>
        <c:crosses val="autoZero"/>
        <c:auto val="1"/>
        <c:lblAlgn val="ctr"/>
        <c:lblOffset val="100"/>
        <c:tickLblSkip val="10"/>
        <c:tickMarkSkip val="10"/>
        <c:noMultiLvlLbl val="0"/>
      </c:catAx>
      <c:valAx>
        <c:axId val="680718496"/>
        <c:scaling>
          <c:orientation val="minMax"/>
          <c:max val="12"/>
          <c:min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22848"/>
        <c:crossesAt val="20"/>
        <c:crossBetween val="midCat"/>
        <c:majorUnit val="5"/>
      </c:valAx>
      <c:valAx>
        <c:axId val="680711968"/>
        <c:scaling>
          <c:orientation val="minMax"/>
          <c:max val="12"/>
          <c:min val="-5"/>
        </c:scaling>
        <c:delete val="0"/>
        <c:axPos val="r"/>
        <c:numFmt formatCode="#,##0" sourceLinked="0"/>
        <c:majorTickMark val="out"/>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23392"/>
        <c:crosses val="max"/>
        <c:crossBetween val="midCat"/>
        <c:majorUnit val="5"/>
      </c:valAx>
      <c:catAx>
        <c:axId val="680723392"/>
        <c:scaling>
          <c:orientation val="minMax"/>
        </c:scaling>
        <c:delete val="1"/>
        <c:axPos val="b"/>
        <c:numFmt formatCode="General" sourceLinked="1"/>
        <c:majorTickMark val="out"/>
        <c:minorTickMark val="none"/>
        <c:tickLblPos val="nextTo"/>
        <c:crossAx val="680711968"/>
        <c:crosses val="autoZero"/>
        <c:auto val="1"/>
        <c:lblAlgn val="ctr"/>
        <c:lblOffset val="100"/>
        <c:noMultiLvlLbl val="0"/>
      </c:catAx>
      <c:spPr>
        <a:noFill/>
        <a:ln>
          <a:noFill/>
        </a:ln>
        <a:effectLst/>
      </c:spPr>
    </c:plotArea>
    <c:plotVisOnly val="1"/>
    <c:dispBlanksAs val="zero"/>
    <c:showDLblsOverMax val="0"/>
  </c:chart>
  <c:spPr>
    <a:noFill/>
    <a:ln>
      <a:noFill/>
    </a:ln>
    <a:effectLst/>
  </c:spPr>
  <c:txPr>
    <a:bodyPr/>
    <a:lstStyle/>
    <a:p>
      <a:pPr>
        <a:defRPr sz="1400"/>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546304886098111E-2"/>
          <c:y val="0.15383352666456404"/>
          <c:w val="0.74246466565490521"/>
          <c:h val="0.73854534731020116"/>
        </c:manualLayout>
      </c:layout>
      <c:lineChart>
        <c:grouping val="standard"/>
        <c:varyColors val="0"/>
        <c:ser>
          <c:idx val="0"/>
          <c:order val="0"/>
          <c:tx>
            <c:strRef>
              <c:f>Sheet1!$B$1</c:f>
              <c:strCache>
                <c:ptCount val="1"/>
                <c:pt idx="0">
                  <c:v>High Oil and Gas Resource and Technology</c:v>
                </c:pt>
              </c:strCache>
            </c:strRef>
          </c:tx>
          <c:spPr>
            <a:ln w="22225" cap="rnd">
              <a:solidFill>
                <a:schemeClr val="accent2">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6.5610000000000002E-2</c:v>
                </c:pt>
                <c:pt idx="1">
                  <c:v>6.5752000000000005E-2</c:v>
                </c:pt>
                <c:pt idx="2">
                  <c:v>6.3438999999999995E-2</c:v>
                </c:pt>
                <c:pt idx="3">
                  <c:v>6.5698999999999994E-2</c:v>
                </c:pt>
                <c:pt idx="4">
                  <c:v>6.2098E-2</c:v>
                </c:pt>
                <c:pt idx="5">
                  <c:v>6.5126000000000003E-2</c:v>
                </c:pt>
                <c:pt idx="6">
                  <c:v>6.0765E-2</c:v>
                </c:pt>
                <c:pt idx="7">
                  <c:v>4.8396000000000002E-2</c:v>
                </c:pt>
                <c:pt idx="8">
                  <c:v>3.9162000000000002E-2</c:v>
                </c:pt>
                <c:pt idx="9">
                  <c:v>3.0536000000000001E-2</c:v>
                </c:pt>
                <c:pt idx="10">
                  <c:v>3.0099999999999998E-2</c:v>
                </c:pt>
                <c:pt idx="11">
                  <c:v>1.6396999999999998E-2</c:v>
                </c:pt>
                <c:pt idx="12">
                  <c:v>9.3419999999999996E-3</c:v>
                </c:pt>
                <c:pt idx="13">
                  <c:v>0</c:v>
                </c:pt>
                <c:pt idx="14">
                  <c:v>1.3311E-2</c:v>
                </c:pt>
                <c:pt idx="15">
                  <c:v>1.6518000000000001E-2</c:v>
                </c:pt>
                <c:pt idx="16">
                  <c:v>0.18895500000000001</c:v>
                </c:pt>
                <c:pt idx="17">
                  <c:v>0.70706800000000003</c:v>
                </c:pt>
                <c:pt idx="18">
                  <c:v>1.0831200000000001</c:v>
                </c:pt>
                <c:pt idx="19">
                  <c:v>1.68215</c:v>
                </c:pt>
                <c:pt idx="20">
                  <c:v>2.3368600000000002</c:v>
                </c:pt>
                <c:pt idx="21">
                  <c:v>2.93859</c:v>
                </c:pt>
                <c:pt idx="22">
                  <c:v>3.1248089999999999</c:v>
                </c:pt>
                <c:pt idx="23">
                  <c:v>3.1660970000000002</c:v>
                </c:pt>
                <c:pt idx="24">
                  <c:v>3.5400209999999999</c:v>
                </c:pt>
                <c:pt idx="25">
                  <c:v>4.3963609999999997</c:v>
                </c:pt>
                <c:pt idx="26">
                  <c:v>5.2248950000000001</c:v>
                </c:pt>
                <c:pt idx="27">
                  <c:v>5.5248949999999999</c:v>
                </c:pt>
                <c:pt idx="28">
                  <c:v>5.737018</c:v>
                </c:pt>
                <c:pt idx="29">
                  <c:v>5.9248950000000002</c:v>
                </c:pt>
                <c:pt idx="30">
                  <c:v>6.1248950000000004</c:v>
                </c:pt>
                <c:pt idx="31">
                  <c:v>6.3248949999999997</c:v>
                </c:pt>
                <c:pt idx="32">
                  <c:v>6.5370179999999998</c:v>
                </c:pt>
                <c:pt idx="33">
                  <c:v>6.6248950000000004</c:v>
                </c:pt>
                <c:pt idx="34">
                  <c:v>6.7248950000000001</c:v>
                </c:pt>
                <c:pt idx="35">
                  <c:v>6.9248950000000002</c:v>
                </c:pt>
                <c:pt idx="36">
                  <c:v>7.0370179999999998</c:v>
                </c:pt>
                <c:pt idx="37">
                  <c:v>7.0248949999999999</c:v>
                </c:pt>
                <c:pt idx="38">
                  <c:v>7.0248949999999999</c:v>
                </c:pt>
                <c:pt idx="39">
                  <c:v>7.0248949999999999</c:v>
                </c:pt>
                <c:pt idx="40">
                  <c:v>7.1370180000000003</c:v>
                </c:pt>
                <c:pt idx="41">
                  <c:v>7.2248950000000001</c:v>
                </c:pt>
                <c:pt idx="42">
                  <c:v>7.2248950000000001</c:v>
                </c:pt>
                <c:pt idx="43">
                  <c:v>7.2248950000000001</c:v>
                </c:pt>
                <c:pt idx="44">
                  <c:v>7.2370190000000001</c:v>
                </c:pt>
                <c:pt idx="45">
                  <c:v>7.2248950000000001</c:v>
                </c:pt>
                <c:pt idx="46">
                  <c:v>7.2248950000000001</c:v>
                </c:pt>
                <c:pt idx="47">
                  <c:v>7.2248950000000001</c:v>
                </c:pt>
                <c:pt idx="48">
                  <c:v>7.2370190000000001</c:v>
                </c:pt>
                <c:pt idx="49">
                  <c:v>7.2248950000000001</c:v>
                </c:pt>
                <c:pt idx="50">
                  <c:v>7.2248950000000001</c:v>
                </c:pt>
              </c:numCache>
            </c:numRef>
          </c:val>
          <c:smooth val="0"/>
          <c:extLst>
            <c:ext xmlns:c16="http://schemas.microsoft.com/office/drawing/2014/chart" uri="{C3380CC4-5D6E-409C-BE32-E72D297353CC}">
              <c16:uniqueId val="{00000000-B25B-534F-9852-92D1806F9224}"/>
            </c:ext>
          </c:extLst>
        </c:ser>
        <c:ser>
          <c:idx val="1"/>
          <c:order val="1"/>
          <c:tx>
            <c:strRef>
              <c:f>Sheet1!$C$1</c:f>
              <c:strCache>
                <c:ptCount val="1"/>
                <c:pt idx="0">
                  <c:v>Low Oil and Gas Resource and Technology</c:v>
                </c:pt>
              </c:strCache>
            </c:strRef>
          </c:tx>
          <c:spPr>
            <a:ln w="22225" cap="rnd">
              <a:solidFill>
                <a:schemeClr val="accent2">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6.5610000000000002E-2</c:v>
                </c:pt>
                <c:pt idx="1">
                  <c:v>6.5752000000000005E-2</c:v>
                </c:pt>
                <c:pt idx="2">
                  <c:v>6.3438999999999995E-2</c:v>
                </c:pt>
                <c:pt idx="3">
                  <c:v>6.5698999999999994E-2</c:v>
                </c:pt>
                <c:pt idx="4">
                  <c:v>6.2098E-2</c:v>
                </c:pt>
                <c:pt idx="5">
                  <c:v>6.5126000000000003E-2</c:v>
                </c:pt>
                <c:pt idx="6">
                  <c:v>6.0765E-2</c:v>
                </c:pt>
                <c:pt idx="7">
                  <c:v>4.8396000000000002E-2</c:v>
                </c:pt>
                <c:pt idx="8">
                  <c:v>3.9162000000000002E-2</c:v>
                </c:pt>
                <c:pt idx="9">
                  <c:v>3.0536000000000001E-2</c:v>
                </c:pt>
                <c:pt idx="10">
                  <c:v>3.0099999999999998E-2</c:v>
                </c:pt>
                <c:pt idx="11">
                  <c:v>1.6396999999999998E-2</c:v>
                </c:pt>
                <c:pt idx="12">
                  <c:v>9.3419999999999996E-3</c:v>
                </c:pt>
                <c:pt idx="13">
                  <c:v>0</c:v>
                </c:pt>
                <c:pt idx="14">
                  <c:v>1.3311E-2</c:v>
                </c:pt>
                <c:pt idx="15">
                  <c:v>1.6518000000000001E-2</c:v>
                </c:pt>
                <c:pt idx="16">
                  <c:v>0.18895500000000001</c:v>
                </c:pt>
                <c:pt idx="17">
                  <c:v>0.70706800000000003</c:v>
                </c:pt>
                <c:pt idx="18">
                  <c:v>1.0831200000000001</c:v>
                </c:pt>
                <c:pt idx="19">
                  <c:v>1.68215</c:v>
                </c:pt>
                <c:pt idx="20">
                  <c:v>2.3368600000000002</c:v>
                </c:pt>
                <c:pt idx="21">
                  <c:v>2.93859</c:v>
                </c:pt>
                <c:pt idx="22">
                  <c:v>3.1248089999999999</c:v>
                </c:pt>
                <c:pt idx="23">
                  <c:v>3.1660970000000002</c:v>
                </c:pt>
                <c:pt idx="24">
                  <c:v>3.5400209999999999</c:v>
                </c:pt>
                <c:pt idx="25">
                  <c:v>4.1963609999999996</c:v>
                </c:pt>
                <c:pt idx="26">
                  <c:v>4.6248950000000004</c:v>
                </c:pt>
                <c:pt idx="27">
                  <c:v>4.6248950000000004</c:v>
                </c:pt>
                <c:pt idx="28">
                  <c:v>4.6367250000000002</c:v>
                </c:pt>
                <c:pt idx="29">
                  <c:v>4.6233459999999997</c:v>
                </c:pt>
                <c:pt idx="30">
                  <c:v>4.6219770000000002</c:v>
                </c:pt>
                <c:pt idx="31">
                  <c:v>4.6225170000000002</c:v>
                </c:pt>
                <c:pt idx="32">
                  <c:v>4.5800070000000002</c:v>
                </c:pt>
                <c:pt idx="33">
                  <c:v>4.4957320000000003</c:v>
                </c:pt>
                <c:pt idx="34">
                  <c:v>4.4335620000000002</c:v>
                </c:pt>
                <c:pt idx="35">
                  <c:v>4.4232810000000002</c:v>
                </c:pt>
                <c:pt idx="36">
                  <c:v>4.4053230000000001</c:v>
                </c:pt>
                <c:pt idx="37">
                  <c:v>4.33948</c:v>
                </c:pt>
                <c:pt idx="38">
                  <c:v>4.2248320000000001</c:v>
                </c:pt>
                <c:pt idx="39">
                  <c:v>4.1919449999999996</c:v>
                </c:pt>
                <c:pt idx="40">
                  <c:v>4.1293230000000003</c:v>
                </c:pt>
                <c:pt idx="41">
                  <c:v>4.0663850000000004</c:v>
                </c:pt>
                <c:pt idx="42">
                  <c:v>3.9357310000000001</c:v>
                </c:pt>
                <c:pt idx="43">
                  <c:v>3.6914099999999999</c:v>
                </c:pt>
                <c:pt idx="44">
                  <c:v>3.949214</c:v>
                </c:pt>
                <c:pt idx="45">
                  <c:v>3.7128700000000001</c:v>
                </c:pt>
                <c:pt idx="46">
                  <c:v>3.6656759999999999</c:v>
                </c:pt>
                <c:pt idx="47">
                  <c:v>3.6665760000000001</c:v>
                </c:pt>
                <c:pt idx="48">
                  <c:v>3.8347180000000001</c:v>
                </c:pt>
                <c:pt idx="49">
                  <c:v>3.8835480000000002</c:v>
                </c:pt>
                <c:pt idx="50">
                  <c:v>3.9042870000000001</c:v>
                </c:pt>
              </c:numCache>
            </c:numRef>
          </c:val>
          <c:smooth val="0"/>
          <c:extLst>
            <c:ext xmlns:c16="http://schemas.microsoft.com/office/drawing/2014/chart" uri="{C3380CC4-5D6E-409C-BE32-E72D297353CC}">
              <c16:uniqueId val="{00000001-B25B-534F-9852-92D1806F9224}"/>
            </c:ext>
          </c:extLst>
        </c:ser>
        <c:ser>
          <c:idx val="2"/>
          <c:order val="2"/>
          <c:tx>
            <c:strRef>
              <c:f>Sheet1!$D$1</c:f>
              <c:strCache>
                <c:ptCount val="1"/>
                <c:pt idx="0">
                  <c:v>High Oil Price</c:v>
                </c:pt>
              </c:strCache>
            </c:strRef>
          </c:tx>
          <c:spPr>
            <a:ln w="22225" cap="rnd">
              <a:solidFill>
                <a:schemeClr val="accent5">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6.5610000000000002E-2</c:v>
                </c:pt>
                <c:pt idx="1">
                  <c:v>6.5752000000000005E-2</c:v>
                </c:pt>
                <c:pt idx="2">
                  <c:v>6.3438999999999995E-2</c:v>
                </c:pt>
                <c:pt idx="3">
                  <c:v>6.5698999999999994E-2</c:v>
                </c:pt>
                <c:pt idx="4">
                  <c:v>6.2098E-2</c:v>
                </c:pt>
                <c:pt idx="5">
                  <c:v>6.5126000000000003E-2</c:v>
                </c:pt>
                <c:pt idx="6">
                  <c:v>6.0765E-2</c:v>
                </c:pt>
                <c:pt idx="7">
                  <c:v>4.8396000000000002E-2</c:v>
                </c:pt>
                <c:pt idx="8">
                  <c:v>3.9162000000000002E-2</c:v>
                </c:pt>
                <c:pt idx="9">
                  <c:v>3.0536000000000001E-2</c:v>
                </c:pt>
                <c:pt idx="10">
                  <c:v>3.0099999999999998E-2</c:v>
                </c:pt>
                <c:pt idx="11">
                  <c:v>1.6396999999999998E-2</c:v>
                </c:pt>
                <c:pt idx="12">
                  <c:v>9.3419999999999996E-3</c:v>
                </c:pt>
                <c:pt idx="13">
                  <c:v>0</c:v>
                </c:pt>
                <c:pt idx="14">
                  <c:v>1.3311E-2</c:v>
                </c:pt>
                <c:pt idx="15">
                  <c:v>1.6518000000000001E-2</c:v>
                </c:pt>
                <c:pt idx="16">
                  <c:v>0.18895500000000001</c:v>
                </c:pt>
                <c:pt idx="17">
                  <c:v>0.70706800000000003</c:v>
                </c:pt>
                <c:pt idx="18">
                  <c:v>1.0831200000000001</c:v>
                </c:pt>
                <c:pt idx="19">
                  <c:v>1.68215</c:v>
                </c:pt>
                <c:pt idx="20">
                  <c:v>2.3368600000000002</c:v>
                </c:pt>
                <c:pt idx="21">
                  <c:v>2.93859</c:v>
                </c:pt>
                <c:pt idx="22">
                  <c:v>3.1248089999999999</c:v>
                </c:pt>
                <c:pt idx="23">
                  <c:v>3.1660970000000002</c:v>
                </c:pt>
                <c:pt idx="24">
                  <c:v>3.5400209999999999</c:v>
                </c:pt>
                <c:pt idx="25">
                  <c:v>4.3963609999999997</c:v>
                </c:pt>
                <c:pt idx="26">
                  <c:v>5.3248949999999997</c:v>
                </c:pt>
                <c:pt idx="27">
                  <c:v>5.9248950000000002</c:v>
                </c:pt>
                <c:pt idx="28">
                  <c:v>6.5370179999999998</c:v>
                </c:pt>
                <c:pt idx="29">
                  <c:v>7.1248959999999997</c:v>
                </c:pt>
                <c:pt idx="30">
                  <c:v>7.7248950000000001</c:v>
                </c:pt>
                <c:pt idx="31">
                  <c:v>8.3248949999999997</c:v>
                </c:pt>
                <c:pt idx="32">
                  <c:v>8.9370180000000001</c:v>
                </c:pt>
                <c:pt idx="33">
                  <c:v>9.5248950000000008</c:v>
                </c:pt>
                <c:pt idx="34">
                  <c:v>10.124895</c:v>
                </c:pt>
                <c:pt idx="35">
                  <c:v>10.724895</c:v>
                </c:pt>
                <c:pt idx="36">
                  <c:v>11.137017999999999</c:v>
                </c:pt>
                <c:pt idx="37">
                  <c:v>11.324895</c:v>
                </c:pt>
                <c:pt idx="38">
                  <c:v>11.524895000000001</c:v>
                </c:pt>
                <c:pt idx="39">
                  <c:v>11.624895</c:v>
                </c:pt>
                <c:pt idx="40">
                  <c:v>11.637017999999999</c:v>
                </c:pt>
                <c:pt idx="41">
                  <c:v>11.624895</c:v>
                </c:pt>
                <c:pt idx="42">
                  <c:v>11.624895</c:v>
                </c:pt>
                <c:pt idx="43">
                  <c:v>11.624895</c:v>
                </c:pt>
                <c:pt idx="44">
                  <c:v>11.637017999999999</c:v>
                </c:pt>
                <c:pt idx="45">
                  <c:v>11.624895</c:v>
                </c:pt>
                <c:pt idx="46">
                  <c:v>11.624895</c:v>
                </c:pt>
                <c:pt idx="47">
                  <c:v>11.624895</c:v>
                </c:pt>
                <c:pt idx="48">
                  <c:v>11.637017999999999</c:v>
                </c:pt>
                <c:pt idx="49">
                  <c:v>11.624895</c:v>
                </c:pt>
                <c:pt idx="50">
                  <c:v>11.624895</c:v>
                </c:pt>
              </c:numCache>
            </c:numRef>
          </c:val>
          <c:smooth val="0"/>
          <c:extLst>
            <c:ext xmlns:c16="http://schemas.microsoft.com/office/drawing/2014/chart" uri="{C3380CC4-5D6E-409C-BE32-E72D297353CC}">
              <c16:uniqueId val="{00000002-B25B-534F-9852-92D1806F9224}"/>
            </c:ext>
          </c:extLst>
        </c:ser>
        <c:ser>
          <c:idx val="3"/>
          <c:order val="3"/>
          <c:tx>
            <c:strRef>
              <c:f>Sheet1!$E$1</c:f>
              <c:strCache>
                <c:ptCount val="1"/>
                <c:pt idx="0">
                  <c:v>Low Oil Price</c:v>
                </c:pt>
              </c:strCache>
            </c:strRef>
          </c:tx>
          <c:spPr>
            <a:ln w="22225" cap="rnd">
              <a:solidFill>
                <a:schemeClr val="accent5">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6.5610000000000002E-2</c:v>
                </c:pt>
                <c:pt idx="1">
                  <c:v>6.5752000000000005E-2</c:v>
                </c:pt>
                <c:pt idx="2">
                  <c:v>6.3438999999999995E-2</c:v>
                </c:pt>
                <c:pt idx="3">
                  <c:v>6.5698999999999994E-2</c:v>
                </c:pt>
                <c:pt idx="4">
                  <c:v>6.2098E-2</c:v>
                </c:pt>
                <c:pt idx="5">
                  <c:v>6.5126000000000003E-2</c:v>
                </c:pt>
                <c:pt idx="6">
                  <c:v>6.0765E-2</c:v>
                </c:pt>
                <c:pt idx="7">
                  <c:v>4.8396000000000002E-2</c:v>
                </c:pt>
                <c:pt idx="8">
                  <c:v>3.9162000000000002E-2</c:v>
                </c:pt>
                <c:pt idx="9">
                  <c:v>3.0536000000000001E-2</c:v>
                </c:pt>
                <c:pt idx="10">
                  <c:v>3.0099999999999998E-2</c:v>
                </c:pt>
                <c:pt idx="11">
                  <c:v>1.6396999999999998E-2</c:v>
                </c:pt>
                <c:pt idx="12">
                  <c:v>9.3419999999999996E-3</c:v>
                </c:pt>
                <c:pt idx="13">
                  <c:v>0</c:v>
                </c:pt>
                <c:pt idx="14">
                  <c:v>1.3311E-2</c:v>
                </c:pt>
                <c:pt idx="15">
                  <c:v>1.6518000000000001E-2</c:v>
                </c:pt>
                <c:pt idx="16">
                  <c:v>0.18895500000000001</c:v>
                </c:pt>
                <c:pt idx="17">
                  <c:v>0.70706800000000003</c:v>
                </c:pt>
                <c:pt idx="18">
                  <c:v>1.0831200000000001</c:v>
                </c:pt>
                <c:pt idx="19">
                  <c:v>1.68215</c:v>
                </c:pt>
                <c:pt idx="20">
                  <c:v>2.3368600000000002</c:v>
                </c:pt>
                <c:pt idx="21">
                  <c:v>2.93859</c:v>
                </c:pt>
                <c:pt idx="22">
                  <c:v>3.1248089999999999</c:v>
                </c:pt>
                <c:pt idx="23">
                  <c:v>3.1660970000000002</c:v>
                </c:pt>
                <c:pt idx="24">
                  <c:v>3.5400209999999999</c:v>
                </c:pt>
                <c:pt idx="25">
                  <c:v>4.0963609999999999</c:v>
                </c:pt>
                <c:pt idx="26">
                  <c:v>4.4248950000000002</c:v>
                </c:pt>
                <c:pt idx="27">
                  <c:v>4.4248950000000002</c:v>
                </c:pt>
                <c:pt idx="28">
                  <c:v>4.4370180000000001</c:v>
                </c:pt>
                <c:pt idx="29">
                  <c:v>4.4248950000000002</c:v>
                </c:pt>
                <c:pt idx="30">
                  <c:v>4.4248950000000002</c:v>
                </c:pt>
                <c:pt idx="31">
                  <c:v>4.4248950000000002</c:v>
                </c:pt>
                <c:pt idx="32">
                  <c:v>4.4370180000000001</c:v>
                </c:pt>
                <c:pt idx="33">
                  <c:v>4.4248950000000002</c:v>
                </c:pt>
                <c:pt idx="34">
                  <c:v>4.4248950000000002</c:v>
                </c:pt>
                <c:pt idx="35">
                  <c:v>4.4248950000000002</c:v>
                </c:pt>
                <c:pt idx="36">
                  <c:v>4.4370180000000001</c:v>
                </c:pt>
                <c:pt idx="37">
                  <c:v>4.4248950000000002</c:v>
                </c:pt>
                <c:pt idx="38">
                  <c:v>4.4248950000000002</c:v>
                </c:pt>
                <c:pt idx="39">
                  <c:v>4.4248950000000002</c:v>
                </c:pt>
                <c:pt idx="40">
                  <c:v>4.4370180000000001</c:v>
                </c:pt>
                <c:pt idx="41">
                  <c:v>4.4248950000000002</c:v>
                </c:pt>
                <c:pt idx="42">
                  <c:v>4.4248950000000002</c:v>
                </c:pt>
                <c:pt idx="43">
                  <c:v>4.4248950000000002</c:v>
                </c:pt>
                <c:pt idx="44">
                  <c:v>4.4370180000000001</c:v>
                </c:pt>
                <c:pt idx="45">
                  <c:v>4.4248950000000002</c:v>
                </c:pt>
                <c:pt idx="46">
                  <c:v>4.4248950000000002</c:v>
                </c:pt>
                <c:pt idx="47">
                  <c:v>4.4248950000000002</c:v>
                </c:pt>
                <c:pt idx="48">
                  <c:v>4.4370180000000001</c:v>
                </c:pt>
                <c:pt idx="49">
                  <c:v>4.4248950000000002</c:v>
                </c:pt>
                <c:pt idx="50">
                  <c:v>4.4248950000000002</c:v>
                </c:pt>
              </c:numCache>
            </c:numRef>
          </c:val>
          <c:smooth val="0"/>
          <c:extLst>
            <c:ext xmlns:c16="http://schemas.microsoft.com/office/drawing/2014/chart" uri="{C3380CC4-5D6E-409C-BE32-E72D297353CC}">
              <c16:uniqueId val="{00000003-B25B-534F-9852-92D1806F9224}"/>
            </c:ext>
          </c:extLst>
        </c:ser>
        <c:ser>
          <c:idx val="4"/>
          <c:order val="4"/>
          <c:tx>
            <c:strRef>
              <c:f>Sheet1!$F$1</c:f>
              <c:strCache>
                <c:ptCount val="1"/>
                <c:pt idx="0">
                  <c:v>Reference </c:v>
                </c:pt>
              </c:strCache>
            </c:strRef>
          </c:tx>
          <c:spPr>
            <a:ln w="2222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6.5610000000000002E-2</c:v>
                </c:pt>
                <c:pt idx="1">
                  <c:v>6.5752000000000005E-2</c:v>
                </c:pt>
                <c:pt idx="2">
                  <c:v>6.3438999999999995E-2</c:v>
                </c:pt>
                <c:pt idx="3">
                  <c:v>6.5698999999999994E-2</c:v>
                </c:pt>
                <c:pt idx="4">
                  <c:v>6.2098E-2</c:v>
                </c:pt>
                <c:pt idx="5">
                  <c:v>6.5126000000000003E-2</c:v>
                </c:pt>
                <c:pt idx="6">
                  <c:v>6.0765E-2</c:v>
                </c:pt>
                <c:pt idx="7">
                  <c:v>4.8396000000000002E-2</c:v>
                </c:pt>
                <c:pt idx="8">
                  <c:v>3.9162000000000002E-2</c:v>
                </c:pt>
                <c:pt idx="9">
                  <c:v>3.0536000000000001E-2</c:v>
                </c:pt>
                <c:pt idx="10">
                  <c:v>3.0099999999999998E-2</c:v>
                </c:pt>
                <c:pt idx="11">
                  <c:v>1.6396999999999998E-2</c:v>
                </c:pt>
                <c:pt idx="12">
                  <c:v>9.3419999999999996E-3</c:v>
                </c:pt>
                <c:pt idx="13">
                  <c:v>0</c:v>
                </c:pt>
                <c:pt idx="14">
                  <c:v>1.3311E-2</c:v>
                </c:pt>
                <c:pt idx="15">
                  <c:v>1.6518000000000001E-2</c:v>
                </c:pt>
                <c:pt idx="16">
                  <c:v>0.18895500000000001</c:v>
                </c:pt>
                <c:pt idx="17">
                  <c:v>0.70706800000000003</c:v>
                </c:pt>
                <c:pt idx="18">
                  <c:v>1.0831200000000001</c:v>
                </c:pt>
                <c:pt idx="19">
                  <c:v>1.68215</c:v>
                </c:pt>
                <c:pt idx="20">
                  <c:v>2.3368600000000002</c:v>
                </c:pt>
                <c:pt idx="21">
                  <c:v>2.93859</c:v>
                </c:pt>
                <c:pt idx="22">
                  <c:v>3.1248089999999999</c:v>
                </c:pt>
                <c:pt idx="23">
                  <c:v>3.1660970000000002</c:v>
                </c:pt>
                <c:pt idx="24">
                  <c:v>3.5400209999999999</c:v>
                </c:pt>
                <c:pt idx="25">
                  <c:v>4.3963609999999997</c:v>
                </c:pt>
                <c:pt idx="26">
                  <c:v>5.1248950000000004</c:v>
                </c:pt>
                <c:pt idx="27">
                  <c:v>5.3248949999999997</c:v>
                </c:pt>
                <c:pt idx="28">
                  <c:v>5.5370179999999998</c:v>
                </c:pt>
                <c:pt idx="29">
                  <c:v>5.7248950000000001</c:v>
                </c:pt>
                <c:pt idx="30">
                  <c:v>5.8248949999999997</c:v>
                </c:pt>
                <c:pt idx="31">
                  <c:v>5.8248949999999997</c:v>
                </c:pt>
                <c:pt idx="32">
                  <c:v>5.8370179999999996</c:v>
                </c:pt>
                <c:pt idx="33">
                  <c:v>5.8248949999999997</c:v>
                </c:pt>
                <c:pt idx="34">
                  <c:v>5.8248949999999997</c:v>
                </c:pt>
                <c:pt idx="35">
                  <c:v>5.8248949999999997</c:v>
                </c:pt>
                <c:pt idx="36">
                  <c:v>5.8370179999999996</c:v>
                </c:pt>
                <c:pt idx="37">
                  <c:v>5.8248949999999997</c:v>
                </c:pt>
                <c:pt idx="38">
                  <c:v>5.8248949999999997</c:v>
                </c:pt>
                <c:pt idx="39">
                  <c:v>5.8248949999999997</c:v>
                </c:pt>
                <c:pt idx="40">
                  <c:v>5.8370179999999996</c:v>
                </c:pt>
                <c:pt idx="41">
                  <c:v>5.8248949999999997</c:v>
                </c:pt>
                <c:pt idx="42">
                  <c:v>5.8248949999999997</c:v>
                </c:pt>
                <c:pt idx="43">
                  <c:v>5.8248949999999997</c:v>
                </c:pt>
                <c:pt idx="44">
                  <c:v>5.8370179999999996</c:v>
                </c:pt>
                <c:pt idx="45">
                  <c:v>5.8248949999999997</c:v>
                </c:pt>
                <c:pt idx="46">
                  <c:v>5.8248949999999997</c:v>
                </c:pt>
                <c:pt idx="47">
                  <c:v>5.8248949999999997</c:v>
                </c:pt>
                <c:pt idx="48">
                  <c:v>5.8370179999999996</c:v>
                </c:pt>
                <c:pt idx="49">
                  <c:v>5.8248949999999997</c:v>
                </c:pt>
                <c:pt idx="50">
                  <c:v>5.8248949999999997</c:v>
                </c:pt>
              </c:numCache>
            </c:numRef>
          </c:val>
          <c:smooth val="0"/>
          <c:extLst>
            <c:ext xmlns:c16="http://schemas.microsoft.com/office/drawing/2014/chart" uri="{C3380CC4-5D6E-409C-BE32-E72D297353CC}">
              <c16:uniqueId val="{00000004-B25B-534F-9852-92D1806F9224}"/>
            </c:ext>
          </c:extLst>
        </c:ser>
        <c:dLbls>
          <c:showLegendKey val="0"/>
          <c:showVal val="0"/>
          <c:showCatName val="0"/>
          <c:showSerName val="0"/>
          <c:showPercent val="0"/>
          <c:showBubbleSize val="0"/>
        </c:dLbls>
        <c:smooth val="0"/>
        <c:axId val="680723936"/>
        <c:axId val="680724480"/>
      </c:lineChart>
      <c:catAx>
        <c:axId val="6807239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24480"/>
        <c:crosses val="autoZero"/>
        <c:auto val="1"/>
        <c:lblAlgn val="ctr"/>
        <c:lblOffset val="100"/>
        <c:tickLblSkip val="10"/>
        <c:tickMarkSkip val="10"/>
        <c:noMultiLvlLbl val="0"/>
      </c:catAx>
      <c:valAx>
        <c:axId val="68072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23936"/>
        <c:crossesAt val="20"/>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000692908282605E-2"/>
          <c:y val="0.18727314762844058"/>
          <c:w val="0.86890342763515005"/>
          <c:h val="0.71884048480701623"/>
        </c:manualLayout>
      </c:layout>
      <c:lineChart>
        <c:grouping val="standard"/>
        <c:varyColors val="0"/>
        <c:ser>
          <c:idx val="0"/>
          <c:order val="0"/>
          <c:tx>
            <c:strRef>
              <c:f>Sheet1!$B$1</c:f>
              <c:strCache>
                <c:ptCount val="1"/>
                <c:pt idx="0">
                  <c:v>High Oil and Gas Resource and Technology</c:v>
                </c:pt>
              </c:strCache>
            </c:strRef>
          </c:tx>
          <c:spPr>
            <a:ln w="28575" cap="rnd">
              <a:solidFill>
                <a:schemeClr val="accent2">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1.1446105086264036</c:v>
                </c:pt>
                <c:pt idx="1">
                  <c:v>1.0577261446485058</c:v>
                </c:pt>
                <c:pt idx="2">
                  <c:v>1.2839871678105421</c:v>
                </c:pt>
                <c:pt idx="3">
                  <c:v>0.90531446958684347</c:v>
                </c:pt>
                <c:pt idx="4">
                  <c:v>1.118877621628841</c:v>
                </c:pt>
                <c:pt idx="5">
                  <c:v>1.055762626788832</c:v>
                </c:pt>
                <c:pt idx="6">
                  <c:v>1.6634183606841606</c:v>
                </c:pt>
                <c:pt idx="7">
                  <c:v>1.7848340090639447</c:v>
                </c:pt>
                <c:pt idx="8">
                  <c:v>1.8742144688725582</c:v>
                </c:pt>
                <c:pt idx="9">
                  <c:v>2.6925198392948837</c:v>
                </c:pt>
                <c:pt idx="10">
                  <c:v>3.1319124591985399</c:v>
                </c:pt>
                <c:pt idx="11">
                  <c:v>4.8054461035360427</c:v>
                </c:pt>
                <c:pt idx="12">
                  <c:v>6.9946088535754951</c:v>
                </c:pt>
                <c:pt idx="13">
                  <c:v>5.0090179218237241</c:v>
                </c:pt>
                <c:pt idx="14">
                  <c:v>3.8666644380264601</c:v>
                </c:pt>
                <c:pt idx="15">
                  <c:v>3.4032841990458955</c:v>
                </c:pt>
                <c:pt idx="16">
                  <c:v>2.9940772317864197</c:v>
                </c:pt>
                <c:pt idx="17">
                  <c:v>3.1125377549083852</c:v>
                </c:pt>
                <c:pt idx="18">
                  <c:v>3.9156737791368514</c:v>
                </c:pt>
                <c:pt idx="19">
                  <c:v>4.2057397652751822</c:v>
                </c:pt>
                <c:pt idx="20">
                  <c:v>3.9956360716981352</c:v>
                </c:pt>
                <c:pt idx="21">
                  <c:v>4.2201991615045724</c:v>
                </c:pt>
                <c:pt idx="22">
                  <c:v>4.5395589602848103</c:v>
                </c:pt>
                <c:pt idx="23">
                  <c:v>4.7203213189117434</c:v>
                </c:pt>
                <c:pt idx="24">
                  <c:v>4.7610277249450812</c:v>
                </c:pt>
                <c:pt idx="25">
                  <c:v>4.5262187788087234</c:v>
                </c:pt>
                <c:pt idx="26">
                  <c:v>4.2418162008827629</c:v>
                </c:pt>
                <c:pt idx="27">
                  <c:v>4.175301554379911</c:v>
                </c:pt>
                <c:pt idx="28">
                  <c:v>4.2383138456512626</c:v>
                </c:pt>
                <c:pt idx="29">
                  <c:v>4.393241081882163</c:v>
                </c:pt>
                <c:pt idx="30">
                  <c:v>4.555975579981741</c:v>
                </c:pt>
                <c:pt idx="31">
                  <c:v>4.6483674451979917</c:v>
                </c:pt>
                <c:pt idx="32">
                  <c:v>4.6987421880941973</c:v>
                </c:pt>
                <c:pt idx="33">
                  <c:v>4.7434912462484711</c:v>
                </c:pt>
                <c:pt idx="34">
                  <c:v>4.8353556634187242</c:v>
                </c:pt>
                <c:pt idx="35">
                  <c:v>4.9323178736758102</c:v>
                </c:pt>
                <c:pt idx="36">
                  <c:v>4.9978482882660211</c:v>
                </c:pt>
                <c:pt idx="37">
                  <c:v>5.0198076164930763</c:v>
                </c:pt>
                <c:pt idx="38">
                  <c:v>5.0777053533094856</c:v>
                </c:pt>
                <c:pt idx="39">
                  <c:v>5.1551176274651969</c:v>
                </c:pt>
                <c:pt idx="40">
                  <c:v>5.2655610196934184</c:v>
                </c:pt>
                <c:pt idx="41">
                  <c:v>5.3710623977916159</c:v>
                </c:pt>
                <c:pt idx="42">
                  <c:v>5.4668041924836022</c:v>
                </c:pt>
                <c:pt idx="43">
                  <c:v>5.6178862355032182</c:v>
                </c:pt>
                <c:pt idx="44">
                  <c:v>5.7366940606025212</c:v>
                </c:pt>
                <c:pt idx="45">
                  <c:v>5.8327723021257354</c:v>
                </c:pt>
                <c:pt idx="46">
                  <c:v>5.9007783067293156</c:v>
                </c:pt>
                <c:pt idx="47">
                  <c:v>5.9675387452010682</c:v>
                </c:pt>
                <c:pt idx="48">
                  <c:v>6.0303042865483318</c:v>
                </c:pt>
                <c:pt idx="49">
                  <c:v>6.0767811882048113</c:v>
                </c:pt>
                <c:pt idx="50">
                  <c:v>6.135869070659834</c:v>
                </c:pt>
              </c:numCache>
            </c:numRef>
          </c:val>
          <c:smooth val="0"/>
          <c:extLst>
            <c:ext xmlns:c16="http://schemas.microsoft.com/office/drawing/2014/chart" uri="{C3380CC4-5D6E-409C-BE32-E72D297353CC}">
              <c16:uniqueId val="{00000000-4188-1844-8DFC-8144F4718C3C}"/>
            </c:ext>
          </c:extLst>
        </c:ser>
        <c:ser>
          <c:idx val="1"/>
          <c:order val="1"/>
          <c:tx>
            <c:strRef>
              <c:f>Sheet1!$C$1</c:f>
              <c:strCache>
                <c:ptCount val="1"/>
                <c:pt idx="0">
                  <c:v>Low Oil and Gas Resource and Technology</c:v>
                </c:pt>
              </c:strCache>
            </c:strRef>
          </c:tx>
          <c:spPr>
            <a:ln w="28575" cap="rnd">
              <a:solidFill>
                <a:schemeClr val="accent2">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1.1446105086264036</c:v>
                </c:pt>
                <c:pt idx="1">
                  <c:v>1.0577261446485058</c:v>
                </c:pt>
                <c:pt idx="2">
                  <c:v>1.2839871678105421</c:v>
                </c:pt>
                <c:pt idx="3">
                  <c:v>0.90531446958684347</c:v>
                </c:pt>
                <c:pt idx="4">
                  <c:v>1.118877621628841</c:v>
                </c:pt>
                <c:pt idx="5">
                  <c:v>1.055762626788832</c:v>
                </c:pt>
                <c:pt idx="6">
                  <c:v>1.6634183606841606</c:v>
                </c:pt>
                <c:pt idx="7">
                  <c:v>1.7848340090639447</c:v>
                </c:pt>
                <c:pt idx="8">
                  <c:v>1.8742144688725582</c:v>
                </c:pt>
                <c:pt idx="9">
                  <c:v>2.6925198392948837</c:v>
                </c:pt>
                <c:pt idx="10">
                  <c:v>3.1319124591985399</c:v>
                </c:pt>
                <c:pt idx="11">
                  <c:v>4.8054461035360427</c:v>
                </c:pt>
                <c:pt idx="12">
                  <c:v>6.9946088535754951</c:v>
                </c:pt>
                <c:pt idx="13">
                  <c:v>5.0090179218237241</c:v>
                </c:pt>
                <c:pt idx="14">
                  <c:v>3.8666644380264601</c:v>
                </c:pt>
                <c:pt idx="15">
                  <c:v>3.4032841990458955</c:v>
                </c:pt>
                <c:pt idx="16">
                  <c:v>2.9940772317864197</c:v>
                </c:pt>
                <c:pt idx="17">
                  <c:v>3.1125377549083852</c:v>
                </c:pt>
                <c:pt idx="18">
                  <c:v>3.9156737791368514</c:v>
                </c:pt>
                <c:pt idx="19">
                  <c:v>4.2052351921619913</c:v>
                </c:pt>
                <c:pt idx="20">
                  <c:v>3.9132821697390421</c:v>
                </c:pt>
                <c:pt idx="21">
                  <c:v>3.8192970747683712</c:v>
                </c:pt>
                <c:pt idx="22">
                  <c:v>3.809208315380352</c:v>
                </c:pt>
                <c:pt idx="23">
                  <c:v>3.7220078114080022</c:v>
                </c:pt>
                <c:pt idx="24">
                  <c:v>3.576575830844511</c:v>
                </c:pt>
                <c:pt idx="25">
                  <c:v>3.3056533042110186</c:v>
                </c:pt>
                <c:pt idx="26">
                  <c:v>3.136739718965694</c:v>
                </c:pt>
                <c:pt idx="27">
                  <c:v>3.0644890251059023</c:v>
                </c:pt>
                <c:pt idx="28">
                  <c:v>3.0008104047432003</c:v>
                </c:pt>
                <c:pt idx="29">
                  <c:v>2.9516259130254734</c:v>
                </c:pt>
                <c:pt idx="30">
                  <c:v>2.9428898504473437</c:v>
                </c:pt>
                <c:pt idx="31">
                  <c:v>2.9665843065288624</c:v>
                </c:pt>
                <c:pt idx="32">
                  <c:v>2.9646993293376211</c:v>
                </c:pt>
                <c:pt idx="33">
                  <c:v>2.974667435209589</c:v>
                </c:pt>
                <c:pt idx="34">
                  <c:v>2.9791828044499704</c:v>
                </c:pt>
                <c:pt idx="35">
                  <c:v>2.9985776305936391</c:v>
                </c:pt>
                <c:pt idx="36">
                  <c:v>3.0126756787961781</c:v>
                </c:pt>
                <c:pt idx="37">
                  <c:v>2.9934507993404869</c:v>
                </c:pt>
                <c:pt idx="38">
                  <c:v>2.9924008118021255</c:v>
                </c:pt>
                <c:pt idx="39">
                  <c:v>3.0068495939059701</c:v>
                </c:pt>
                <c:pt idx="40">
                  <c:v>3.0217964134461681</c:v>
                </c:pt>
                <c:pt idx="41">
                  <c:v>3.0748263125142374</c:v>
                </c:pt>
                <c:pt idx="42">
                  <c:v>3.1065712389888236</c:v>
                </c:pt>
                <c:pt idx="43">
                  <c:v>3.1428328095833575</c:v>
                </c:pt>
                <c:pt idx="44">
                  <c:v>3.0709341716620102</c:v>
                </c:pt>
                <c:pt idx="45">
                  <c:v>3.0703688897649291</c:v>
                </c:pt>
                <c:pt idx="46">
                  <c:v>3.051211073179998</c:v>
                </c:pt>
                <c:pt idx="47">
                  <c:v>3.0273501354116163</c:v>
                </c:pt>
                <c:pt idx="48">
                  <c:v>3.0411534616767626</c:v>
                </c:pt>
                <c:pt idx="49">
                  <c:v>3.0117562799324471</c:v>
                </c:pt>
                <c:pt idx="50">
                  <c:v>2.9613668768831221</c:v>
                </c:pt>
              </c:numCache>
            </c:numRef>
          </c:val>
          <c:smooth val="0"/>
          <c:extLst>
            <c:ext xmlns:c16="http://schemas.microsoft.com/office/drawing/2014/chart" uri="{C3380CC4-5D6E-409C-BE32-E72D297353CC}">
              <c16:uniqueId val="{00000001-4188-1844-8DFC-8144F4718C3C}"/>
            </c:ext>
          </c:extLst>
        </c:ser>
        <c:ser>
          <c:idx val="2"/>
          <c:order val="2"/>
          <c:tx>
            <c:strRef>
              <c:f>Sheet1!$D$1</c:f>
              <c:strCache>
                <c:ptCount val="1"/>
                <c:pt idx="0">
                  <c:v>High Oil Price</c:v>
                </c:pt>
              </c:strCache>
            </c:strRef>
          </c:tx>
          <c:spPr>
            <a:ln w="28575" cap="rnd">
              <a:solidFill>
                <a:schemeClr val="accent5">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1.1446105086264036</c:v>
                </c:pt>
                <c:pt idx="1">
                  <c:v>1.0577261446485058</c:v>
                </c:pt>
                <c:pt idx="2">
                  <c:v>1.2839871678105421</c:v>
                </c:pt>
                <c:pt idx="3">
                  <c:v>0.90531446958684347</c:v>
                </c:pt>
                <c:pt idx="4">
                  <c:v>1.118877621628841</c:v>
                </c:pt>
                <c:pt idx="5">
                  <c:v>1.055762626788832</c:v>
                </c:pt>
                <c:pt idx="6">
                  <c:v>1.6634183606841606</c:v>
                </c:pt>
                <c:pt idx="7">
                  <c:v>1.7848340090639447</c:v>
                </c:pt>
                <c:pt idx="8">
                  <c:v>1.8742144688725582</c:v>
                </c:pt>
                <c:pt idx="9">
                  <c:v>2.6925198392948837</c:v>
                </c:pt>
                <c:pt idx="10">
                  <c:v>3.1319124591985399</c:v>
                </c:pt>
                <c:pt idx="11">
                  <c:v>4.8054461035360427</c:v>
                </c:pt>
                <c:pt idx="12">
                  <c:v>6.9946088535754951</c:v>
                </c:pt>
                <c:pt idx="13">
                  <c:v>5.0090179218237241</c:v>
                </c:pt>
                <c:pt idx="14">
                  <c:v>3.8666644380264601</c:v>
                </c:pt>
                <c:pt idx="15">
                  <c:v>3.4032841990458955</c:v>
                </c:pt>
                <c:pt idx="16">
                  <c:v>2.9940772317864197</c:v>
                </c:pt>
                <c:pt idx="17">
                  <c:v>3.1125377549083852</c:v>
                </c:pt>
                <c:pt idx="18">
                  <c:v>3.9156737791368514</c:v>
                </c:pt>
                <c:pt idx="19">
                  <c:v>4.2056431006603923</c:v>
                </c:pt>
                <c:pt idx="20">
                  <c:v>6.1376440180398406</c:v>
                </c:pt>
                <c:pt idx="21">
                  <c:v>6.5422254995340907</c:v>
                </c:pt>
                <c:pt idx="22">
                  <c:v>7.2439587942232819</c:v>
                </c:pt>
                <c:pt idx="23">
                  <c:v>7.8683968524302168</c:v>
                </c:pt>
                <c:pt idx="24">
                  <c:v>8.1166828576303942</c:v>
                </c:pt>
                <c:pt idx="25">
                  <c:v>7.7994335120836125</c:v>
                </c:pt>
                <c:pt idx="26">
                  <c:v>7.4016475863063258</c:v>
                </c:pt>
                <c:pt idx="27">
                  <c:v>7.2777773557580483</c:v>
                </c:pt>
                <c:pt idx="28">
                  <c:v>7.2375806401201617</c:v>
                </c:pt>
                <c:pt idx="29">
                  <c:v>7.375500015984449</c:v>
                </c:pt>
                <c:pt idx="30">
                  <c:v>7.4420728656983188</c:v>
                </c:pt>
                <c:pt idx="31">
                  <c:v>7.5019272504156085</c:v>
                </c:pt>
                <c:pt idx="32">
                  <c:v>7.4628507159127624</c:v>
                </c:pt>
                <c:pt idx="33">
                  <c:v>7.3615320816789591</c:v>
                </c:pt>
                <c:pt idx="34">
                  <c:v>7.3049184783725298</c:v>
                </c:pt>
                <c:pt idx="35">
                  <c:v>7.3265289031925782</c:v>
                </c:pt>
                <c:pt idx="36">
                  <c:v>7.3308208209001986</c:v>
                </c:pt>
                <c:pt idx="37">
                  <c:v>7.4444631222577291</c:v>
                </c:pt>
                <c:pt idx="38">
                  <c:v>7.5462206087113168</c:v>
                </c:pt>
                <c:pt idx="39">
                  <c:v>7.6119871256301561</c:v>
                </c:pt>
                <c:pt idx="40">
                  <c:v>7.6176152532915875</c:v>
                </c:pt>
                <c:pt idx="41">
                  <c:v>7.5906171963076794</c:v>
                </c:pt>
                <c:pt idx="42">
                  <c:v>7.5551479105215806</c:v>
                </c:pt>
                <c:pt idx="43">
                  <c:v>7.5126151090816675</c:v>
                </c:pt>
                <c:pt idx="44">
                  <c:v>7.4610825497865996</c:v>
                </c:pt>
                <c:pt idx="45">
                  <c:v>7.4323394932271638</c:v>
                </c:pt>
                <c:pt idx="46">
                  <c:v>7.3614234443599402</c:v>
                </c:pt>
                <c:pt idx="47">
                  <c:v>7.3394864813334211</c:v>
                </c:pt>
                <c:pt idx="48">
                  <c:v>7.3070054552058865</c:v>
                </c:pt>
                <c:pt idx="49">
                  <c:v>7.294215122029498</c:v>
                </c:pt>
                <c:pt idx="50">
                  <c:v>7.2916905143578195</c:v>
                </c:pt>
              </c:numCache>
            </c:numRef>
          </c:val>
          <c:smooth val="0"/>
          <c:extLst>
            <c:ext xmlns:c16="http://schemas.microsoft.com/office/drawing/2014/chart" uri="{C3380CC4-5D6E-409C-BE32-E72D297353CC}">
              <c16:uniqueId val="{00000002-4188-1844-8DFC-8144F4718C3C}"/>
            </c:ext>
          </c:extLst>
        </c:ser>
        <c:ser>
          <c:idx val="3"/>
          <c:order val="3"/>
          <c:tx>
            <c:strRef>
              <c:f>Sheet1!$E$1</c:f>
              <c:strCache>
                <c:ptCount val="1"/>
                <c:pt idx="0">
                  <c:v>Low Oil Price</c:v>
                </c:pt>
              </c:strCache>
            </c:strRef>
          </c:tx>
          <c:spPr>
            <a:ln w="28575" cap="rnd">
              <a:solidFill>
                <a:schemeClr val="accent5">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1.1446105086264036</c:v>
                </c:pt>
                <c:pt idx="1">
                  <c:v>1.0577261446485058</c:v>
                </c:pt>
                <c:pt idx="2">
                  <c:v>1.2839871678105421</c:v>
                </c:pt>
                <c:pt idx="3">
                  <c:v>0.90531446958684347</c:v>
                </c:pt>
                <c:pt idx="4">
                  <c:v>1.118877621628841</c:v>
                </c:pt>
                <c:pt idx="5">
                  <c:v>1.055762626788832</c:v>
                </c:pt>
                <c:pt idx="6">
                  <c:v>1.6634183606841606</c:v>
                </c:pt>
                <c:pt idx="7">
                  <c:v>1.7848340090639447</c:v>
                </c:pt>
                <c:pt idx="8">
                  <c:v>1.8742144688725582</c:v>
                </c:pt>
                <c:pt idx="9">
                  <c:v>2.6925198392948837</c:v>
                </c:pt>
                <c:pt idx="10">
                  <c:v>3.1319124591985399</c:v>
                </c:pt>
                <c:pt idx="11">
                  <c:v>4.8054461035360427</c:v>
                </c:pt>
                <c:pt idx="12">
                  <c:v>6.9946088535754951</c:v>
                </c:pt>
                <c:pt idx="13">
                  <c:v>5.0090179218237241</c:v>
                </c:pt>
                <c:pt idx="14">
                  <c:v>3.8666644380264601</c:v>
                </c:pt>
                <c:pt idx="15">
                  <c:v>3.4032841990458955</c:v>
                </c:pt>
                <c:pt idx="16">
                  <c:v>2.9940772317864197</c:v>
                </c:pt>
                <c:pt idx="17">
                  <c:v>3.1125377549083852</c:v>
                </c:pt>
                <c:pt idx="18">
                  <c:v>3.9156737791368514</c:v>
                </c:pt>
                <c:pt idx="19">
                  <c:v>4.2052990762186866</c:v>
                </c:pt>
                <c:pt idx="20">
                  <c:v>2.6527115018239851</c:v>
                </c:pt>
                <c:pt idx="21">
                  <c:v>2.4025529419565137</c:v>
                </c:pt>
                <c:pt idx="22">
                  <c:v>2.5334543450684959</c:v>
                </c:pt>
                <c:pt idx="23">
                  <c:v>2.5716350478791279</c:v>
                </c:pt>
                <c:pt idx="24">
                  <c:v>2.522131627536393</c:v>
                </c:pt>
                <c:pt idx="25">
                  <c:v>2.3844163974456114</c:v>
                </c:pt>
                <c:pt idx="26">
                  <c:v>2.2674753357642841</c:v>
                </c:pt>
                <c:pt idx="27">
                  <c:v>2.2090588011717665</c:v>
                </c:pt>
                <c:pt idx="28">
                  <c:v>2.1787115443201808</c:v>
                </c:pt>
                <c:pt idx="29">
                  <c:v>2.1945198881071133</c:v>
                </c:pt>
                <c:pt idx="30">
                  <c:v>2.2432156151990599</c:v>
                </c:pt>
                <c:pt idx="31">
                  <c:v>2.2707598846050407</c:v>
                </c:pt>
                <c:pt idx="32">
                  <c:v>2.2686202209584634</c:v>
                </c:pt>
                <c:pt idx="33">
                  <c:v>2.2545997973840772</c:v>
                </c:pt>
                <c:pt idx="34">
                  <c:v>2.2434387205742841</c:v>
                </c:pt>
                <c:pt idx="35">
                  <c:v>2.2683937230998881</c:v>
                </c:pt>
                <c:pt idx="36">
                  <c:v>2.2702665994993061</c:v>
                </c:pt>
                <c:pt idx="37">
                  <c:v>2.2538288785107339</c:v>
                </c:pt>
                <c:pt idx="38">
                  <c:v>2.2302227481245986</c:v>
                </c:pt>
                <c:pt idx="39">
                  <c:v>2.1972045868237657</c:v>
                </c:pt>
                <c:pt idx="40">
                  <c:v>2.1820931394816179</c:v>
                </c:pt>
                <c:pt idx="41">
                  <c:v>2.1823241305212058</c:v>
                </c:pt>
                <c:pt idx="42">
                  <c:v>2.167211279081712</c:v>
                </c:pt>
                <c:pt idx="43">
                  <c:v>2.1553375686517775</c:v>
                </c:pt>
                <c:pt idx="44">
                  <c:v>2.1564275407777247</c:v>
                </c:pt>
                <c:pt idx="45">
                  <c:v>2.1680095551848835</c:v>
                </c:pt>
                <c:pt idx="46">
                  <c:v>2.1717409821401801</c:v>
                </c:pt>
                <c:pt idx="47">
                  <c:v>2.1740100065389552</c:v>
                </c:pt>
                <c:pt idx="48">
                  <c:v>2.1704846880978534</c:v>
                </c:pt>
                <c:pt idx="49">
                  <c:v>2.1521904498757758</c:v>
                </c:pt>
                <c:pt idx="50">
                  <c:v>2.1353858251339952</c:v>
                </c:pt>
              </c:numCache>
            </c:numRef>
          </c:val>
          <c:smooth val="0"/>
          <c:extLst>
            <c:ext xmlns:c16="http://schemas.microsoft.com/office/drawing/2014/chart" uri="{C3380CC4-5D6E-409C-BE32-E72D297353CC}">
              <c16:uniqueId val="{00000003-4188-1844-8DFC-8144F4718C3C}"/>
            </c:ext>
          </c:extLst>
        </c:ser>
        <c:ser>
          <c:idx val="4"/>
          <c:order val="4"/>
          <c:tx>
            <c:strRef>
              <c:f>Sheet1!$F$1</c:f>
              <c:strCache>
                <c:ptCount val="1"/>
                <c:pt idx="0">
                  <c:v>Reference</c:v>
                </c:pt>
              </c:strCache>
            </c:strRef>
          </c:tx>
          <c:spPr>
            <a:ln w="2857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1.1446105086264036</c:v>
                </c:pt>
                <c:pt idx="1">
                  <c:v>1.0577261446485058</c:v>
                </c:pt>
                <c:pt idx="2">
                  <c:v>1.2839871678105421</c:v>
                </c:pt>
                <c:pt idx="3">
                  <c:v>0.90531446958684347</c:v>
                </c:pt>
                <c:pt idx="4">
                  <c:v>1.118877621628841</c:v>
                </c:pt>
                <c:pt idx="5">
                  <c:v>1.055762626788832</c:v>
                </c:pt>
                <c:pt idx="6">
                  <c:v>1.6634183606841606</c:v>
                </c:pt>
                <c:pt idx="7">
                  <c:v>1.7848340090639447</c:v>
                </c:pt>
                <c:pt idx="8">
                  <c:v>1.8742144688725582</c:v>
                </c:pt>
                <c:pt idx="9">
                  <c:v>2.6925198392948837</c:v>
                </c:pt>
                <c:pt idx="10">
                  <c:v>3.1319124591985399</c:v>
                </c:pt>
                <c:pt idx="11">
                  <c:v>4.8054461035360427</c:v>
                </c:pt>
                <c:pt idx="12">
                  <c:v>6.9946088535754951</c:v>
                </c:pt>
                <c:pt idx="13">
                  <c:v>5.0090179218237241</c:v>
                </c:pt>
                <c:pt idx="14">
                  <c:v>3.8666644380264601</c:v>
                </c:pt>
                <c:pt idx="15">
                  <c:v>3.4032841990458955</c:v>
                </c:pt>
                <c:pt idx="16">
                  <c:v>2.9940772317864197</c:v>
                </c:pt>
                <c:pt idx="17">
                  <c:v>3.1125377549083852</c:v>
                </c:pt>
                <c:pt idx="18">
                  <c:v>3.9156737791368514</c:v>
                </c:pt>
                <c:pt idx="19">
                  <c:v>4.2052548485880896</c:v>
                </c:pt>
                <c:pt idx="20">
                  <c:v>4.0927731166798544</c:v>
                </c:pt>
                <c:pt idx="21">
                  <c:v>4.2114182339696882</c:v>
                </c:pt>
                <c:pt idx="22">
                  <c:v>4.3774925791617365</c:v>
                </c:pt>
                <c:pt idx="23">
                  <c:v>4.4119326296559098</c:v>
                </c:pt>
                <c:pt idx="24">
                  <c:v>4.360465687983738</c:v>
                </c:pt>
                <c:pt idx="25">
                  <c:v>4.1231190148722714</c:v>
                </c:pt>
                <c:pt idx="26">
                  <c:v>3.890963694240555</c:v>
                </c:pt>
                <c:pt idx="27">
                  <c:v>3.7729391466290458</c:v>
                </c:pt>
                <c:pt idx="28">
                  <c:v>3.7550997106498367</c:v>
                </c:pt>
                <c:pt idx="29">
                  <c:v>3.8211013844440656</c:v>
                </c:pt>
                <c:pt idx="30">
                  <c:v>3.9315471001499467</c:v>
                </c:pt>
                <c:pt idx="31">
                  <c:v>4.0687848971721969</c:v>
                </c:pt>
                <c:pt idx="32">
                  <c:v>4.1108433386151413</c:v>
                </c:pt>
                <c:pt idx="33">
                  <c:v>4.1304307563417808</c:v>
                </c:pt>
                <c:pt idx="34">
                  <c:v>4.1418266977283134</c:v>
                </c:pt>
                <c:pt idx="35">
                  <c:v>4.2215752300353504</c:v>
                </c:pt>
                <c:pt idx="36">
                  <c:v>4.3055467411730994</c:v>
                </c:pt>
                <c:pt idx="37">
                  <c:v>4.3132569878770761</c:v>
                </c:pt>
                <c:pt idx="38">
                  <c:v>4.3506822260764917</c:v>
                </c:pt>
                <c:pt idx="39">
                  <c:v>4.4142941284424042</c:v>
                </c:pt>
                <c:pt idx="40">
                  <c:v>4.4744465264631401</c:v>
                </c:pt>
                <c:pt idx="41">
                  <c:v>4.5340427831712669</c:v>
                </c:pt>
                <c:pt idx="42">
                  <c:v>4.6062466841401912</c:v>
                </c:pt>
                <c:pt idx="43">
                  <c:v>4.6422643034456383</c:v>
                </c:pt>
                <c:pt idx="44">
                  <c:v>4.6932007947809131</c:v>
                </c:pt>
                <c:pt idx="45">
                  <c:v>4.7347445852260082</c:v>
                </c:pt>
                <c:pt idx="46">
                  <c:v>4.7490233061681524</c:v>
                </c:pt>
                <c:pt idx="47">
                  <c:v>4.7712560274192723</c:v>
                </c:pt>
                <c:pt idx="48">
                  <c:v>4.8060751877685997</c:v>
                </c:pt>
                <c:pt idx="49">
                  <c:v>4.8481867529750469</c:v>
                </c:pt>
                <c:pt idx="50">
                  <c:v>4.8414351477303379</c:v>
                </c:pt>
              </c:numCache>
            </c:numRef>
          </c:val>
          <c:smooth val="0"/>
          <c:extLst>
            <c:ext xmlns:c16="http://schemas.microsoft.com/office/drawing/2014/chart" uri="{C3380CC4-5D6E-409C-BE32-E72D297353CC}">
              <c16:uniqueId val="{00000004-4188-1844-8DFC-8144F4718C3C}"/>
            </c:ext>
          </c:extLst>
        </c:ser>
        <c:dLbls>
          <c:showLegendKey val="0"/>
          <c:showVal val="0"/>
          <c:showCatName val="0"/>
          <c:showSerName val="0"/>
          <c:showPercent val="0"/>
          <c:showBubbleSize val="0"/>
        </c:dLbls>
        <c:smooth val="0"/>
        <c:axId val="680709248"/>
        <c:axId val="680714688"/>
      </c:lineChart>
      <c:catAx>
        <c:axId val="6807092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14688"/>
        <c:crosses val="autoZero"/>
        <c:auto val="1"/>
        <c:lblAlgn val="ctr"/>
        <c:lblOffset val="100"/>
        <c:tickLblSkip val="10"/>
        <c:tickMarkSkip val="10"/>
        <c:noMultiLvlLbl val="0"/>
      </c:catAx>
      <c:valAx>
        <c:axId val="68071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80709248"/>
        <c:crossesAt val="20"/>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555494831022947E-2"/>
          <c:y val="0.15716766867067469"/>
          <c:w val="0.7342735682012187"/>
          <c:h val="0.76109552438209749"/>
        </c:manualLayout>
      </c:layout>
      <c:lineChart>
        <c:grouping val="standard"/>
        <c:varyColors val="0"/>
        <c:ser>
          <c:idx val="0"/>
          <c:order val="0"/>
          <c:tx>
            <c:strRef>
              <c:f>Sheet1!$B$1</c:f>
              <c:strCache>
                <c:ptCount val="1"/>
                <c:pt idx="0">
                  <c:v>Low Economic Growth</c:v>
                </c:pt>
              </c:strCache>
            </c:strRef>
          </c:tx>
          <c:spPr>
            <a:ln w="28575" cap="rnd">
              <a:solidFill>
                <a:schemeClr val="accent1">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31.028893</c:v>
                </c:pt>
                <c:pt idx="20">
                  <c:v>31.405933000000001</c:v>
                </c:pt>
                <c:pt idx="21">
                  <c:v>31.935673000000001</c:v>
                </c:pt>
                <c:pt idx="22">
                  <c:v>31.616781</c:v>
                </c:pt>
                <c:pt idx="23">
                  <c:v>31.506239000000001</c:v>
                </c:pt>
                <c:pt idx="24">
                  <c:v>31.295103000000001</c:v>
                </c:pt>
                <c:pt idx="25">
                  <c:v>31.277467999999999</c:v>
                </c:pt>
                <c:pt idx="26">
                  <c:v>31.417978000000002</c:v>
                </c:pt>
                <c:pt idx="27">
                  <c:v>31.236397</c:v>
                </c:pt>
                <c:pt idx="28">
                  <c:v>31.191804999999999</c:v>
                </c:pt>
                <c:pt idx="29">
                  <c:v>31.088232000000001</c:v>
                </c:pt>
                <c:pt idx="30">
                  <c:v>30.939228</c:v>
                </c:pt>
                <c:pt idx="31">
                  <c:v>31.047283</c:v>
                </c:pt>
                <c:pt idx="32">
                  <c:v>31.052969000000001</c:v>
                </c:pt>
                <c:pt idx="33">
                  <c:v>31.170155999999999</c:v>
                </c:pt>
                <c:pt idx="34">
                  <c:v>31.547637999999999</c:v>
                </c:pt>
                <c:pt idx="35">
                  <c:v>31.551152999999999</c:v>
                </c:pt>
                <c:pt idx="36">
                  <c:v>31.583950000000002</c:v>
                </c:pt>
                <c:pt idx="37">
                  <c:v>31.754852</c:v>
                </c:pt>
                <c:pt idx="38">
                  <c:v>31.989401000000001</c:v>
                </c:pt>
                <c:pt idx="39">
                  <c:v>31.900189999999998</c:v>
                </c:pt>
                <c:pt idx="40">
                  <c:v>32.001812000000001</c:v>
                </c:pt>
                <c:pt idx="41">
                  <c:v>32.105536999999998</c:v>
                </c:pt>
                <c:pt idx="42">
                  <c:v>32.172485000000002</c:v>
                </c:pt>
                <c:pt idx="43">
                  <c:v>32.222625999999998</c:v>
                </c:pt>
                <c:pt idx="44">
                  <c:v>32.239857000000001</c:v>
                </c:pt>
                <c:pt idx="45">
                  <c:v>32.355705</c:v>
                </c:pt>
                <c:pt idx="46">
                  <c:v>32.707160999999999</c:v>
                </c:pt>
                <c:pt idx="47">
                  <c:v>32.760078</c:v>
                </c:pt>
                <c:pt idx="48">
                  <c:v>32.980404</c:v>
                </c:pt>
                <c:pt idx="49">
                  <c:v>33.243504000000001</c:v>
                </c:pt>
                <c:pt idx="50">
                  <c:v>33.430110999999997</c:v>
                </c:pt>
              </c:numCache>
            </c:numRef>
          </c:val>
          <c:smooth val="0"/>
          <c:extLst>
            <c:ext xmlns:c16="http://schemas.microsoft.com/office/drawing/2014/chart" uri="{C3380CC4-5D6E-409C-BE32-E72D297353CC}">
              <c16:uniqueId val="{00000000-A978-464E-93BD-6B01270AC9B2}"/>
            </c:ext>
          </c:extLst>
        </c:ser>
        <c:ser>
          <c:idx val="1"/>
          <c:order val="1"/>
          <c:tx>
            <c:strRef>
              <c:f>Sheet1!$C$1</c:f>
              <c:strCache>
                <c:ptCount val="1"/>
                <c:pt idx="0">
                  <c:v>High Economic Growth</c:v>
                </c:pt>
              </c:strCache>
            </c:strRef>
          </c:tx>
          <c:spPr>
            <a:ln w="28575" cap="rnd">
              <a:solidFill>
                <a:schemeClr val="accent1">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31.028893</c:v>
                </c:pt>
                <c:pt idx="20">
                  <c:v>31.505125</c:v>
                </c:pt>
                <c:pt idx="21">
                  <c:v>32.233944000000001</c:v>
                </c:pt>
                <c:pt idx="22">
                  <c:v>32.219425000000001</c:v>
                </c:pt>
                <c:pt idx="23">
                  <c:v>32.299393000000002</c:v>
                </c:pt>
                <c:pt idx="24">
                  <c:v>32.375118000000001</c:v>
                </c:pt>
                <c:pt idx="25">
                  <c:v>32.460402999999999</c:v>
                </c:pt>
                <c:pt idx="26">
                  <c:v>32.563392999999998</c:v>
                </c:pt>
                <c:pt idx="27">
                  <c:v>32.478122999999997</c:v>
                </c:pt>
                <c:pt idx="28">
                  <c:v>32.487247000000004</c:v>
                </c:pt>
                <c:pt idx="29">
                  <c:v>32.443500999999998</c:v>
                </c:pt>
                <c:pt idx="30">
                  <c:v>32.507362000000001</c:v>
                </c:pt>
                <c:pt idx="31">
                  <c:v>32.871924999999997</c:v>
                </c:pt>
                <c:pt idx="32">
                  <c:v>33.278336000000003</c:v>
                </c:pt>
                <c:pt idx="33">
                  <c:v>33.599243000000001</c:v>
                </c:pt>
                <c:pt idx="34">
                  <c:v>34.077151999999998</c:v>
                </c:pt>
                <c:pt idx="35">
                  <c:v>34.370705000000001</c:v>
                </c:pt>
                <c:pt idx="36">
                  <c:v>34.711277000000003</c:v>
                </c:pt>
                <c:pt idx="37">
                  <c:v>35.216324</c:v>
                </c:pt>
                <c:pt idx="38">
                  <c:v>35.681460999999999</c:v>
                </c:pt>
                <c:pt idx="39">
                  <c:v>35.929726000000002</c:v>
                </c:pt>
                <c:pt idx="40">
                  <c:v>36.264102999999999</c:v>
                </c:pt>
                <c:pt idx="41">
                  <c:v>36.657978</c:v>
                </c:pt>
                <c:pt idx="42">
                  <c:v>37.019706999999997</c:v>
                </c:pt>
                <c:pt idx="43">
                  <c:v>37.437527000000003</c:v>
                </c:pt>
                <c:pt idx="44">
                  <c:v>37.966262999999998</c:v>
                </c:pt>
                <c:pt idx="45">
                  <c:v>38.519706999999997</c:v>
                </c:pt>
                <c:pt idx="46">
                  <c:v>39.104610000000001</c:v>
                </c:pt>
                <c:pt idx="47">
                  <c:v>39.489516999999999</c:v>
                </c:pt>
                <c:pt idx="48">
                  <c:v>40.044437000000002</c:v>
                </c:pt>
                <c:pt idx="49">
                  <c:v>40.610396999999999</c:v>
                </c:pt>
                <c:pt idx="50">
                  <c:v>41.112183000000002</c:v>
                </c:pt>
              </c:numCache>
            </c:numRef>
          </c:val>
          <c:smooth val="0"/>
          <c:extLst>
            <c:ext xmlns:c16="http://schemas.microsoft.com/office/drawing/2014/chart" uri="{C3380CC4-5D6E-409C-BE32-E72D297353CC}">
              <c16:uniqueId val="{00000001-A978-464E-93BD-6B01270AC9B2}"/>
            </c:ext>
          </c:extLst>
        </c:ser>
        <c:ser>
          <c:idx val="2"/>
          <c:order val="2"/>
          <c:tx>
            <c:strRef>
              <c:f>Sheet1!$D$1</c:f>
              <c:strCache>
                <c:ptCount val="1"/>
                <c:pt idx="0">
                  <c:v>Low Oil Price</c:v>
                </c:pt>
              </c:strCache>
            </c:strRef>
          </c:tx>
          <c:spPr>
            <a:ln w="28575" cap="rnd">
              <a:solidFill>
                <a:schemeClr val="accent5">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31.028987999999998</c:v>
                </c:pt>
                <c:pt idx="20">
                  <c:v>30.679264</c:v>
                </c:pt>
                <c:pt idx="21">
                  <c:v>30.850546000000001</c:v>
                </c:pt>
                <c:pt idx="22">
                  <c:v>30.636011</c:v>
                </c:pt>
                <c:pt idx="23">
                  <c:v>30.595656999999999</c:v>
                </c:pt>
                <c:pt idx="24">
                  <c:v>30.549274</c:v>
                </c:pt>
                <c:pt idx="25">
                  <c:v>30.667334</c:v>
                </c:pt>
                <c:pt idx="26">
                  <c:v>30.793845999999998</c:v>
                </c:pt>
                <c:pt idx="27">
                  <c:v>30.673242999999999</c:v>
                </c:pt>
                <c:pt idx="28">
                  <c:v>30.560257</c:v>
                </c:pt>
                <c:pt idx="29">
                  <c:v>30.577926999999999</c:v>
                </c:pt>
                <c:pt idx="30">
                  <c:v>30.312646999999998</c:v>
                </c:pt>
                <c:pt idx="31">
                  <c:v>30.495117</c:v>
                </c:pt>
                <c:pt idx="32">
                  <c:v>30.684322000000002</c:v>
                </c:pt>
                <c:pt idx="33">
                  <c:v>30.919096</c:v>
                </c:pt>
                <c:pt idx="34">
                  <c:v>31.310639999999999</c:v>
                </c:pt>
                <c:pt idx="35">
                  <c:v>31.5137</c:v>
                </c:pt>
                <c:pt idx="36">
                  <c:v>31.772017000000002</c:v>
                </c:pt>
                <c:pt idx="37">
                  <c:v>31.953980999999999</c:v>
                </c:pt>
                <c:pt idx="38">
                  <c:v>32.217956999999998</c:v>
                </c:pt>
                <c:pt idx="39">
                  <c:v>32.368912000000002</c:v>
                </c:pt>
                <c:pt idx="40">
                  <c:v>32.520153000000001</c:v>
                </c:pt>
                <c:pt idx="41">
                  <c:v>32.647452999999999</c:v>
                </c:pt>
                <c:pt idx="42">
                  <c:v>32.821399999999997</c:v>
                </c:pt>
                <c:pt idx="43">
                  <c:v>32.988872999999998</c:v>
                </c:pt>
                <c:pt idx="44">
                  <c:v>33.168635999999999</c:v>
                </c:pt>
                <c:pt idx="45">
                  <c:v>33.321368999999997</c:v>
                </c:pt>
                <c:pt idx="46">
                  <c:v>33.591282</c:v>
                </c:pt>
                <c:pt idx="47">
                  <c:v>33.677836999999997</c:v>
                </c:pt>
                <c:pt idx="48">
                  <c:v>33.924140999999999</c:v>
                </c:pt>
                <c:pt idx="49">
                  <c:v>34.274185000000003</c:v>
                </c:pt>
                <c:pt idx="50">
                  <c:v>34.677162000000003</c:v>
                </c:pt>
              </c:numCache>
            </c:numRef>
          </c:val>
          <c:smooth val="0"/>
          <c:extLst>
            <c:ext xmlns:c16="http://schemas.microsoft.com/office/drawing/2014/chart" uri="{C3380CC4-5D6E-409C-BE32-E72D297353CC}">
              <c16:uniqueId val="{00000002-A978-464E-93BD-6B01270AC9B2}"/>
            </c:ext>
          </c:extLst>
        </c:ser>
        <c:ser>
          <c:idx val="3"/>
          <c:order val="3"/>
          <c:tx>
            <c:strRef>
              <c:f>Sheet1!$E$1</c:f>
              <c:strCache>
                <c:ptCount val="1"/>
                <c:pt idx="0">
                  <c:v>High Oil Price</c:v>
                </c:pt>
              </c:strCache>
            </c:strRef>
          </c:tx>
          <c:spPr>
            <a:ln w="28575" cap="rnd">
              <a:solidFill>
                <a:schemeClr val="accent5">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31.028905999999999</c:v>
                </c:pt>
                <c:pt idx="20">
                  <c:v>31.985271000000001</c:v>
                </c:pt>
                <c:pt idx="21">
                  <c:v>33.576602999999999</c:v>
                </c:pt>
                <c:pt idx="22">
                  <c:v>33.846775000000001</c:v>
                </c:pt>
                <c:pt idx="23">
                  <c:v>34.356678000000002</c:v>
                </c:pt>
                <c:pt idx="24">
                  <c:v>34.514454000000001</c:v>
                </c:pt>
                <c:pt idx="25">
                  <c:v>34.701507999999997</c:v>
                </c:pt>
                <c:pt idx="26">
                  <c:v>34.520862999999999</c:v>
                </c:pt>
                <c:pt idx="27">
                  <c:v>34.110923999999997</c:v>
                </c:pt>
                <c:pt idx="28">
                  <c:v>33.646805000000001</c:v>
                </c:pt>
                <c:pt idx="29">
                  <c:v>33.322746000000002</c:v>
                </c:pt>
                <c:pt idx="30">
                  <c:v>33.428199999999997</c:v>
                </c:pt>
                <c:pt idx="31">
                  <c:v>33.605316000000002</c:v>
                </c:pt>
                <c:pt idx="32">
                  <c:v>33.840321000000003</c:v>
                </c:pt>
                <c:pt idx="33">
                  <c:v>34.163238999999997</c:v>
                </c:pt>
                <c:pt idx="34">
                  <c:v>34.425353999999999</c:v>
                </c:pt>
                <c:pt idx="35">
                  <c:v>34.398853000000003</c:v>
                </c:pt>
                <c:pt idx="36">
                  <c:v>34.551689000000003</c:v>
                </c:pt>
                <c:pt idx="37">
                  <c:v>34.476902000000003</c:v>
                </c:pt>
                <c:pt idx="38">
                  <c:v>34.549056999999998</c:v>
                </c:pt>
                <c:pt idx="39">
                  <c:v>34.615391000000002</c:v>
                </c:pt>
                <c:pt idx="40">
                  <c:v>34.629767999999999</c:v>
                </c:pt>
                <c:pt idx="41">
                  <c:v>34.676819000000002</c:v>
                </c:pt>
                <c:pt idx="42">
                  <c:v>34.715232999999998</c:v>
                </c:pt>
                <c:pt idx="43">
                  <c:v>34.901901000000002</c:v>
                </c:pt>
                <c:pt idx="44">
                  <c:v>35.11694</c:v>
                </c:pt>
                <c:pt idx="45">
                  <c:v>35.272033999999998</c:v>
                </c:pt>
                <c:pt idx="46">
                  <c:v>35.640514000000003</c:v>
                </c:pt>
                <c:pt idx="47">
                  <c:v>35.745311999999998</c:v>
                </c:pt>
                <c:pt idx="48">
                  <c:v>35.935496999999998</c:v>
                </c:pt>
                <c:pt idx="49">
                  <c:v>36.199649999999998</c:v>
                </c:pt>
                <c:pt idx="50">
                  <c:v>36.512737000000001</c:v>
                </c:pt>
              </c:numCache>
            </c:numRef>
          </c:val>
          <c:smooth val="0"/>
          <c:extLst>
            <c:ext xmlns:c16="http://schemas.microsoft.com/office/drawing/2014/chart" uri="{C3380CC4-5D6E-409C-BE32-E72D297353CC}">
              <c16:uniqueId val="{00000003-A978-464E-93BD-6B01270AC9B2}"/>
            </c:ext>
          </c:extLst>
        </c:ser>
        <c:ser>
          <c:idx val="4"/>
          <c:order val="4"/>
          <c:tx>
            <c:strRef>
              <c:f>Sheet1!$F$1</c:f>
              <c:strCache>
                <c:ptCount val="1"/>
                <c:pt idx="0">
                  <c:v>Low Oil &amp; Gas Resource &amp; Technology</c:v>
                </c:pt>
              </c:strCache>
            </c:strRef>
          </c:tx>
          <c:spPr>
            <a:ln w="28575" cap="rnd">
              <a:solidFill>
                <a:schemeClr val="accent2">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31.029007</c:v>
                </c:pt>
                <c:pt idx="20">
                  <c:v>31.180316999999999</c:v>
                </c:pt>
                <c:pt idx="21">
                  <c:v>30.788160000000001</c:v>
                </c:pt>
                <c:pt idx="22">
                  <c:v>30.348189999999999</c:v>
                </c:pt>
                <c:pt idx="23">
                  <c:v>29.872651999999999</c:v>
                </c:pt>
                <c:pt idx="24">
                  <c:v>29.387159</c:v>
                </c:pt>
                <c:pt idx="25">
                  <c:v>29.231113000000001</c:v>
                </c:pt>
                <c:pt idx="26">
                  <c:v>28.605108000000001</c:v>
                </c:pt>
                <c:pt idx="27">
                  <c:v>28.075716</c:v>
                </c:pt>
                <c:pt idx="28">
                  <c:v>27.493147</c:v>
                </c:pt>
                <c:pt idx="29">
                  <c:v>27.245766</c:v>
                </c:pt>
                <c:pt idx="30">
                  <c:v>26.990642999999999</c:v>
                </c:pt>
                <c:pt idx="31">
                  <c:v>26.738168999999999</c:v>
                </c:pt>
                <c:pt idx="32">
                  <c:v>26.661766</c:v>
                </c:pt>
                <c:pt idx="33">
                  <c:v>26.697953999999999</c:v>
                </c:pt>
                <c:pt idx="34">
                  <c:v>26.804791999999999</c:v>
                </c:pt>
                <c:pt idx="35">
                  <c:v>26.841363999999999</c:v>
                </c:pt>
                <c:pt idx="36">
                  <c:v>26.937142999999999</c:v>
                </c:pt>
                <c:pt idx="37">
                  <c:v>27.04026</c:v>
                </c:pt>
                <c:pt idx="38">
                  <c:v>27.132321999999998</c:v>
                </c:pt>
                <c:pt idx="39">
                  <c:v>27.223734</c:v>
                </c:pt>
                <c:pt idx="40">
                  <c:v>27.28021</c:v>
                </c:pt>
                <c:pt idx="41">
                  <c:v>27.206606000000001</c:v>
                </c:pt>
                <c:pt idx="42">
                  <c:v>27.192793000000002</c:v>
                </c:pt>
                <c:pt idx="43">
                  <c:v>27.206565999999999</c:v>
                </c:pt>
                <c:pt idx="44">
                  <c:v>27.316813</c:v>
                </c:pt>
                <c:pt idx="45">
                  <c:v>27.489616000000002</c:v>
                </c:pt>
                <c:pt idx="46">
                  <c:v>27.701440999999999</c:v>
                </c:pt>
                <c:pt idx="47">
                  <c:v>27.758429</c:v>
                </c:pt>
                <c:pt idx="48">
                  <c:v>27.912618999999999</c:v>
                </c:pt>
                <c:pt idx="49">
                  <c:v>28.047474000000001</c:v>
                </c:pt>
                <c:pt idx="50">
                  <c:v>28.226799</c:v>
                </c:pt>
              </c:numCache>
            </c:numRef>
          </c:val>
          <c:smooth val="0"/>
          <c:extLst>
            <c:ext xmlns:c16="http://schemas.microsoft.com/office/drawing/2014/chart" uri="{C3380CC4-5D6E-409C-BE32-E72D297353CC}">
              <c16:uniqueId val="{00000004-A978-464E-93BD-6B01270AC9B2}"/>
            </c:ext>
          </c:extLst>
        </c:ser>
        <c:ser>
          <c:idx val="5"/>
          <c:order val="5"/>
          <c:tx>
            <c:strRef>
              <c:f>Sheet1!$G$1</c:f>
              <c:strCache>
                <c:ptCount val="1"/>
                <c:pt idx="0">
                  <c:v>High Oil &amp; Gas Resource &amp; Technology</c:v>
                </c:pt>
              </c:strCache>
            </c:strRef>
          </c:tx>
          <c:spPr>
            <a:ln w="28575" cap="rnd">
              <a:solidFill>
                <a:schemeClr val="accent2">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31.028893</c:v>
                </c:pt>
                <c:pt idx="20">
                  <c:v>31.599094000000001</c:v>
                </c:pt>
                <c:pt idx="21">
                  <c:v>32.771785999999999</c:v>
                </c:pt>
                <c:pt idx="22">
                  <c:v>32.965747999999998</c:v>
                </c:pt>
                <c:pt idx="23">
                  <c:v>33.186005000000002</c:v>
                </c:pt>
                <c:pt idx="24">
                  <c:v>33.368504000000001</c:v>
                </c:pt>
                <c:pt idx="25">
                  <c:v>33.876311999999999</c:v>
                </c:pt>
                <c:pt idx="26">
                  <c:v>34.458362999999999</c:v>
                </c:pt>
                <c:pt idx="27">
                  <c:v>34.772427</c:v>
                </c:pt>
                <c:pt idx="28">
                  <c:v>34.919105999999999</c:v>
                </c:pt>
                <c:pt idx="29">
                  <c:v>35.167983999999997</c:v>
                </c:pt>
                <c:pt idx="30">
                  <c:v>35.114505999999999</c:v>
                </c:pt>
                <c:pt idx="31">
                  <c:v>35.474868999999998</c:v>
                </c:pt>
                <c:pt idx="32">
                  <c:v>35.785457999999998</c:v>
                </c:pt>
                <c:pt idx="33">
                  <c:v>36.128070999999998</c:v>
                </c:pt>
                <c:pt idx="34">
                  <c:v>36.502445000000002</c:v>
                </c:pt>
                <c:pt idx="35">
                  <c:v>36.719585000000002</c:v>
                </c:pt>
                <c:pt idx="36">
                  <c:v>37.348861999999997</c:v>
                </c:pt>
                <c:pt idx="37">
                  <c:v>37.667541999999997</c:v>
                </c:pt>
                <c:pt idx="38">
                  <c:v>38.234805999999999</c:v>
                </c:pt>
                <c:pt idx="39">
                  <c:v>38.674560999999997</c:v>
                </c:pt>
                <c:pt idx="40">
                  <c:v>39.039841000000003</c:v>
                </c:pt>
                <c:pt idx="41">
                  <c:v>39.407940000000004</c:v>
                </c:pt>
                <c:pt idx="42">
                  <c:v>39.813374000000003</c:v>
                </c:pt>
                <c:pt idx="43">
                  <c:v>40.148811000000002</c:v>
                </c:pt>
                <c:pt idx="44">
                  <c:v>40.563057000000001</c:v>
                </c:pt>
                <c:pt idx="45">
                  <c:v>40.965488000000001</c:v>
                </c:pt>
                <c:pt idx="46">
                  <c:v>41.503779999999999</c:v>
                </c:pt>
                <c:pt idx="47">
                  <c:v>41.839745000000001</c:v>
                </c:pt>
                <c:pt idx="48">
                  <c:v>42.258186000000002</c:v>
                </c:pt>
                <c:pt idx="49">
                  <c:v>42.717274000000003</c:v>
                </c:pt>
                <c:pt idx="50">
                  <c:v>43.203094</c:v>
                </c:pt>
              </c:numCache>
            </c:numRef>
          </c:val>
          <c:smooth val="0"/>
          <c:extLst>
            <c:ext xmlns:c16="http://schemas.microsoft.com/office/drawing/2014/chart" uri="{C3380CC4-5D6E-409C-BE32-E72D297353CC}">
              <c16:uniqueId val="{00000005-A978-464E-93BD-6B01270AC9B2}"/>
            </c:ext>
          </c:extLst>
        </c:ser>
        <c:ser>
          <c:idx val="6"/>
          <c:order val="6"/>
          <c:tx>
            <c:strRef>
              <c:f>Sheet1!$H$1</c:f>
              <c:strCache>
                <c:ptCount val="1"/>
                <c:pt idx="0">
                  <c:v>High Renewable Cost</c:v>
                </c:pt>
              </c:strCache>
            </c:strRef>
          </c:tx>
          <c:spPr>
            <a:ln w="28575" cap="rnd">
              <a:solidFill>
                <a:schemeClr val="accent3">
                  <a:lumMod val="75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31.028863999999999</c:v>
                </c:pt>
                <c:pt idx="20">
                  <c:v>31.477512000000001</c:v>
                </c:pt>
                <c:pt idx="21">
                  <c:v>32.180110999999997</c:v>
                </c:pt>
                <c:pt idx="22">
                  <c:v>32.125796999999999</c:v>
                </c:pt>
                <c:pt idx="23">
                  <c:v>32.085349999999998</c:v>
                </c:pt>
                <c:pt idx="24">
                  <c:v>32.155707999999997</c:v>
                </c:pt>
                <c:pt idx="25">
                  <c:v>32.367809000000001</c:v>
                </c:pt>
                <c:pt idx="26">
                  <c:v>32.434905999999998</c:v>
                </c:pt>
                <c:pt idx="27">
                  <c:v>32.461295999999997</c:v>
                </c:pt>
                <c:pt idx="28">
                  <c:v>32.559868000000002</c:v>
                </c:pt>
                <c:pt idx="29">
                  <c:v>32.722499999999997</c:v>
                </c:pt>
                <c:pt idx="30">
                  <c:v>32.636462999999999</c:v>
                </c:pt>
                <c:pt idx="31">
                  <c:v>32.881134000000003</c:v>
                </c:pt>
                <c:pt idx="32">
                  <c:v>33.101219</c:v>
                </c:pt>
                <c:pt idx="33">
                  <c:v>33.324043000000003</c:v>
                </c:pt>
                <c:pt idx="34">
                  <c:v>33.771431</c:v>
                </c:pt>
                <c:pt idx="35">
                  <c:v>33.963863000000003</c:v>
                </c:pt>
                <c:pt idx="36">
                  <c:v>34.206543000000003</c:v>
                </c:pt>
                <c:pt idx="37">
                  <c:v>34.619633</c:v>
                </c:pt>
                <c:pt idx="38">
                  <c:v>35.010185</c:v>
                </c:pt>
                <c:pt idx="39">
                  <c:v>35.323669000000002</c:v>
                </c:pt>
                <c:pt idx="40">
                  <c:v>35.691127999999999</c:v>
                </c:pt>
                <c:pt idx="41">
                  <c:v>36.052151000000002</c:v>
                </c:pt>
                <c:pt idx="42">
                  <c:v>36.445445999999997</c:v>
                </c:pt>
                <c:pt idx="43">
                  <c:v>36.875278000000002</c:v>
                </c:pt>
                <c:pt idx="44">
                  <c:v>37.313567999999997</c:v>
                </c:pt>
                <c:pt idx="45">
                  <c:v>37.684916999999999</c:v>
                </c:pt>
                <c:pt idx="46">
                  <c:v>38.099060000000001</c:v>
                </c:pt>
                <c:pt idx="47">
                  <c:v>38.544879999999999</c:v>
                </c:pt>
                <c:pt idx="48">
                  <c:v>39.001255</c:v>
                </c:pt>
                <c:pt idx="49">
                  <c:v>39.375900000000001</c:v>
                </c:pt>
                <c:pt idx="50">
                  <c:v>39.747852000000002</c:v>
                </c:pt>
              </c:numCache>
            </c:numRef>
          </c:val>
          <c:smooth val="0"/>
          <c:extLst>
            <c:ext xmlns:c16="http://schemas.microsoft.com/office/drawing/2014/chart" uri="{C3380CC4-5D6E-409C-BE32-E72D297353CC}">
              <c16:uniqueId val="{00000006-A978-464E-93BD-6B01270AC9B2}"/>
            </c:ext>
          </c:extLst>
        </c:ser>
        <c:ser>
          <c:idx val="7"/>
          <c:order val="7"/>
          <c:tx>
            <c:strRef>
              <c:f>Sheet1!$I$1</c:f>
              <c:strCache>
                <c:ptCount val="1"/>
                <c:pt idx="0">
                  <c:v>Low Renewable Cost</c:v>
                </c:pt>
              </c:strCache>
            </c:strRef>
          </c:tx>
          <c:spPr>
            <a:ln w="28575" cap="rnd">
              <a:solidFill>
                <a:schemeClr val="accent3">
                  <a:lumMod val="40000"/>
                  <a:lumOff val="60000"/>
                </a:scheme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Sheet1!$I$2:$I$52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31.029001000000001</c:v>
                </c:pt>
                <c:pt idx="20">
                  <c:v>31.478342000000001</c:v>
                </c:pt>
                <c:pt idx="21">
                  <c:v>32.158234</c:v>
                </c:pt>
                <c:pt idx="22">
                  <c:v>31.987295</c:v>
                </c:pt>
                <c:pt idx="23">
                  <c:v>31.951955999999999</c:v>
                </c:pt>
                <c:pt idx="24">
                  <c:v>31.852249</c:v>
                </c:pt>
                <c:pt idx="25">
                  <c:v>31.960750999999998</c:v>
                </c:pt>
                <c:pt idx="26">
                  <c:v>32.013081</c:v>
                </c:pt>
                <c:pt idx="27">
                  <c:v>31.892721000000002</c:v>
                </c:pt>
                <c:pt idx="28">
                  <c:v>31.752835999999999</c:v>
                </c:pt>
                <c:pt idx="29">
                  <c:v>31.673490999999999</c:v>
                </c:pt>
                <c:pt idx="30">
                  <c:v>31.505784999999999</c:v>
                </c:pt>
                <c:pt idx="31">
                  <c:v>31.614885000000001</c:v>
                </c:pt>
                <c:pt idx="32">
                  <c:v>31.772483999999999</c:v>
                </c:pt>
                <c:pt idx="33">
                  <c:v>31.857502</c:v>
                </c:pt>
                <c:pt idx="34">
                  <c:v>32.084792999999998</c:v>
                </c:pt>
                <c:pt idx="35">
                  <c:v>32.091583</c:v>
                </c:pt>
                <c:pt idx="36">
                  <c:v>32.116275999999999</c:v>
                </c:pt>
                <c:pt idx="37">
                  <c:v>32.149216000000003</c:v>
                </c:pt>
                <c:pt idx="38">
                  <c:v>32.204875999999999</c:v>
                </c:pt>
                <c:pt idx="39">
                  <c:v>32.244422999999998</c:v>
                </c:pt>
                <c:pt idx="40">
                  <c:v>32.610278999999998</c:v>
                </c:pt>
                <c:pt idx="41">
                  <c:v>32.752453000000003</c:v>
                </c:pt>
                <c:pt idx="42">
                  <c:v>32.892521000000002</c:v>
                </c:pt>
                <c:pt idx="43">
                  <c:v>33.062874000000001</c:v>
                </c:pt>
                <c:pt idx="44">
                  <c:v>33.188079999999999</c:v>
                </c:pt>
                <c:pt idx="45">
                  <c:v>33.461651000000003</c:v>
                </c:pt>
                <c:pt idx="46">
                  <c:v>33.564864999999998</c:v>
                </c:pt>
                <c:pt idx="47">
                  <c:v>33.807628999999999</c:v>
                </c:pt>
                <c:pt idx="48">
                  <c:v>33.917839000000001</c:v>
                </c:pt>
                <c:pt idx="49">
                  <c:v>34.040798000000002</c:v>
                </c:pt>
                <c:pt idx="50">
                  <c:v>34.160319999999999</c:v>
                </c:pt>
              </c:numCache>
            </c:numRef>
          </c:val>
          <c:smooth val="0"/>
          <c:extLst>
            <c:ext xmlns:c16="http://schemas.microsoft.com/office/drawing/2014/chart" uri="{C3380CC4-5D6E-409C-BE32-E72D297353CC}">
              <c16:uniqueId val="{00000007-A978-464E-93BD-6B01270AC9B2}"/>
            </c:ext>
          </c:extLst>
        </c:ser>
        <c:ser>
          <c:idx val="8"/>
          <c:order val="8"/>
          <c:tx>
            <c:strRef>
              <c:f>Sheet1!$J$1</c:f>
              <c:strCache>
                <c:ptCount val="1"/>
                <c:pt idx="0">
                  <c:v>Reference</c:v>
                </c:pt>
              </c:strCache>
            </c:strRef>
          </c:tx>
          <c:spPr>
            <a:ln w="28575" cap="rnd">
              <a:solidFill>
                <a:schemeClr val="tx1"/>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Sheet1!$J$2:$J$52</c:f>
              <c:numCache>
                <c:formatCode>General</c:formatCode>
                <c:ptCount val="51"/>
                <c:pt idx="0">
                  <c:v>23.333120999999998</c:v>
                </c:pt>
                <c:pt idx="1">
                  <c:v>22.238624000000002</c:v>
                </c:pt>
                <c:pt idx="2">
                  <c:v>23.027021000000001</c:v>
                </c:pt>
                <c:pt idx="3">
                  <c:v>22.276502000000001</c:v>
                </c:pt>
                <c:pt idx="4">
                  <c:v>22.402545999999997</c:v>
                </c:pt>
                <c:pt idx="5">
                  <c:v>22.014434000000001</c:v>
                </c:pt>
                <c:pt idx="6">
                  <c:v>21.699071</c:v>
                </c:pt>
                <c:pt idx="7">
                  <c:v>23.103793000000003</c:v>
                </c:pt>
                <c:pt idx="8">
                  <c:v>23.277007000000001</c:v>
                </c:pt>
                <c:pt idx="9">
                  <c:v>22.910078000000002</c:v>
                </c:pt>
                <c:pt idx="10">
                  <c:v>24.086796999999997</c:v>
                </c:pt>
                <c:pt idx="11">
                  <c:v>24.477425</c:v>
                </c:pt>
                <c:pt idx="12">
                  <c:v>25.538487</c:v>
                </c:pt>
                <c:pt idx="13">
                  <c:v>26.155071</c:v>
                </c:pt>
                <c:pt idx="14">
                  <c:v>26.593375000000002</c:v>
                </c:pt>
                <c:pt idx="15">
                  <c:v>27.243856999999998</c:v>
                </c:pt>
                <c:pt idx="16">
                  <c:v>27.444220000000001</c:v>
                </c:pt>
                <c:pt idx="17">
                  <c:v>27.125758999999999</c:v>
                </c:pt>
                <c:pt idx="18">
                  <c:v>29.956482999999999</c:v>
                </c:pt>
                <c:pt idx="19">
                  <c:v>31.029012999999999</c:v>
                </c:pt>
                <c:pt idx="20">
                  <c:v>31.083781999999999</c:v>
                </c:pt>
                <c:pt idx="21">
                  <c:v>31.923822000000001</c:v>
                </c:pt>
                <c:pt idx="22">
                  <c:v>31.852146000000001</c:v>
                </c:pt>
                <c:pt idx="23">
                  <c:v>31.838329000000002</c:v>
                </c:pt>
                <c:pt idx="24">
                  <c:v>31.821584999999999</c:v>
                </c:pt>
                <c:pt idx="25">
                  <c:v>31.912939000000001</c:v>
                </c:pt>
                <c:pt idx="26">
                  <c:v>31.921012999999999</c:v>
                </c:pt>
                <c:pt idx="27">
                  <c:v>31.756916</c:v>
                </c:pt>
                <c:pt idx="28">
                  <c:v>31.755269999999999</c:v>
                </c:pt>
                <c:pt idx="29">
                  <c:v>31.782651999999999</c:v>
                </c:pt>
                <c:pt idx="30">
                  <c:v>31.542107000000001</c:v>
                </c:pt>
                <c:pt idx="31">
                  <c:v>31.734097999999999</c:v>
                </c:pt>
                <c:pt idx="32">
                  <c:v>31.998373000000001</c:v>
                </c:pt>
                <c:pt idx="33">
                  <c:v>32.250594999999997</c:v>
                </c:pt>
                <c:pt idx="34">
                  <c:v>32.705283999999999</c:v>
                </c:pt>
                <c:pt idx="35">
                  <c:v>32.86647</c:v>
                </c:pt>
                <c:pt idx="36">
                  <c:v>33.047966000000002</c:v>
                </c:pt>
                <c:pt idx="37">
                  <c:v>33.322150999999998</c:v>
                </c:pt>
                <c:pt idx="38">
                  <c:v>33.552242</c:v>
                </c:pt>
                <c:pt idx="39">
                  <c:v>33.768013000000003</c:v>
                </c:pt>
                <c:pt idx="40">
                  <c:v>34.089469999999999</c:v>
                </c:pt>
                <c:pt idx="41">
                  <c:v>34.293404000000002</c:v>
                </c:pt>
                <c:pt idx="42">
                  <c:v>34.488495</c:v>
                </c:pt>
                <c:pt idx="43">
                  <c:v>34.691383000000002</c:v>
                </c:pt>
                <c:pt idx="44">
                  <c:v>34.828879999999998</c:v>
                </c:pt>
                <c:pt idx="45">
                  <c:v>34.983745999999996</c:v>
                </c:pt>
                <c:pt idx="46">
                  <c:v>35.177219000000001</c:v>
                </c:pt>
                <c:pt idx="47">
                  <c:v>35.506999999999998</c:v>
                </c:pt>
                <c:pt idx="48">
                  <c:v>35.878925000000002</c:v>
                </c:pt>
                <c:pt idx="49">
                  <c:v>36.248649999999998</c:v>
                </c:pt>
                <c:pt idx="50">
                  <c:v>36.498077000000002</c:v>
                </c:pt>
              </c:numCache>
            </c:numRef>
          </c:val>
          <c:smooth val="0"/>
          <c:extLst>
            <c:ext xmlns:c16="http://schemas.microsoft.com/office/drawing/2014/chart" uri="{C3380CC4-5D6E-409C-BE32-E72D297353CC}">
              <c16:uniqueId val="{00000008-A978-464E-93BD-6B01270AC9B2}"/>
            </c:ext>
          </c:extLst>
        </c:ser>
        <c:dLbls>
          <c:showLegendKey val="0"/>
          <c:showVal val="0"/>
          <c:showCatName val="0"/>
          <c:showSerName val="0"/>
          <c:showPercent val="0"/>
          <c:showBubbleSize val="0"/>
        </c:dLbls>
        <c:smooth val="0"/>
        <c:axId val="578373408"/>
        <c:axId val="578376128"/>
      </c:lineChart>
      <c:catAx>
        <c:axId val="5783734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578376128"/>
        <c:crosses val="autoZero"/>
        <c:auto val="1"/>
        <c:lblAlgn val="ctr"/>
        <c:lblOffset val="100"/>
        <c:tickLblSkip val="10"/>
        <c:tickMarkSkip val="10"/>
        <c:noMultiLvlLbl val="0"/>
      </c:catAx>
      <c:valAx>
        <c:axId val="57837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2">
                <a:lumMod val="40000"/>
                <a:lumOff val="60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578373408"/>
        <c:crossesAt val="20"/>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553587051618548"/>
          <c:y val="0.17759213692038495"/>
          <c:w val="0.75699693788276468"/>
          <c:h val="0.73273157261592303"/>
        </c:manualLayout>
      </c:layout>
      <c:lineChart>
        <c:grouping val="standard"/>
        <c:varyColors val="0"/>
        <c:ser>
          <c:idx val="0"/>
          <c:order val="0"/>
          <c:tx>
            <c:strRef>
              <c:f>Sheet1!$B$1</c:f>
              <c:strCache>
                <c:ptCount val="1"/>
                <c:pt idx="0">
                  <c:v>Low Oil and Gas Resource and Technology</c:v>
                </c:pt>
              </c:strCache>
            </c:strRef>
          </c:tx>
          <c:spPr>
            <a:ln w="22225" cap="rnd">
              <a:solidFill>
                <a:srgbClr val="BD732A">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33.751362</c:v>
                </c:pt>
                <c:pt idx="20">
                  <c:v>34.213538999999997</c:v>
                </c:pt>
                <c:pt idx="21">
                  <c:v>34.666851000000001</c:v>
                </c:pt>
                <c:pt idx="22">
                  <c:v>34.526398</c:v>
                </c:pt>
                <c:pt idx="23">
                  <c:v>34.289482</c:v>
                </c:pt>
                <c:pt idx="24">
                  <c:v>34.235576999999999</c:v>
                </c:pt>
                <c:pt idx="25">
                  <c:v>34.649357000000002</c:v>
                </c:pt>
                <c:pt idx="26">
                  <c:v>34.347565000000003</c:v>
                </c:pt>
                <c:pt idx="27">
                  <c:v>33.880211000000003</c:v>
                </c:pt>
                <c:pt idx="28">
                  <c:v>33.511845000000001</c:v>
                </c:pt>
                <c:pt idx="29">
                  <c:v>33.190437000000003</c:v>
                </c:pt>
                <c:pt idx="30">
                  <c:v>32.879489999999997</c:v>
                </c:pt>
                <c:pt idx="31">
                  <c:v>32.533382000000003</c:v>
                </c:pt>
                <c:pt idx="32">
                  <c:v>32.386169000000002</c:v>
                </c:pt>
                <c:pt idx="33">
                  <c:v>32.369197999999997</c:v>
                </c:pt>
                <c:pt idx="34">
                  <c:v>32.370635999999998</c:v>
                </c:pt>
                <c:pt idx="35">
                  <c:v>32.357399000000001</c:v>
                </c:pt>
                <c:pt idx="36">
                  <c:v>32.373814000000003</c:v>
                </c:pt>
                <c:pt idx="37">
                  <c:v>32.374946999999999</c:v>
                </c:pt>
                <c:pt idx="38">
                  <c:v>32.284320999999998</c:v>
                </c:pt>
                <c:pt idx="39">
                  <c:v>32.265602000000001</c:v>
                </c:pt>
                <c:pt idx="40">
                  <c:v>32.208691000000002</c:v>
                </c:pt>
                <c:pt idx="41">
                  <c:v>32.026133999999999</c:v>
                </c:pt>
                <c:pt idx="42">
                  <c:v>31.837434999999999</c:v>
                </c:pt>
                <c:pt idx="43">
                  <c:v>31.58013</c:v>
                </c:pt>
                <c:pt idx="44">
                  <c:v>31.860733</c:v>
                </c:pt>
                <c:pt idx="45">
                  <c:v>31.764885</c:v>
                </c:pt>
                <c:pt idx="46">
                  <c:v>31.885593</c:v>
                </c:pt>
                <c:pt idx="47">
                  <c:v>31.909524999999999</c:v>
                </c:pt>
                <c:pt idx="48">
                  <c:v>32.204127999999997</c:v>
                </c:pt>
                <c:pt idx="49">
                  <c:v>32.295608999999999</c:v>
                </c:pt>
                <c:pt idx="50">
                  <c:v>32.377113000000001</c:v>
                </c:pt>
              </c:numCache>
            </c:numRef>
          </c:val>
          <c:smooth val="0"/>
          <c:extLst>
            <c:ext xmlns:c16="http://schemas.microsoft.com/office/drawing/2014/chart" uri="{C3380CC4-5D6E-409C-BE32-E72D297353CC}">
              <c16:uniqueId val="{00000000-9C83-EA41-A8AE-446F931DB5C9}"/>
            </c:ext>
          </c:extLst>
        </c:ser>
        <c:ser>
          <c:idx val="1"/>
          <c:order val="1"/>
          <c:tx>
            <c:strRef>
              <c:f>Sheet1!$C$1</c:f>
              <c:strCache>
                <c:ptCount val="1"/>
                <c:pt idx="0">
                  <c:v>High Oil and Gas Resource and Technology</c:v>
                </c:pt>
              </c:strCache>
            </c:strRef>
          </c:tx>
          <c:spPr>
            <a:ln w="22225" cap="rnd">
              <a:solidFill>
                <a:srgbClr val="BD732A">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34.458354999999997</c:v>
                </c:pt>
                <c:pt idx="20">
                  <c:v>35.194603000000001</c:v>
                </c:pt>
                <c:pt idx="21">
                  <c:v>37.064979999999998</c:v>
                </c:pt>
                <c:pt idx="22">
                  <c:v>37.706707000000002</c:v>
                </c:pt>
                <c:pt idx="23">
                  <c:v>38.166778999999998</c:v>
                </c:pt>
                <c:pt idx="24">
                  <c:v>38.790474000000003</c:v>
                </c:pt>
                <c:pt idx="25">
                  <c:v>40.149475000000002</c:v>
                </c:pt>
                <c:pt idx="26">
                  <c:v>41.497902000000003</c:v>
                </c:pt>
                <c:pt idx="27">
                  <c:v>42.313853999999999</c:v>
                </c:pt>
                <c:pt idx="28">
                  <c:v>43.120742999999997</c:v>
                </c:pt>
                <c:pt idx="29">
                  <c:v>43.692715</c:v>
                </c:pt>
                <c:pt idx="30">
                  <c:v>43.994079999999997</c:v>
                </c:pt>
                <c:pt idx="31">
                  <c:v>44.465465999999999</c:v>
                </c:pt>
                <c:pt idx="32">
                  <c:v>45.084564</c:v>
                </c:pt>
                <c:pt idx="33">
                  <c:v>45.730625000000003</c:v>
                </c:pt>
                <c:pt idx="34">
                  <c:v>46.260181000000003</c:v>
                </c:pt>
                <c:pt idx="35">
                  <c:v>46.744320000000002</c:v>
                </c:pt>
                <c:pt idx="36">
                  <c:v>47.537376000000002</c:v>
                </c:pt>
                <c:pt idx="37">
                  <c:v>47.893425000000001</c:v>
                </c:pt>
                <c:pt idx="38">
                  <c:v>48.527473000000001</c:v>
                </c:pt>
                <c:pt idx="39">
                  <c:v>49.023871999999997</c:v>
                </c:pt>
                <c:pt idx="40">
                  <c:v>49.545738</c:v>
                </c:pt>
                <c:pt idx="41">
                  <c:v>50.000256</c:v>
                </c:pt>
                <c:pt idx="42">
                  <c:v>50.478194999999999</c:v>
                </c:pt>
                <c:pt idx="43">
                  <c:v>50.921168999999999</c:v>
                </c:pt>
                <c:pt idx="44">
                  <c:v>51.431286</c:v>
                </c:pt>
                <c:pt idx="45">
                  <c:v>51.852276000000003</c:v>
                </c:pt>
                <c:pt idx="46">
                  <c:v>52.455962999999997</c:v>
                </c:pt>
                <c:pt idx="47">
                  <c:v>52.908279</c:v>
                </c:pt>
                <c:pt idx="48">
                  <c:v>53.379638999999997</c:v>
                </c:pt>
                <c:pt idx="49">
                  <c:v>53.860824999999998</c:v>
                </c:pt>
                <c:pt idx="50">
                  <c:v>54.387546999999998</c:v>
                </c:pt>
              </c:numCache>
            </c:numRef>
          </c:val>
          <c:smooth val="0"/>
          <c:extLst>
            <c:ext xmlns:c16="http://schemas.microsoft.com/office/drawing/2014/chart" uri="{C3380CC4-5D6E-409C-BE32-E72D297353CC}">
              <c16:uniqueId val="{00000001-9C83-EA41-A8AE-446F931DB5C9}"/>
            </c:ext>
          </c:extLst>
        </c:ser>
        <c:ser>
          <c:idx val="3"/>
          <c:order val="2"/>
          <c:tx>
            <c:strRef>
              <c:f>Sheet1!$D$1</c:f>
              <c:strCache>
                <c:ptCount val="1"/>
                <c:pt idx="0">
                  <c:v>Reference</c:v>
                </c:pt>
              </c:strCache>
            </c:strRef>
          </c:tx>
          <c:spPr>
            <a:ln w="22225" cap="rnd">
              <a:solidFill>
                <a:srgbClr val="000000"/>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19.181979999999999</c:v>
                </c:pt>
                <c:pt idx="1">
                  <c:v>19.616311000000003</c:v>
                </c:pt>
                <c:pt idx="2">
                  <c:v>18.927788</c:v>
                </c:pt>
                <c:pt idx="3">
                  <c:v>19.098544</c:v>
                </c:pt>
                <c:pt idx="4">
                  <c:v>18.590890999999999</c:v>
                </c:pt>
                <c:pt idx="5">
                  <c:v>18.050598000000001</c:v>
                </c:pt>
                <c:pt idx="6">
                  <c:v>18.503605</c:v>
                </c:pt>
                <c:pt idx="7">
                  <c:v>19.266026</c:v>
                </c:pt>
                <c:pt idx="8">
                  <c:v>20.158601999999998</c:v>
                </c:pt>
                <c:pt idx="9">
                  <c:v>20.623853999999998</c:v>
                </c:pt>
                <c:pt idx="10">
                  <c:v>21.315507</c:v>
                </c:pt>
                <c:pt idx="11">
                  <c:v>22.901879000000001</c:v>
                </c:pt>
                <c:pt idx="12">
                  <c:v>24.033266000000001</c:v>
                </c:pt>
                <c:pt idx="13">
                  <c:v>24.205522999999999</c:v>
                </c:pt>
                <c:pt idx="14">
                  <c:v>25.889605</c:v>
                </c:pt>
                <c:pt idx="15">
                  <c:v>27.065459999999998</c:v>
                </c:pt>
                <c:pt idx="16">
                  <c:v>26.592115000000003</c:v>
                </c:pt>
                <c:pt idx="17">
                  <c:v>27.291222000000001</c:v>
                </c:pt>
                <c:pt idx="18">
                  <c:v>30.438587999999999</c:v>
                </c:pt>
                <c:pt idx="19">
                  <c:v>33.814349999999997</c:v>
                </c:pt>
                <c:pt idx="20">
                  <c:v>34.781520999999998</c:v>
                </c:pt>
                <c:pt idx="21">
                  <c:v>36.033965999999999</c:v>
                </c:pt>
                <c:pt idx="22">
                  <c:v>36.283969999999997</c:v>
                </c:pt>
                <c:pt idx="23">
                  <c:v>36.532600000000002</c:v>
                </c:pt>
                <c:pt idx="24">
                  <c:v>37.000670999999997</c:v>
                </c:pt>
                <c:pt idx="25">
                  <c:v>37.925961000000001</c:v>
                </c:pt>
                <c:pt idx="26">
                  <c:v>38.575992999999997</c:v>
                </c:pt>
                <c:pt idx="27">
                  <c:v>38.752406999999998</c:v>
                </c:pt>
                <c:pt idx="28">
                  <c:v>39.275844999999997</c:v>
                </c:pt>
                <c:pt idx="29">
                  <c:v>39.559868000000002</c:v>
                </c:pt>
                <c:pt idx="30">
                  <c:v>39.511111999999997</c:v>
                </c:pt>
                <c:pt idx="31">
                  <c:v>39.676662</c:v>
                </c:pt>
                <c:pt idx="32">
                  <c:v>39.976363999999997</c:v>
                </c:pt>
                <c:pt idx="33">
                  <c:v>40.331916999999997</c:v>
                </c:pt>
                <c:pt idx="34">
                  <c:v>40.833427</c:v>
                </c:pt>
                <c:pt idx="35">
                  <c:v>41.056431000000003</c:v>
                </c:pt>
                <c:pt idx="36">
                  <c:v>41.300643999999998</c:v>
                </c:pt>
                <c:pt idx="37">
                  <c:v>41.56588</c:v>
                </c:pt>
                <c:pt idx="38">
                  <c:v>41.823855999999999</c:v>
                </c:pt>
                <c:pt idx="39">
                  <c:v>42.055809000000004</c:v>
                </c:pt>
                <c:pt idx="40">
                  <c:v>42.408535000000001</c:v>
                </c:pt>
                <c:pt idx="41">
                  <c:v>42.615577999999999</c:v>
                </c:pt>
                <c:pt idx="42">
                  <c:v>42.828693000000001</c:v>
                </c:pt>
                <c:pt idx="43">
                  <c:v>43.057170999999997</c:v>
                </c:pt>
                <c:pt idx="44">
                  <c:v>43.260029000000003</c:v>
                </c:pt>
                <c:pt idx="45">
                  <c:v>43.416004000000001</c:v>
                </c:pt>
                <c:pt idx="46">
                  <c:v>43.625988</c:v>
                </c:pt>
                <c:pt idx="47">
                  <c:v>43.982013999999999</c:v>
                </c:pt>
                <c:pt idx="48">
                  <c:v>44.419215999999999</c:v>
                </c:pt>
                <c:pt idx="49">
                  <c:v>44.769103999999999</c:v>
                </c:pt>
                <c:pt idx="50">
                  <c:v>44.996924999999997</c:v>
                </c:pt>
              </c:numCache>
            </c:numRef>
          </c:val>
          <c:smooth val="0"/>
          <c:extLst>
            <c:ext xmlns:c16="http://schemas.microsoft.com/office/drawing/2014/chart" uri="{C3380CC4-5D6E-409C-BE32-E72D297353CC}">
              <c16:uniqueId val="{00000002-9C83-EA41-A8AE-446F931DB5C9}"/>
            </c:ext>
          </c:extLst>
        </c:ser>
        <c:dLbls>
          <c:showLegendKey val="0"/>
          <c:showVal val="0"/>
          <c:showCatName val="0"/>
          <c:showSerName val="0"/>
          <c:showPercent val="0"/>
          <c:showBubbleSize val="0"/>
        </c:dLbls>
        <c:smooth val="0"/>
        <c:axId val="578378304"/>
        <c:axId val="452344816"/>
        <c:extLst/>
      </c:lineChart>
      <c:catAx>
        <c:axId val="57837830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452344816"/>
        <c:crosses val="autoZero"/>
        <c:auto val="1"/>
        <c:lblAlgn val="ctr"/>
        <c:lblOffset val="100"/>
        <c:tickLblSkip val="10"/>
        <c:tickMarkSkip val="10"/>
        <c:noMultiLvlLbl val="0"/>
      </c:catAx>
      <c:valAx>
        <c:axId val="4523448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zh-CN"/>
          </a:p>
        </c:txPr>
        <c:crossAx val="578378304"/>
        <c:crossesAt val="2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5249004351802878E-2"/>
          <c:y val="0.18926735360484748"/>
          <c:w val="0.80565304336957877"/>
          <c:h val="0.72563757655293093"/>
        </c:manualLayout>
      </c:layout>
      <c:lineChart>
        <c:grouping val="standard"/>
        <c:varyColors val="0"/>
        <c:ser>
          <c:idx val="1"/>
          <c:order val="1"/>
          <c:tx>
            <c:strRef>
              <c:f>Sheet1!$C$1</c:f>
              <c:strCache>
                <c:ptCount val="1"/>
                <c:pt idx="0">
                  <c:v>High Oil and Gas Resource and Technology</c:v>
                </c:pt>
              </c:strCache>
            </c:strRef>
          </c:tx>
          <c:spPr>
            <a:ln w="22225" cap="rnd">
              <a:solidFill>
                <a:srgbClr val="BD732A">
                  <a:lumMod val="75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6.1986486462255685</c:v>
                </c:pt>
                <c:pt idx="1">
                  <c:v>5.5730783807494673</c:v>
                </c:pt>
                <c:pt idx="2">
                  <c:v>4.6827545526328773</c:v>
                </c:pt>
                <c:pt idx="3">
                  <c:v>7.440152779291882</c:v>
                </c:pt>
                <c:pt idx="4">
                  <c:v>7.8013598844066987</c:v>
                </c:pt>
                <c:pt idx="5">
                  <c:v>11.162267773189507</c:v>
                </c:pt>
                <c:pt idx="6">
                  <c:v>8.3907855017431672</c:v>
                </c:pt>
                <c:pt idx="7">
                  <c:v>8.4626272408796996</c:v>
                </c:pt>
                <c:pt idx="8">
                  <c:v>10.55211575542239</c:v>
                </c:pt>
                <c:pt idx="9">
                  <c:v>4.6569627173592689</c:v>
                </c:pt>
                <c:pt idx="10">
                  <c:v>5.1057173788640222</c:v>
                </c:pt>
                <c:pt idx="11">
                  <c:v>4.5778307751890575</c:v>
                </c:pt>
                <c:pt idx="12">
                  <c:v>3.0880272500000001</c:v>
                </c:pt>
                <c:pt idx="13">
                  <c:v>4.1162477224706402</c:v>
                </c:pt>
                <c:pt idx="14">
                  <c:v>4.732982282021605</c:v>
                </c:pt>
                <c:pt idx="15">
                  <c:v>2.8075921900199452</c:v>
                </c:pt>
                <c:pt idx="16">
                  <c:v>2.6712190305375936</c:v>
                </c:pt>
                <c:pt idx="17">
                  <c:v>3.1103196075888393</c:v>
                </c:pt>
                <c:pt idx="18">
                  <c:v>3.2045033157580041</c:v>
                </c:pt>
                <c:pt idx="19">
                  <c:v>2.5669469999999999</c:v>
                </c:pt>
                <c:pt idx="20">
                  <c:v>2.4611399999999999</c:v>
                </c:pt>
                <c:pt idx="21">
                  <c:v>2.3785419999999999</c:v>
                </c:pt>
                <c:pt idx="22">
                  <c:v>2.2675939999999999</c:v>
                </c:pt>
                <c:pt idx="23">
                  <c:v>2.2170390000000002</c:v>
                </c:pt>
                <c:pt idx="24">
                  <c:v>2.2321040000000001</c:v>
                </c:pt>
                <c:pt idx="25">
                  <c:v>2.3912900000000001</c:v>
                </c:pt>
                <c:pt idx="26">
                  <c:v>2.5930559999999998</c:v>
                </c:pt>
                <c:pt idx="27">
                  <c:v>2.682391</c:v>
                </c:pt>
                <c:pt idx="28">
                  <c:v>2.6820900000000001</c:v>
                </c:pt>
                <c:pt idx="29">
                  <c:v>2.635443</c:v>
                </c:pt>
                <c:pt idx="30">
                  <c:v>2.5877870000000001</c:v>
                </c:pt>
                <c:pt idx="31">
                  <c:v>2.5805120000000001</c:v>
                </c:pt>
                <c:pt idx="32">
                  <c:v>2.596762</c:v>
                </c:pt>
                <c:pt idx="33">
                  <c:v>2.6120830000000002</c:v>
                </c:pt>
                <c:pt idx="34">
                  <c:v>2.6165430000000001</c:v>
                </c:pt>
                <c:pt idx="35">
                  <c:v>2.6053999999999999</c:v>
                </c:pt>
                <c:pt idx="36">
                  <c:v>2.6145580000000002</c:v>
                </c:pt>
                <c:pt idx="37">
                  <c:v>2.636981</c:v>
                </c:pt>
                <c:pt idx="38">
                  <c:v>2.6473209999999998</c:v>
                </c:pt>
                <c:pt idx="39">
                  <c:v>2.649715</c:v>
                </c:pt>
                <c:pt idx="40">
                  <c:v>2.645178</c:v>
                </c:pt>
                <c:pt idx="41">
                  <c:v>2.6380180000000002</c:v>
                </c:pt>
                <c:pt idx="42">
                  <c:v>2.6349499999999999</c:v>
                </c:pt>
                <c:pt idx="43">
                  <c:v>2.6078549999999998</c:v>
                </c:pt>
                <c:pt idx="44">
                  <c:v>2.5851500000000001</c:v>
                </c:pt>
                <c:pt idx="45">
                  <c:v>2.571348</c:v>
                </c:pt>
                <c:pt idx="46">
                  <c:v>2.5700729999999998</c:v>
                </c:pt>
                <c:pt idx="47">
                  <c:v>2.5608070000000001</c:v>
                </c:pt>
                <c:pt idx="48">
                  <c:v>2.5516619999999999</c:v>
                </c:pt>
                <c:pt idx="49">
                  <c:v>2.5442520000000002</c:v>
                </c:pt>
                <c:pt idx="50">
                  <c:v>2.5372840000000001</c:v>
                </c:pt>
              </c:numCache>
            </c:numRef>
          </c:val>
          <c:smooth val="0"/>
          <c:extLst>
            <c:ext xmlns:c16="http://schemas.microsoft.com/office/drawing/2014/chart" uri="{C3380CC4-5D6E-409C-BE32-E72D297353CC}">
              <c16:uniqueId val="{00000001-B566-C546-88A7-2489664D0FF3}"/>
            </c:ext>
          </c:extLst>
        </c:ser>
        <c:ser>
          <c:idx val="3"/>
          <c:order val="2"/>
          <c:tx>
            <c:strRef>
              <c:f>Sheet1!$D$1</c:f>
              <c:strCache>
                <c:ptCount val="1"/>
                <c:pt idx="0">
                  <c:v>Reference</c:v>
                </c:pt>
              </c:strCache>
            </c:strRef>
          </c:tx>
          <c:spPr>
            <a:ln w="22225" cap="rnd">
              <a:solidFill>
                <a:srgbClr val="000000"/>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6.1986486462255685</c:v>
                </c:pt>
                <c:pt idx="1">
                  <c:v>5.5730783807494673</c:v>
                </c:pt>
                <c:pt idx="2">
                  <c:v>4.6827545526328773</c:v>
                </c:pt>
                <c:pt idx="3">
                  <c:v>7.440152779291882</c:v>
                </c:pt>
                <c:pt idx="4">
                  <c:v>7.8013598844066987</c:v>
                </c:pt>
                <c:pt idx="5">
                  <c:v>11.162267773189507</c:v>
                </c:pt>
                <c:pt idx="6">
                  <c:v>8.3907855017431672</c:v>
                </c:pt>
                <c:pt idx="7">
                  <c:v>8.4626272408796996</c:v>
                </c:pt>
                <c:pt idx="8">
                  <c:v>10.55211575542239</c:v>
                </c:pt>
                <c:pt idx="9">
                  <c:v>4.6569627173592689</c:v>
                </c:pt>
                <c:pt idx="10">
                  <c:v>5.1057173788640222</c:v>
                </c:pt>
                <c:pt idx="11">
                  <c:v>4.5778307751890575</c:v>
                </c:pt>
                <c:pt idx="12">
                  <c:v>3.0880272500000001</c:v>
                </c:pt>
                <c:pt idx="13">
                  <c:v>4.1162477224706402</c:v>
                </c:pt>
                <c:pt idx="14">
                  <c:v>4.732982282021605</c:v>
                </c:pt>
                <c:pt idx="15">
                  <c:v>2.8075921900199452</c:v>
                </c:pt>
                <c:pt idx="16">
                  <c:v>2.6712190305375936</c:v>
                </c:pt>
                <c:pt idx="17">
                  <c:v>3.1103196075888393</c:v>
                </c:pt>
                <c:pt idx="18">
                  <c:v>3.2045033157580041</c:v>
                </c:pt>
                <c:pt idx="19">
                  <c:v>2.5672429999999999</c:v>
                </c:pt>
                <c:pt idx="20">
                  <c:v>2.4352480000000001</c:v>
                </c:pt>
                <c:pt idx="21">
                  <c:v>2.493109</c:v>
                </c:pt>
                <c:pt idx="22">
                  <c:v>2.4907490000000001</c:v>
                </c:pt>
                <c:pt idx="23">
                  <c:v>2.5230329999999999</c:v>
                </c:pt>
                <c:pt idx="24">
                  <c:v>2.6177380000000001</c:v>
                </c:pt>
                <c:pt idx="25">
                  <c:v>2.8399730000000001</c:v>
                </c:pt>
                <c:pt idx="26">
                  <c:v>3.0810759999999999</c:v>
                </c:pt>
                <c:pt idx="27">
                  <c:v>3.2320419999999999</c:v>
                </c:pt>
                <c:pt idx="28">
                  <c:v>3.3193589999999999</c:v>
                </c:pt>
                <c:pt idx="29">
                  <c:v>3.331645</c:v>
                </c:pt>
                <c:pt idx="30">
                  <c:v>3.2858550000000002</c:v>
                </c:pt>
                <c:pt idx="31">
                  <c:v>3.239649</c:v>
                </c:pt>
                <c:pt idx="32">
                  <c:v>3.258222</c:v>
                </c:pt>
                <c:pt idx="33">
                  <c:v>3.3201719999999999</c:v>
                </c:pt>
                <c:pt idx="34">
                  <c:v>3.3677199999999998</c:v>
                </c:pt>
                <c:pt idx="35">
                  <c:v>3.3625099999999999</c:v>
                </c:pt>
                <c:pt idx="36">
                  <c:v>3.3583240000000001</c:v>
                </c:pt>
                <c:pt idx="37">
                  <c:v>3.403626</c:v>
                </c:pt>
                <c:pt idx="38">
                  <c:v>3.431597</c:v>
                </c:pt>
                <c:pt idx="39">
                  <c:v>3.4409930000000002</c:v>
                </c:pt>
                <c:pt idx="40">
                  <c:v>3.4448949999999998</c:v>
                </c:pt>
                <c:pt idx="41">
                  <c:v>3.4431210000000001</c:v>
                </c:pt>
                <c:pt idx="42">
                  <c:v>3.4656790000000002</c:v>
                </c:pt>
                <c:pt idx="43">
                  <c:v>3.4823499999999998</c:v>
                </c:pt>
                <c:pt idx="44">
                  <c:v>3.4958070000000001</c:v>
                </c:pt>
                <c:pt idx="45">
                  <c:v>3.5175200000000002</c:v>
                </c:pt>
                <c:pt idx="46">
                  <c:v>3.552241</c:v>
                </c:pt>
                <c:pt idx="47">
                  <c:v>3.5966490000000002</c:v>
                </c:pt>
                <c:pt idx="48">
                  <c:v>3.6275210000000002</c:v>
                </c:pt>
                <c:pt idx="49">
                  <c:v>3.6473209999999998</c:v>
                </c:pt>
                <c:pt idx="50">
                  <c:v>3.6941130000000002</c:v>
                </c:pt>
              </c:numCache>
            </c:numRef>
          </c:val>
          <c:smooth val="0"/>
          <c:extLst>
            <c:ext xmlns:c16="http://schemas.microsoft.com/office/drawing/2014/chart" uri="{C3380CC4-5D6E-409C-BE32-E72D297353CC}">
              <c16:uniqueId val="{00000002-B566-C546-88A7-2489664D0FF3}"/>
            </c:ext>
          </c:extLst>
        </c:ser>
        <c:dLbls>
          <c:showLegendKey val="0"/>
          <c:showVal val="0"/>
          <c:showCatName val="0"/>
          <c:showSerName val="0"/>
          <c:showPercent val="0"/>
          <c:showBubbleSize val="0"/>
        </c:dLbls>
        <c:marker val="1"/>
        <c:smooth val="0"/>
        <c:axId val="679197168"/>
        <c:axId val="679202064"/>
      </c:lineChart>
      <c:lineChart>
        <c:grouping val="standard"/>
        <c:varyColors val="0"/>
        <c:ser>
          <c:idx val="0"/>
          <c:order val="0"/>
          <c:tx>
            <c:strRef>
              <c:f>Sheet1!$B$1</c:f>
              <c:strCache>
                <c:ptCount val="1"/>
                <c:pt idx="0">
                  <c:v>Low Oil and Gas Resource and Technology</c:v>
                </c:pt>
              </c:strCache>
            </c:strRef>
          </c:tx>
          <c:spPr>
            <a:ln w="22225" cap="rnd">
              <a:solidFill>
                <a:srgbClr val="BD732A">
                  <a:lumMod val="40000"/>
                  <a:lumOff val="60000"/>
                </a:srgbClr>
              </a:solidFill>
              <a:round/>
            </a:ln>
            <a:effectLst/>
          </c:spPr>
          <c:marker>
            <c:symbol val="none"/>
          </c:marke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6.1986486462255685</c:v>
                </c:pt>
                <c:pt idx="1">
                  <c:v>5.5730783807494673</c:v>
                </c:pt>
                <c:pt idx="2">
                  <c:v>4.6827545526328773</c:v>
                </c:pt>
                <c:pt idx="3">
                  <c:v>7.440152779291882</c:v>
                </c:pt>
                <c:pt idx="4">
                  <c:v>7.8013598844066987</c:v>
                </c:pt>
                <c:pt idx="5">
                  <c:v>11.162267773189507</c:v>
                </c:pt>
                <c:pt idx="6">
                  <c:v>8.3907855017431672</c:v>
                </c:pt>
                <c:pt idx="7">
                  <c:v>8.4626272408796996</c:v>
                </c:pt>
                <c:pt idx="8">
                  <c:v>10.55211575542239</c:v>
                </c:pt>
                <c:pt idx="9">
                  <c:v>4.6569627173592689</c:v>
                </c:pt>
                <c:pt idx="10">
                  <c:v>5.1057173788640222</c:v>
                </c:pt>
                <c:pt idx="11">
                  <c:v>4.5778307751890575</c:v>
                </c:pt>
                <c:pt idx="12">
                  <c:v>3.0880272500000001</c:v>
                </c:pt>
                <c:pt idx="13">
                  <c:v>4.1162477224706402</c:v>
                </c:pt>
                <c:pt idx="14">
                  <c:v>4.732982282021605</c:v>
                </c:pt>
                <c:pt idx="15">
                  <c:v>2.8075921900199452</c:v>
                </c:pt>
                <c:pt idx="16">
                  <c:v>2.6712190305375936</c:v>
                </c:pt>
                <c:pt idx="17">
                  <c:v>3.1103196075888393</c:v>
                </c:pt>
                <c:pt idx="18">
                  <c:v>3.2045033157580041</c:v>
                </c:pt>
                <c:pt idx="19">
                  <c:v>2.5672549999999998</c:v>
                </c:pt>
                <c:pt idx="20">
                  <c:v>2.6255039999999998</c:v>
                </c:pt>
                <c:pt idx="21">
                  <c:v>2.833189</c:v>
                </c:pt>
                <c:pt idx="22">
                  <c:v>2.9516420000000001</c:v>
                </c:pt>
                <c:pt idx="23">
                  <c:v>3.1009890000000002</c:v>
                </c:pt>
                <c:pt idx="24">
                  <c:v>3.3095309999999998</c:v>
                </c:pt>
                <c:pt idx="25">
                  <c:v>3.6795659999999999</c:v>
                </c:pt>
                <c:pt idx="26">
                  <c:v>3.970621</c:v>
                </c:pt>
                <c:pt idx="27">
                  <c:v>4.1628299999999996</c:v>
                </c:pt>
                <c:pt idx="28">
                  <c:v>4.3495879999999998</c:v>
                </c:pt>
                <c:pt idx="29">
                  <c:v>4.5226579999999998</c:v>
                </c:pt>
                <c:pt idx="30">
                  <c:v>4.6324069999999997</c:v>
                </c:pt>
                <c:pt idx="31">
                  <c:v>4.7209219999999998</c:v>
                </c:pt>
                <c:pt idx="32">
                  <c:v>4.8365150000000003</c:v>
                </c:pt>
                <c:pt idx="33">
                  <c:v>4.9775910000000003</c:v>
                </c:pt>
                <c:pt idx="34">
                  <c:v>5.0904579999999999</c:v>
                </c:pt>
                <c:pt idx="35">
                  <c:v>5.1494780000000002</c:v>
                </c:pt>
                <c:pt idx="36">
                  <c:v>5.2209839999999996</c:v>
                </c:pt>
                <c:pt idx="37">
                  <c:v>5.3103790000000002</c:v>
                </c:pt>
                <c:pt idx="38">
                  <c:v>5.3879890000000001</c:v>
                </c:pt>
                <c:pt idx="39">
                  <c:v>5.4701170000000001</c:v>
                </c:pt>
                <c:pt idx="40">
                  <c:v>5.5356040000000002</c:v>
                </c:pt>
                <c:pt idx="41">
                  <c:v>5.5717949999999998</c:v>
                </c:pt>
                <c:pt idx="42">
                  <c:v>5.6381420000000002</c:v>
                </c:pt>
                <c:pt idx="43">
                  <c:v>5.6660659999999998</c:v>
                </c:pt>
                <c:pt idx="44">
                  <c:v>5.8602720000000001</c:v>
                </c:pt>
                <c:pt idx="45">
                  <c:v>5.9351279999999997</c:v>
                </c:pt>
                <c:pt idx="46">
                  <c:v>6.0612029999999999</c:v>
                </c:pt>
                <c:pt idx="47">
                  <c:v>6.2010670000000001</c:v>
                </c:pt>
                <c:pt idx="48">
                  <c:v>6.2509069999999998</c:v>
                </c:pt>
                <c:pt idx="49">
                  <c:v>6.3829650000000004</c:v>
                </c:pt>
                <c:pt idx="50">
                  <c:v>6.5560660000000004</c:v>
                </c:pt>
              </c:numCache>
            </c:numRef>
          </c:val>
          <c:smooth val="0"/>
          <c:extLst>
            <c:ext xmlns:c16="http://schemas.microsoft.com/office/drawing/2014/chart" uri="{C3380CC4-5D6E-409C-BE32-E72D297353CC}">
              <c16:uniqueId val="{00000000-B566-C546-88A7-2489664D0FF3}"/>
            </c:ext>
          </c:extLst>
        </c:ser>
        <c:dLbls>
          <c:showLegendKey val="0"/>
          <c:showVal val="0"/>
          <c:showCatName val="0"/>
          <c:showSerName val="0"/>
          <c:showPercent val="0"/>
          <c:showBubbleSize val="0"/>
        </c:dLbls>
        <c:marker val="1"/>
        <c:smooth val="0"/>
        <c:axId val="2047790560"/>
        <c:axId val="2059115952"/>
      </c:lineChart>
      <c:catAx>
        <c:axId val="679197168"/>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202064"/>
        <c:crosses val="autoZero"/>
        <c:auto val="1"/>
        <c:lblAlgn val="ctr"/>
        <c:lblOffset val="100"/>
        <c:tickLblSkip val="10"/>
        <c:tickMarkSkip val="10"/>
        <c:noMultiLvlLbl val="0"/>
      </c:catAx>
      <c:valAx>
        <c:axId val="67920206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7168"/>
        <c:crossesAt val="20"/>
        <c:crossBetween val="midCat"/>
      </c:valAx>
      <c:valAx>
        <c:axId val="205911595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crossAx val="2047790560"/>
        <c:crosses val="max"/>
        <c:crossBetween val="between"/>
      </c:valAx>
      <c:catAx>
        <c:axId val="2047790560"/>
        <c:scaling>
          <c:orientation val="minMax"/>
        </c:scaling>
        <c:delete val="1"/>
        <c:axPos val="b"/>
        <c:numFmt formatCode="General" sourceLinked="1"/>
        <c:majorTickMark val="out"/>
        <c:minorTickMark val="none"/>
        <c:tickLblPos val="nextTo"/>
        <c:crossAx val="2059115952"/>
        <c:auto val="1"/>
        <c:lblAlgn val="ctr"/>
        <c:lblOffset val="100"/>
        <c:noMultiLvlLbl val="0"/>
      </c:cat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zh-CN"/>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157591127845036"/>
          <c:y val="0.18087786084134563"/>
          <c:w val="0.6355509783275457"/>
          <c:h val="0.73074568761215553"/>
        </c:manualLayout>
      </c:layout>
      <c:areaChart>
        <c:grouping val="stacked"/>
        <c:varyColors val="0"/>
        <c:ser>
          <c:idx val="1"/>
          <c:order val="0"/>
          <c:tx>
            <c:strRef>
              <c:f>Sheet1!$B$1</c:f>
              <c:strCache>
                <c:ptCount val="1"/>
                <c:pt idx="0">
                  <c:v>"other"</c:v>
                </c:pt>
              </c:strCache>
            </c:strRef>
          </c:tx>
          <c:spPr>
            <a:solidFill>
              <a:schemeClr val="tx1">
                <a:lumMod val="50000"/>
                <a:lumOff val="50000"/>
              </a:schemeClr>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1.9045209999999999</c:v>
                </c:pt>
                <c:pt idx="1">
                  <c:v>1.9996339999999999</c:v>
                </c:pt>
                <c:pt idx="2">
                  <c:v>2.08311</c:v>
                </c:pt>
                <c:pt idx="3">
                  <c:v>2.2175660000000001</c:v>
                </c:pt>
                <c:pt idx="4">
                  <c:v>2.1995269999999998</c:v>
                </c:pt>
                <c:pt idx="5">
                  <c:v>2.2679619999999998</c:v>
                </c:pt>
                <c:pt idx="6">
                  <c:v>2.274346</c:v>
                </c:pt>
                <c:pt idx="7">
                  <c:v>2.2880060000000002</c:v>
                </c:pt>
                <c:pt idx="8">
                  <c:v>2.3569619999999998</c:v>
                </c:pt>
                <c:pt idx="9">
                  <c:v>2.3600189999999999</c:v>
                </c:pt>
                <c:pt idx="10">
                  <c:v>2.238788</c:v>
                </c:pt>
                <c:pt idx="11">
                  <c:v>2.099278</c:v>
                </c:pt>
                <c:pt idx="12">
                  <c:v>1.972472</c:v>
                </c:pt>
                <c:pt idx="13">
                  <c:v>1.7469110000000001</c:v>
                </c:pt>
                <c:pt idx="14">
                  <c:v>1.6419509999999999</c:v>
                </c:pt>
                <c:pt idx="15">
                  <c:v>1.5299929999999999</c:v>
                </c:pt>
                <c:pt idx="16">
                  <c:v>1.3927560000000001</c:v>
                </c:pt>
                <c:pt idx="17">
                  <c:v>1.306873</c:v>
                </c:pt>
                <c:pt idx="18">
                  <c:v>1.284983</c:v>
                </c:pt>
                <c:pt idx="19">
                  <c:v>1.3245480000000001</c:v>
                </c:pt>
                <c:pt idx="20">
                  <c:v>1.2892680000000001</c:v>
                </c:pt>
                <c:pt idx="21">
                  <c:v>1.2933030000000001</c:v>
                </c:pt>
                <c:pt idx="22">
                  <c:v>1.2860400000000001</c:v>
                </c:pt>
                <c:pt idx="23">
                  <c:v>1.2761180000000001</c:v>
                </c:pt>
                <c:pt idx="24">
                  <c:v>1.2610189999999999</c:v>
                </c:pt>
                <c:pt idx="25">
                  <c:v>1.244618</c:v>
                </c:pt>
                <c:pt idx="26">
                  <c:v>1.222153</c:v>
                </c:pt>
                <c:pt idx="27">
                  <c:v>1.1904669999999999</c:v>
                </c:pt>
                <c:pt idx="28">
                  <c:v>1.1678470000000001</c:v>
                </c:pt>
                <c:pt idx="29">
                  <c:v>1.1349279999999999</c:v>
                </c:pt>
                <c:pt idx="30">
                  <c:v>1.1226080000000001</c:v>
                </c:pt>
                <c:pt idx="31">
                  <c:v>1.1189560000000001</c:v>
                </c:pt>
                <c:pt idx="32">
                  <c:v>1.103545</c:v>
                </c:pt>
                <c:pt idx="33">
                  <c:v>1.0957129999999999</c:v>
                </c:pt>
                <c:pt idx="34">
                  <c:v>1.0813680000000001</c:v>
                </c:pt>
                <c:pt idx="35">
                  <c:v>1.063221</c:v>
                </c:pt>
                <c:pt idx="36">
                  <c:v>1.0489520000000001</c:v>
                </c:pt>
                <c:pt idx="37">
                  <c:v>1.0258119999999999</c:v>
                </c:pt>
                <c:pt idx="38">
                  <c:v>1.0121800000000001</c:v>
                </c:pt>
                <c:pt idx="39">
                  <c:v>0.99744199999999994</c:v>
                </c:pt>
                <c:pt idx="40">
                  <c:v>1.0152030000000001</c:v>
                </c:pt>
                <c:pt idx="41">
                  <c:v>1.0110950000000001</c:v>
                </c:pt>
                <c:pt idx="42">
                  <c:v>0.99807500000000005</c:v>
                </c:pt>
                <c:pt idx="43">
                  <c:v>0.98044700000000007</c:v>
                </c:pt>
                <c:pt idx="44">
                  <c:v>0.96798999999999991</c:v>
                </c:pt>
                <c:pt idx="45">
                  <c:v>0.95612500000000011</c:v>
                </c:pt>
                <c:pt idx="46">
                  <c:v>0.91523200000000005</c:v>
                </c:pt>
                <c:pt idx="47">
                  <c:v>0.902196</c:v>
                </c:pt>
                <c:pt idx="48">
                  <c:v>0.88699499999999998</c:v>
                </c:pt>
                <c:pt idx="49">
                  <c:v>0.82727299999999993</c:v>
                </c:pt>
                <c:pt idx="50">
                  <c:v>0.81952700000000001</c:v>
                </c:pt>
              </c:numCache>
            </c:numRef>
          </c:val>
          <c:extLst>
            <c:ext xmlns:c16="http://schemas.microsoft.com/office/drawing/2014/chart" uri="{C3380CC4-5D6E-409C-BE32-E72D297353CC}">
              <c16:uniqueId val="{00000000-1258-B94A-84D0-FCB93944A39F}"/>
            </c:ext>
          </c:extLst>
        </c:ser>
        <c:ser>
          <c:idx val="4"/>
          <c:order val="1"/>
          <c:tx>
            <c:strRef>
              <c:f>Sheet1!$C$1</c:f>
              <c:strCache>
                <c:ptCount val="1"/>
                <c:pt idx="0">
                  <c:v>Lower 48 offshore</c:v>
                </c:pt>
              </c:strCache>
            </c:strRef>
          </c:tx>
          <c:spPr>
            <a:solidFill>
              <a:schemeClr val="accent1"/>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0.87512299999999998</c:v>
                </c:pt>
                <c:pt idx="1">
                  <c:v>5.4780730000000002</c:v>
                </c:pt>
                <c:pt idx="2">
                  <c:v>4.9469010000000004</c:v>
                </c:pt>
                <c:pt idx="3">
                  <c:v>4.838279</c:v>
                </c:pt>
                <c:pt idx="4">
                  <c:v>4.3346109999999998</c:v>
                </c:pt>
                <c:pt idx="5">
                  <c:v>3.4414180000000001</c:v>
                </c:pt>
                <c:pt idx="6">
                  <c:v>3.2012499999999999</c:v>
                </c:pt>
                <c:pt idx="7">
                  <c:v>3.0898729999999999</c:v>
                </c:pt>
                <c:pt idx="8">
                  <c:v>2.626147</c:v>
                </c:pt>
                <c:pt idx="9">
                  <c:v>2.6913939999999998</c:v>
                </c:pt>
                <c:pt idx="10">
                  <c:v>2.4780470000000001</c:v>
                </c:pt>
                <c:pt idx="11">
                  <c:v>2.0243880000000001</c:v>
                </c:pt>
                <c:pt idx="12">
                  <c:v>1.6378429999999999</c:v>
                </c:pt>
                <c:pt idx="13">
                  <c:v>1.4313260000000001</c:v>
                </c:pt>
                <c:pt idx="14">
                  <c:v>1.3473409999999999</c:v>
                </c:pt>
                <c:pt idx="15">
                  <c:v>1.3579049999999999</c:v>
                </c:pt>
                <c:pt idx="16">
                  <c:v>1.2534799999999999</c:v>
                </c:pt>
                <c:pt idx="17">
                  <c:v>1.0822080000000001</c:v>
                </c:pt>
                <c:pt idx="18">
                  <c:v>0.95018899999999995</c:v>
                </c:pt>
                <c:pt idx="19">
                  <c:v>1.329021</c:v>
                </c:pt>
                <c:pt idx="20">
                  <c:v>1.1972799999999999</c:v>
                </c:pt>
                <c:pt idx="21">
                  <c:v>1.200032</c:v>
                </c:pt>
                <c:pt idx="22">
                  <c:v>1.1719729999999999</c:v>
                </c:pt>
                <c:pt idx="23">
                  <c:v>1.169716</c:v>
                </c:pt>
                <c:pt idx="24">
                  <c:v>1.181236</c:v>
                </c:pt>
                <c:pt idx="25">
                  <c:v>1.167441</c:v>
                </c:pt>
                <c:pt idx="26">
                  <c:v>1.1977420000000001</c:v>
                </c:pt>
                <c:pt idx="27">
                  <c:v>1.169864</c:v>
                </c:pt>
                <c:pt idx="28">
                  <c:v>1.14771</c:v>
                </c:pt>
                <c:pt idx="29">
                  <c:v>1.1564829999999999</c:v>
                </c:pt>
                <c:pt idx="30">
                  <c:v>1.213403</c:v>
                </c:pt>
                <c:pt idx="31">
                  <c:v>1.240361</c:v>
                </c:pt>
                <c:pt idx="32">
                  <c:v>1.265231</c:v>
                </c:pt>
                <c:pt idx="33">
                  <c:v>1.244831</c:v>
                </c:pt>
                <c:pt idx="34">
                  <c:v>1.231115</c:v>
                </c:pt>
                <c:pt idx="35">
                  <c:v>1.2284949999999999</c:v>
                </c:pt>
                <c:pt idx="36">
                  <c:v>1.2034499999999999</c:v>
                </c:pt>
                <c:pt idx="37">
                  <c:v>1.15343</c:v>
                </c:pt>
                <c:pt idx="38">
                  <c:v>1.098187</c:v>
                </c:pt>
                <c:pt idx="39">
                  <c:v>1.063696</c:v>
                </c:pt>
                <c:pt idx="40">
                  <c:v>1.1080140000000001</c:v>
                </c:pt>
                <c:pt idx="41">
                  <c:v>1.1276189999999999</c:v>
                </c:pt>
                <c:pt idx="42">
                  <c:v>1.1425369999999999</c:v>
                </c:pt>
                <c:pt idx="43">
                  <c:v>1.1501859999999999</c:v>
                </c:pt>
                <c:pt idx="44">
                  <c:v>1.149621</c:v>
                </c:pt>
                <c:pt idx="45">
                  <c:v>1.1071169999999999</c:v>
                </c:pt>
                <c:pt idx="46">
                  <c:v>1.125583</c:v>
                </c:pt>
                <c:pt idx="47">
                  <c:v>1.1590309999999999</c:v>
                </c:pt>
                <c:pt idx="48">
                  <c:v>1.1378250000000001</c:v>
                </c:pt>
                <c:pt idx="49">
                  <c:v>1.148714</c:v>
                </c:pt>
                <c:pt idx="50">
                  <c:v>1.158493</c:v>
                </c:pt>
              </c:numCache>
            </c:numRef>
          </c:val>
          <c:extLst>
            <c:ext xmlns:c16="http://schemas.microsoft.com/office/drawing/2014/chart" uri="{C3380CC4-5D6E-409C-BE32-E72D297353CC}">
              <c16:uniqueId val="{00000001-1258-B94A-84D0-FCB93944A39F}"/>
            </c:ext>
          </c:extLst>
        </c:ser>
        <c:ser>
          <c:idx val="2"/>
          <c:order val="2"/>
          <c:tx>
            <c:strRef>
              <c:f>Sheet1!$D$1</c:f>
              <c:strCache>
                <c:ptCount val="1"/>
                <c:pt idx="0">
                  <c:v>other Lower 48 onshore</c:v>
                </c:pt>
              </c:strCache>
            </c:strRef>
          </c:tx>
          <c:spPr>
            <a:solidFill>
              <a:schemeClr val="accent6"/>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9.1305910000000008</c:v>
                </c:pt>
                <c:pt idx="1">
                  <c:v>5.9584400000000004</c:v>
                </c:pt>
                <c:pt idx="2">
                  <c:v>5.6237640000000004</c:v>
                </c:pt>
                <c:pt idx="3">
                  <c:v>5.5438359999999998</c:v>
                </c:pt>
                <c:pt idx="4">
                  <c:v>5.3890890000000002</c:v>
                </c:pt>
                <c:pt idx="5">
                  <c:v>5.2400359999999999</c:v>
                </c:pt>
                <c:pt idx="6">
                  <c:v>5.232151</c:v>
                </c:pt>
                <c:pt idx="7">
                  <c:v>5.1041879999999997</c:v>
                </c:pt>
                <c:pt idx="8">
                  <c:v>5.0460070000000004</c:v>
                </c:pt>
                <c:pt idx="9">
                  <c:v>4.6807970000000001</c:v>
                </c:pt>
                <c:pt idx="10">
                  <c:v>4.3779380000000003</c:v>
                </c:pt>
                <c:pt idx="11">
                  <c:v>4.1551689999999999</c:v>
                </c:pt>
                <c:pt idx="12">
                  <c:v>3.8735729999999999</c:v>
                </c:pt>
                <c:pt idx="13">
                  <c:v>3.652962</c:v>
                </c:pt>
                <c:pt idx="14">
                  <c:v>3.7092160000000001</c:v>
                </c:pt>
                <c:pt idx="15">
                  <c:v>3.4883350000000002</c:v>
                </c:pt>
                <c:pt idx="16">
                  <c:v>3.076343</c:v>
                </c:pt>
                <c:pt idx="17">
                  <c:v>2.9023940000000001</c:v>
                </c:pt>
                <c:pt idx="18">
                  <c:v>2.8224860000000001</c:v>
                </c:pt>
                <c:pt idx="19">
                  <c:v>2.8073860000000002</c:v>
                </c:pt>
                <c:pt idx="20">
                  <c:v>2.5928939999999998</c:v>
                </c:pt>
                <c:pt idx="21">
                  <c:v>2.5768900000000001</c:v>
                </c:pt>
                <c:pt idx="22">
                  <c:v>2.5273349999999999</c:v>
                </c:pt>
                <c:pt idx="23">
                  <c:v>2.4889459999999999</c:v>
                </c:pt>
                <c:pt idx="24">
                  <c:v>2.4247079999999999</c:v>
                </c:pt>
                <c:pt idx="25">
                  <c:v>2.3790149999999999</c:v>
                </c:pt>
                <c:pt idx="26">
                  <c:v>2.3295940000000002</c:v>
                </c:pt>
                <c:pt idx="27">
                  <c:v>2.2887149999999998</c:v>
                </c:pt>
                <c:pt idx="28">
                  <c:v>2.2568519999999999</c:v>
                </c:pt>
                <c:pt idx="29">
                  <c:v>2.2387069999999998</c:v>
                </c:pt>
                <c:pt idx="30">
                  <c:v>2.2208320000000001</c:v>
                </c:pt>
                <c:pt idx="31">
                  <c:v>2.2010559999999999</c:v>
                </c:pt>
                <c:pt idx="32">
                  <c:v>2.184593</c:v>
                </c:pt>
                <c:pt idx="33">
                  <c:v>2.1816200000000001</c:v>
                </c:pt>
                <c:pt idx="34">
                  <c:v>2.1767159999999999</c:v>
                </c:pt>
                <c:pt idx="35">
                  <c:v>2.1654140000000002</c:v>
                </c:pt>
                <c:pt idx="36">
                  <c:v>2.155214</c:v>
                </c:pt>
                <c:pt idx="37">
                  <c:v>2.142236</c:v>
                </c:pt>
                <c:pt idx="38">
                  <c:v>2.1266970000000001</c:v>
                </c:pt>
                <c:pt idx="39">
                  <c:v>2.1253259999999998</c:v>
                </c:pt>
                <c:pt idx="40">
                  <c:v>2.1173350000000002</c:v>
                </c:pt>
                <c:pt idx="41">
                  <c:v>2.1117140000000001</c:v>
                </c:pt>
                <c:pt idx="42">
                  <c:v>2.0927500000000001</c:v>
                </c:pt>
                <c:pt idx="43">
                  <c:v>2.06778</c:v>
                </c:pt>
                <c:pt idx="44">
                  <c:v>2.0478960000000002</c:v>
                </c:pt>
                <c:pt idx="45">
                  <c:v>2.0226259999999998</c:v>
                </c:pt>
                <c:pt idx="46">
                  <c:v>1.996807</c:v>
                </c:pt>
                <c:pt idx="47">
                  <c:v>1.9756860000000001</c:v>
                </c:pt>
                <c:pt idx="48">
                  <c:v>1.954356</c:v>
                </c:pt>
                <c:pt idx="49">
                  <c:v>1.9362060000000001</c:v>
                </c:pt>
                <c:pt idx="50">
                  <c:v>1.924469</c:v>
                </c:pt>
              </c:numCache>
            </c:numRef>
          </c:val>
          <c:extLst>
            <c:ext xmlns:c16="http://schemas.microsoft.com/office/drawing/2014/chart" uri="{C3380CC4-5D6E-409C-BE32-E72D297353CC}">
              <c16:uniqueId val="{00000002-1258-B94A-84D0-FCB93944A39F}"/>
            </c:ext>
          </c:extLst>
        </c:ser>
        <c:ser>
          <c:idx val="3"/>
          <c:order val="3"/>
          <c:tx>
            <c:strRef>
              <c:f>Sheet1!$E$1</c:f>
              <c:strCache>
                <c:ptCount val="1"/>
                <c:pt idx="0">
                  <c:v>tight/shale gas</c:v>
                </c:pt>
              </c:strCache>
            </c:strRef>
          </c:tx>
          <c:spPr>
            <a:solidFill>
              <a:schemeClr val="accent3"/>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7.2723800000000001</c:v>
                </c:pt>
                <c:pt idx="1">
                  <c:v>6.1807219999999994</c:v>
                </c:pt>
                <c:pt idx="2">
                  <c:v>6.2749610000000002</c:v>
                </c:pt>
                <c:pt idx="3">
                  <c:v>6.5003260000000003</c:v>
                </c:pt>
                <c:pt idx="4">
                  <c:v>6.6675810000000002</c:v>
                </c:pt>
                <c:pt idx="5">
                  <c:v>7.1012520000000006</c:v>
                </c:pt>
                <c:pt idx="6">
                  <c:v>7.7979880000000001</c:v>
                </c:pt>
                <c:pt idx="7">
                  <c:v>8.7852099999999993</c:v>
                </c:pt>
                <c:pt idx="8">
                  <c:v>10.129925</c:v>
                </c:pt>
                <c:pt idx="9">
                  <c:v>10.890021000000001</c:v>
                </c:pt>
                <c:pt idx="10">
                  <c:v>12.220266000000001</c:v>
                </c:pt>
                <c:pt idx="11">
                  <c:v>14.623243</c:v>
                </c:pt>
                <c:pt idx="12">
                  <c:v>16.549091000000001</c:v>
                </c:pt>
                <c:pt idx="13">
                  <c:v>17.376259999999998</c:v>
                </c:pt>
                <c:pt idx="14">
                  <c:v>19.260846999999998</c:v>
                </c:pt>
                <c:pt idx="15">
                  <c:v>20.764823</c:v>
                </c:pt>
                <c:pt idx="16">
                  <c:v>20.945651999999999</c:v>
                </c:pt>
                <c:pt idx="17">
                  <c:v>21.984370999999999</c:v>
                </c:pt>
                <c:pt idx="18">
                  <c:v>25.558907000000001</c:v>
                </c:pt>
                <c:pt idx="19">
                  <c:v>28.353394999999999</c:v>
                </c:pt>
                <c:pt idx="20">
                  <c:v>29.702082000000001</c:v>
                </c:pt>
                <c:pt idx="21">
                  <c:v>30.963743000000001</c:v>
                </c:pt>
                <c:pt idx="22">
                  <c:v>31.298622000000002</c:v>
                </c:pt>
                <c:pt idx="23">
                  <c:v>31.597819999999999</c:v>
                </c:pt>
                <c:pt idx="24">
                  <c:v>32.133701000000002</c:v>
                </c:pt>
                <c:pt idx="25">
                  <c:v>33.134881</c:v>
                </c:pt>
                <c:pt idx="26">
                  <c:v>33.826501999999998</c:v>
                </c:pt>
                <c:pt idx="27">
                  <c:v>34.103361</c:v>
                </c:pt>
                <c:pt idx="28">
                  <c:v>34.703429</c:v>
                </c:pt>
                <c:pt idx="29">
                  <c:v>35.029747</c:v>
                </c:pt>
                <c:pt idx="30">
                  <c:v>34.954267999999999</c:v>
                </c:pt>
                <c:pt idx="31">
                  <c:v>35.116281999999998</c:v>
                </c:pt>
                <c:pt idx="32">
                  <c:v>35.422997000000002</c:v>
                </c:pt>
                <c:pt idx="33">
                  <c:v>35.809748999999996</c:v>
                </c:pt>
                <c:pt idx="34">
                  <c:v>36.344226999999997</c:v>
                </c:pt>
                <c:pt idx="35">
                  <c:v>36.599305999999999</c:v>
                </c:pt>
                <c:pt idx="36">
                  <c:v>36.893017999999998</c:v>
                </c:pt>
                <c:pt idx="37">
                  <c:v>37.244404000000003</c:v>
                </c:pt>
                <c:pt idx="38">
                  <c:v>37.586793</c:v>
                </c:pt>
                <c:pt idx="39">
                  <c:v>37.869349</c:v>
                </c:pt>
                <c:pt idx="40">
                  <c:v>38.16798</c:v>
                </c:pt>
                <c:pt idx="41">
                  <c:v>38.365138999999999</c:v>
                </c:pt>
                <c:pt idx="42">
                  <c:v>38.595331000000002</c:v>
                </c:pt>
                <c:pt idx="43">
                  <c:v>38.858753</c:v>
                </c:pt>
                <c:pt idx="44">
                  <c:v>39.094521999999998</c:v>
                </c:pt>
                <c:pt idx="45">
                  <c:v>39.330139000000003</c:v>
                </c:pt>
                <c:pt idx="46">
                  <c:v>39.588359999999987</c:v>
                </c:pt>
                <c:pt idx="47">
                  <c:v>39.945104000000001</c:v>
                </c:pt>
                <c:pt idx="48">
                  <c:v>40.440038000000001</c:v>
                </c:pt>
                <c:pt idx="49">
                  <c:v>40.856915000000001</c:v>
                </c:pt>
                <c:pt idx="50">
                  <c:v>41.094433000000002</c:v>
                </c:pt>
              </c:numCache>
            </c:numRef>
          </c:val>
          <c:extLst>
            <c:ext xmlns:c16="http://schemas.microsoft.com/office/drawing/2014/chart" uri="{C3380CC4-5D6E-409C-BE32-E72D297353CC}">
              <c16:uniqueId val="{00000003-1258-B94A-84D0-FCB93944A39F}"/>
            </c:ext>
          </c:extLst>
        </c:ser>
        <c:dLbls>
          <c:showLegendKey val="0"/>
          <c:showVal val="0"/>
          <c:showCatName val="0"/>
          <c:showSerName val="0"/>
          <c:showPercent val="0"/>
          <c:showBubbleSize val="0"/>
        </c:dLbls>
        <c:axId val="679201520"/>
        <c:axId val="679192816"/>
        <c:extLst/>
      </c:areaChart>
      <c:catAx>
        <c:axId val="679201520"/>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2816"/>
        <c:crossesAt val="0"/>
        <c:auto val="1"/>
        <c:lblAlgn val="ctr"/>
        <c:lblOffset val="100"/>
        <c:tickLblSkip val="10"/>
        <c:tickMarkSkip val="10"/>
        <c:noMultiLvlLbl val="0"/>
      </c:catAx>
      <c:valAx>
        <c:axId val="679192816"/>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201520"/>
        <c:crossesAt val="20"/>
        <c:crossBetween val="midCat"/>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sz="1000">
          <a:solidFill>
            <a:schemeClr val="bg2"/>
          </a:solidFill>
        </a:defRPr>
      </a:pPr>
      <a:endParaRPr lang="zh-CN"/>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9247311827957"/>
          <c:y val="0.14481420709451909"/>
          <c:w val="0.76215053763440865"/>
          <c:h val="0.77548019924363165"/>
        </c:manualLayout>
      </c:layout>
      <c:areaChart>
        <c:grouping val="stacked"/>
        <c:varyColors val="0"/>
        <c:ser>
          <c:idx val="4"/>
          <c:order val="0"/>
          <c:tx>
            <c:strRef>
              <c:f>Sheet1!$B$1</c:f>
              <c:strCache>
                <c:ptCount val="1"/>
                <c:pt idx="0">
                  <c:v>"other"</c:v>
                </c:pt>
              </c:strCache>
            </c:strRef>
          </c:tx>
          <c:spPr>
            <a:solidFill>
              <a:schemeClr val="bg2">
                <a:lumMod val="60000"/>
                <a:lumOff val="4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2.238788</c:v>
                </c:pt>
                <c:pt idx="1">
                  <c:v>2.099278</c:v>
                </c:pt>
                <c:pt idx="2">
                  <c:v>1.972472</c:v>
                </c:pt>
                <c:pt idx="3">
                  <c:v>1.7469110000000001</c:v>
                </c:pt>
                <c:pt idx="4">
                  <c:v>1.6419509999999999</c:v>
                </c:pt>
                <c:pt idx="5">
                  <c:v>1.5299929999999999</c:v>
                </c:pt>
                <c:pt idx="6">
                  <c:v>1.3927560000000001</c:v>
                </c:pt>
                <c:pt idx="7">
                  <c:v>1.306873</c:v>
                </c:pt>
                <c:pt idx="8">
                  <c:v>1.284983</c:v>
                </c:pt>
                <c:pt idx="9">
                  <c:v>1.341879</c:v>
                </c:pt>
                <c:pt idx="10">
                  <c:v>1.2919689999999999</c:v>
                </c:pt>
                <c:pt idx="11">
                  <c:v>1.294241</c:v>
                </c:pt>
                <c:pt idx="12">
                  <c:v>1.292888</c:v>
                </c:pt>
                <c:pt idx="13">
                  <c:v>1.2856380000000001</c:v>
                </c:pt>
                <c:pt idx="14">
                  <c:v>1.272689</c:v>
                </c:pt>
                <c:pt idx="15">
                  <c:v>1.2548900000000001</c:v>
                </c:pt>
                <c:pt idx="16">
                  <c:v>1.2387760000000001</c:v>
                </c:pt>
                <c:pt idx="17">
                  <c:v>1.1959059999999999</c:v>
                </c:pt>
                <c:pt idx="18">
                  <c:v>1.1710739999999999</c:v>
                </c:pt>
                <c:pt idx="19">
                  <c:v>1.1370169999999999</c:v>
                </c:pt>
                <c:pt idx="20">
                  <c:v>1.1174329999999999</c:v>
                </c:pt>
                <c:pt idx="21">
                  <c:v>1.108941</c:v>
                </c:pt>
                <c:pt idx="22">
                  <c:v>1.1061240000000001</c:v>
                </c:pt>
                <c:pt idx="23">
                  <c:v>1.0854539999999999</c:v>
                </c:pt>
                <c:pt idx="24">
                  <c:v>1.067005</c:v>
                </c:pt>
                <c:pt idx="25">
                  <c:v>1.067863</c:v>
                </c:pt>
                <c:pt idx="26">
                  <c:v>1.048797</c:v>
                </c:pt>
                <c:pt idx="27">
                  <c:v>1.04647</c:v>
                </c:pt>
                <c:pt idx="28">
                  <c:v>1.028192</c:v>
                </c:pt>
                <c:pt idx="29">
                  <c:v>1.0152600000000001</c:v>
                </c:pt>
                <c:pt idx="30">
                  <c:v>1.0014940000000001</c:v>
                </c:pt>
                <c:pt idx="31">
                  <c:v>0.98814199999999996</c:v>
                </c:pt>
                <c:pt idx="32">
                  <c:v>0.98849999999999993</c:v>
                </c:pt>
                <c:pt idx="33">
                  <c:v>0.98109000000000002</c:v>
                </c:pt>
                <c:pt idx="34">
                  <c:v>0.96800799999999998</c:v>
                </c:pt>
                <c:pt idx="35">
                  <c:v>0.95735899999999996</c:v>
                </c:pt>
                <c:pt idx="36">
                  <c:v>0.94594699999999998</c:v>
                </c:pt>
                <c:pt idx="37">
                  <c:v>0.91802300000000003</c:v>
                </c:pt>
                <c:pt idx="38">
                  <c:v>0.9145319999999999</c:v>
                </c:pt>
                <c:pt idx="39">
                  <c:v>0.92184899999999992</c:v>
                </c:pt>
                <c:pt idx="40">
                  <c:v>0.89743099999999998</c:v>
                </c:pt>
              </c:numCache>
            </c:numRef>
          </c:val>
          <c:extLst>
            <c:ext xmlns:c16="http://schemas.microsoft.com/office/drawing/2014/chart" uri="{C3380CC4-5D6E-409C-BE32-E72D297353CC}">
              <c16:uniqueId val="{00000000-549E-944B-9255-3D1136751CE2}"/>
            </c:ext>
          </c:extLst>
        </c:ser>
        <c:ser>
          <c:idx val="3"/>
          <c:order val="1"/>
          <c:tx>
            <c:strRef>
              <c:f>Sheet1!$C$1</c:f>
              <c:strCache>
                <c:ptCount val="1"/>
                <c:pt idx="0">
                  <c:v>Lower 48 offshore</c:v>
                </c:pt>
              </c:strCache>
            </c:strRef>
          </c:tx>
          <c:spPr>
            <a:solidFill>
              <a:schemeClr val="accent1"/>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2.4780470000000001</c:v>
                </c:pt>
                <c:pt idx="1">
                  <c:v>2.0243880000000001</c:v>
                </c:pt>
                <c:pt idx="2">
                  <c:v>1.6378429999999999</c:v>
                </c:pt>
                <c:pt idx="3">
                  <c:v>1.4313260000000001</c:v>
                </c:pt>
                <c:pt idx="4">
                  <c:v>1.3473409999999999</c:v>
                </c:pt>
                <c:pt idx="5">
                  <c:v>1.3579049999999999</c:v>
                </c:pt>
                <c:pt idx="6">
                  <c:v>1.2534799999999999</c:v>
                </c:pt>
                <c:pt idx="7">
                  <c:v>1.0822080000000001</c:v>
                </c:pt>
                <c:pt idx="8">
                  <c:v>0.95018899999999995</c:v>
                </c:pt>
                <c:pt idx="9">
                  <c:v>1.328962</c:v>
                </c:pt>
                <c:pt idx="10">
                  <c:v>1.2097169999999999</c:v>
                </c:pt>
                <c:pt idx="11">
                  <c:v>1.1970540000000001</c:v>
                </c:pt>
                <c:pt idx="12">
                  <c:v>1.207303</c:v>
                </c:pt>
                <c:pt idx="13">
                  <c:v>1.2143200000000001</c:v>
                </c:pt>
                <c:pt idx="14">
                  <c:v>1.235746</c:v>
                </c:pt>
                <c:pt idx="15">
                  <c:v>1.2416940000000001</c:v>
                </c:pt>
                <c:pt idx="16">
                  <c:v>1.2787550000000001</c:v>
                </c:pt>
                <c:pt idx="17">
                  <c:v>1.2630870000000001</c:v>
                </c:pt>
                <c:pt idx="18">
                  <c:v>1.2765359999999999</c:v>
                </c:pt>
                <c:pt idx="19">
                  <c:v>1.3054209999999999</c:v>
                </c:pt>
                <c:pt idx="20">
                  <c:v>1.359137</c:v>
                </c:pt>
                <c:pt idx="21">
                  <c:v>1.4588350000000001</c:v>
                </c:pt>
                <c:pt idx="22">
                  <c:v>1.492367</c:v>
                </c:pt>
                <c:pt idx="23">
                  <c:v>1.55925</c:v>
                </c:pt>
                <c:pt idx="24">
                  <c:v>1.572065</c:v>
                </c:pt>
                <c:pt idx="25">
                  <c:v>1.6141920000000001</c:v>
                </c:pt>
                <c:pt idx="26">
                  <c:v>1.6863429999999999</c:v>
                </c:pt>
                <c:pt idx="27">
                  <c:v>1.7039070000000001</c:v>
                </c:pt>
                <c:pt idx="28">
                  <c:v>1.737276</c:v>
                </c:pt>
                <c:pt idx="29">
                  <c:v>1.7074100000000001</c:v>
                </c:pt>
                <c:pt idx="30">
                  <c:v>1.7533559999999999</c:v>
                </c:pt>
                <c:pt idx="31">
                  <c:v>1.8599330000000001</c:v>
                </c:pt>
                <c:pt idx="32">
                  <c:v>1.8440240000000001</c:v>
                </c:pt>
                <c:pt idx="33">
                  <c:v>1.79288</c:v>
                </c:pt>
                <c:pt idx="34">
                  <c:v>1.8211949999999999</c:v>
                </c:pt>
                <c:pt idx="35">
                  <c:v>1.830074</c:v>
                </c:pt>
                <c:pt idx="36">
                  <c:v>1.8188820000000001</c:v>
                </c:pt>
                <c:pt idx="37">
                  <c:v>1.7818259999999999</c:v>
                </c:pt>
                <c:pt idx="38">
                  <c:v>1.733725</c:v>
                </c:pt>
                <c:pt idx="39">
                  <c:v>1.742011</c:v>
                </c:pt>
                <c:pt idx="40">
                  <c:v>1.734491</c:v>
                </c:pt>
              </c:numCache>
            </c:numRef>
          </c:val>
          <c:extLst>
            <c:ext xmlns:c16="http://schemas.microsoft.com/office/drawing/2014/chart" uri="{C3380CC4-5D6E-409C-BE32-E72D297353CC}">
              <c16:uniqueId val="{00000001-549E-944B-9255-3D1136751CE2}"/>
            </c:ext>
          </c:extLst>
        </c:ser>
        <c:ser>
          <c:idx val="2"/>
          <c:order val="2"/>
          <c:tx>
            <c:strRef>
              <c:f>Sheet1!$D$1</c:f>
              <c:strCache>
                <c:ptCount val="1"/>
                <c:pt idx="0">
                  <c:v>other Lower 48 onshore</c:v>
                </c:pt>
              </c:strCache>
            </c:strRef>
          </c:tx>
          <c:spPr>
            <a:solidFill>
              <a:schemeClr val="accent6"/>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4.3779380000000003</c:v>
                </c:pt>
                <c:pt idx="1">
                  <c:v>4.1551689999999999</c:v>
                </c:pt>
                <c:pt idx="2">
                  <c:v>3.8735729999999999</c:v>
                </c:pt>
                <c:pt idx="3">
                  <c:v>3.652962</c:v>
                </c:pt>
                <c:pt idx="4">
                  <c:v>3.7092160000000001</c:v>
                </c:pt>
                <c:pt idx="5">
                  <c:v>3.4883350000000002</c:v>
                </c:pt>
                <c:pt idx="6">
                  <c:v>3.076343</c:v>
                </c:pt>
                <c:pt idx="7">
                  <c:v>2.9023940000000001</c:v>
                </c:pt>
                <c:pt idx="8">
                  <c:v>2.8224860000000001</c:v>
                </c:pt>
                <c:pt idx="9">
                  <c:v>2.9065949999999998</c:v>
                </c:pt>
                <c:pt idx="10">
                  <c:v>2.5997870000000001</c:v>
                </c:pt>
                <c:pt idx="11">
                  <c:v>2.557023</c:v>
                </c:pt>
                <c:pt idx="12">
                  <c:v>2.5122589999999998</c:v>
                </c:pt>
                <c:pt idx="13">
                  <c:v>2.477427</c:v>
                </c:pt>
                <c:pt idx="14">
                  <c:v>2.4123420000000002</c:v>
                </c:pt>
                <c:pt idx="15">
                  <c:v>2.366069</c:v>
                </c:pt>
                <c:pt idx="16">
                  <c:v>2.318978</c:v>
                </c:pt>
                <c:pt idx="17">
                  <c:v>2.2794289999999999</c:v>
                </c:pt>
                <c:pt idx="18">
                  <c:v>2.2509589999999999</c:v>
                </c:pt>
                <c:pt idx="19">
                  <c:v>2.2318259999999999</c:v>
                </c:pt>
                <c:pt idx="20">
                  <c:v>2.2138529999999998</c:v>
                </c:pt>
                <c:pt idx="21">
                  <c:v>2.1964410000000001</c:v>
                </c:pt>
                <c:pt idx="22">
                  <c:v>2.1793420000000001</c:v>
                </c:pt>
                <c:pt idx="23">
                  <c:v>2.176139</c:v>
                </c:pt>
                <c:pt idx="24">
                  <c:v>2.172088</c:v>
                </c:pt>
                <c:pt idx="25">
                  <c:v>2.1603690000000002</c:v>
                </c:pt>
                <c:pt idx="26">
                  <c:v>2.151294</c:v>
                </c:pt>
                <c:pt idx="27">
                  <c:v>2.1372909999999998</c:v>
                </c:pt>
                <c:pt idx="28">
                  <c:v>2.118865</c:v>
                </c:pt>
                <c:pt idx="29">
                  <c:v>2.116025</c:v>
                </c:pt>
                <c:pt idx="30">
                  <c:v>2.1100919999999999</c:v>
                </c:pt>
                <c:pt idx="31">
                  <c:v>2.107443</c:v>
                </c:pt>
                <c:pt idx="32">
                  <c:v>2.0875089999999998</c:v>
                </c:pt>
                <c:pt idx="33">
                  <c:v>2.0621900000000002</c:v>
                </c:pt>
                <c:pt idx="34">
                  <c:v>2.0377939999999999</c:v>
                </c:pt>
                <c:pt idx="35">
                  <c:v>2.0140380000000002</c:v>
                </c:pt>
                <c:pt idx="36">
                  <c:v>1.9965299999999999</c:v>
                </c:pt>
                <c:pt idx="37">
                  <c:v>1.9734240000000001</c:v>
                </c:pt>
                <c:pt idx="38">
                  <c:v>1.949508</c:v>
                </c:pt>
                <c:pt idx="39">
                  <c:v>1.9283410000000001</c:v>
                </c:pt>
                <c:pt idx="40">
                  <c:v>1.910555</c:v>
                </c:pt>
              </c:numCache>
            </c:numRef>
          </c:val>
          <c:extLst>
            <c:ext xmlns:c16="http://schemas.microsoft.com/office/drawing/2014/chart" uri="{C3380CC4-5D6E-409C-BE32-E72D297353CC}">
              <c16:uniqueId val="{00000002-549E-944B-9255-3D1136751CE2}"/>
            </c:ext>
          </c:extLst>
        </c:ser>
        <c:ser>
          <c:idx val="1"/>
          <c:order val="3"/>
          <c:tx>
            <c:strRef>
              <c:f>Sheet1!$E$1</c:f>
              <c:strCache>
                <c:ptCount val="1"/>
                <c:pt idx="0">
                  <c:v>tight/shale gas</c:v>
                </c:pt>
              </c:strCache>
            </c:strRef>
          </c:tx>
          <c:spPr>
            <a:solidFill>
              <a:schemeClr val="accent3"/>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12.220266000000001</c:v>
                </c:pt>
                <c:pt idx="1">
                  <c:v>14.623243</c:v>
                </c:pt>
                <c:pt idx="2">
                  <c:v>16.549091000000001</c:v>
                </c:pt>
                <c:pt idx="3">
                  <c:v>17.376259999999998</c:v>
                </c:pt>
                <c:pt idx="4">
                  <c:v>19.260846999999998</c:v>
                </c:pt>
                <c:pt idx="5">
                  <c:v>20.764823</c:v>
                </c:pt>
                <c:pt idx="6">
                  <c:v>20.945651999999999</c:v>
                </c:pt>
                <c:pt idx="7">
                  <c:v>21.984370999999999</c:v>
                </c:pt>
                <c:pt idx="8">
                  <c:v>25.558907000000001</c:v>
                </c:pt>
                <c:pt idx="9">
                  <c:v>28.880915000000002</c:v>
                </c:pt>
                <c:pt idx="10">
                  <c:v>30.093133999999999</c:v>
                </c:pt>
                <c:pt idx="11">
                  <c:v>32.016658999999997</c:v>
                </c:pt>
                <c:pt idx="12">
                  <c:v>32.694254999999998</c:v>
                </c:pt>
                <c:pt idx="13">
                  <c:v>33.189394999999998</c:v>
                </c:pt>
                <c:pt idx="14">
                  <c:v>33.869692999999998</c:v>
                </c:pt>
                <c:pt idx="15">
                  <c:v>35.286814999999997</c:v>
                </c:pt>
                <c:pt idx="16">
                  <c:v>36.661386</c:v>
                </c:pt>
                <c:pt idx="17">
                  <c:v>37.575434999999999</c:v>
                </c:pt>
                <c:pt idx="18">
                  <c:v>38.422173999999998</c:v>
                </c:pt>
                <c:pt idx="19">
                  <c:v>39.018452000000003</c:v>
                </c:pt>
                <c:pt idx="20">
                  <c:v>39.303659000000003</c:v>
                </c:pt>
                <c:pt idx="21">
                  <c:v>39.701253000000001</c:v>
                </c:pt>
                <c:pt idx="22">
                  <c:v>40.306730999999999</c:v>
                </c:pt>
                <c:pt idx="23">
                  <c:v>40.909782</c:v>
                </c:pt>
                <c:pt idx="24">
                  <c:v>41.449018000000002</c:v>
                </c:pt>
                <c:pt idx="25">
                  <c:v>41.901885999999998</c:v>
                </c:pt>
                <c:pt idx="26">
                  <c:v>42.650941000000003</c:v>
                </c:pt>
                <c:pt idx="27">
                  <c:v>43.005758</c:v>
                </c:pt>
                <c:pt idx="28">
                  <c:v>43.643143999999999</c:v>
                </c:pt>
                <c:pt idx="29">
                  <c:v>44.185169999999999</c:v>
                </c:pt>
                <c:pt idx="30">
                  <c:v>44.680795000000003</c:v>
                </c:pt>
                <c:pt idx="31">
                  <c:v>45.044735000000003</c:v>
                </c:pt>
                <c:pt idx="32">
                  <c:v>45.558147000000012</c:v>
                </c:pt>
                <c:pt idx="33">
                  <c:v>46.085008999999999</c:v>
                </c:pt>
                <c:pt idx="34">
                  <c:v>46.604283000000002</c:v>
                </c:pt>
                <c:pt idx="35">
                  <c:v>47.050803999999999</c:v>
                </c:pt>
                <c:pt idx="36">
                  <c:v>47.694598999999997</c:v>
                </c:pt>
                <c:pt idx="37">
                  <c:v>48.235008999999998</c:v>
                </c:pt>
                <c:pt idx="38">
                  <c:v>48.781869999999998</c:v>
                </c:pt>
                <c:pt idx="39">
                  <c:v>49.268614999999997</c:v>
                </c:pt>
                <c:pt idx="40">
                  <c:v>49.845063000000003</c:v>
                </c:pt>
              </c:numCache>
            </c:numRef>
          </c:val>
          <c:extLst>
            <c:ext xmlns:c16="http://schemas.microsoft.com/office/drawing/2014/chart" uri="{C3380CC4-5D6E-409C-BE32-E72D297353CC}">
              <c16:uniqueId val="{00000003-549E-944B-9255-3D1136751CE2}"/>
            </c:ext>
          </c:extLst>
        </c:ser>
        <c:dLbls>
          <c:showLegendKey val="0"/>
          <c:showVal val="0"/>
          <c:showCatName val="0"/>
          <c:showSerName val="0"/>
          <c:showPercent val="0"/>
          <c:showBubbleSize val="0"/>
        </c:dLbls>
        <c:axId val="679193360"/>
        <c:axId val="679193904"/>
        <c:extLst/>
      </c:areaChart>
      <c:catAx>
        <c:axId val="679193360"/>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3904"/>
        <c:crosses val="autoZero"/>
        <c:auto val="1"/>
        <c:lblAlgn val="ctr"/>
        <c:lblOffset val="100"/>
        <c:tickLblSkip val="10"/>
        <c:tickMarkSkip val="10"/>
        <c:noMultiLvlLbl val="0"/>
      </c:catAx>
      <c:valAx>
        <c:axId val="679193904"/>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22225">
            <a:solidFill>
              <a:schemeClr val="bg1">
                <a:lumMod val="65000"/>
              </a:schemeClr>
            </a:solidFill>
            <a:prstDash val="lgDash"/>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crossAx val="679193360"/>
        <c:crossesAt val="1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zh-CN"/>
    </a:p>
  </c:txPr>
  <c:externalData r:id="rId4">
    <c:autoUpdate val="0"/>
  </c:externalData>
  <c:userShapes r:id="rId5"/>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9247311827957"/>
          <c:y val="0.16670889892269894"/>
          <c:w val="0.76215053763440865"/>
          <c:h val="0.7472648862022544"/>
        </c:manualLayout>
      </c:layout>
      <c:areaChart>
        <c:grouping val="stacked"/>
        <c:varyColors val="0"/>
        <c:ser>
          <c:idx val="4"/>
          <c:order val="0"/>
          <c:tx>
            <c:strRef>
              <c:f>Sheet1!$B$1</c:f>
              <c:strCache>
                <c:ptCount val="1"/>
                <c:pt idx="0">
                  <c:v>"other"</c:v>
                </c:pt>
              </c:strCache>
            </c:strRef>
          </c:tx>
          <c:spPr>
            <a:solidFill>
              <a:schemeClr val="bg2">
                <a:lumMod val="60000"/>
                <a:lumOff val="4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2.238788</c:v>
                </c:pt>
                <c:pt idx="1">
                  <c:v>2.099278</c:v>
                </c:pt>
                <c:pt idx="2">
                  <c:v>1.972472</c:v>
                </c:pt>
                <c:pt idx="3">
                  <c:v>1.7469110000000001</c:v>
                </c:pt>
                <c:pt idx="4">
                  <c:v>1.6419509999999999</c:v>
                </c:pt>
                <c:pt idx="5">
                  <c:v>1.5299929999999999</c:v>
                </c:pt>
                <c:pt idx="6">
                  <c:v>1.3927560000000001</c:v>
                </c:pt>
                <c:pt idx="7">
                  <c:v>1.306873</c:v>
                </c:pt>
                <c:pt idx="8">
                  <c:v>1.284983</c:v>
                </c:pt>
                <c:pt idx="9">
                  <c:v>1.3465320000000001</c:v>
                </c:pt>
                <c:pt idx="10">
                  <c:v>1.300041</c:v>
                </c:pt>
                <c:pt idx="11">
                  <c:v>1.3064210000000001</c:v>
                </c:pt>
                <c:pt idx="12">
                  <c:v>1.293976</c:v>
                </c:pt>
                <c:pt idx="13">
                  <c:v>1.283539</c:v>
                </c:pt>
                <c:pt idx="14">
                  <c:v>1.2633080000000001</c:v>
                </c:pt>
                <c:pt idx="15">
                  <c:v>1.2454609999999999</c:v>
                </c:pt>
                <c:pt idx="16">
                  <c:v>1.2287969999999999</c:v>
                </c:pt>
                <c:pt idx="17">
                  <c:v>1.2009449999999999</c:v>
                </c:pt>
                <c:pt idx="18">
                  <c:v>1.213595</c:v>
                </c:pt>
                <c:pt idx="19">
                  <c:v>1.2041090000000001</c:v>
                </c:pt>
                <c:pt idx="20">
                  <c:v>1.213589</c:v>
                </c:pt>
                <c:pt idx="21">
                  <c:v>1.2099960000000001</c:v>
                </c:pt>
                <c:pt idx="22">
                  <c:v>1.1943820000000001</c:v>
                </c:pt>
                <c:pt idx="23">
                  <c:v>1.1720680000000001</c:v>
                </c:pt>
                <c:pt idx="24">
                  <c:v>1.1521079999999999</c:v>
                </c:pt>
                <c:pt idx="25">
                  <c:v>1.1462669999999999</c:v>
                </c:pt>
                <c:pt idx="26">
                  <c:v>1.1410279999999999</c:v>
                </c:pt>
                <c:pt idx="27">
                  <c:v>1.126244</c:v>
                </c:pt>
                <c:pt idx="28">
                  <c:v>1.0750820000000001</c:v>
                </c:pt>
                <c:pt idx="29">
                  <c:v>1.056395</c:v>
                </c:pt>
                <c:pt idx="30">
                  <c:v>1.0301450000000001</c:v>
                </c:pt>
                <c:pt idx="31">
                  <c:v>1.004634</c:v>
                </c:pt>
                <c:pt idx="32">
                  <c:v>0.98598000000000008</c:v>
                </c:pt>
                <c:pt idx="33">
                  <c:v>0.97241599999999995</c:v>
                </c:pt>
                <c:pt idx="34">
                  <c:v>0.94445500000000004</c:v>
                </c:pt>
                <c:pt idx="35">
                  <c:v>0.90905100000000005</c:v>
                </c:pt>
                <c:pt idx="36">
                  <c:v>0.89076200000000005</c:v>
                </c:pt>
                <c:pt idx="37">
                  <c:v>0.86128099999999996</c:v>
                </c:pt>
                <c:pt idx="38">
                  <c:v>0.80771300000000001</c:v>
                </c:pt>
                <c:pt idx="39">
                  <c:v>0.79691400000000001</c:v>
                </c:pt>
                <c:pt idx="40">
                  <c:v>0.78104200000000001</c:v>
                </c:pt>
              </c:numCache>
            </c:numRef>
          </c:val>
          <c:extLst>
            <c:ext xmlns:c16="http://schemas.microsoft.com/office/drawing/2014/chart" uri="{C3380CC4-5D6E-409C-BE32-E72D297353CC}">
              <c16:uniqueId val="{00000000-5ED1-2B44-AD6E-D8AF7A46B56A}"/>
            </c:ext>
          </c:extLst>
        </c:ser>
        <c:ser>
          <c:idx val="3"/>
          <c:order val="1"/>
          <c:tx>
            <c:strRef>
              <c:f>Sheet1!$C$1</c:f>
              <c:strCache>
                <c:ptCount val="1"/>
                <c:pt idx="0">
                  <c:v>Lower 48 offshore</c:v>
                </c:pt>
              </c:strCache>
            </c:strRef>
          </c:tx>
          <c:spPr>
            <a:solidFill>
              <a:schemeClr val="accent1"/>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2.4780470000000001</c:v>
                </c:pt>
                <c:pt idx="1">
                  <c:v>2.0243880000000001</c:v>
                </c:pt>
                <c:pt idx="2">
                  <c:v>1.6378429999999999</c:v>
                </c:pt>
                <c:pt idx="3">
                  <c:v>1.4313260000000001</c:v>
                </c:pt>
                <c:pt idx="4">
                  <c:v>1.3473409999999999</c:v>
                </c:pt>
                <c:pt idx="5">
                  <c:v>1.3579049999999999</c:v>
                </c:pt>
                <c:pt idx="6">
                  <c:v>1.2534799999999999</c:v>
                </c:pt>
                <c:pt idx="7">
                  <c:v>1.0822080000000001</c:v>
                </c:pt>
                <c:pt idx="8">
                  <c:v>0.95018899999999995</c:v>
                </c:pt>
                <c:pt idx="9">
                  <c:v>1.3291360000000001</c:v>
                </c:pt>
                <c:pt idx="10">
                  <c:v>1.1936629999999999</c:v>
                </c:pt>
                <c:pt idx="11">
                  <c:v>1.1621999999999999</c:v>
                </c:pt>
                <c:pt idx="12">
                  <c:v>1.1023240000000001</c:v>
                </c:pt>
                <c:pt idx="13">
                  <c:v>1.0567340000000001</c:v>
                </c:pt>
                <c:pt idx="14">
                  <c:v>1.029245</c:v>
                </c:pt>
                <c:pt idx="15">
                  <c:v>0.94072999999999996</c:v>
                </c:pt>
                <c:pt idx="16">
                  <c:v>0.92864899999999995</c:v>
                </c:pt>
                <c:pt idx="17">
                  <c:v>0.90406500000000001</c:v>
                </c:pt>
                <c:pt idx="18">
                  <c:v>0.84747899999999998</c:v>
                </c:pt>
                <c:pt idx="19">
                  <c:v>0.83592699999999998</c:v>
                </c:pt>
                <c:pt idx="20">
                  <c:v>0.84924100000000002</c:v>
                </c:pt>
                <c:pt idx="21">
                  <c:v>0.780362</c:v>
                </c:pt>
                <c:pt idx="22">
                  <c:v>0.73636199999999996</c:v>
                </c:pt>
                <c:pt idx="23">
                  <c:v>0.70361499999999999</c:v>
                </c:pt>
                <c:pt idx="24">
                  <c:v>0.69355299999999998</c:v>
                </c:pt>
                <c:pt idx="25">
                  <c:v>0.71373500000000001</c:v>
                </c:pt>
                <c:pt idx="26">
                  <c:v>0.70552499999999996</c:v>
                </c:pt>
                <c:pt idx="27">
                  <c:v>0.73190599999999995</c:v>
                </c:pt>
                <c:pt idx="28">
                  <c:v>0.72129699999999997</c:v>
                </c:pt>
                <c:pt idx="29">
                  <c:v>0.73051299999999997</c:v>
                </c:pt>
                <c:pt idx="30">
                  <c:v>0.71991899999999998</c:v>
                </c:pt>
                <c:pt idx="31">
                  <c:v>0.69764000000000004</c:v>
                </c:pt>
                <c:pt idx="32">
                  <c:v>0.68853399999999998</c:v>
                </c:pt>
                <c:pt idx="33">
                  <c:v>0.65308699999999997</c:v>
                </c:pt>
                <c:pt idx="34">
                  <c:v>0.67025599999999996</c:v>
                </c:pt>
                <c:pt idx="35">
                  <c:v>0.67118500000000003</c:v>
                </c:pt>
                <c:pt idx="36">
                  <c:v>0.65554299999999999</c:v>
                </c:pt>
                <c:pt idx="37">
                  <c:v>0.60897699999999999</c:v>
                </c:pt>
                <c:pt idx="38">
                  <c:v>0.56511</c:v>
                </c:pt>
                <c:pt idx="39">
                  <c:v>0.60209800000000002</c:v>
                </c:pt>
                <c:pt idx="40">
                  <c:v>0.59841500000000003</c:v>
                </c:pt>
              </c:numCache>
            </c:numRef>
          </c:val>
          <c:extLst>
            <c:ext xmlns:c16="http://schemas.microsoft.com/office/drawing/2014/chart" uri="{C3380CC4-5D6E-409C-BE32-E72D297353CC}">
              <c16:uniqueId val="{00000001-5ED1-2B44-AD6E-D8AF7A46B56A}"/>
            </c:ext>
          </c:extLst>
        </c:ser>
        <c:ser>
          <c:idx val="2"/>
          <c:order val="2"/>
          <c:tx>
            <c:strRef>
              <c:f>Sheet1!$D$1</c:f>
              <c:strCache>
                <c:ptCount val="1"/>
                <c:pt idx="0">
                  <c:v>other Lower 48 onshore</c:v>
                </c:pt>
              </c:strCache>
            </c:strRef>
          </c:tx>
          <c:spPr>
            <a:solidFill>
              <a:schemeClr val="accent6"/>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4.3779380000000003</c:v>
                </c:pt>
                <c:pt idx="1">
                  <c:v>4.1551689999999999</c:v>
                </c:pt>
                <c:pt idx="2">
                  <c:v>3.8735729999999999</c:v>
                </c:pt>
                <c:pt idx="3">
                  <c:v>3.652962</c:v>
                </c:pt>
                <c:pt idx="4">
                  <c:v>3.7092160000000001</c:v>
                </c:pt>
                <c:pt idx="5">
                  <c:v>3.4883350000000002</c:v>
                </c:pt>
                <c:pt idx="6">
                  <c:v>3.076343</c:v>
                </c:pt>
                <c:pt idx="7">
                  <c:v>2.9023940000000001</c:v>
                </c:pt>
                <c:pt idx="8">
                  <c:v>2.8224860000000001</c:v>
                </c:pt>
                <c:pt idx="9">
                  <c:v>2.8147720000000001</c:v>
                </c:pt>
                <c:pt idx="10">
                  <c:v>2.6273930000000001</c:v>
                </c:pt>
                <c:pt idx="11">
                  <c:v>2.5967060000000002</c:v>
                </c:pt>
                <c:pt idx="12">
                  <c:v>2.5432489999999999</c:v>
                </c:pt>
                <c:pt idx="13">
                  <c:v>2.502116</c:v>
                </c:pt>
                <c:pt idx="14">
                  <c:v>2.4334150000000001</c:v>
                </c:pt>
                <c:pt idx="15">
                  <c:v>2.3883489999999998</c:v>
                </c:pt>
                <c:pt idx="16">
                  <c:v>2.3304429999999998</c:v>
                </c:pt>
                <c:pt idx="17">
                  <c:v>2.29251</c:v>
                </c:pt>
                <c:pt idx="18">
                  <c:v>2.2672189999999999</c:v>
                </c:pt>
                <c:pt idx="19">
                  <c:v>2.2551640000000002</c:v>
                </c:pt>
                <c:pt idx="20">
                  <c:v>2.2330100000000002</c:v>
                </c:pt>
                <c:pt idx="21">
                  <c:v>2.210871</c:v>
                </c:pt>
                <c:pt idx="22">
                  <c:v>2.1912699999999998</c:v>
                </c:pt>
                <c:pt idx="23">
                  <c:v>2.188132</c:v>
                </c:pt>
                <c:pt idx="24">
                  <c:v>2.1854979999999999</c:v>
                </c:pt>
                <c:pt idx="25">
                  <c:v>2.173648</c:v>
                </c:pt>
                <c:pt idx="26">
                  <c:v>2.167351</c:v>
                </c:pt>
                <c:pt idx="27">
                  <c:v>2.1545990000000002</c:v>
                </c:pt>
                <c:pt idx="28">
                  <c:v>2.1437599999999999</c:v>
                </c:pt>
                <c:pt idx="29">
                  <c:v>2.1421169999999998</c:v>
                </c:pt>
                <c:pt idx="30">
                  <c:v>2.1345420000000002</c:v>
                </c:pt>
                <c:pt idx="31">
                  <c:v>2.1264630000000002</c:v>
                </c:pt>
                <c:pt idx="32">
                  <c:v>2.100962</c:v>
                </c:pt>
                <c:pt idx="33">
                  <c:v>2.0777380000000001</c:v>
                </c:pt>
                <c:pt idx="34">
                  <c:v>2.060117</c:v>
                </c:pt>
                <c:pt idx="35">
                  <c:v>2.0332870000000001</c:v>
                </c:pt>
                <c:pt idx="36">
                  <c:v>2.0123869999999999</c:v>
                </c:pt>
                <c:pt idx="37">
                  <c:v>1.989087</c:v>
                </c:pt>
                <c:pt idx="38">
                  <c:v>1.9737849999999999</c:v>
                </c:pt>
                <c:pt idx="39">
                  <c:v>1.9575769999999999</c:v>
                </c:pt>
                <c:pt idx="40">
                  <c:v>1.9394659999999999</c:v>
                </c:pt>
              </c:numCache>
            </c:numRef>
          </c:val>
          <c:extLst>
            <c:ext xmlns:c16="http://schemas.microsoft.com/office/drawing/2014/chart" uri="{C3380CC4-5D6E-409C-BE32-E72D297353CC}">
              <c16:uniqueId val="{00000002-5ED1-2B44-AD6E-D8AF7A46B56A}"/>
            </c:ext>
          </c:extLst>
        </c:ser>
        <c:ser>
          <c:idx val="1"/>
          <c:order val="3"/>
          <c:tx>
            <c:strRef>
              <c:f>Sheet1!$E$1</c:f>
              <c:strCache>
                <c:ptCount val="1"/>
                <c:pt idx="0">
                  <c:v>tight/shale gas</c:v>
                </c:pt>
              </c:strCache>
            </c:strRef>
          </c:tx>
          <c:spPr>
            <a:solidFill>
              <a:schemeClr val="accent3"/>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12.220266000000001</c:v>
                </c:pt>
                <c:pt idx="1">
                  <c:v>14.623243</c:v>
                </c:pt>
                <c:pt idx="2">
                  <c:v>16.549091000000001</c:v>
                </c:pt>
                <c:pt idx="3">
                  <c:v>17.376259999999998</c:v>
                </c:pt>
                <c:pt idx="4">
                  <c:v>19.260846999999998</c:v>
                </c:pt>
                <c:pt idx="5">
                  <c:v>20.764823</c:v>
                </c:pt>
                <c:pt idx="6">
                  <c:v>20.945651999999999</c:v>
                </c:pt>
                <c:pt idx="7">
                  <c:v>21.984370999999999</c:v>
                </c:pt>
                <c:pt idx="8">
                  <c:v>25.558907000000001</c:v>
                </c:pt>
                <c:pt idx="9">
                  <c:v>28.260922999999998</c:v>
                </c:pt>
                <c:pt idx="10">
                  <c:v>29.092444</c:v>
                </c:pt>
                <c:pt idx="11">
                  <c:v>29.601521000000002</c:v>
                </c:pt>
                <c:pt idx="12">
                  <c:v>29.586843999999999</c:v>
                </c:pt>
                <c:pt idx="13">
                  <c:v>29.447091</c:v>
                </c:pt>
                <c:pt idx="14">
                  <c:v>29.509606999999999</c:v>
                </c:pt>
                <c:pt idx="15">
                  <c:v>30.074815999999998</c:v>
                </c:pt>
                <c:pt idx="16">
                  <c:v>29.859674999999999</c:v>
                </c:pt>
                <c:pt idx="17">
                  <c:v>29.482690999999999</c:v>
                </c:pt>
                <c:pt idx="18">
                  <c:v>29.18355</c:v>
                </c:pt>
                <c:pt idx="19">
                  <c:v>28.895236000000001</c:v>
                </c:pt>
                <c:pt idx="20">
                  <c:v>28.583649000000001</c:v>
                </c:pt>
                <c:pt idx="21">
                  <c:v>28.332149000000001</c:v>
                </c:pt>
                <c:pt idx="22">
                  <c:v>28.264156</c:v>
                </c:pt>
                <c:pt idx="23">
                  <c:v>28.305382000000002</c:v>
                </c:pt>
                <c:pt idx="24">
                  <c:v>28.339471</c:v>
                </c:pt>
                <c:pt idx="25">
                  <c:v>28.32375</c:v>
                </c:pt>
                <c:pt idx="26">
                  <c:v>28.359905999999999</c:v>
                </c:pt>
                <c:pt idx="27">
                  <c:v>28.362197999999999</c:v>
                </c:pt>
                <c:pt idx="28">
                  <c:v>28.344177999999999</c:v>
                </c:pt>
                <c:pt idx="29">
                  <c:v>28.336573000000001</c:v>
                </c:pt>
                <c:pt idx="30">
                  <c:v>28.324082000000001</c:v>
                </c:pt>
                <c:pt idx="31">
                  <c:v>28.197396000000001</c:v>
                </c:pt>
                <c:pt idx="32">
                  <c:v>28.061958000000001</c:v>
                </c:pt>
                <c:pt idx="33">
                  <c:v>27.876887</c:v>
                </c:pt>
                <c:pt idx="34">
                  <c:v>28.185905999999999</c:v>
                </c:pt>
                <c:pt idx="35">
                  <c:v>28.151357000000001</c:v>
                </c:pt>
                <c:pt idx="36">
                  <c:v>28.326902</c:v>
                </c:pt>
                <c:pt idx="37">
                  <c:v>28.45018</c:v>
                </c:pt>
                <c:pt idx="38">
                  <c:v>28.857520999999998</c:v>
                </c:pt>
                <c:pt idx="39">
                  <c:v>28.939018000000001</c:v>
                </c:pt>
                <c:pt idx="40">
                  <c:v>29.058188999999999</c:v>
                </c:pt>
              </c:numCache>
            </c:numRef>
          </c:val>
          <c:extLst>
            <c:ext xmlns:c16="http://schemas.microsoft.com/office/drawing/2014/chart" uri="{C3380CC4-5D6E-409C-BE32-E72D297353CC}">
              <c16:uniqueId val="{00000003-5ED1-2B44-AD6E-D8AF7A46B56A}"/>
            </c:ext>
          </c:extLst>
        </c:ser>
        <c:dLbls>
          <c:showLegendKey val="0"/>
          <c:showVal val="0"/>
          <c:showCatName val="0"/>
          <c:showSerName val="0"/>
          <c:showPercent val="0"/>
          <c:showBubbleSize val="0"/>
        </c:dLbls>
        <c:axId val="679196080"/>
        <c:axId val="679198256"/>
        <c:extLst/>
      </c:areaChart>
      <c:catAx>
        <c:axId val="679196080"/>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8256"/>
        <c:crosses val="autoZero"/>
        <c:auto val="1"/>
        <c:lblAlgn val="ctr"/>
        <c:lblOffset val="100"/>
        <c:tickLblSkip val="10"/>
        <c:tickMarkSkip val="10"/>
        <c:noMultiLvlLbl val="0"/>
      </c:catAx>
      <c:valAx>
        <c:axId val="679198256"/>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22225">
            <a:solidFill>
              <a:schemeClr val="bg1">
                <a:lumMod val="65000"/>
              </a:schemeClr>
            </a:solidFill>
            <a:prstDash val="lgDash"/>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crossAx val="679196080"/>
        <c:crossesAt val="1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zh-CN"/>
    </a:p>
  </c:txPr>
  <c:externalData r:id="rId4">
    <c:autoUpdate val="0"/>
  </c:externalData>
  <c:userShapes r:id="rId5"/>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4549978127734"/>
          <c:y val="0.16518370073480293"/>
          <c:w val="0.78928778433945757"/>
          <c:h val="0.74773541786679243"/>
        </c:manualLayout>
      </c:layout>
      <c:areaChart>
        <c:grouping val="stacked"/>
        <c:varyColors val="0"/>
        <c:ser>
          <c:idx val="0"/>
          <c:order val="0"/>
          <c:tx>
            <c:strRef>
              <c:f>Sheet1!$B$1</c:f>
              <c:strCache>
                <c:ptCount val="1"/>
                <c:pt idx="0">
                  <c:v>restus</c:v>
                </c:pt>
              </c:strCache>
            </c:strRef>
          </c:tx>
          <c:spPr>
            <a:solidFill>
              <a:srgbClr val="ADADAD"/>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formatCode>General</c:formatCode>
                <c:ptCount val="51"/>
                <c:pt idx="0">
                  <c:v>9.0170000000000028E-2</c:v>
                </c:pt>
                <c:pt idx="1">
                  <c:v>9.1135000000000022E-2</c:v>
                </c:pt>
                <c:pt idx="2">
                  <c:v>8.8457000000000008E-2</c:v>
                </c:pt>
                <c:pt idx="3">
                  <c:v>8.7190000000000045E-2</c:v>
                </c:pt>
                <c:pt idx="4">
                  <c:v>9.9495000000000111E-2</c:v>
                </c:pt>
                <c:pt idx="5">
                  <c:v>0.11598700000000006</c:v>
                </c:pt>
                <c:pt idx="6">
                  <c:v>0.16047800000000012</c:v>
                </c:pt>
                <c:pt idx="7">
                  <c:v>0.28112899999999974</c:v>
                </c:pt>
                <c:pt idx="8">
                  <c:v>0.58611499999999994</c:v>
                </c:pt>
                <c:pt idx="9">
                  <c:v>0.94860599999999962</c:v>
                </c:pt>
                <c:pt idx="10">
                  <c:v>1.2977529999999999</c:v>
                </c:pt>
                <c:pt idx="11">
                  <c:v>1.5885460000000009</c:v>
                </c:pt>
                <c:pt idx="12">
                  <c:v>1.9343000000000008</c:v>
                </c:pt>
                <c:pt idx="13">
                  <c:v>2.1158239999999999</c:v>
                </c:pt>
                <c:pt idx="14">
                  <c:v>2.4051330000000011</c:v>
                </c:pt>
                <c:pt idx="15">
                  <c:v>2.5870130000000007</c:v>
                </c:pt>
                <c:pt idx="16">
                  <c:v>2.4841979999999992</c:v>
                </c:pt>
                <c:pt idx="17">
                  <c:v>2.4749460000000001</c:v>
                </c:pt>
                <c:pt idx="18">
                  <c:v>3.0266360000000003</c:v>
                </c:pt>
                <c:pt idx="19">
                  <c:v>2.9930389999999978</c:v>
                </c:pt>
                <c:pt idx="20">
                  <c:v>3.0898519999999996</c:v>
                </c:pt>
                <c:pt idx="21">
                  <c:v>3.1150389999999986</c:v>
                </c:pt>
                <c:pt idx="22">
                  <c:v>3.0823019999999968</c:v>
                </c:pt>
                <c:pt idx="23">
                  <c:v>3.0835359999999987</c:v>
                </c:pt>
                <c:pt idx="24">
                  <c:v>3.1397050000000002</c:v>
                </c:pt>
                <c:pt idx="25">
                  <c:v>3.2329389999999973</c:v>
                </c:pt>
                <c:pt idx="26">
                  <c:v>3.2640959999999994</c:v>
                </c:pt>
                <c:pt idx="27">
                  <c:v>3.1958530000000023</c:v>
                </c:pt>
                <c:pt idx="28">
                  <c:v>3.1200879999999991</c:v>
                </c:pt>
                <c:pt idx="29">
                  <c:v>3.0389889999999973</c:v>
                </c:pt>
                <c:pt idx="30">
                  <c:v>2.9497310000000025</c:v>
                </c:pt>
                <c:pt idx="31">
                  <c:v>2.9130119999999993</c:v>
                </c:pt>
                <c:pt idx="32">
                  <c:v>2.8767859999999992</c:v>
                </c:pt>
                <c:pt idx="33">
                  <c:v>2.8945619999999996</c:v>
                </c:pt>
                <c:pt idx="34">
                  <c:v>2.9076480000000018</c:v>
                </c:pt>
                <c:pt idx="35">
                  <c:v>2.8746350000000005</c:v>
                </c:pt>
                <c:pt idx="36">
                  <c:v>2.8687489999999993</c:v>
                </c:pt>
                <c:pt idx="37">
                  <c:v>2.8844390000000013</c:v>
                </c:pt>
                <c:pt idx="38">
                  <c:v>2.9039019999999978</c:v>
                </c:pt>
                <c:pt idx="39">
                  <c:v>2.9519999999999982</c:v>
                </c:pt>
                <c:pt idx="40">
                  <c:v>2.995708999999998</c:v>
                </c:pt>
                <c:pt idx="41">
                  <c:v>3.0358109999999972</c:v>
                </c:pt>
                <c:pt idx="42">
                  <c:v>3.0877020000000011</c:v>
                </c:pt>
                <c:pt idx="43">
                  <c:v>3.1086010000000011</c:v>
                </c:pt>
                <c:pt idx="44">
                  <c:v>3.1274120000000014</c:v>
                </c:pt>
                <c:pt idx="45">
                  <c:v>3.2128640000000015</c:v>
                </c:pt>
                <c:pt idx="46">
                  <c:v>3.2658859999999956</c:v>
                </c:pt>
                <c:pt idx="47">
                  <c:v>3.2986809999999984</c:v>
                </c:pt>
                <c:pt idx="48">
                  <c:v>3.3138919999999983</c:v>
                </c:pt>
                <c:pt idx="49">
                  <c:v>3.3341499999999966</c:v>
                </c:pt>
                <c:pt idx="50">
                  <c:v>3.390664999999998</c:v>
                </c:pt>
              </c:numCache>
            </c:numRef>
          </c:val>
          <c:extLst>
            <c:ext xmlns:c16="http://schemas.microsoft.com/office/drawing/2014/chart" uri="{C3380CC4-5D6E-409C-BE32-E72D297353CC}">
              <c16:uniqueId val="{00000000-9CCF-EF46-8E57-A5DB868FBDF1}"/>
            </c:ext>
          </c:extLst>
        </c:ser>
        <c:ser>
          <c:idx val="1"/>
          <c:order val="1"/>
          <c:tx>
            <c:strRef>
              <c:f>Sheet1!$C$1</c:f>
              <c:strCache>
                <c:ptCount val="1"/>
                <c:pt idx="0">
                  <c:v>gulfcoast</c:v>
                </c:pt>
              </c:strCache>
            </c:strRef>
          </c:tx>
          <c:spPr>
            <a:solidFill>
              <a:srgbClr val="5D9732"/>
            </a:solidFill>
            <a:ln>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formatCode>General</c:formatCode>
                <c:ptCount val="51"/>
                <c:pt idx="0">
                  <c:v>0.45868999999999999</c:v>
                </c:pt>
                <c:pt idx="1">
                  <c:v>0.156419</c:v>
                </c:pt>
                <c:pt idx="2">
                  <c:v>0.13947399999999999</c:v>
                </c:pt>
                <c:pt idx="3">
                  <c:v>0.13463</c:v>
                </c:pt>
                <c:pt idx="4">
                  <c:v>0.109491</c:v>
                </c:pt>
                <c:pt idx="5">
                  <c:v>0.11744599999999999</c:v>
                </c:pt>
                <c:pt idx="6">
                  <c:v>0.13571900000000001</c:v>
                </c:pt>
                <c:pt idx="7">
                  <c:v>0.119682</c:v>
                </c:pt>
                <c:pt idx="8">
                  <c:v>0.14171600000000001</c:v>
                </c:pt>
                <c:pt idx="9">
                  <c:v>0.54722599999999999</c:v>
                </c:pt>
                <c:pt idx="10">
                  <c:v>1.5734680000000001</c:v>
                </c:pt>
                <c:pt idx="11">
                  <c:v>2.8928729999999998</c:v>
                </c:pt>
                <c:pt idx="12">
                  <c:v>3.3968609999999999</c:v>
                </c:pt>
                <c:pt idx="13">
                  <c:v>3.1284890000000001</c:v>
                </c:pt>
                <c:pt idx="14">
                  <c:v>3.0627520000000001</c:v>
                </c:pt>
                <c:pt idx="15">
                  <c:v>3.1399159999999999</c:v>
                </c:pt>
                <c:pt idx="16">
                  <c:v>2.9936530000000001</c:v>
                </c:pt>
                <c:pt idx="17">
                  <c:v>3.2325620000000002</c:v>
                </c:pt>
                <c:pt idx="18">
                  <c:v>3.9971519999999998</c:v>
                </c:pt>
                <c:pt idx="19">
                  <c:v>4.9616829999999998</c:v>
                </c:pt>
                <c:pt idx="20">
                  <c:v>5.4890480000000004</c:v>
                </c:pt>
                <c:pt idx="21">
                  <c:v>5.8448830000000003</c:v>
                </c:pt>
                <c:pt idx="22">
                  <c:v>6.0594739999999998</c:v>
                </c:pt>
                <c:pt idx="23">
                  <c:v>6.2419520000000004</c:v>
                </c:pt>
                <c:pt idx="24">
                  <c:v>6.4664640000000002</c:v>
                </c:pt>
                <c:pt idx="25">
                  <c:v>6.8668959999999997</c:v>
                </c:pt>
                <c:pt idx="26">
                  <c:v>7.1963169999999996</c:v>
                </c:pt>
                <c:pt idx="27">
                  <c:v>7.4033910000000001</c:v>
                </c:pt>
                <c:pt idx="28">
                  <c:v>7.6459099999999998</c:v>
                </c:pt>
                <c:pt idx="29">
                  <c:v>7.8348550000000001</c:v>
                </c:pt>
                <c:pt idx="30">
                  <c:v>7.83439</c:v>
                </c:pt>
                <c:pt idx="31">
                  <c:v>7.895162</c:v>
                </c:pt>
                <c:pt idx="32">
                  <c:v>7.923807</c:v>
                </c:pt>
                <c:pt idx="33">
                  <c:v>8.0421650000000007</c:v>
                </c:pt>
                <c:pt idx="34">
                  <c:v>8.1334210000000002</c:v>
                </c:pt>
                <c:pt idx="35">
                  <c:v>8.1861449999999998</c:v>
                </c:pt>
                <c:pt idx="36">
                  <c:v>8.1520200000000003</c:v>
                </c:pt>
                <c:pt idx="37">
                  <c:v>8.0544700000000002</c:v>
                </c:pt>
                <c:pt idx="38">
                  <c:v>8.1055980000000005</c:v>
                </c:pt>
                <c:pt idx="39">
                  <c:v>8.1336670000000009</c:v>
                </c:pt>
                <c:pt idx="40">
                  <c:v>8.1257640000000002</c:v>
                </c:pt>
                <c:pt idx="41">
                  <c:v>8.1097900000000003</c:v>
                </c:pt>
                <c:pt idx="42">
                  <c:v>8.0001200000000008</c:v>
                </c:pt>
                <c:pt idx="43">
                  <c:v>7.9402920000000003</c:v>
                </c:pt>
                <c:pt idx="44">
                  <c:v>7.9018030000000001</c:v>
                </c:pt>
                <c:pt idx="45">
                  <c:v>7.8984949999999996</c:v>
                </c:pt>
                <c:pt idx="46">
                  <c:v>7.940753</c:v>
                </c:pt>
                <c:pt idx="47">
                  <c:v>8.0268429999999995</c:v>
                </c:pt>
                <c:pt idx="48">
                  <c:v>8.0728770000000001</c:v>
                </c:pt>
                <c:pt idx="49">
                  <c:v>8.2091049999999992</c:v>
                </c:pt>
                <c:pt idx="50">
                  <c:v>8.3474280000000007</c:v>
                </c:pt>
              </c:numCache>
            </c:numRef>
          </c:val>
          <c:extLst>
            <c:ext xmlns:c16="http://schemas.microsoft.com/office/drawing/2014/chart" uri="{C3380CC4-5D6E-409C-BE32-E72D297353CC}">
              <c16:uniqueId val="{00000001-9CCF-EF46-8E57-A5DB868FBDF1}"/>
            </c:ext>
          </c:extLst>
        </c:ser>
        <c:ser>
          <c:idx val="2"/>
          <c:order val="2"/>
          <c:tx>
            <c:strRef>
              <c:f>Sheet1!$D$1</c:f>
              <c:strCache>
                <c:ptCount val="1"/>
                <c:pt idx="0">
                  <c:v>east</c:v>
                </c:pt>
              </c:strCache>
            </c:strRef>
          </c:tx>
          <c:spPr>
            <a:solidFill>
              <a:srgbClr val="2E4B19"/>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formatCode>General</c:formatCode>
                <c:ptCount val="51"/>
                <c:pt idx="0">
                  <c:v>0.30754900000000002</c:v>
                </c:pt>
                <c:pt idx="1">
                  <c:v>0.28247800000000001</c:v>
                </c:pt>
                <c:pt idx="2">
                  <c:v>0.29263499999999998</c:v>
                </c:pt>
                <c:pt idx="3">
                  <c:v>0.279723</c:v>
                </c:pt>
                <c:pt idx="4">
                  <c:v>0.29770400000000002</c:v>
                </c:pt>
                <c:pt idx="5">
                  <c:v>0.30773800000000001</c:v>
                </c:pt>
                <c:pt idx="6">
                  <c:v>0.31839099999999998</c:v>
                </c:pt>
                <c:pt idx="7">
                  <c:v>0.33543000000000001</c:v>
                </c:pt>
                <c:pt idx="8">
                  <c:v>0.28152300000000002</c:v>
                </c:pt>
                <c:pt idx="9">
                  <c:v>0.361205</c:v>
                </c:pt>
                <c:pt idx="10">
                  <c:v>0.64036400000000004</c:v>
                </c:pt>
                <c:pt idx="11">
                  <c:v>1.394609</c:v>
                </c:pt>
                <c:pt idx="12">
                  <c:v>2.5150220000000001</c:v>
                </c:pt>
                <c:pt idx="13">
                  <c:v>3.7871139999999999</c:v>
                </c:pt>
                <c:pt idx="14">
                  <c:v>5.3955039999999999</c:v>
                </c:pt>
                <c:pt idx="15">
                  <c:v>6.6087319999999998</c:v>
                </c:pt>
                <c:pt idx="16">
                  <c:v>7.5858290000000004</c:v>
                </c:pt>
                <c:pt idx="17">
                  <c:v>8.3183369999999996</c:v>
                </c:pt>
                <c:pt idx="18">
                  <c:v>9.4687839999999994</c:v>
                </c:pt>
                <c:pt idx="19">
                  <c:v>10.291494999999999</c:v>
                </c:pt>
                <c:pt idx="20">
                  <c:v>10.614402</c:v>
                </c:pt>
                <c:pt idx="21">
                  <c:v>11.380254000000001</c:v>
                </c:pt>
                <c:pt idx="22">
                  <c:v>11.462375</c:v>
                </c:pt>
                <c:pt idx="23">
                  <c:v>11.585449000000001</c:v>
                </c:pt>
                <c:pt idx="24">
                  <c:v>11.858150999999999</c:v>
                </c:pt>
                <c:pt idx="25">
                  <c:v>12.382735</c:v>
                </c:pt>
                <c:pt idx="26">
                  <c:v>12.822711</c:v>
                </c:pt>
                <c:pt idx="27">
                  <c:v>13.060343</c:v>
                </c:pt>
                <c:pt idx="28">
                  <c:v>13.566670999999999</c:v>
                </c:pt>
                <c:pt idx="29">
                  <c:v>13.846943</c:v>
                </c:pt>
                <c:pt idx="30">
                  <c:v>13.915077999999999</c:v>
                </c:pt>
                <c:pt idx="31">
                  <c:v>13.981403</c:v>
                </c:pt>
                <c:pt idx="32">
                  <c:v>14.273501</c:v>
                </c:pt>
                <c:pt idx="33">
                  <c:v>14.613612</c:v>
                </c:pt>
                <c:pt idx="34">
                  <c:v>15.102062999999999</c:v>
                </c:pt>
                <c:pt idx="35">
                  <c:v>15.344719</c:v>
                </c:pt>
                <c:pt idx="36">
                  <c:v>15.669907</c:v>
                </c:pt>
                <c:pt idx="37">
                  <c:v>16.198139000000001</c:v>
                </c:pt>
                <c:pt idx="38">
                  <c:v>16.505949000000001</c:v>
                </c:pt>
                <c:pt idx="39">
                  <c:v>16.725134000000001</c:v>
                </c:pt>
                <c:pt idx="40">
                  <c:v>16.955860000000001</c:v>
                </c:pt>
                <c:pt idx="41">
                  <c:v>17.069072999999999</c:v>
                </c:pt>
                <c:pt idx="42">
                  <c:v>17.27927</c:v>
                </c:pt>
                <c:pt idx="43">
                  <c:v>17.519366999999999</c:v>
                </c:pt>
                <c:pt idx="44">
                  <c:v>17.796854</c:v>
                </c:pt>
                <c:pt idx="45">
                  <c:v>17.981949</c:v>
                </c:pt>
                <c:pt idx="46">
                  <c:v>18.244230000000002</c:v>
                </c:pt>
                <c:pt idx="47">
                  <c:v>18.583093999999999</c:v>
                </c:pt>
                <c:pt idx="48">
                  <c:v>18.969532000000001</c:v>
                </c:pt>
                <c:pt idx="49">
                  <c:v>19.227259</c:v>
                </c:pt>
                <c:pt idx="50">
                  <c:v>19.570114</c:v>
                </c:pt>
              </c:numCache>
            </c:numRef>
          </c:val>
          <c:extLst>
            <c:ext xmlns:c16="http://schemas.microsoft.com/office/drawing/2014/chart" uri="{C3380CC4-5D6E-409C-BE32-E72D297353CC}">
              <c16:uniqueId val="{00000002-9CCF-EF46-8E57-A5DB868FBDF1}"/>
            </c:ext>
          </c:extLst>
        </c:ser>
        <c:ser>
          <c:idx val="3"/>
          <c:order val="3"/>
          <c:tx>
            <c:strRef>
              <c:f>Sheet1!$E$1</c:f>
              <c:strCache>
                <c:ptCount val="1"/>
                <c:pt idx="0">
                  <c:v>Southwest</c:v>
                </c:pt>
              </c:strCache>
            </c:strRef>
          </c:tx>
          <c:spPr>
            <a:solidFill>
              <a:srgbClr val="0096D7"/>
            </a:solidFill>
            <a:ln w="25400">
              <a:noFill/>
            </a:ln>
            <a:effectLst/>
          </c:spPr>
          <c:cat>
            <c:numRef>
              <c:f>Sheet1!$A$2:$A$52</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formatCode>General</c:formatCode>
                <c:ptCount val="51"/>
                <c:pt idx="0">
                  <c:v>0.37859100000000001</c:v>
                </c:pt>
                <c:pt idx="1">
                  <c:v>0.36796800000000002</c:v>
                </c:pt>
                <c:pt idx="2">
                  <c:v>0.42343399999999998</c:v>
                </c:pt>
                <c:pt idx="3">
                  <c:v>0.49645699999999998</c:v>
                </c:pt>
                <c:pt idx="4">
                  <c:v>0.53330999999999995</c:v>
                </c:pt>
                <c:pt idx="5">
                  <c:v>0.661829</c:v>
                </c:pt>
                <c:pt idx="6">
                  <c:v>0.87241199999999997</c:v>
                </c:pt>
                <c:pt idx="7">
                  <c:v>1.2837590000000001</c:v>
                </c:pt>
                <c:pt idx="8">
                  <c:v>1.7766459999999999</c:v>
                </c:pt>
                <c:pt idx="9">
                  <c:v>1.9059630000000001</c:v>
                </c:pt>
                <c:pt idx="10">
                  <c:v>1.9854160000000001</c:v>
                </c:pt>
                <c:pt idx="11">
                  <c:v>2.152971</c:v>
                </c:pt>
                <c:pt idx="12">
                  <c:v>2.2578179999999999</c:v>
                </c:pt>
                <c:pt idx="13">
                  <c:v>2.258572</c:v>
                </c:pt>
                <c:pt idx="14">
                  <c:v>2.3826130000000001</c:v>
                </c:pt>
                <c:pt idx="15">
                  <c:v>2.4223400000000002</c:v>
                </c:pt>
                <c:pt idx="16">
                  <c:v>2.393319</c:v>
                </c:pt>
                <c:pt idx="17">
                  <c:v>2.643154</c:v>
                </c:pt>
                <c:pt idx="18">
                  <c:v>3.4814310000000002</c:v>
                </c:pt>
                <c:pt idx="19">
                  <c:v>4.0767810000000004</c:v>
                </c:pt>
                <c:pt idx="20">
                  <c:v>4.3520390000000004</c:v>
                </c:pt>
                <c:pt idx="21">
                  <c:v>4.2588400000000002</c:v>
                </c:pt>
                <c:pt idx="22">
                  <c:v>4.2831510000000002</c:v>
                </c:pt>
                <c:pt idx="23">
                  <c:v>4.2770989999999998</c:v>
                </c:pt>
                <c:pt idx="24">
                  <c:v>4.2863040000000003</c:v>
                </c:pt>
                <c:pt idx="25">
                  <c:v>4.3149290000000002</c:v>
                </c:pt>
                <c:pt idx="26">
                  <c:v>4.305186</c:v>
                </c:pt>
                <c:pt idx="27">
                  <c:v>4.2556640000000003</c:v>
                </c:pt>
                <c:pt idx="28">
                  <c:v>4.2291179999999997</c:v>
                </c:pt>
                <c:pt idx="29">
                  <c:v>4.2125260000000004</c:v>
                </c:pt>
                <c:pt idx="30">
                  <c:v>4.1979829999999998</c:v>
                </c:pt>
                <c:pt idx="31">
                  <c:v>4.3075239999999999</c:v>
                </c:pt>
                <c:pt idx="32">
                  <c:v>4.3919280000000001</c:v>
                </c:pt>
                <c:pt idx="33">
                  <c:v>4.3712799999999996</c:v>
                </c:pt>
                <c:pt idx="34">
                  <c:v>4.361917</c:v>
                </c:pt>
                <c:pt idx="35">
                  <c:v>4.3710820000000004</c:v>
                </c:pt>
                <c:pt idx="36">
                  <c:v>4.407076</c:v>
                </c:pt>
                <c:pt idx="37">
                  <c:v>4.4528220000000003</c:v>
                </c:pt>
                <c:pt idx="38">
                  <c:v>4.4400599999999999</c:v>
                </c:pt>
                <c:pt idx="39">
                  <c:v>4.4551639999999999</c:v>
                </c:pt>
                <c:pt idx="40">
                  <c:v>4.4663029999999999</c:v>
                </c:pt>
                <c:pt idx="41">
                  <c:v>4.4917280000000002</c:v>
                </c:pt>
                <c:pt idx="42">
                  <c:v>4.5542299999999996</c:v>
                </c:pt>
                <c:pt idx="43">
                  <c:v>4.5754469999999996</c:v>
                </c:pt>
                <c:pt idx="44">
                  <c:v>4.5438840000000003</c:v>
                </c:pt>
                <c:pt idx="45">
                  <c:v>4.5227050000000002</c:v>
                </c:pt>
                <c:pt idx="46">
                  <c:v>4.4594399999999998</c:v>
                </c:pt>
                <c:pt idx="47">
                  <c:v>4.3919420000000002</c:v>
                </c:pt>
                <c:pt idx="48">
                  <c:v>4.3712080000000002</c:v>
                </c:pt>
                <c:pt idx="49">
                  <c:v>4.2737249999999998</c:v>
                </c:pt>
                <c:pt idx="50">
                  <c:v>3.9354640000000001</c:v>
                </c:pt>
              </c:numCache>
            </c:numRef>
          </c:val>
          <c:extLst>
            <c:ext xmlns:c16="http://schemas.microsoft.com/office/drawing/2014/chart" uri="{C3380CC4-5D6E-409C-BE32-E72D297353CC}">
              <c16:uniqueId val="{00000003-9CCF-EF46-8E57-A5DB868FBDF1}"/>
            </c:ext>
          </c:extLst>
        </c:ser>
        <c:dLbls>
          <c:showLegendKey val="0"/>
          <c:showVal val="0"/>
          <c:showCatName val="0"/>
          <c:showSerName val="0"/>
          <c:showPercent val="0"/>
          <c:showBubbleSize val="0"/>
        </c:dLbls>
        <c:axId val="679194448"/>
        <c:axId val="679195536"/>
      </c:areaChart>
      <c:catAx>
        <c:axId val="6791944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5536"/>
        <c:crosses val="autoZero"/>
        <c:auto val="1"/>
        <c:lblAlgn val="ctr"/>
        <c:lblOffset val="100"/>
        <c:tickLblSkip val="10"/>
        <c:tickMarkSkip val="10"/>
        <c:noMultiLvlLbl val="0"/>
      </c:catAx>
      <c:valAx>
        <c:axId val="679195536"/>
        <c:scaling>
          <c:orientation val="minMax"/>
          <c:max val="4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4448"/>
        <c:crossesAt val="20"/>
        <c:crossBetween val="midCat"/>
      </c:valAx>
      <c:spPr>
        <a:noFill/>
        <a:ln>
          <a:noFill/>
        </a:ln>
        <a:effectLst/>
      </c:spPr>
    </c:plotArea>
    <c:plotVisOnly val="1"/>
    <c:dispBlanksAs val="zero"/>
    <c:showDLblsOverMax val="0"/>
  </c:chart>
  <c:spPr>
    <a:noFill/>
    <a:ln>
      <a:noFill/>
    </a:ln>
    <a:effectLst/>
  </c:spPr>
  <c:txPr>
    <a:bodyPr/>
    <a:lstStyle/>
    <a:p>
      <a:pPr>
        <a:defRPr sz="1400">
          <a:solidFill>
            <a:schemeClr val="tx1"/>
          </a:solidFill>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7948717948718"/>
          <c:y val="0.17977158064572155"/>
          <c:w val="0.74298026448617005"/>
          <c:h val="0.73137412776289135"/>
        </c:manualLayout>
      </c:layout>
      <c:areaChart>
        <c:grouping val="stacked"/>
        <c:varyColors val="0"/>
        <c:ser>
          <c:idx val="4"/>
          <c:order val="1"/>
          <c:tx>
            <c:strRef>
              <c:f>Sheet1!$B$1</c:f>
              <c:strCache>
                <c:ptCount val="1"/>
                <c:pt idx="0">
                  <c:v>restus</c:v>
                </c:pt>
              </c:strCache>
            </c:strRef>
          </c:tx>
          <c:spPr>
            <a:solidFill>
              <a:schemeClr val="bg2">
                <a:lumMod val="40000"/>
                <a:lumOff val="6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1.2977529999999999</c:v>
                </c:pt>
                <c:pt idx="1">
                  <c:v>1.5885460000000009</c:v>
                </c:pt>
                <c:pt idx="2">
                  <c:v>1.9343000000000008</c:v>
                </c:pt>
                <c:pt idx="3">
                  <c:v>2.1158239999999999</c:v>
                </c:pt>
                <c:pt idx="4">
                  <c:v>2.4051330000000011</c:v>
                </c:pt>
                <c:pt idx="5">
                  <c:v>2.5870130000000007</c:v>
                </c:pt>
                <c:pt idx="6">
                  <c:v>2.4841979999999992</c:v>
                </c:pt>
                <c:pt idx="7">
                  <c:v>2.4749460000000001</c:v>
                </c:pt>
                <c:pt idx="8">
                  <c:v>3.0266360000000003</c:v>
                </c:pt>
                <c:pt idx="9">
                  <c:v>3.2417689999999979</c:v>
                </c:pt>
                <c:pt idx="10">
                  <c:v>3.2956320000000021</c:v>
                </c:pt>
                <c:pt idx="11">
                  <c:v>3.348115</c:v>
                </c:pt>
                <c:pt idx="12">
                  <c:v>3.3924239999999983</c:v>
                </c:pt>
                <c:pt idx="13">
                  <c:v>3.4194429999999976</c:v>
                </c:pt>
                <c:pt idx="14">
                  <c:v>3.4750649999999998</c:v>
                </c:pt>
                <c:pt idx="15">
                  <c:v>3.6604890000000028</c:v>
                </c:pt>
                <c:pt idx="16">
                  <c:v>3.7706319999999991</c:v>
                </c:pt>
                <c:pt idx="17">
                  <c:v>3.6944569999999999</c:v>
                </c:pt>
                <c:pt idx="18">
                  <c:v>3.656207000000002</c:v>
                </c:pt>
                <c:pt idx="19">
                  <c:v>3.6186209999999983</c:v>
                </c:pt>
                <c:pt idx="20">
                  <c:v>3.6060510000000017</c:v>
                </c:pt>
                <c:pt idx="21">
                  <c:v>3.591368000000001</c:v>
                </c:pt>
                <c:pt idx="22">
                  <c:v>3.5906300000000009</c:v>
                </c:pt>
                <c:pt idx="23">
                  <c:v>3.5945149999999968</c:v>
                </c:pt>
                <c:pt idx="24">
                  <c:v>3.5757729999999999</c:v>
                </c:pt>
                <c:pt idx="25">
                  <c:v>3.5917970000000068</c:v>
                </c:pt>
                <c:pt idx="26">
                  <c:v>3.6422579999999982</c:v>
                </c:pt>
                <c:pt idx="27">
                  <c:v>3.7289730000000016</c:v>
                </c:pt>
                <c:pt idx="28">
                  <c:v>3.7773919999999999</c:v>
                </c:pt>
                <c:pt idx="29">
                  <c:v>3.887022</c:v>
                </c:pt>
                <c:pt idx="30">
                  <c:v>3.9533340000000035</c:v>
                </c:pt>
                <c:pt idx="31">
                  <c:v>4.0201430000000036</c:v>
                </c:pt>
                <c:pt idx="32">
                  <c:v>4.0647629999999992</c:v>
                </c:pt>
                <c:pt idx="33">
                  <c:v>4.0839990000000039</c:v>
                </c:pt>
                <c:pt idx="34">
                  <c:v>4.1019880000000031</c:v>
                </c:pt>
                <c:pt idx="35">
                  <c:v>4.1331530000000045</c:v>
                </c:pt>
                <c:pt idx="36">
                  <c:v>4.2324490000000017</c:v>
                </c:pt>
                <c:pt idx="37">
                  <c:v>4.3349099999999972</c:v>
                </c:pt>
                <c:pt idx="38">
                  <c:v>4.3740010000000034</c:v>
                </c:pt>
                <c:pt idx="39">
                  <c:v>4.4116899999999992</c:v>
                </c:pt>
                <c:pt idx="40">
                  <c:v>4.5117350000000016</c:v>
                </c:pt>
              </c:numCache>
            </c:numRef>
          </c:val>
          <c:extLst>
            <c:ext xmlns:c16="http://schemas.microsoft.com/office/drawing/2014/chart" uri="{C3380CC4-5D6E-409C-BE32-E72D297353CC}">
              <c16:uniqueId val="{00000000-6399-3949-ADA3-4B5D5BA8D039}"/>
            </c:ext>
          </c:extLst>
        </c:ser>
        <c:ser>
          <c:idx val="2"/>
          <c:order val="2"/>
          <c:tx>
            <c:strRef>
              <c:f>Sheet1!$C$1</c:f>
              <c:strCache>
                <c:ptCount val="1"/>
                <c:pt idx="0">
                  <c:v>gulfcoast</c:v>
                </c:pt>
              </c:strCache>
            </c:strRef>
          </c:tx>
          <c:spPr>
            <a:solidFill>
              <a:schemeClr val="accent3"/>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1.5734680000000001</c:v>
                </c:pt>
                <c:pt idx="1">
                  <c:v>2.8928729999999998</c:v>
                </c:pt>
                <c:pt idx="2">
                  <c:v>3.3968609999999999</c:v>
                </c:pt>
                <c:pt idx="3">
                  <c:v>3.1284890000000001</c:v>
                </c:pt>
                <c:pt idx="4">
                  <c:v>3.0627520000000001</c:v>
                </c:pt>
                <c:pt idx="5">
                  <c:v>3.1399159999999999</c:v>
                </c:pt>
                <c:pt idx="6">
                  <c:v>2.9936530000000001</c:v>
                </c:pt>
                <c:pt idx="7">
                  <c:v>3.2325620000000002</c:v>
                </c:pt>
                <c:pt idx="8">
                  <c:v>3.9971519999999998</c:v>
                </c:pt>
                <c:pt idx="9">
                  <c:v>4.4622609999999998</c:v>
                </c:pt>
                <c:pt idx="10">
                  <c:v>4.8230060000000003</c:v>
                </c:pt>
                <c:pt idx="11">
                  <c:v>5.3540710000000002</c:v>
                </c:pt>
                <c:pt idx="12">
                  <c:v>5.5830019999999996</c:v>
                </c:pt>
                <c:pt idx="13">
                  <c:v>5.7552019999999997</c:v>
                </c:pt>
                <c:pt idx="14">
                  <c:v>6.0061179999999998</c:v>
                </c:pt>
                <c:pt idx="15">
                  <c:v>6.4624480000000002</c:v>
                </c:pt>
                <c:pt idx="16">
                  <c:v>6.942501</c:v>
                </c:pt>
                <c:pt idx="17">
                  <c:v>7.2852499999999996</c:v>
                </c:pt>
                <c:pt idx="18">
                  <c:v>7.5193469999999998</c:v>
                </c:pt>
                <c:pt idx="19">
                  <c:v>7.6557659999999998</c:v>
                </c:pt>
                <c:pt idx="20">
                  <c:v>7.7077489999999997</c:v>
                </c:pt>
                <c:pt idx="21">
                  <c:v>7.7682460000000004</c:v>
                </c:pt>
                <c:pt idx="22">
                  <c:v>7.9015560000000002</c:v>
                </c:pt>
                <c:pt idx="23">
                  <c:v>8.0431539999999995</c:v>
                </c:pt>
                <c:pt idx="24">
                  <c:v>8.2623160000000002</c:v>
                </c:pt>
                <c:pt idx="25">
                  <c:v>8.4242709999999992</c:v>
                </c:pt>
                <c:pt idx="26">
                  <c:v>8.5236699999999992</c:v>
                </c:pt>
                <c:pt idx="27">
                  <c:v>8.4826010000000007</c:v>
                </c:pt>
                <c:pt idx="28">
                  <c:v>8.4886049999999997</c:v>
                </c:pt>
                <c:pt idx="29">
                  <c:v>8.4843519999999994</c:v>
                </c:pt>
                <c:pt idx="30">
                  <c:v>8.4730229999999995</c:v>
                </c:pt>
                <c:pt idx="31">
                  <c:v>8.5035100000000003</c:v>
                </c:pt>
                <c:pt idx="32">
                  <c:v>8.3683540000000001</c:v>
                </c:pt>
                <c:pt idx="33">
                  <c:v>8.4258240000000004</c:v>
                </c:pt>
                <c:pt idx="34">
                  <c:v>8.4548769999999998</c:v>
                </c:pt>
                <c:pt idx="35">
                  <c:v>8.4924750000000007</c:v>
                </c:pt>
                <c:pt idx="36">
                  <c:v>8.5445589999999996</c:v>
                </c:pt>
                <c:pt idx="37">
                  <c:v>8.5896930000000005</c:v>
                </c:pt>
                <c:pt idx="38">
                  <c:v>8.6239819999999998</c:v>
                </c:pt>
                <c:pt idx="39">
                  <c:v>8.6909559999999999</c:v>
                </c:pt>
                <c:pt idx="40">
                  <c:v>8.7676940000000005</c:v>
                </c:pt>
              </c:numCache>
            </c:numRef>
          </c:val>
          <c:extLst>
            <c:ext xmlns:c16="http://schemas.microsoft.com/office/drawing/2014/chart" uri="{C3380CC4-5D6E-409C-BE32-E72D297353CC}">
              <c16:uniqueId val="{00000001-6399-3949-ADA3-4B5D5BA8D039}"/>
            </c:ext>
          </c:extLst>
        </c:ser>
        <c:ser>
          <c:idx val="1"/>
          <c:order val="3"/>
          <c:tx>
            <c:strRef>
              <c:f>Sheet1!$D$1</c:f>
              <c:strCache>
                <c:ptCount val="1"/>
                <c:pt idx="0">
                  <c:v>east</c:v>
                </c:pt>
              </c:strCache>
            </c:strRef>
          </c:tx>
          <c:spPr>
            <a:solidFill>
              <a:schemeClr val="accent3">
                <a:lumMod val="50000"/>
              </a:schemeClr>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0.64036400000000004</c:v>
                </c:pt>
                <c:pt idx="1">
                  <c:v>1.394609</c:v>
                </c:pt>
                <c:pt idx="2">
                  <c:v>2.5150220000000001</c:v>
                </c:pt>
                <c:pt idx="3">
                  <c:v>3.7871139999999999</c:v>
                </c:pt>
                <c:pt idx="4">
                  <c:v>5.3955039999999999</c:v>
                </c:pt>
                <c:pt idx="5">
                  <c:v>6.6087319999999998</c:v>
                </c:pt>
                <c:pt idx="6">
                  <c:v>7.5858290000000004</c:v>
                </c:pt>
                <c:pt idx="7">
                  <c:v>8.3183369999999996</c:v>
                </c:pt>
                <c:pt idx="8">
                  <c:v>9.4687839999999994</c:v>
                </c:pt>
                <c:pt idx="9">
                  <c:v>10.306578</c:v>
                </c:pt>
                <c:pt idx="10">
                  <c:v>11.133196999999999</c:v>
                </c:pt>
                <c:pt idx="11">
                  <c:v>11.824593999999999</c:v>
                </c:pt>
                <c:pt idx="12">
                  <c:v>11.851846999999999</c:v>
                </c:pt>
                <c:pt idx="13">
                  <c:v>11.922052000000001</c:v>
                </c:pt>
                <c:pt idx="14">
                  <c:v>12.133384</c:v>
                </c:pt>
                <c:pt idx="15">
                  <c:v>12.780436999999999</c:v>
                </c:pt>
                <c:pt idx="16">
                  <c:v>13.475486999999999</c:v>
                </c:pt>
                <c:pt idx="17">
                  <c:v>14.145298</c:v>
                </c:pt>
                <c:pt idx="18">
                  <c:v>14.615321</c:v>
                </c:pt>
                <c:pt idx="19">
                  <c:v>14.992632</c:v>
                </c:pt>
                <c:pt idx="20">
                  <c:v>15.209180999999999</c:v>
                </c:pt>
                <c:pt idx="21">
                  <c:v>15.512471</c:v>
                </c:pt>
                <c:pt idx="22">
                  <c:v>15.983074</c:v>
                </c:pt>
                <c:pt idx="23">
                  <c:v>16.448805</c:v>
                </c:pt>
                <c:pt idx="24">
                  <c:v>16.880631999999999</c:v>
                </c:pt>
                <c:pt idx="25">
                  <c:v>17.184602999999999</c:v>
                </c:pt>
                <c:pt idx="26">
                  <c:v>17.774094000000002</c:v>
                </c:pt>
                <c:pt idx="27">
                  <c:v>18.180434999999999</c:v>
                </c:pt>
                <c:pt idx="28">
                  <c:v>18.716173000000001</c:v>
                </c:pt>
                <c:pt idx="29">
                  <c:v>19.183985</c:v>
                </c:pt>
                <c:pt idx="30">
                  <c:v>19.635323</c:v>
                </c:pt>
                <c:pt idx="31">
                  <c:v>19.9512</c:v>
                </c:pt>
                <c:pt idx="32">
                  <c:v>20.520592000000001</c:v>
                </c:pt>
                <c:pt idx="33">
                  <c:v>20.985094</c:v>
                </c:pt>
                <c:pt idx="34">
                  <c:v>21.437317</c:v>
                </c:pt>
                <c:pt idx="35">
                  <c:v>21.736802999999998</c:v>
                </c:pt>
                <c:pt idx="36">
                  <c:v>22.182635999999999</c:v>
                </c:pt>
                <c:pt idx="37">
                  <c:v>22.529028</c:v>
                </c:pt>
                <c:pt idx="38">
                  <c:v>22.89395</c:v>
                </c:pt>
                <c:pt idx="39">
                  <c:v>23.202667000000002</c:v>
                </c:pt>
                <c:pt idx="40">
                  <c:v>23.522366000000002</c:v>
                </c:pt>
              </c:numCache>
            </c:numRef>
          </c:val>
          <c:extLst>
            <c:ext xmlns:c16="http://schemas.microsoft.com/office/drawing/2014/chart" uri="{C3380CC4-5D6E-409C-BE32-E72D297353CC}">
              <c16:uniqueId val="{00000002-6399-3949-ADA3-4B5D5BA8D039}"/>
            </c:ext>
          </c:extLst>
        </c:ser>
        <c:ser>
          <c:idx val="3"/>
          <c:order val="4"/>
          <c:tx>
            <c:strRef>
              <c:f>Sheet1!$E$1</c:f>
              <c:strCache>
                <c:ptCount val="1"/>
                <c:pt idx="0">
                  <c:v>Southwest</c:v>
                </c:pt>
              </c:strCache>
            </c:strRef>
          </c:tx>
          <c:spPr>
            <a:solidFill>
              <a:schemeClr val="accent1"/>
            </a:solidFill>
            <a:ln>
              <a:noFill/>
            </a:ln>
            <a:effectLst/>
          </c:spP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1.9854160000000001</c:v>
                </c:pt>
                <c:pt idx="1">
                  <c:v>2.152971</c:v>
                </c:pt>
                <c:pt idx="2">
                  <c:v>2.2578179999999999</c:v>
                </c:pt>
                <c:pt idx="3">
                  <c:v>2.258572</c:v>
                </c:pt>
                <c:pt idx="4">
                  <c:v>2.3826130000000001</c:v>
                </c:pt>
                <c:pt idx="5">
                  <c:v>2.4223400000000002</c:v>
                </c:pt>
                <c:pt idx="6">
                  <c:v>2.393319</c:v>
                </c:pt>
                <c:pt idx="7">
                  <c:v>2.643154</c:v>
                </c:pt>
                <c:pt idx="8">
                  <c:v>3.4814310000000002</c:v>
                </c:pt>
                <c:pt idx="9">
                  <c:v>4.3123880000000003</c:v>
                </c:pt>
                <c:pt idx="10">
                  <c:v>4.4905759999999999</c:v>
                </c:pt>
                <c:pt idx="11">
                  <c:v>4.7352860000000003</c:v>
                </c:pt>
                <c:pt idx="12">
                  <c:v>4.9192210000000003</c:v>
                </c:pt>
                <c:pt idx="13">
                  <c:v>5.0318240000000003</c:v>
                </c:pt>
                <c:pt idx="14">
                  <c:v>5.1210209999999998</c:v>
                </c:pt>
                <c:pt idx="15">
                  <c:v>5.2655079999999996</c:v>
                </c:pt>
                <c:pt idx="16">
                  <c:v>5.3447300000000002</c:v>
                </c:pt>
                <c:pt idx="17">
                  <c:v>5.3432700000000004</c:v>
                </c:pt>
                <c:pt idx="18">
                  <c:v>5.4943609999999996</c:v>
                </c:pt>
                <c:pt idx="19">
                  <c:v>5.5551190000000004</c:v>
                </c:pt>
                <c:pt idx="20">
                  <c:v>5.5658099999999999</c:v>
                </c:pt>
                <c:pt idx="21">
                  <c:v>5.589772</c:v>
                </c:pt>
                <c:pt idx="22">
                  <c:v>5.5937210000000004</c:v>
                </c:pt>
                <c:pt idx="23">
                  <c:v>5.590414</c:v>
                </c:pt>
                <c:pt idx="24">
                  <c:v>5.4997769999999999</c:v>
                </c:pt>
                <c:pt idx="25">
                  <c:v>5.46753</c:v>
                </c:pt>
                <c:pt idx="26">
                  <c:v>5.466037</c:v>
                </c:pt>
                <c:pt idx="27">
                  <c:v>5.4729510000000001</c:v>
                </c:pt>
                <c:pt idx="28">
                  <c:v>5.4781649999999997</c:v>
                </c:pt>
                <c:pt idx="29">
                  <c:v>5.4817920000000004</c:v>
                </c:pt>
                <c:pt idx="30">
                  <c:v>5.4907219999999999</c:v>
                </c:pt>
                <c:pt idx="31">
                  <c:v>5.4501309999999998</c:v>
                </c:pt>
                <c:pt idx="32">
                  <c:v>5.4478410000000004</c:v>
                </c:pt>
                <c:pt idx="33">
                  <c:v>5.4169830000000001</c:v>
                </c:pt>
                <c:pt idx="34">
                  <c:v>5.4090049999999996</c:v>
                </c:pt>
                <c:pt idx="35">
                  <c:v>5.4485739999999998</c:v>
                </c:pt>
                <c:pt idx="36">
                  <c:v>5.4983750000000002</c:v>
                </c:pt>
                <c:pt idx="37">
                  <c:v>5.5391440000000003</c:v>
                </c:pt>
                <c:pt idx="38">
                  <c:v>5.6239249999999998</c:v>
                </c:pt>
                <c:pt idx="39">
                  <c:v>5.7214590000000003</c:v>
                </c:pt>
                <c:pt idx="40">
                  <c:v>5.8204770000000003</c:v>
                </c:pt>
              </c:numCache>
            </c:numRef>
          </c:val>
          <c:extLst>
            <c:ext xmlns:c16="http://schemas.microsoft.com/office/drawing/2014/chart" uri="{C3380CC4-5D6E-409C-BE32-E72D297353CC}">
              <c16:uniqueId val="{00000003-6399-3949-ADA3-4B5D5BA8D039}"/>
            </c:ext>
          </c:extLst>
        </c:ser>
        <c:dLbls>
          <c:showLegendKey val="0"/>
          <c:showVal val="0"/>
          <c:showCatName val="0"/>
          <c:showSerName val="0"/>
          <c:showPercent val="0"/>
          <c:showBubbleSize val="0"/>
        </c:dLbls>
        <c:axId val="679196624"/>
        <c:axId val="679199344"/>
        <c:extLst>
          <c:ext xmlns:c15="http://schemas.microsoft.com/office/drawing/2012/chart" uri="{02D57815-91ED-43cb-92C2-25804820EDAC}">
            <c15:filteredAreaSeries>
              <c15:ser>
                <c:idx val="0"/>
                <c:order val="0"/>
                <c:spPr>
                  <a:solidFill>
                    <a:schemeClr val="accent1"/>
                  </a:solidFill>
                  <a:ln>
                    <a:noFill/>
                  </a:ln>
                  <a:effectLst/>
                </c:spPr>
                <c:cat>
                  <c:numRef>
                    <c:extLst>
                      <c:ext uri="{02D57815-91ED-43cb-92C2-25804820EDAC}">
                        <c15:formulaRef>
                          <c15:sqref>'shaleprod_by_reg@'!$BM$1:$DA$1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extLst>
                      <c:ext uri="{02D57815-91ED-43cb-92C2-25804820EDAC}">
                        <c15:formulaRef>
                          <c15:sqref>'shaleprod_by_reg@'!$BM$1:$DA$1</c15:sqref>
                        </c15:formulaRef>
                      </c:ext>
                    </c:extLst>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val>
                <c:extLst>
                  <c:ext xmlns:c16="http://schemas.microsoft.com/office/drawing/2014/chart" uri="{C3380CC4-5D6E-409C-BE32-E72D297353CC}">
                    <c16:uniqueId val="{00000004-6399-3949-ADA3-4B5D5BA8D039}"/>
                  </c:ext>
                </c:extLst>
              </c15:ser>
            </c15:filteredAreaSeries>
          </c:ext>
        </c:extLst>
      </c:areaChart>
      <c:catAx>
        <c:axId val="67919662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zh-CN"/>
          </a:p>
        </c:txPr>
        <c:crossAx val="679199344"/>
        <c:crosses val="autoZero"/>
        <c:auto val="1"/>
        <c:lblAlgn val="ctr"/>
        <c:lblOffset val="100"/>
        <c:tickLblSkip val="10"/>
        <c:tickMarkSkip val="10"/>
        <c:noMultiLvlLbl val="0"/>
      </c:catAx>
      <c:valAx>
        <c:axId val="67919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22225">
            <a:solidFill>
              <a:schemeClr val="bg1">
                <a:lumMod val="65000"/>
              </a:schemeClr>
            </a:solidFill>
            <a:prstDash val="lgDash"/>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zh-CN"/>
          </a:p>
        </c:txPr>
        <c:crossAx val="679196624"/>
        <c:crossesAt val="10"/>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zh-CN"/>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8.xml.rels><?xml version="1.0" encoding="UTF-8" standalone="yes"?>
<Relationships xmlns="http://schemas.openxmlformats.org/package/2006/relationships"><Relationship Id="rId1" Type="http://schemas.openxmlformats.org/officeDocument/2006/relationships/image" Target="../media/image20.png"/></Relationships>
</file>

<file path=ppt/drawings/drawing1.xml><?xml version="1.0" encoding="utf-8"?>
<c:userShapes xmlns:c="http://schemas.openxmlformats.org/drawingml/2006/chart">
  <cdr:relSizeAnchor xmlns:cdr="http://schemas.openxmlformats.org/drawingml/2006/chartDrawing">
    <cdr:from>
      <cdr:x>0.00521</cdr:x>
      <cdr:y>0</cdr:y>
    </cdr:from>
    <cdr:to>
      <cdr:x>0.46875</cdr:x>
      <cdr:y>0.17637</cdr:y>
    </cdr:to>
    <cdr:sp macro="" textlink="">
      <cdr:nvSpPr>
        <cdr:cNvPr id="2" name="TextBox 1"/>
        <cdr:cNvSpPr txBox="1"/>
      </cdr:nvSpPr>
      <cdr:spPr bwMode="auto">
        <a:xfrm xmlns:a="http://schemas.openxmlformats.org/drawingml/2006/main">
          <a:off x="16674" y="0"/>
          <a:ext cx="1483514" cy="64510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a:solidFill>
                <a:schemeClr val="tx1"/>
              </a:solidFill>
              <a:latin typeface="+mn-lt"/>
              <a:ea typeface="Times New Roman" charset="0"/>
              <a:cs typeface="Times New Roman" charset="0"/>
            </a:rPr>
            <a:t>AEO2020 dry</a:t>
          </a:r>
          <a:r>
            <a:rPr lang="en-US" sz="1400" b="1" i="0" baseline="0" dirty="0">
              <a:solidFill>
                <a:schemeClr val="tx1"/>
              </a:solidFill>
              <a:latin typeface="+mn-lt"/>
              <a:ea typeface="Times New Roman" charset="0"/>
              <a:cs typeface="Times New Roman" charset="0"/>
            </a:rPr>
            <a:t> n</a:t>
          </a:r>
          <a:r>
            <a:rPr lang="en-US" sz="1400" b="1" i="0" dirty="0">
              <a:solidFill>
                <a:schemeClr val="tx1"/>
              </a:solidFill>
              <a:latin typeface="+mn-lt"/>
              <a:ea typeface="Times New Roman" charset="0"/>
              <a:cs typeface="Times New Roman" charset="0"/>
            </a:rPr>
            <a:t>atural gas production</a:t>
          </a:r>
        </a:p>
        <a:p xmlns:a="http://schemas.openxmlformats.org/drawingml/2006/main">
          <a:pPr eaLnBrk="0" hangingPunct="0"/>
          <a:endParaRPr lang="en-US" sz="2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a:solidFill>
                <a:schemeClr val="tx1"/>
              </a:solidFill>
              <a:latin typeface="+mn-lt"/>
              <a:ea typeface="Times New Roman" charset="0"/>
              <a:cs typeface="Times New Roman" charset="0"/>
            </a:rPr>
            <a:t>trillion cubic feet</a:t>
          </a:r>
        </a:p>
        <a:p xmlns:a="http://schemas.openxmlformats.org/drawingml/2006/main">
          <a:pPr eaLnBrk="0" hangingPunct="0"/>
          <a:endParaRPr lang="en-US" sz="140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0.26955</cdr:x>
      <cdr:y>0.12893</cdr:y>
    </cdr:from>
    <cdr:to>
      <cdr:x>0.76867</cdr:x>
      <cdr:y>0.25137</cdr:y>
    </cdr:to>
    <cdr:sp macro="" textlink="">
      <cdr:nvSpPr>
        <cdr:cNvPr id="6" name="TextBox 1"/>
        <cdr:cNvSpPr txBox="1"/>
      </cdr:nvSpPr>
      <cdr:spPr bwMode="auto">
        <a:xfrm xmlns:a="http://schemas.openxmlformats.org/drawingml/2006/main">
          <a:off x="1525516" y="612794"/>
          <a:ext cx="2824739" cy="5819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9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0.73181</cdr:x>
      <cdr:y>0.38718</cdr:y>
    </cdr:from>
    <cdr:to>
      <cdr:x>1</cdr:x>
      <cdr:y>0.46272</cdr:y>
    </cdr:to>
    <cdr:sp macro="" textlink="">
      <cdr:nvSpPr>
        <cdr:cNvPr id="8" name="TextBox 1"/>
        <cdr:cNvSpPr txBox="1"/>
      </cdr:nvSpPr>
      <cdr:spPr bwMode="auto">
        <a:xfrm xmlns:a="http://schemas.openxmlformats.org/drawingml/2006/main">
          <a:off x="3004276" y="1738833"/>
          <a:ext cx="1100999" cy="33925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mn-lt"/>
              <a:ea typeface="Times New Roman" charset="0"/>
              <a:cs typeface="Times New Roman" charset="0"/>
            </a:rPr>
            <a:t>Reference</a:t>
          </a:r>
        </a:p>
        <a:p xmlns:a="http://schemas.openxmlformats.org/drawingml/2006/main">
          <a:pPr eaLnBrk="0" hangingPunct="0"/>
          <a:endParaRPr lang="en-US" sz="1400" i="0" dirty="0">
            <a:solidFill>
              <a:schemeClr val="tx2"/>
            </a:solidFill>
            <a:latin typeface="+mn-lt"/>
            <a:ea typeface="Times New Roman" charset="0"/>
            <a:cs typeface="Times New Roman" charset="0"/>
          </a:endParaRPr>
        </a:p>
      </cdr:txBody>
    </cdr:sp>
  </cdr:relSizeAnchor>
  <cdr:relSizeAnchor xmlns:cdr="http://schemas.openxmlformats.org/drawingml/2006/chartDrawing">
    <cdr:from>
      <cdr:x>0.51334</cdr:x>
      <cdr:y>0.12772</cdr:y>
    </cdr:from>
    <cdr:to>
      <cdr:x>0.97095</cdr:x>
      <cdr:y>0.31948</cdr:y>
    </cdr:to>
    <cdr:sp macro="" textlink="">
      <cdr:nvSpPr>
        <cdr:cNvPr id="9" name="TextBox 1"/>
        <cdr:cNvSpPr txBox="1"/>
      </cdr:nvSpPr>
      <cdr:spPr bwMode="auto">
        <a:xfrm xmlns:a="http://schemas.openxmlformats.org/drawingml/2006/main">
          <a:off x="2905212" y="607049"/>
          <a:ext cx="2589814" cy="91143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a:solidFill>
                <a:schemeClr val="accent2">
                  <a:lumMod val="75000"/>
                </a:schemeClr>
              </a:solidFill>
              <a:latin typeface="+mn-lt"/>
              <a:ea typeface="Times New Roman" charset="0"/>
              <a:cs typeface="Times New Roman" charset="0"/>
            </a:rPr>
            <a:t>High Oil and </a:t>
          </a:r>
        </a:p>
        <a:p xmlns:a="http://schemas.openxmlformats.org/drawingml/2006/main">
          <a:pPr algn="r" eaLnBrk="0" hangingPunct="0"/>
          <a:r>
            <a:rPr lang="en-US" sz="1400" b="1" i="0" dirty="0">
              <a:solidFill>
                <a:schemeClr val="accent2">
                  <a:lumMod val="75000"/>
                </a:schemeClr>
              </a:solidFill>
              <a:latin typeface="+mn-lt"/>
              <a:ea typeface="Times New Roman" charset="0"/>
              <a:cs typeface="Times New Roman" charset="0"/>
            </a:rPr>
            <a:t>Gas Supply</a:t>
          </a:r>
        </a:p>
        <a:p xmlns:a="http://schemas.openxmlformats.org/drawingml/2006/main">
          <a:pPr algn="r" eaLnBrk="0" hangingPunct="0"/>
          <a:endParaRPr lang="en-US" sz="1400" i="0" dirty="0">
            <a:solidFill>
              <a:schemeClr val="accent2">
                <a:lumMod val="75000"/>
              </a:schemeClr>
            </a:solidFill>
            <a:latin typeface="+mn-lt"/>
            <a:ea typeface="Times New Roman" charset="0"/>
            <a:cs typeface="Times New Roman" charset="0"/>
          </a:endParaRPr>
        </a:p>
      </cdr:txBody>
    </cdr:sp>
  </cdr:relSizeAnchor>
  <cdr:relSizeAnchor xmlns:cdr="http://schemas.openxmlformats.org/drawingml/2006/chartDrawing">
    <cdr:from>
      <cdr:x>0.75316</cdr:x>
      <cdr:y>0.52929</cdr:y>
    </cdr:from>
    <cdr:to>
      <cdr:x>1</cdr:x>
      <cdr:y>0.72492</cdr:y>
    </cdr:to>
    <cdr:sp macro="" textlink="">
      <cdr:nvSpPr>
        <cdr:cNvPr id="10" name="TextBox 1"/>
        <cdr:cNvSpPr txBox="1"/>
      </cdr:nvSpPr>
      <cdr:spPr bwMode="auto">
        <a:xfrm xmlns:a="http://schemas.openxmlformats.org/drawingml/2006/main">
          <a:off x="4262437" y="2515702"/>
          <a:ext cx="1397000" cy="92982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2">
                  <a:lumMod val="40000"/>
                  <a:lumOff val="60000"/>
                </a:schemeClr>
              </a:solidFill>
              <a:effectLst/>
              <a:latin typeface="+mn-lt"/>
              <a:ea typeface="+mn-ea"/>
              <a:cs typeface="+mn-cs"/>
            </a:rPr>
            <a:t>Low Oil and </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accent2">
                  <a:lumMod val="40000"/>
                  <a:lumOff val="60000"/>
                </a:schemeClr>
              </a:solidFill>
              <a:effectLst/>
              <a:latin typeface="+mn-lt"/>
              <a:ea typeface="+mn-ea"/>
              <a:cs typeface="+mn-cs"/>
            </a:rPr>
            <a:t>Gas </a:t>
          </a:r>
          <a:r>
            <a:rPr lang="en-US" sz="1400" b="1" i="0" dirty="0">
              <a:solidFill>
                <a:schemeClr val="accent2">
                  <a:lumMod val="40000"/>
                  <a:lumOff val="60000"/>
                </a:schemeClr>
              </a:solidFill>
              <a:effectLst/>
            </a:rPr>
            <a:t>Supply</a:t>
          </a:r>
          <a:endParaRPr lang="en-US" sz="1400" dirty="0">
            <a:solidFill>
              <a:schemeClr val="accent2">
                <a:lumMod val="40000"/>
                <a:lumOff val="60000"/>
              </a:schemeClr>
            </a:solidFill>
            <a:effectLst/>
          </a:endParaRPr>
        </a:p>
        <a:p xmlns:a="http://schemas.openxmlformats.org/drawingml/2006/main">
          <a:pPr eaLnBrk="0" hangingPunct="0"/>
          <a:endParaRPr lang="en-US" sz="1400" i="0" dirty="0">
            <a:solidFill>
              <a:schemeClr val="tx2"/>
            </a:solidFill>
            <a:latin typeface="+mn-lt"/>
            <a:ea typeface="Times New Roman" charset="0"/>
            <a:cs typeface="Times New Roman" charset="0"/>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0.70462</cdr:x>
      <cdr:y>0.05946</cdr:y>
    </cdr:from>
    <cdr:to>
      <cdr:x>0.99675</cdr:x>
      <cdr:y>0.13684</cdr:y>
    </cdr:to>
    <cdr:sp macro="" textlink="">
      <cdr:nvSpPr>
        <cdr:cNvPr id="4" name="TextBox 8"/>
        <cdr:cNvSpPr txBox="1"/>
      </cdr:nvSpPr>
      <cdr:spPr bwMode="auto">
        <a:xfrm xmlns:a="http://schemas.openxmlformats.org/drawingml/2006/main">
          <a:off x="2577233" y="282598"/>
          <a:ext cx="1068495" cy="36778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Arial" panose="020B0604020202020204" pitchFamily="34" charset="0"/>
              <a:ea typeface="Times New Roman" charset="0"/>
              <a:cs typeface="Arial" panose="020B0604020202020204" pitchFamily="34" charset="0"/>
            </a:rPr>
            <a:t>Low Oil Price case</a:t>
          </a:r>
        </a:p>
      </cdr:txBody>
    </cdr:sp>
  </cdr:relSizeAnchor>
  <cdr:relSizeAnchor xmlns:cdr="http://schemas.openxmlformats.org/drawingml/2006/chartDrawing">
    <cdr:from>
      <cdr:x>0.12757</cdr:x>
      <cdr:y>0.12269</cdr:y>
    </cdr:from>
    <cdr:to>
      <cdr:x>0.87422</cdr:x>
      <cdr:y>0.2456</cdr:y>
    </cdr:to>
    <cdr:sp macro="" textlink="">
      <cdr:nvSpPr>
        <cdr:cNvPr id="5" name="TextBox 1"/>
        <cdr:cNvSpPr txBox="1"/>
      </cdr:nvSpPr>
      <cdr:spPr bwMode="auto">
        <a:xfrm xmlns:a="http://schemas.openxmlformats.org/drawingml/2006/main">
          <a:off x="466600" y="583127"/>
          <a:ext cx="2730947" cy="58418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mn-lt"/>
              <a:ea typeface="Times New Roman" charset="0"/>
              <a:cs typeface="Times New Roman" charset="0"/>
            </a:rPr>
            <a:t>          </a:t>
          </a:r>
          <a:r>
            <a:rPr lang="en-US" sz="1400" b="1" i="0" dirty="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eaLnBrk="0" hangingPunct="0"/>
          <a:r>
            <a:rPr lang="en-US" sz="1400" b="0" i="0" dirty="0">
              <a:solidFill>
                <a:schemeClr val="tx1"/>
              </a:solidFill>
              <a:latin typeface="Arial" panose="020B0604020202020204" pitchFamily="34" charset="0"/>
              <a:ea typeface="Times New Roman" charset="0"/>
              <a:cs typeface="Arial" panose="020B0604020202020204" pitchFamily="34" charset="0"/>
            </a:rPr>
            <a:t>history   projections</a:t>
          </a:r>
        </a:p>
      </cdr:txBody>
    </cdr:sp>
  </cdr:relSizeAnchor>
</c:userShapes>
</file>

<file path=ppt/drawings/drawing11.xml><?xml version="1.0" encoding="utf-8"?>
<c:userShapes xmlns:c="http://schemas.openxmlformats.org/drawingml/2006/chart">
  <cdr:relSizeAnchor xmlns:cdr="http://schemas.openxmlformats.org/drawingml/2006/chartDrawing">
    <cdr:from>
      <cdr:x>0.26513</cdr:x>
      <cdr:y>0.10516</cdr:y>
    </cdr:from>
    <cdr:to>
      <cdr:x>0.53803</cdr:x>
      <cdr:y>0.24773</cdr:y>
    </cdr:to>
    <cdr:sp macro="" textlink="">
      <cdr:nvSpPr>
        <cdr:cNvPr id="3" name="TextBox 1"/>
        <cdr:cNvSpPr txBox="1"/>
      </cdr:nvSpPr>
      <cdr:spPr bwMode="auto">
        <a:xfrm xmlns:a="http://schemas.openxmlformats.org/drawingml/2006/main">
          <a:off x="1229150" y="472119"/>
          <a:ext cx="1265153" cy="64010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cdr:x>
      <cdr:y>0</cdr:y>
    </cdr:from>
    <cdr:to>
      <cdr:x>0.92761</cdr:x>
      <cdr:y>0.18644</cdr:y>
    </cdr:to>
    <cdr:sp macro="" textlink="">
      <cdr:nvSpPr>
        <cdr:cNvPr id="5" name="TextBox 1"/>
        <cdr:cNvSpPr txBox="1"/>
      </cdr:nvSpPr>
      <cdr:spPr bwMode="auto">
        <a:xfrm xmlns:a="http://schemas.openxmlformats.org/drawingml/2006/main">
          <a:off x="0" y="0"/>
          <a:ext cx="4300424" cy="83704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mn-lt"/>
              <a:ea typeface="Times New Roman" charset="0"/>
              <a:cs typeface="Times New Roman" charset="0"/>
            </a:rPr>
            <a:t>AEO2020 liquefied</a:t>
          </a:r>
          <a:r>
            <a:rPr lang="en-US" sz="1400" b="1" i="0" baseline="0" dirty="0">
              <a:solidFill>
                <a:schemeClr val="tx1"/>
              </a:solidFill>
              <a:latin typeface="+mn-lt"/>
              <a:ea typeface="Times New Roman" charset="0"/>
              <a:cs typeface="Times New Roman" charset="0"/>
            </a:rPr>
            <a:t> natural gas exports</a:t>
          </a:r>
        </a:p>
        <a:p xmlns:a="http://schemas.openxmlformats.org/drawingml/2006/main">
          <a:pPr eaLnBrk="0" hangingPunct="0"/>
          <a:endParaRPr lang="en-US" sz="2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a:solidFill>
                <a:schemeClr val="tx1"/>
              </a:solidFill>
              <a:latin typeface="+mn-lt"/>
              <a:ea typeface="Times New Roman" charset="0"/>
              <a:cs typeface="Times New Roman" charset="0"/>
            </a:rPr>
            <a:t>trillion cubic feet</a:t>
          </a:r>
          <a:endParaRPr lang="en-US" sz="1400" i="0" dirty="0">
            <a:solidFill>
              <a:schemeClr val="tx1"/>
            </a:solidFill>
            <a:latin typeface="+mn-lt"/>
            <a:ea typeface="Times New Roman" charset="0"/>
            <a:cs typeface="Times New Roman" charset="0"/>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0.00885</cdr:x>
      <cdr:y>0.01069</cdr:y>
    </cdr:from>
    <cdr:to>
      <cdr:x>0.92312</cdr:x>
      <cdr:y>0.19713</cdr:y>
    </cdr:to>
    <cdr:sp macro="" textlink="">
      <cdr:nvSpPr>
        <cdr:cNvPr id="3" name="TextBox 1"/>
        <cdr:cNvSpPr txBox="1"/>
      </cdr:nvSpPr>
      <cdr:spPr bwMode="auto">
        <a:xfrm xmlns:a="http://schemas.openxmlformats.org/drawingml/2006/main">
          <a:off x="50800" y="50800"/>
          <a:ext cx="5249750" cy="88614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a:solidFill>
                <a:schemeClr val="tx1"/>
              </a:solidFill>
              <a:latin typeface="+mn-lt"/>
              <a:ea typeface="Times New Roman" charset="0"/>
              <a:cs typeface="Times New Roman" charset="0"/>
            </a:rPr>
            <a:t>Ratio of Brent crude</a:t>
          </a:r>
          <a:r>
            <a:rPr lang="en-US" sz="1400" b="1" i="0" dirty="0">
              <a:solidFill>
                <a:schemeClr val="tx1"/>
              </a:solidFill>
              <a:latin typeface="+mn-lt"/>
              <a:ea typeface="Times New Roman" charset="0"/>
              <a:cs typeface="Times New Roman" charset="0"/>
            </a:rPr>
            <a:t> oil price to natural gas price at Henry Hub </a:t>
          </a:r>
        </a:p>
        <a:p xmlns:a="http://schemas.openxmlformats.org/drawingml/2006/main">
          <a:pPr eaLnBrk="0" hangingPunct="0"/>
          <a:r>
            <a:rPr lang="en-US" sz="1400" b="1" i="0" dirty="0">
              <a:solidFill>
                <a:schemeClr val="tx1"/>
              </a:solidFill>
              <a:latin typeface="+mn-lt"/>
              <a:ea typeface="Times New Roman" charset="0"/>
              <a:cs typeface="Times New Roman" charset="0"/>
            </a:rPr>
            <a:t>in AEO2020</a:t>
          </a:r>
          <a:endParaRPr lang="en-US" sz="1400" b="1" i="0" baseline="0" dirty="0">
            <a:solidFill>
              <a:schemeClr val="tx1"/>
            </a:solidFill>
            <a:latin typeface="+mn-lt"/>
            <a:ea typeface="Times New Roman" charset="0"/>
            <a:cs typeface="Times New Roman" charset="0"/>
          </a:endParaRPr>
        </a:p>
        <a:p xmlns:a="http://schemas.openxmlformats.org/drawingml/2006/main">
          <a:pPr eaLnBrk="0" hangingPunct="0"/>
          <a:endParaRPr lang="en-US" sz="2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a:solidFill>
                <a:schemeClr val="tx1"/>
              </a:solidFill>
              <a:latin typeface="+mn-lt"/>
              <a:ea typeface="Times New Roman" charset="0"/>
              <a:cs typeface="Times New Roman" charset="0"/>
            </a:rPr>
            <a:t>energy-equivalent terms</a:t>
          </a:r>
          <a:endParaRPr lang="en-US" sz="1400" i="0" dirty="0">
            <a:solidFill>
              <a:schemeClr val="tx1"/>
            </a:solidFill>
            <a:latin typeface="+mn-lt"/>
            <a:ea typeface="Times New Roman" charset="0"/>
            <a:cs typeface="Times New Roman"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0.89868</cdr:x>
      <cdr:y>0.17992</cdr:y>
    </cdr:to>
    <cdr:sp macro="" textlink="">
      <cdr:nvSpPr>
        <cdr:cNvPr id="2" name="TextBox 1"/>
        <cdr:cNvSpPr txBox="1"/>
      </cdr:nvSpPr>
      <cdr:spPr bwMode="auto">
        <a:xfrm xmlns:a="http://schemas.openxmlformats.org/drawingml/2006/main">
          <a:off x="0" y="0"/>
          <a:ext cx="3040486" cy="65809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a:solidFill>
                <a:schemeClr val="tx1"/>
              </a:solidFill>
              <a:latin typeface="+mn-lt"/>
              <a:ea typeface="Times New Roman" charset="0"/>
              <a:cs typeface="Times New Roman" charset="0"/>
            </a:rPr>
            <a:t>AEO2020 natural gas spot price at Henry Hub</a:t>
          </a:r>
        </a:p>
        <a:p xmlns:a="http://schemas.openxmlformats.org/drawingml/2006/main">
          <a:pPr eaLnBrk="0" hangingPunct="0"/>
          <a:r>
            <a:rPr lang="en-US" sz="200" b="1" i="0" dirty="0">
              <a:solidFill>
                <a:schemeClr val="tx1"/>
              </a:solidFill>
              <a:latin typeface="+mn-lt"/>
              <a:ea typeface="Times New Roman" charset="0"/>
              <a:cs typeface="Times New Roman" charset="0"/>
            </a:rPr>
            <a:t>2</a:t>
          </a:r>
          <a:endParaRPr lang="en-US" sz="1400" b="1" i="0" baseline="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a:solidFill>
                <a:schemeClr val="tx1"/>
              </a:solidFill>
              <a:latin typeface="+mn-lt"/>
              <a:ea typeface="Times New Roman" charset="0"/>
              <a:cs typeface="Times New Roman" charset="0"/>
            </a:rPr>
            <a:t>2019 dollars per million British</a:t>
          </a:r>
          <a:r>
            <a:rPr lang="en-US" sz="1400" i="0" dirty="0">
              <a:solidFill>
                <a:schemeClr val="tx1"/>
              </a:solidFill>
              <a:latin typeface="+mn-lt"/>
              <a:ea typeface="Times New Roman" charset="0"/>
              <a:cs typeface="Times New Roman" charset="0"/>
            </a:rPr>
            <a:t> thermal units</a:t>
          </a:r>
          <a:endParaRPr lang="en-US" sz="1400" i="0" baseline="0" dirty="0">
            <a:solidFill>
              <a:schemeClr val="tx1"/>
            </a:solidFill>
            <a:latin typeface="+mn-lt"/>
            <a:ea typeface="Times New Roman" charset="0"/>
            <a:cs typeface="Times New Roman" charset="0"/>
          </a:endParaRPr>
        </a:p>
        <a:p xmlns:a="http://schemas.openxmlformats.org/drawingml/2006/main">
          <a:pPr eaLnBrk="0" hangingPunct="0"/>
          <a:endParaRPr lang="en-US" sz="140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0.27621</cdr:x>
      <cdr:y>0.11717</cdr:y>
    </cdr:from>
    <cdr:to>
      <cdr:x>0.72074</cdr:x>
      <cdr:y>0.25142</cdr:y>
    </cdr:to>
    <cdr:sp macro="" textlink="">
      <cdr:nvSpPr>
        <cdr:cNvPr id="6" name="TextBox 1"/>
        <cdr:cNvSpPr txBox="1"/>
      </cdr:nvSpPr>
      <cdr:spPr bwMode="auto">
        <a:xfrm xmlns:a="http://schemas.openxmlformats.org/drawingml/2006/main">
          <a:off x="1585990" y="556927"/>
          <a:ext cx="2552486" cy="63808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endParaRPr lang="en-US" sz="200" b="0" i="0" dirty="0">
            <a:solidFill>
              <a:schemeClr val="tx1"/>
            </a:solidFill>
            <a:latin typeface="+mn-lt"/>
            <a:ea typeface="Times New Roman" charset="0"/>
            <a:cs typeface="Times New Roman" charset="0"/>
          </a:endParaRPr>
        </a:p>
        <a:p xmlns:a="http://schemas.openxmlformats.org/drawingml/2006/main">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0.52559</cdr:x>
      <cdr:y>0.45429</cdr:y>
    </cdr:from>
    <cdr:to>
      <cdr:x>1</cdr:x>
      <cdr:y>0.62674</cdr:y>
    </cdr:to>
    <cdr:sp macro="" textlink="">
      <cdr:nvSpPr>
        <cdr:cNvPr id="7" name="TextBox 1"/>
        <cdr:cNvSpPr txBox="1"/>
      </cdr:nvSpPr>
      <cdr:spPr bwMode="auto">
        <a:xfrm xmlns:a="http://schemas.openxmlformats.org/drawingml/2006/main">
          <a:off x="3017931" y="2159215"/>
          <a:ext cx="2724057" cy="81965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2">
                  <a:lumMod val="40000"/>
                  <a:lumOff val="60000"/>
                </a:schemeClr>
              </a:solidFill>
              <a:latin typeface="+mn-lt"/>
              <a:ea typeface="Times New Roman" charset="0"/>
              <a:cs typeface="Times New Roman" charset="0"/>
            </a:rPr>
            <a:t>Low Oil and Gas Supply</a:t>
          </a:r>
        </a:p>
        <a:p xmlns:a="http://schemas.openxmlformats.org/drawingml/2006/main">
          <a:pPr eaLnBrk="0" hangingPunct="0"/>
          <a:endParaRPr lang="en-US" sz="1400" b="1" i="0" dirty="0">
            <a:solidFill>
              <a:sysClr val="windowText" lastClr="000000"/>
            </a:solidFill>
            <a:latin typeface="+mn-lt"/>
            <a:ea typeface="Times New Roman" charset="0"/>
            <a:cs typeface="Times New Roman" charset="0"/>
          </a:endParaRPr>
        </a:p>
      </cdr:txBody>
    </cdr:sp>
  </cdr:relSizeAnchor>
  <cdr:relSizeAnchor xmlns:cdr="http://schemas.openxmlformats.org/drawingml/2006/chartDrawing">
    <cdr:from>
      <cdr:x>0.67177</cdr:x>
      <cdr:y>0.60675</cdr:y>
    </cdr:from>
    <cdr:to>
      <cdr:x>1</cdr:x>
      <cdr:y>0.70023</cdr:y>
    </cdr:to>
    <cdr:sp macro="" textlink="">
      <cdr:nvSpPr>
        <cdr:cNvPr id="8" name="TextBox 1"/>
        <cdr:cNvSpPr txBox="1"/>
      </cdr:nvSpPr>
      <cdr:spPr bwMode="auto">
        <a:xfrm xmlns:a="http://schemas.openxmlformats.org/drawingml/2006/main">
          <a:off x="3857295" y="2883853"/>
          <a:ext cx="1884693" cy="44430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mn-lt"/>
              <a:ea typeface="Times New Roman" charset="0"/>
              <a:cs typeface="Times New Roman" charset="0"/>
            </a:rPr>
            <a:t>Reference</a:t>
          </a:r>
        </a:p>
      </cdr:txBody>
    </cdr:sp>
  </cdr:relSizeAnchor>
  <cdr:relSizeAnchor xmlns:cdr="http://schemas.openxmlformats.org/drawingml/2006/chartDrawing">
    <cdr:from>
      <cdr:x>0.45098</cdr:x>
      <cdr:y>0.78027</cdr:y>
    </cdr:from>
    <cdr:to>
      <cdr:x>0.90201</cdr:x>
      <cdr:y>0.97203</cdr:y>
    </cdr:to>
    <cdr:sp macro="" textlink="">
      <cdr:nvSpPr>
        <cdr:cNvPr id="9" name="TextBox 1"/>
        <cdr:cNvSpPr txBox="1"/>
      </cdr:nvSpPr>
      <cdr:spPr bwMode="auto">
        <a:xfrm xmlns:a="http://schemas.openxmlformats.org/drawingml/2006/main">
          <a:off x="2589513" y="3708606"/>
          <a:ext cx="2589809" cy="91143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a:solidFill>
                <a:schemeClr val="accent2">
                  <a:lumMod val="75000"/>
                </a:schemeClr>
              </a:solidFill>
              <a:latin typeface="+mn-lt"/>
              <a:ea typeface="Times New Roman" charset="0"/>
              <a:cs typeface="Times New Roman" charset="0"/>
            </a:rPr>
            <a:t>High Oil and Gas Supply</a:t>
          </a:r>
        </a:p>
        <a:p xmlns:a="http://schemas.openxmlformats.org/drawingml/2006/main">
          <a:pPr algn="r" eaLnBrk="0" hangingPunct="0"/>
          <a:endParaRPr lang="en-US" sz="1400" i="0" dirty="0">
            <a:solidFill>
              <a:schemeClr val="accent2">
                <a:lumMod val="75000"/>
              </a:schemeClr>
            </a:solidFill>
            <a:latin typeface="+mn-lt"/>
            <a:ea typeface="Times New Roman" charset="0"/>
            <a:cs typeface="Times New Roman"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0.00521</cdr:x>
      <cdr:y>0</cdr:y>
    </cdr:from>
    <cdr:to>
      <cdr:x>1</cdr:x>
      <cdr:y>0.18296</cdr:y>
    </cdr:to>
    <cdr:sp macro="" textlink="">
      <cdr:nvSpPr>
        <cdr:cNvPr id="2" name="TextBox 1"/>
        <cdr:cNvSpPr txBox="1"/>
      </cdr:nvSpPr>
      <cdr:spPr bwMode="auto">
        <a:xfrm xmlns:a="http://schemas.openxmlformats.org/drawingml/2006/main">
          <a:off x="18966" y="0"/>
          <a:ext cx="3621277" cy="67281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dirty="0">
              <a:solidFill>
                <a:schemeClr val="tx1"/>
              </a:solidFill>
              <a:latin typeface="+mn-lt"/>
              <a:ea typeface="Times New Roman" charset="0"/>
              <a:cs typeface="Times New Roman" charset="0"/>
            </a:rPr>
            <a:t>AEO2020 dry</a:t>
          </a:r>
          <a:r>
            <a:rPr lang="en-US" sz="1400" b="1" i="0" baseline="0" dirty="0">
              <a:solidFill>
                <a:schemeClr val="tx1"/>
              </a:solidFill>
              <a:latin typeface="+mn-lt"/>
              <a:ea typeface="Times New Roman" charset="0"/>
              <a:cs typeface="Times New Roman" charset="0"/>
            </a:rPr>
            <a:t> n</a:t>
          </a:r>
          <a:r>
            <a:rPr lang="en-US" sz="1400" b="1" i="0" dirty="0">
              <a:solidFill>
                <a:schemeClr val="tx1"/>
              </a:solidFill>
              <a:latin typeface="+mn-lt"/>
              <a:ea typeface="Times New Roman" charset="0"/>
              <a:cs typeface="Times New Roman" charset="0"/>
            </a:rPr>
            <a:t>atural gas production by type</a:t>
          </a:r>
        </a:p>
        <a:p xmlns:a="http://schemas.openxmlformats.org/drawingml/2006/main">
          <a:pPr eaLnBrk="0" hangingPunct="0"/>
          <a:endParaRPr lang="en-US" sz="200" b="1" i="0" dirty="0">
            <a:solidFill>
              <a:schemeClr val="tx1"/>
            </a:solidFill>
            <a:latin typeface="+mn-lt"/>
            <a:ea typeface="Times New Roman" charset="0"/>
            <a:cs typeface="Times New Roman" charset="0"/>
          </a:endParaRPr>
        </a:p>
        <a:p xmlns:a="http://schemas.openxmlformats.org/drawingml/2006/main">
          <a:pPr eaLnBrk="0" hangingPunct="0"/>
          <a:r>
            <a:rPr lang="en-US" sz="1400" i="0" baseline="0" dirty="0">
              <a:solidFill>
                <a:schemeClr val="tx1"/>
              </a:solidFill>
              <a:latin typeface="+mn-lt"/>
              <a:ea typeface="Times New Roman" charset="0"/>
              <a:cs typeface="Times New Roman" charset="0"/>
            </a:rPr>
            <a:t>trillion cubic feet</a:t>
          </a:r>
        </a:p>
        <a:p xmlns:a="http://schemas.openxmlformats.org/drawingml/2006/main">
          <a:pPr eaLnBrk="0" hangingPunct="0"/>
          <a:endParaRPr lang="en-US" sz="140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0.61489</cdr:x>
      <cdr:y>0.09351</cdr:y>
    </cdr:from>
    <cdr:to>
      <cdr:x>0.97227</cdr:x>
      <cdr:y>0.17227</cdr:y>
    </cdr:to>
    <cdr:sp macro="" textlink="">
      <cdr:nvSpPr>
        <cdr:cNvPr id="5" name="TextBox 1"/>
        <cdr:cNvSpPr txBox="1"/>
      </cdr:nvSpPr>
      <cdr:spPr bwMode="auto">
        <a:xfrm xmlns:a="http://schemas.openxmlformats.org/drawingml/2006/main">
          <a:off x="2449126" y="444450"/>
          <a:ext cx="1423463" cy="37436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a:solidFill>
                <a:schemeClr val="tx1"/>
              </a:solidFill>
              <a:effectLst/>
              <a:latin typeface="+mn-lt"/>
              <a:ea typeface="+mn-ea"/>
              <a:cs typeface="+mn-cs"/>
            </a:rPr>
            <a:t>Reference </a:t>
          </a:r>
          <a:r>
            <a:rPr lang="en-US" sz="1400" b="1" i="0" baseline="0" dirty="0">
              <a:solidFill>
                <a:schemeClr val="tx1"/>
              </a:solidFill>
              <a:effectLst/>
            </a:rPr>
            <a:t>case</a:t>
          </a:r>
          <a:endParaRPr lang="en-US" sz="1400" b="1" dirty="0">
            <a:solidFill>
              <a:schemeClr val="tx1"/>
            </a:solidFill>
            <a:effectLst/>
          </a:endParaRPr>
        </a:p>
        <a:p xmlns:a="http://schemas.openxmlformats.org/drawingml/2006/main">
          <a:pPr eaLnBrk="0" hangingPunct="0"/>
          <a:endParaRPr lang="en-US" sz="1600" i="1" dirty="0">
            <a:solidFill>
              <a:schemeClr val="tx1"/>
            </a:solidFill>
            <a:latin typeface="Times New Roman" charset="0"/>
            <a:ea typeface="Times New Roman" charset="0"/>
            <a:cs typeface="Times New Roman" charset="0"/>
          </a:endParaRPr>
        </a:p>
      </cdr:txBody>
    </cdr:sp>
  </cdr:relSizeAnchor>
  <cdr:relSizeAnchor xmlns:cdr="http://schemas.openxmlformats.org/drawingml/2006/chartDrawing">
    <cdr:from>
      <cdr:x>0.73834</cdr:x>
      <cdr:y>0.49052</cdr:y>
    </cdr:from>
    <cdr:to>
      <cdr:x>1</cdr:x>
      <cdr:y>1</cdr:y>
    </cdr:to>
    <cdr:sp macro="" textlink="">
      <cdr:nvSpPr>
        <cdr:cNvPr id="7" name="TextBox 6"/>
        <cdr:cNvSpPr txBox="1"/>
      </cdr:nvSpPr>
      <cdr:spPr bwMode="auto">
        <a:xfrm xmlns:a="http://schemas.openxmlformats.org/drawingml/2006/main">
          <a:off x="3051624" y="2202962"/>
          <a:ext cx="1081464" cy="228807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accent3"/>
              </a:solidFill>
              <a:latin typeface="+mn-lt"/>
              <a:ea typeface="Times New Roman" charset="0"/>
              <a:cs typeface="Times New Roman" charset="0"/>
            </a:rPr>
            <a:t>tight/shale </a:t>
          </a:r>
        </a:p>
        <a:p xmlns:a="http://schemas.openxmlformats.org/drawingml/2006/main">
          <a:pPr eaLnBrk="0" hangingPunct="0"/>
          <a:r>
            <a:rPr lang="en-US" sz="1400" b="1" i="0" dirty="0">
              <a:solidFill>
                <a:schemeClr val="accent3"/>
              </a:solidFill>
              <a:latin typeface="+mn-lt"/>
              <a:ea typeface="Times New Roman" charset="0"/>
              <a:cs typeface="Times New Roman" charset="0"/>
            </a:rPr>
            <a:t>gas</a:t>
          </a:r>
        </a:p>
        <a:p xmlns:a="http://schemas.openxmlformats.org/drawingml/2006/main">
          <a:pPr eaLnBrk="0" hangingPunct="0"/>
          <a:r>
            <a:rPr lang="en-US" sz="1400" b="1" i="0" dirty="0">
              <a:solidFill>
                <a:srgbClr val="714519"/>
              </a:solidFill>
              <a:latin typeface="+mn-lt"/>
              <a:ea typeface="Times New Roman" charset="0"/>
              <a:cs typeface="Times New Roman" charset="0"/>
            </a:rPr>
            <a:t>other</a:t>
          </a:r>
          <a:r>
            <a:rPr lang="en-US" sz="1400" b="1" i="0" baseline="0" dirty="0">
              <a:solidFill>
                <a:srgbClr val="714519"/>
              </a:solidFill>
              <a:latin typeface="+mn-lt"/>
              <a:ea typeface="Times New Roman" charset="0"/>
              <a:cs typeface="Times New Roman" charset="0"/>
            </a:rPr>
            <a:t> </a:t>
          </a:r>
        </a:p>
        <a:p xmlns:a="http://schemas.openxmlformats.org/drawingml/2006/main">
          <a:pPr eaLnBrk="0" hangingPunct="0"/>
          <a:r>
            <a:rPr lang="en-US" sz="1400" b="1" i="0" baseline="0" dirty="0">
              <a:solidFill>
                <a:srgbClr val="714519"/>
              </a:solidFill>
              <a:latin typeface="+mn-lt"/>
              <a:ea typeface="Times New Roman" charset="0"/>
              <a:cs typeface="Times New Roman" charset="0"/>
            </a:rPr>
            <a:t>Lower </a:t>
          </a:r>
        </a:p>
        <a:p xmlns:a="http://schemas.openxmlformats.org/drawingml/2006/main">
          <a:pPr eaLnBrk="0" hangingPunct="0"/>
          <a:r>
            <a:rPr lang="en-US" sz="1400" b="1" i="0" baseline="0" dirty="0">
              <a:solidFill>
                <a:srgbClr val="714519"/>
              </a:solidFill>
              <a:latin typeface="+mn-lt"/>
              <a:ea typeface="Times New Roman" charset="0"/>
              <a:cs typeface="Times New Roman" charset="0"/>
            </a:rPr>
            <a:t>48 </a:t>
          </a:r>
        </a:p>
        <a:p xmlns:a="http://schemas.openxmlformats.org/drawingml/2006/main">
          <a:pPr eaLnBrk="0" hangingPunct="0"/>
          <a:r>
            <a:rPr lang="en-US" sz="1400" b="1" i="0" baseline="0" dirty="0">
              <a:solidFill>
                <a:srgbClr val="714519"/>
              </a:solidFill>
              <a:latin typeface="+mn-lt"/>
              <a:ea typeface="Times New Roman" charset="0"/>
              <a:cs typeface="Times New Roman" charset="0"/>
            </a:rPr>
            <a:t>onshore</a:t>
          </a:r>
        </a:p>
        <a:p xmlns:a="http://schemas.openxmlformats.org/drawingml/2006/main">
          <a:pPr eaLnBrk="0" hangingPunct="0"/>
          <a:r>
            <a:rPr lang="en-US" sz="1400" b="1" dirty="0">
              <a:solidFill>
                <a:schemeClr val="accent1"/>
              </a:solidFill>
              <a:ea typeface="Times New Roman" charset="0"/>
              <a:cs typeface="Times New Roman" charset="0"/>
            </a:rPr>
            <a:t>L</a:t>
          </a:r>
          <a:r>
            <a:rPr lang="en-US" sz="1400" b="1" i="0" dirty="0">
              <a:solidFill>
                <a:schemeClr val="accent1"/>
              </a:solidFill>
              <a:latin typeface="+mn-lt"/>
              <a:ea typeface="Times New Roman" charset="0"/>
              <a:cs typeface="Times New Roman" charset="0"/>
            </a:rPr>
            <a:t>ower 48 offshore</a:t>
          </a:r>
        </a:p>
        <a:p xmlns:a="http://schemas.openxmlformats.org/drawingml/2006/main">
          <a:pPr eaLnBrk="0" hangingPunct="0"/>
          <a:r>
            <a:rPr lang="en-US" sz="1400" b="1" i="0" dirty="0">
              <a:solidFill>
                <a:schemeClr val="bg2">
                  <a:lumMod val="60000"/>
                  <a:lumOff val="40000"/>
                </a:schemeClr>
              </a:solidFill>
              <a:latin typeface="+mn-lt"/>
              <a:ea typeface="Times New Roman" charset="0"/>
              <a:cs typeface="Times New Roman" charset="0"/>
            </a:rPr>
            <a:t>other</a:t>
          </a:r>
        </a:p>
      </cdr:txBody>
    </cdr:sp>
  </cdr:relSizeAnchor>
  <cdr:relSizeAnchor xmlns:cdr="http://schemas.openxmlformats.org/drawingml/2006/chartDrawing">
    <cdr:from>
      <cdr:x>0.15845</cdr:x>
      <cdr:y>0.12443</cdr:y>
    </cdr:from>
    <cdr:to>
      <cdr:x>0.66082</cdr:x>
      <cdr:y>0.24464</cdr:y>
    </cdr:to>
    <cdr:sp macro="" textlink="">
      <cdr:nvSpPr>
        <cdr:cNvPr id="8" name="TextBox 1"/>
        <cdr:cNvSpPr txBox="1"/>
      </cdr:nvSpPr>
      <cdr:spPr bwMode="auto">
        <a:xfrm xmlns:a="http://schemas.openxmlformats.org/drawingml/2006/main">
          <a:off x="579541" y="591417"/>
          <a:ext cx="1837468" cy="57135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baseline="0" dirty="0">
              <a:solidFill>
                <a:schemeClr val="tx1"/>
              </a:solidFill>
              <a:latin typeface="+mn-lt"/>
              <a:ea typeface="Times New Roman" charset="0"/>
              <a:cs typeface="Times New Roman" charset="0"/>
            </a:rPr>
            <a:t> history   projections</a:t>
          </a:r>
        </a:p>
        <a:p xmlns:a="http://schemas.openxmlformats.org/drawingml/2006/main">
          <a:pPr eaLnBrk="0" hangingPunct="0"/>
          <a:endParaRPr lang="en-US" sz="1600" b="1" i="0" baseline="0" dirty="0">
            <a:solidFill>
              <a:schemeClr val="bg2"/>
            </a:solidFill>
            <a:latin typeface="+mn-lt"/>
            <a:ea typeface="Times New Roman" charset="0"/>
            <a:cs typeface="Times New Roman"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0.47774</cdr:x>
      <cdr:y>0.05674</cdr:y>
    </cdr:from>
    <cdr:to>
      <cdr:x>1</cdr:x>
      <cdr:y>0.24933</cdr:y>
    </cdr:to>
    <cdr:sp macro="" textlink="">
      <cdr:nvSpPr>
        <cdr:cNvPr id="4" name="TextBox 1"/>
        <cdr:cNvSpPr txBox="1"/>
      </cdr:nvSpPr>
      <cdr:spPr bwMode="auto">
        <a:xfrm xmlns:a="http://schemas.openxmlformats.org/drawingml/2006/main">
          <a:off x="1747397" y="269670"/>
          <a:ext cx="1910203" cy="91537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baseline="0" dirty="0">
              <a:solidFill>
                <a:schemeClr val="tx1"/>
              </a:solidFill>
              <a:effectLst/>
              <a:latin typeface="+mn-lt"/>
              <a:ea typeface="+mn-ea"/>
              <a:cs typeface="+mn-cs"/>
            </a:rPr>
            <a:t>High Oil and Gas Supply </a:t>
          </a:r>
          <a:r>
            <a:rPr lang="en-US" sz="1400" b="1" i="0" baseline="0" dirty="0">
              <a:solidFill>
                <a:schemeClr val="tx1"/>
              </a:solidFill>
              <a:effectLst/>
            </a:rPr>
            <a:t>case</a:t>
          </a:r>
          <a:endParaRPr lang="en-US" sz="1400" dirty="0">
            <a:solidFill>
              <a:schemeClr val="tx1"/>
            </a:solidFill>
            <a:effectLst/>
          </a:endParaRPr>
        </a:p>
        <a:p xmlns:a="http://schemas.openxmlformats.org/drawingml/2006/main">
          <a:pPr eaLnBrk="0" hangingPunct="0"/>
          <a:endParaRPr lang="en-US" sz="1600" i="1" dirty="0">
            <a:solidFill>
              <a:schemeClr val="tx1"/>
            </a:solidFill>
            <a:latin typeface="Times New Roman" charset="0"/>
            <a:ea typeface="Times New Roman" charset="0"/>
            <a:cs typeface="Times New Roman" charset="0"/>
          </a:endParaRPr>
        </a:p>
      </cdr:txBody>
    </cdr:sp>
  </cdr:relSizeAnchor>
  <cdr:relSizeAnchor xmlns:cdr="http://schemas.openxmlformats.org/drawingml/2006/chartDrawing">
    <cdr:from>
      <cdr:x>0.11033</cdr:x>
      <cdr:y>0.10489</cdr:y>
    </cdr:from>
    <cdr:to>
      <cdr:x>0.88966</cdr:x>
      <cdr:y>0.22662</cdr:y>
    </cdr:to>
    <cdr:sp macro="" textlink="">
      <cdr:nvSpPr>
        <cdr:cNvPr id="5" name="TextBox 1"/>
        <cdr:cNvSpPr txBox="1"/>
      </cdr:nvSpPr>
      <cdr:spPr bwMode="auto">
        <a:xfrm xmlns:a="http://schemas.openxmlformats.org/drawingml/2006/main">
          <a:off x="403561" y="498532"/>
          <a:ext cx="2850477" cy="57857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baseline="0" dirty="0">
              <a:solidFill>
                <a:schemeClr val="tx1"/>
              </a:solidFill>
              <a:latin typeface="+mn-lt"/>
              <a:ea typeface="Times New Roman" charset="0"/>
              <a:cs typeface="Times New Roman" charset="0"/>
            </a:rPr>
            <a:t> history   projections</a:t>
          </a:r>
        </a:p>
        <a:p xmlns:a="http://schemas.openxmlformats.org/drawingml/2006/main">
          <a:pPr eaLnBrk="0" hangingPunct="0"/>
          <a:endParaRPr lang="en-US" sz="1600" b="1" i="0" baseline="0" dirty="0">
            <a:solidFill>
              <a:schemeClr val="bg2"/>
            </a:solidFill>
            <a:latin typeface="+mn-lt"/>
            <a:ea typeface="Times New Roman" charset="0"/>
            <a:cs typeface="Times New Roman"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0.11033</cdr:x>
      <cdr:y>0.12375</cdr:y>
    </cdr:from>
    <cdr:to>
      <cdr:x>0.88967</cdr:x>
      <cdr:y>0.24396</cdr:y>
    </cdr:to>
    <cdr:sp macro="" textlink="">
      <cdr:nvSpPr>
        <cdr:cNvPr id="6" name="TextBox 1"/>
        <cdr:cNvSpPr txBox="1"/>
      </cdr:nvSpPr>
      <cdr:spPr bwMode="auto">
        <a:xfrm xmlns:a="http://schemas.openxmlformats.org/drawingml/2006/main">
          <a:off x="403543" y="588181"/>
          <a:ext cx="2850514" cy="57135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baseline="0" dirty="0">
              <a:solidFill>
                <a:schemeClr val="tx1"/>
              </a:solidFill>
              <a:latin typeface="+mn-lt"/>
              <a:ea typeface="Times New Roman" charset="0"/>
              <a:cs typeface="Times New Roman" charset="0"/>
            </a:rPr>
            <a:t> history   projections</a:t>
          </a:r>
        </a:p>
        <a:p xmlns:a="http://schemas.openxmlformats.org/drawingml/2006/main">
          <a:pPr eaLnBrk="0" hangingPunct="0"/>
          <a:endParaRPr lang="en-US" sz="1600" b="1" i="0" baseline="0" dirty="0">
            <a:solidFill>
              <a:schemeClr val="bg2"/>
            </a:solidFill>
            <a:latin typeface="+mn-lt"/>
            <a:ea typeface="Times New Roman" charset="0"/>
            <a:cs typeface="Times New Roman"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0.55655</cdr:x>
      <cdr:y>0.03605</cdr:y>
    </cdr:from>
    <cdr:to>
      <cdr:x>0.98258</cdr:x>
      <cdr:y>0.19727</cdr:y>
    </cdr:to>
    <cdr:sp macro="" textlink="">
      <cdr:nvSpPr>
        <cdr:cNvPr id="5" name="TextBox 3"/>
        <cdr:cNvSpPr txBox="1"/>
      </cdr:nvSpPr>
      <cdr:spPr bwMode="auto">
        <a:xfrm xmlns:a="http://schemas.openxmlformats.org/drawingml/2006/main">
          <a:off x="2035638" y="171348"/>
          <a:ext cx="1558263" cy="76627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tx1"/>
              </a:solidFill>
              <a:latin typeface="+mn-lt"/>
              <a:ea typeface="Times New Roman" charset="0"/>
              <a:cs typeface="Times New Roman" charset="0"/>
            </a:rPr>
            <a:t>High Oil and Gas Supply case</a:t>
          </a:r>
        </a:p>
      </cdr:txBody>
    </cdr:sp>
  </cdr:relSizeAnchor>
  <cdr:relSizeAnchor xmlns:cdr="http://schemas.openxmlformats.org/drawingml/2006/chartDrawing">
    <cdr:from>
      <cdr:x>0.14506</cdr:x>
      <cdr:y>0.1243</cdr:y>
    </cdr:from>
    <cdr:to>
      <cdr:x>0.97114</cdr:x>
      <cdr:y>0.28073</cdr:y>
    </cdr:to>
    <cdr:sp macro="" textlink="">
      <cdr:nvSpPr>
        <cdr:cNvPr id="4" name="TextBox 1"/>
        <cdr:cNvSpPr txBox="1"/>
      </cdr:nvSpPr>
      <cdr:spPr bwMode="auto">
        <a:xfrm xmlns:a="http://schemas.openxmlformats.org/drawingml/2006/main">
          <a:off x="530581" y="590784"/>
          <a:ext cx="3021470" cy="74350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0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baseline="0" dirty="0">
              <a:solidFill>
                <a:schemeClr val="tx1"/>
              </a:solidFill>
              <a:latin typeface="+mn-lt"/>
              <a:ea typeface="Times New Roman" charset="0"/>
              <a:cs typeface="Times New Roman" charset="0"/>
            </a:rPr>
            <a:t> history  projections</a:t>
          </a:r>
          <a:endParaRPr lang="en-US" sz="1400" b="0" i="0" dirty="0">
            <a:solidFill>
              <a:schemeClr val="tx1"/>
            </a:solidFill>
            <a:latin typeface="+mn-lt"/>
            <a:ea typeface="Times New Roman" charset="0"/>
            <a:cs typeface="Times New Roman"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0.59141</cdr:x>
      <cdr:y>0.03605</cdr:y>
    </cdr:from>
    <cdr:to>
      <cdr:x>0.99675</cdr:x>
      <cdr:y>0.23394</cdr:y>
    </cdr:to>
    <cdr:sp macro="" textlink="">
      <cdr:nvSpPr>
        <cdr:cNvPr id="5" name="TextBox 3"/>
        <cdr:cNvSpPr txBox="1"/>
      </cdr:nvSpPr>
      <cdr:spPr bwMode="auto">
        <a:xfrm xmlns:a="http://schemas.openxmlformats.org/drawingml/2006/main">
          <a:off x="2163152" y="171348"/>
          <a:ext cx="1482576" cy="94056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dirty="0">
              <a:solidFill>
                <a:schemeClr val="tx1"/>
              </a:solidFill>
              <a:latin typeface="+mn-lt"/>
              <a:ea typeface="Times New Roman" charset="0"/>
              <a:cs typeface="Times New Roman" charset="0"/>
            </a:rPr>
            <a:t>Low Oil and Gas Supply case</a:t>
          </a:r>
        </a:p>
      </cdr:txBody>
    </cdr:sp>
  </cdr:relSizeAnchor>
  <cdr:relSizeAnchor xmlns:cdr="http://schemas.openxmlformats.org/drawingml/2006/chartDrawing">
    <cdr:from>
      <cdr:x>0.12612</cdr:x>
      <cdr:y>0.13122</cdr:y>
    </cdr:from>
    <cdr:to>
      <cdr:x>0.953</cdr:x>
      <cdr:y>0.28766</cdr:y>
    </cdr:to>
    <cdr:sp macro="" textlink="">
      <cdr:nvSpPr>
        <cdr:cNvPr id="4" name="TextBox 1"/>
        <cdr:cNvSpPr txBox="1"/>
      </cdr:nvSpPr>
      <cdr:spPr bwMode="auto">
        <a:xfrm xmlns:a="http://schemas.openxmlformats.org/drawingml/2006/main">
          <a:off x="461309" y="623694"/>
          <a:ext cx="3024396" cy="74355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0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xmlns:a="http://schemas.openxmlformats.org/drawingml/2006/main">
          <a:pPr eaLnBrk="0" hangingPunct="0"/>
          <a:r>
            <a:rPr lang="en-US" sz="1400" b="0" i="0" baseline="0" dirty="0">
              <a:solidFill>
                <a:schemeClr val="tx1"/>
              </a:solidFill>
              <a:latin typeface="+mn-lt"/>
              <a:ea typeface="Times New Roman" charset="0"/>
              <a:cs typeface="Times New Roman" charset="0"/>
            </a:rPr>
            <a:t> history   projections</a:t>
          </a:r>
          <a:endParaRPr lang="en-US" sz="1400" b="0" i="0" dirty="0">
            <a:solidFill>
              <a:schemeClr val="tx1"/>
            </a:solidFill>
            <a:latin typeface="+mn-lt"/>
            <a:ea typeface="Times New Roman" charset="0"/>
            <a:cs typeface="Times New Roman"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0.00677</cdr:x>
      <cdr:y>0</cdr:y>
    </cdr:from>
    <cdr:to>
      <cdr:x>0.98751</cdr:x>
      <cdr:y>0.16659</cdr:y>
    </cdr:to>
    <cdr:sp macro="" textlink="">
      <cdr:nvSpPr>
        <cdr:cNvPr id="5" name="TextBox 4"/>
        <cdr:cNvSpPr txBox="1"/>
      </cdr:nvSpPr>
      <cdr:spPr bwMode="auto">
        <a:xfrm xmlns:a="http://schemas.openxmlformats.org/drawingml/2006/main">
          <a:off x="27954" y="0"/>
          <a:ext cx="4049639" cy="74816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0" tIns="0" rIns="0" rtlCol="0">
          <a:prstTxWarp prst="textNoShape">
            <a:avLst/>
          </a:prstTxWarp>
        </a:bodyPr>
        <a:lstStyle xmlns:a="http://schemas.openxmlformats.org/drawingml/2006/main"/>
        <a:p xmlns:a="http://schemas.openxmlformats.org/drawingml/2006/main">
          <a:pPr eaLnBrk="0" hangingPunct="0"/>
          <a:r>
            <a:rPr lang="en-US" sz="1400" b="1" i="0" dirty="0">
              <a:solidFill>
                <a:schemeClr val="tx1"/>
              </a:solidFill>
              <a:latin typeface="Arial" panose="020B0604020202020204" pitchFamily="34" charset="0"/>
              <a:ea typeface="Times New Roman" charset="0"/>
              <a:cs typeface="Arial" panose="020B0604020202020204" pitchFamily="34" charset="0"/>
            </a:rPr>
            <a:t>AEO2020 dry</a:t>
          </a:r>
          <a:r>
            <a:rPr lang="en-US" sz="1400" b="1" i="0" baseline="0" dirty="0">
              <a:solidFill>
                <a:schemeClr val="tx1"/>
              </a:solidFill>
              <a:latin typeface="Arial" panose="020B0604020202020204" pitchFamily="34" charset="0"/>
              <a:ea typeface="Times New Roman" charset="0"/>
              <a:cs typeface="Arial" panose="020B0604020202020204" pitchFamily="34" charset="0"/>
            </a:rPr>
            <a:t> natural gas production from oil formations</a:t>
          </a:r>
        </a:p>
        <a:p xmlns:a="http://schemas.openxmlformats.org/drawingml/2006/main">
          <a:pPr eaLnBrk="0" hangingPunct="0"/>
          <a:endParaRPr lang="en-US" sz="200" b="1" i="0" baseline="0" dirty="0">
            <a:solidFill>
              <a:schemeClr val="tx1"/>
            </a:solidFill>
            <a:latin typeface="Arial" panose="020B0604020202020204" pitchFamily="34" charset="0"/>
            <a:ea typeface="Times New Roman" charset="0"/>
            <a:cs typeface="Arial" panose="020B0604020202020204" pitchFamily="34" charset="0"/>
          </a:endParaRPr>
        </a:p>
        <a:p xmlns:a="http://schemas.openxmlformats.org/drawingml/2006/main">
          <a:pPr eaLnBrk="0" hangingPunct="0"/>
          <a:r>
            <a:rPr lang="en-US" sz="1400" b="0" i="0" baseline="0" dirty="0">
              <a:solidFill>
                <a:schemeClr val="tx1"/>
              </a:solidFill>
              <a:latin typeface="Arial" panose="020B0604020202020204" pitchFamily="34" charset="0"/>
              <a:ea typeface="Times New Roman" charset="0"/>
              <a:cs typeface="Arial" panose="020B0604020202020204" pitchFamily="34" charset="0"/>
            </a:rPr>
            <a:t>trillion cubic feet</a:t>
          </a:r>
        </a:p>
        <a:p xmlns:a="http://schemas.openxmlformats.org/drawingml/2006/main">
          <a:pPr eaLnBrk="0" hangingPunct="0"/>
          <a:endParaRPr lang="en-US" sz="1400" b="0" i="0" dirty="0">
            <a:solidFill>
              <a:schemeClr val="tx1"/>
            </a:solidFill>
            <a:latin typeface="+mn-lt"/>
            <a:ea typeface="Times New Roman" charset="0"/>
            <a:cs typeface="Times New Roman" charset="0"/>
          </a:endParaRPr>
        </a:p>
      </cdr:txBody>
    </cdr:sp>
  </cdr:relSizeAnchor>
  <cdr:relSizeAnchor xmlns:cdr="http://schemas.openxmlformats.org/drawingml/2006/chartDrawing">
    <cdr:from>
      <cdr:x>0.21795</cdr:x>
      <cdr:y>0.13057</cdr:y>
    </cdr:from>
    <cdr:to>
      <cdr:x>0.73207</cdr:x>
      <cdr:y>0.25274</cdr:y>
    </cdr:to>
    <cdr:sp macro="" textlink="">
      <cdr:nvSpPr>
        <cdr:cNvPr id="2" name="TextBox 1"/>
        <cdr:cNvSpPr txBox="1"/>
      </cdr:nvSpPr>
      <cdr:spPr bwMode="auto">
        <a:xfrm xmlns:a="http://schemas.openxmlformats.org/drawingml/2006/main">
          <a:off x="797172" y="620613"/>
          <a:ext cx="1880445" cy="58067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Arial" panose="020B0604020202020204" pitchFamily="34" charset="0"/>
              <a:ea typeface="Times New Roman" charset="0"/>
              <a:cs typeface="Arial" panose="020B0604020202020204" pitchFamily="34" charset="0"/>
            </a:rPr>
            <a:t>        2019</a:t>
          </a:r>
        </a:p>
        <a:p xmlns:a="http://schemas.openxmlformats.org/drawingml/2006/main">
          <a:pPr eaLnBrk="0" hangingPunct="0"/>
          <a:r>
            <a:rPr lang="en-US" sz="1400" b="0" i="0" dirty="0">
              <a:solidFill>
                <a:schemeClr val="tx1"/>
              </a:solidFill>
              <a:latin typeface="Arial" panose="020B0604020202020204" pitchFamily="34" charset="0"/>
              <a:ea typeface="Times New Roman" charset="0"/>
              <a:cs typeface="Arial" panose="020B0604020202020204" pitchFamily="34" charset="0"/>
            </a:rPr>
            <a:t>history   projections</a:t>
          </a:r>
        </a:p>
      </cdr:txBody>
    </cdr:sp>
  </cdr:relSizeAnchor>
  <cdr:relSizeAnchor xmlns:cdr="http://schemas.openxmlformats.org/drawingml/2006/chartDrawing">
    <cdr:from>
      <cdr:x>0.4118</cdr:x>
      <cdr:y>0.45046</cdr:y>
    </cdr:from>
    <cdr:to>
      <cdr:x>0.75868</cdr:x>
      <cdr:y>0.90711</cdr:y>
    </cdr:to>
    <cdr:sp macro="" textlink="">
      <cdr:nvSpPr>
        <cdr:cNvPr id="4" name="TextBox 2"/>
        <cdr:cNvSpPr txBox="1"/>
      </cdr:nvSpPr>
      <cdr:spPr bwMode="auto">
        <a:xfrm xmlns:a="http://schemas.openxmlformats.org/drawingml/2006/main">
          <a:off x="1656830" y="2023013"/>
          <a:ext cx="1395623" cy="205084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eaLnBrk="0" hangingPunct="0"/>
          <a:r>
            <a:rPr lang="en-US" sz="1400" b="1" i="0" dirty="0">
              <a:solidFill>
                <a:schemeClr val="bg1"/>
              </a:solidFill>
              <a:latin typeface="Arial" panose="020B0604020202020204" pitchFamily="34" charset="0"/>
              <a:ea typeface="Times New Roman" charset="0"/>
              <a:cs typeface="Arial" panose="020B0604020202020204" pitchFamily="34" charset="0"/>
            </a:rPr>
            <a:t>Southwest</a:t>
          </a:r>
        </a:p>
        <a:p xmlns:a="http://schemas.openxmlformats.org/drawingml/2006/main">
          <a:pPr algn="r" eaLnBrk="0" hangingPunct="0"/>
          <a:endParaRPr lang="en-US" sz="1400" b="1" i="0" dirty="0">
            <a:solidFill>
              <a:schemeClr val="bg1"/>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1" i="0" dirty="0">
            <a:solidFill>
              <a:schemeClr val="bg1"/>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1" i="0" dirty="0">
            <a:solidFill>
              <a:schemeClr val="bg1"/>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1" i="0" dirty="0">
            <a:solidFill>
              <a:schemeClr val="bg1"/>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r>
            <a:rPr lang="en-US" sz="1400" b="1" i="0" dirty="0">
              <a:solidFill>
                <a:schemeClr val="bg1"/>
              </a:solidFill>
              <a:latin typeface="Arial" panose="020B0604020202020204" pitchFamily="34" charset="0"/>
              <a:ea typeface="Times New Roman" charset="0"/>
              <a:cs typeface="Arial" panose="020B0604020202020204" pitchFamily="34" charset="0"/>
            </a:rPr>
            <a:t>Gulf Coast</a:t>
          </a:r>
        </a:p>
        <a:p xmlns:a="http://schemas.openxmlformats.org/drawingml/2006/main">
          <a:pPr algn="r" eaLnBrk="0" hangingPunct="0"/>
          <a:endParaRPr lang="en-US" sz="1400" b="1" i="0" dirty="0">
            <a:solidFill>
              <a:schemeClr val="bg1"/>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endParaRPr lang="en-US" sz="1400" b="1" i="0" dirty="0">
            <a:solidFill>
              <a:schemeClr val="bg1"/>
            </a:solidFill>
            <a:latin typeface="Arial" panose="020B0604020202020204" pitchFamily="34" charset="0"/>
            <a:ea typeface="Times New Roman" charset="0"/>
            <a:cs typeface="Arial" panose="020B0604020202020204" pitchFamily="34" charset="0"/>
          </a:endParaRPr>
        </a:p>
        <a:p xmlns:a="http://schemas.openxmlformats.org/drawingml/2006/main">
          <a:pPr algn="r" eaLnBrk="0" hangingPunct="0"/>
          <a:r>
            <a:rPr lang="en-US" sz="1400" b="1" dirty="0">
              <a:solidFill>
                <a:schemeClr val="bg1"/>
              </a:solidFill>
              <a:latin typeface="Arial" panose="020B0604020202020204" pitchFamily="34" charset="0"/>
              <a:ea typeface="Times New Roman" charset="0"/>
              <a:cs typeface="Arial" panose="020B0604020202020204" pitchFamily="34" charset="0"/>
            </a:rPr>
            <a:t>o</a:t>
          </a:r>
          <a:r>
            <a:rPr lang="en-US" sz="1400" b="1" i="0" dirty="0">
              <a:solidFill>
                <a:schemeClr val="bg1"/>
              </a:solidFill>
              <a:latin typeface="Arial" panose="020B0604020202020204" pitchFamily="34" charset="0"/>
              <a:ea typeface="Times New Roman" charset="0"/>
              <a:cs typeface="Arial" panose="020B0604020202020204" pitchFamily="34" charset="0"/>
            </a:rPr>
            <a:t>ther</a:t>
          </a:r>
        </a:p>
      </cdr:txBody>
    </cdr:sp>
  </cdr:relSizeAnchor>
  <cdr:relSizeAnchor xmlns:cdr="http://schemas.openxmlformats.org/drawingml/2006/chartDrawing">
    <cdr:from>
      <cdr:x>0.67627</cdr:x>
      <cdr:y>0.1745</cdr:y>
    </cdr:from>
    <cdr:to>
      <cdr:x>0.91318</cdr:x>
      <cdr:y>0.31703</cdr:y>
    </cdr:to>
    <cdr:pic>
      <cdr:nvPicPr>
        <cdr:cNvPr id="6" name="Picture 5" descr="image001">
          <a:extLst xmlns:a="http://schemas.openxmlformats.org/drawingml/2006/main">
            <a:ext uri="{FF2B5EF4-FFF2-40B4-BE49-F238E27FC236}">
              <a16:creationId xmlns:a16="http://schemas.microsoft.com/office/drawing/2014/main" id="{6CA56E7B-ADCE-B648-8836-37C6CBF27B7F}"/>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2473539" y="829401"/>
          <a:ext cx="866522" cy="67744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pic>
  </cdr:relSizeAnchor>
  <cdr:relSizeAnchor xmlns:cdr="http://schemas.openxmlformats.org/drawingml/2006/chartDrawing">
    <cdr:from>
      <cdr:x>0.66974</cdr:x>
      <cdr:y>0.07536</cdr:y>
    </cdr:from>
    <cdr:to>
      <cdr:x>1</cdr:x>
      <cdr:y>0.15252</cdr:y>
    </cdr:to>
    <cdr:sp macro="" textlink="">
      <cdr:nvSpPr>
        <cdr:cNvPr id="7" name="TextBox 8"/>
        <cdr:cNvSpPr txBox="1"/>
      </cdr:nvSpPr>
      <cdr:spPr bwMode="auto">
        <a:xfrm xmlns:a="http://schemas.openxmlformats.org/drawingml/2006/main">
          <a:off x="2906802" y="358184"/>
          <a:ext cx="1433423" cy="36674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Arial" panose="020B0604020202020204" pitchFamily="34" charset="0"/>
              <a:ea typeface="Times New Roman" charset="0"/>
              <a:cs typeface="Arial" panose="020B0604020202020204" pitchFamily="34" charset="0"/>
            </a:rPr>
            <a:t>Reference case</a:t>
          </a:r>
        </a:p>
      </cdr:txBody>
    </cdr:sp>
  </cdr:relSizeAnchor>
</c:userShapes>
</file>

<file path=ppt/drawings/drawing9.xml><?xml version="1.0" encoding="utf-8"?>
<c:userShapes xmlns:c="http://schemas.openxmlformats.org/drawingml/2006/chart">
  <cdr:relSizeAnchor xmlns:cdr="http://schemas.openxmlformats.org/drawingml/2006/chartDrawing">
    <cdr:from>
      <cdr:x>0.12667</cdr:x>
      <cdr:y>0.13206</cdr:y>
    </cdr:from>
    <cdr:to>
      <cdr:x>0.87332</cdr:x>
      <cdr:y>0.25361</cdr:y>
    </cdr:to>
    <cdr:sp macro="" textlink="">
      <cdr:nvSpPr>
        <cdr:cNvPr id="5" name="TextBox 1"/>
        <cdr:cNvSpPr txBox="1"/>
      </cdr:nvSpPr>
      <cdr:spPr bwMode="auto">
        <a:xfrm xmlns:a="http://schemas.openxmlformats.org/drawingml/2006/main">
          <a:off x="463326" y="627662"/>
          <a:ext cx="2730947" cy="57772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1" i="0" dirty="0">
              <a:solidFill>
                <a:schemeClr val="tx1"/>
              </a:solidFill>
              <a:latin typeface="+mn-lt"/>
              <a:ea typeface="Times New Roman" charset="0"/>
              <a:cs typeface="Times New Roman" charset="0"/>
            </a:rPr>
            <a:t>          </a:t>
          </a:r>
          <a:r>
            <a:rPr lang="en-US" sz="1400" b="1" i="0" dirty="0">
              <a:solidFill>
                <a:schemeClr val="tx1"/>
              </a:solidFill>
              <a:latin typeface="Arial" panose="020B0604020202020204" pitchFamily="34" charset="0"/>
              <a:ea typeface="Times New Roman" charset="0"/>
              <a:cs typeface="Arial" panose="020B0604020202020204" pitchFamily="34" charset="0"/>
            </a:rPr>
            <a:t>2019</a:t>
          </a:r>
        </a:p>
        <a:p xmlns:a="http://schemas.openxmlformats.org/drawingml/2006/main">
          <a:pPr eaLnBrk="0" hangingPunct="0"/>
          <a:r>
            <a:rPr lang="en-US" sz="1400" b="0" i="0" dirty="0">
              <a:solidFill>
                <a:schemeClr val="tx1"/>
              </a:solidFill>
              <a:latin typeface="Arial" panose="020B0604020202020204" pitchFamily="34" charset="0"/>
              <a:ea typeface="Times New Roman" charset="0"/>
              <a:cs typeface="Arial" panose="020B0604020202020204" pitchFamily="34" charset="0"/>
            </a:rPr>
            <a:t>history     projections</a:t>
          </a:r>
        </a:p>
      </cdr:txBody>
    </cdr:sp>
  </cdr:relSizeAnchor>
  <cdr:relSizeAnchor xmlns:cdr="http://schemas.openxmlformats.org/drawingml/2006/chartDrawing">
    <cdr:from>
      <cdr:x>0.74153</cdr:x>
      <cdr:y>0.05787</cdr:y>
    </cdr:from>
    <cdr:to>
      <cdr:x>1</cdr:x>
      <cdr:y>0.13374</cdr:y>
    </cdr:to>
    <cdr:sp macro="" textlink="">
      <cdr:nvSpPr>
        <cdr:cNvPr id="6" name="TextBox 8"/>
        <cdr:cNvSpPr txBox="1"/>
      </cdr:nvSpPr>
      <cdr:spPr bwMode="auto">
        <a:xfrm xmlns:a="http://schemas.openxmlformats.org/drawingml/2006/main">
          <a:off x="2712220" y="275062"/>
          <a:ext cx="945380" cy="360608"/>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0" tIns="0" rIns="0" rtlCol="0" anchor="t">
          <a:prstTxWarp prst="textNoShape">
            <a:avLst/>
          </a:prstTxWarp>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eaLnBrk="0" hangingPunct="0"/>
          <a:r>
            <a:rPr lang="en-US" sz="1400" b="1" i="0" dirty="0">
              <a:solidFill>
                <a:schemeClr val="tx1"/>
              </a:solidFill>
              <a:latin typeface="Arial" panose="020B0604020202020204" pitchFamily="34" charset="0"/>
              <a:ea typeface="Times New Roman" charset="0"/>
              <a:cs typeface="Arial" panose="020B0604020202020204" pitchFamily="34" charset="0"/>
            </a:rPr>
            <a:t>High Oil Price case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14" tIns="45707" rIns="91414" bIns="45707"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14" tIns="45707" rIns="91414" bIns="45707" rtlCol="0"/>
          <a:lstStyle>
            <a:lvl1pPr algn="r">
              <a:defRPr sz="1200"/>
            </a:lvl1pPr>
          </a:lstStyle>
          <a:p>
            <a:fld id="{7DE4794C-F5EF-4B2D-93D1-44697B2BA528}" type="datetimeFigureOut">
              <a:rPr lang="en-US" smtClean="0"/>
              <a:pPr/>
              <a:t>2/1/21</a:t>
            </a:fld>
            <a:endParaRPr lang="en-US" dirty="0"/>
          </a:p>
        </p:txBody>
      </p:sp>
      <p:sp>
        <p:nvSpPr>
          <p:cNvPr id="4" name="Footer Placeholder 3"/>
          <p:cNvSpPr>
            <a:spLocks noGrp="1"/>
          </p:cNvSpPr>
          <p:nvPr>
            <p:ph type="ftr" sz="quarter" idx="2"/>
          </p:nvPr>
        </p:nvSpPr>
        <p:spPr>
          <a:xfrm>
            <a:off x="2" y="8829675"/>
            <a:ext cx="3038475" cy="465138"/>
          </a:xfrm>
          <a:prstGeom prst="rect">
            <a:avLst/>
          </a:prstGeom>
        </p:spPr>
        <p:txBody>
          <a:bodyPr vert="horz" lIns="91414" tIns="45707" rIns="91414" bIns="4570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14" tIns="45707" rIns="91414" bIns="45707" rtlCol="0" anchor="b"/>
          <a:lstStyle>
            <a:lvl1pPr algn="r">
              <a:defRPr sz="1200"/>
            </a:lvl1pPr>
          </a:lstStyle>
          <a:p>
            <a:fld id="{E45553FA-E54B-48B3-908E-BDE094C1A45E}" type="slidenum">
              <a:rPr lang="en-US" smtClean="0"/>
              <a:pPr/>
              <a:t>‹#›</a:t>
            </a:fld>
            <a:endParaRPr lang="en-US" dirty="0"/>
          </a:p>
        </p:txBody>
      </p:sp>
    </p:spTree>
    <p:extLst>
      <p:ext uri="{BB962C8B-B14F-4D97-AF65-F5344CB8AC3E}">
        <p14:creationId xmlns:p14="http://schemas.microsoft.com/office/powerpoint/2010/main" val="1176689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3146" tIns="46574" rIns="93146" bIns="46574" rtlCol="0"/>
          <a:lstStyle>
            <a:lvl1pPr algn="l">
              <a:defRPr sz="12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3146" tIns="46574" rIns="93146" bIns="46574" rtlCol="0"/>
          <a:lstStyle>
            <a:lvl1pPr algn="r">
              <a:defRPr sz="1200"/>
            </a:lvl1pPr>
          </a:lstStyle>
          <a:p>
            <a:fld id="{76206BF8-075B-43A5-9410-434F7CD3D58A}" type="datetimeFigureOut">
              <a:rPr lang="en-US" smtClean="0"/>
              <a:pPr/>
              <a:t>2/1/21</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46" tIns="46574" rIns="93146" bIns="46574"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46" tIns="46574" rIns="93146" bIns="465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8"/>
            <a:ext cx="3037840" cy="464820"/>
          </a:xfrm>
          <a:prstGeom prst="rect">
            <a:avLst/>
          </a:prstGeom>
        </p:spPr>
        <p:txBody>
          <a:bodyPr vert="horz" lIns="93146" tIns="46574" rIns="93146" bIns="4657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46" tIns="46574" rIns="93146" bIns="46574" rtlCol="0" anchor="b"/>
          <a:lstStyle>
            <a:lvl1pPr algn="r">
              <a:defRPr sz="1200"/>
            </a:lvl1pPr>
          </a:lstStyle>
          <a:p>
            <a:fld id="{0EBA4C88-B6CE-4DF6-AC5C-0E11A83F5D76}" type="slidenum">
              <a:rPr lang="en-US" smtClean="0"/>
              <a:pPr/>
              <a:t>‹#›</a:t>
            </a:fld>
            <a:endParaRPr lang="en-US" dirty="0"/>
          </a:p>
        </p:txBody>
      </p:sp>
    </p:spTree>
    <p:extLst>
      <p:ext uri="{BB962C8B-B14F-4D97-AF65-F5344CB8AC3E}">
        <p14:creationId xmlns:p14="http://schemas.microsoft.com/office/powerpoint/2010/main" val="282181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3</a:t>
            </a:fld>
            <a:endParaRPr lang="en-US" dirty="0"/>
          </a:p>
        </p:txBody>
      </p:sp>
    </p:spTree>
    <p:extLst>
      <p:ext uri="{BB962C8B-B14F-4D97-AF65-F5344CB8AC3E}">
        <p14:creationId xmlns:p14="http://schemas.microsoft.com/office/powerpoint/2010/main" val="196917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5</a:t>
            </a:fld>
            <a:endParaRPr lang="en-US" dirty="0"/>
          </a:p>
        </p:txBody>
      </p:sp>
    </p:spTree>
    <p:extLst>
      <p:ext uri="{BB962C8B-B14F-4D97-AF65-F5344CB8AC3E}">
        <p14:creationId xmlns:p14="http://schemas.microsoft.com/office/powerpoint/2010/main" val="198753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7</a:t>
            </a:fld>
            <a:endParaRPr lang="en-US" dirty="0"/>
          </a:p>
        </p:txBody>
      </p:sp>
    </p:spTree>
    <p:extLst>
      <p:ext uri="{BB962C8B-B14F-4D97-AF65-F5344CB8AC3E}">
        <p14:creationId xmlns:p14="http://schemas.microsoft.com/office/powerpoint/2010/main" val="111260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9</a:t>
            </a:fld>
            <a:endParaRPr lang="en-US" dirty="0"/>
          </a:p>
        </p:txBody>
      </p:sp>
    </p:spTree>
    <p:extLst>
      <p:ext uri="{BB962C8B-B14F-4D97-AF65-F5344CB8AC3E}">
        <p14:creationId xmlns:p14="http://schemas.microsoft.com/office/powerpoint/2010/main" val="91798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11</a:t>
            </a:fld>
            <a:endParaRPr lang="en-US" dirty="0"/>
          </a:p>
        </p:txBody>
      </p:sp>
    </p:spTree>
    <p:extLst>
      <p:ext uri="{BB962C8B-B14F-4D97-AF65-F5344CB8AC3E}">
        <p14:creationId xmlns:p14="http://schemas.microsoft.com/office/powerpoint/2010/main" val="228128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BA4C88-B6CE-4DF6-AC5C-0E11A83F5D76}" type="slidenum">
              <a:rPr lang="en-US" smtClean="0"/>
              <a:pPr/>
              <a:t>17</a:t>
            </a:fld>
            <a:endParaRPr lang="en-US" dirty="0"/>
          </a:p>
        </p:txBody>
      </p:sp>
    </p:spTree>
    <p:extLst>
      <p:ext uri="{BB962C8B-B14F-4D97-AF65-F5344CB8AC3E}">
        <p14:creationId xmlns:p14="http://schemas.microsoft.com/office/powerpoint/2010/main" val="370866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ng title and text">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309095" y="1429265"/>
            <a:ext cx="11590985" cy="4747702"/>
          </a:xfrm>
          <a:prstGeom prst="rect">
            <a:avLst/>
          </a:prstGeom>
        </p:spPr>
        <p:txBody>
          <a:bodyPr/>
          <a:lstStyle>
            <a:lvl1pPr marL="237744" indent="-237744">
              <a:lnSpc>
                <a:spcPct val="125000"/>
              </a:lnSpc>
              <a:spcBef>
                <a:spcPts val="1600"/>
              </a:spcBef>
              <a:spcAft>
                <a:spcPts val="600"/>
              </a:spcAft>
              <a:defRPr sz="1400"/>
            </a:lvl1pPr>
            <a:lvl2pPr marL="694944" indent="-237744">
              <a:lnSpc>
                <a:spcPct val="125000"/>
              </a:lnSpc>
              <a:spcAft>
                <a:spcPts val="400"/>
              </a:spcAft>
              <a:defRPr sz="1400"/>
            </a:lvl2pPr>
            <a:lvl3pPr marL="1088136" indent="-173736">
              <a:lnSpc>
                <a:spcPct val="125000"/>
              </a:lnSpc>
              <a:spcAft>
                <a:spcPts val="400"/>
              </a:spcAft>
              <a:defRPr sz="1400"/>
            </a:lvl3pPr>
            <a:lvl4pPr marL="1609344" indent="-237744">
              <a:lnSpc>
                <a:spcPct val="125000"/>
              </a:lnSpc>
              <a:spcAft>
                <a:spcPts val="400"/>
              </a:spcAft>
              <a:defRPr sz="1400"/>
            </a:lvl4pPr>
            <a:lvl5pPr marL="2002536" indent="-173736">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full-screen image/char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309095" y="1427430"/>
            <a:ext cx="11599572"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extLst>
      <p:ext uri="{BB962C8B-B14F-4D97-AF65-F5344CB8AC3E}">
        <p14:creationId xmlns:p14="http://schemas.microsoft.com/office/powerpoint/2010/main" val="129096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2" name="Content Placeholder 10"/>
          <p:cNvSpPr>
            <a:spLocks noGrp="1"/>
          </p:cNvSpPr>
          <p:nvPr>
            <p:ph sz="quarter" idx="12"/>
          </p:nvPr>
        </p:nvSpPr>
        <p:spPr>
          <a:xfrm>
            <a:off x="309095" y="1427430"/>
            <a:ext cx="5660190"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0"/>
          <p:cNvSpPr>
            <a:spLocks noGrp="1"/>
          </p:cNvSpPr>
          <p:nvPr>
            <p:ph sz="quarter" idx="13"/>
          </p:nvPr>
        </p:nvSpPr>
        <p:spPr>
          <a:xfrm>
            <a:off x="6174769" y="1427430"/>
            <a:ext cx="5743254" cy="4753241"/>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307631"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0"/>
          <p:cNvSpPr>
            <a:spLocks noGrp="1"/>
          </p:cNvSpPr>
          <p:nvPr>
            <p:ph sz="quarter" idx="13"/>
          </p:nvPr>
        </p:nvSpPr>
        <p:spPr>
          <a:xfrm>
            <a:off x="4290573"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0"/>
          <p:cNvSpPr>
            <a:spLocks noGrp="1"/>
          </p:cNvSpPr>
          <p:nvPr>
            <p:ph sz="quarter" idx="14"/>
          </p:nvPr>
        </p:nvSpPr>
        <p:spPr>
          <a:xfrm>
            <a:off x="8263467" y="1427431"/>
            <a:ext cx="3657600" cy="4753240"/>
          </a:xfrm>
          <a:prstGeom prst="rect">
            <a:avLst/>
          </a:prstGeom>
        </p:spPr>
        <p:txBody>
          <a:bodyPr/>
          <a:lstStyle>
            <a:lvl1pPr marL="237744" indent="-237744">
              <a:lnSpc>
                <a:spcPct val="125000"/>
              </a:lnSpc>
              <a:spcBef>
                <a:spcPts val="1600"/>
              </a:spcBef>
              <a:spcAft>
                <a:spcPts val="600"/>
              </a:spcAft>
              <a:defRPr sz="1400"/>
            </a:lvl1pPr>
            <a:lvl2pPr>
              <a:lnSpc>
                <a:spcPct val="125000"/>
              </a:lnSpc>
              <a:spcAft>
                <a:spcPts val="400"/>
              </a:spcAft>
              <a:defRPr sz="1400"/>
            </a:lvl2pPr>
            <a:lvl3pPr>
              <a:lnSpc>
                <a:spcPct val="125000"/>
              </a:lnSpc>
              <a:spcAft>
                <a:spcPts val="400"/>
              </a:spcAft>
              <a:defRPr sz="1400"/>
            </a:lvl3pPr>
            <a:lvl4pPr>
              <a:lnSpc>
                <a:spcPct val="125000"/>
              </a:lnSpc>
              <a:spcAft>
                <a:spcPts val="400"/>
              </a:spcAft>
              <a:defRPr sz="1400"/>
            </a:lvl4pPr>
            <a:lvl5pPr>
              <a:lnSpc>
                <a:spcPct val="125000"/>
              </a:lnSpc>
              <a:spcAft>
                <a:spcPts val="400"/>
              </a:spcAft>
              <a:buFont typeface="Arial"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7"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extLst>
      <p:ext uri="{BB962C8B-B14F-4D97-AF65-F5344CB8AC3E}">
        <p14:creationId xmlns:p14="http://schemas.microsoft.com/office/powerpoint/2010/main" val="35229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ne or bar graph">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09094" y="1428068"/>
            <a:ext cx="5581451" cy="548640"/>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a:t>y-axis title here</a:t>
            </a:r>
          </a:p>
          <a:p>
            <a:pPr lvl="0"/>
            <a:r>
              <a:rPr lang="en-US" dirty="0"/>
              <a:t>y-axis units here</a:t>
            </a:r>
          </a:p>
        </p:txBody>
      </p:sp>
      <p:sp>
        <p:nvSpPr>
          <p:cNvPr id="14" name="Text Placeholder 13"/>
          <p:cNvSpPr>
            <a:spLocks noGrp="1"/>
          </p:cNvSpPr>
          <p:nvPr>
            <p:ph type="body" sz="quarter" idx="14" hasCustomPrompt="1"/>
          </p:nvPr>
        </p:nvSpPr>
        <p:spPr>
          <a:xfrm>
            <a:off x="6278880" y="1428068"/>
            <a:ext cx="5608320" cy="548640"/>
          </a:xfrm>
          <a:prstGeom prst="rect">
            <a:avLst/>
          </a:prstGeom>
        </p:spPr>
        <p:txBody>
          <a:bodyPr anchor="b" anchorCtr="0"/>
          <a:lstStyle>
            <a:lvl1pPr marL="342900" marR="0" indent="-342900" algn="r"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a:t>secondary y-axis title here</a:t>
            </a:r>
          </a:p>
          <a:p>
            <a:pPr lvl="0"/>
            <a:r>
              <a:rPr lang="en-US" dirty="0"/>
              <a:t>secondary y-axis units here</a:t>
            </a:r>
          </a:p>
        </p:txBody>
      </p:sp>
      <p:sp>
        <p:nvSpPr>
          <p:cNvPr id="11" name="Chart Placeholder 8"/>
          <p:cNvSpPr>
            <a:spLocks noGrp="1"/>
          </p:cNvSpPr>
          <p:nvPr>
            <p:ph type="chart" sz="quarter" idx="12"/>
          </p:nvPr>
        </p:nvSpPr>
        <p:spPr>
          <a:xfrm>
            <a:off x="309094" y="2022869"/>
            <a:ext cx="11578108" cy="392575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a:t>Click icon to add chart</a:t>
            </a:r>
            <a:endParaRPr lang="en-US" dirty="0"/>
          </a:p>
        </p:txBody>
      </p:sp>
      <p:sp>
        <p:nvSpPr>
          <p:cNvPr id="13"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6"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a:t>Source: Click to edit text</a:t>
            </a:r>
          </a:p>
        </p:txBody>
      </p:sp>
      <p:sp>
        <p:nvSpPr>
          <p:cNvPr id="8"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9" name="Chart Placeholder 8"/>
          <p:cNvSpPr>
            <a:spLocks noGrp="1"/>
          </p:cNvSpPr>
          <p:nvPr>
            <p:ph type="chart" sz="quarter" idx="12"/>
          </p:nvPr>
        </p:nvSpPr>
        <p:spPr>
          <a:xfrm>
            <a:off x="307327" y="1839392"/>
            <a:ext cx="11593188" cy="410703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a:t>Click icon to add chart</a:t>
            </a:r>
            <a:endParaRPr lang="en-US" dirty="0"/>
          </a:p>
        </p:txBody>
      </p:sp>
      <p:sp>
        <p:nvSpPr>
          <p:cNvPr id="12" name="Text Placeholder 11"/>
          <p:cNvSpPr>
            <a:spLocks noGrp="1"/>
          </p:cNvSpPr>
          <p:nvPr>
            <p:ph type="body" sz="quarter" idx="13" hasCustomPrompt="1"/>
          </p:nvPr>
        </p:nvSpPr>
        <p:spPr>
          <a:xfrm>
            <a:off x="307327" y="1434789"/>
            <a:ext cx="11593188" cy="292608"/>
          </a:xfrm>
          <a:prstGeom prst="rect">
            <a:avLst/>
          </a:prstGeom>
        </p:spPr>
        <p:txBody>
          <a:bodyPr anchor="b" anchorCtr="0"/>
          <a:lstStyle>
            <a:lvl1pPr marL="342900" marR="0" indent="-342900" algn="l" defTabSz="914400" rtl="0" eaLnBrk="1" fontAlgn="base" latinLnBrk="0" hangingPunct="1">
              <a:lnSpc>
                <a:spcPct val="100000"/>
              </a:lnSpc>
              <a:spcBef>
                <a:spcPct val="20000"/>
              </a:spcBef>
              <a:spcAft>
                <a:spcPct val="0"/>
              </a:spcAft>
              <a:buClrTx/>
              <a:buSzTx/>
              <a:buFontTx/>
              <a:buNone/>
              <a:tabLst/>
              <a:defRPr sz="1400"/>
            </a:lvl1pPr>
            <a:lvl2pPr>
              <a:defRPr sz="1400"/>
            </a:lvl2pPr>
            <a:lvl3pPr>
              <a:defRPr sz="1400"/>
            </a:lvl3pPr>
            <a:lvl4pPr>
              <a:defRPr sz="1400"/>
            </a:lvl4pPr>
            <a:lvl5pPr>
              <a:defRPr sz="1400"/>
            </a:lvl5pPr>
          </a:lstStyle>
          <a:p>
            <a:pPr lvl="0"/>
            <a:r>
              <a:rPr lang="en-US" dirty="0"/>
              <a:t>pie chart units here</a:t>
            </a:r>
          </a:p>
        </p:txBody>
      </p:sp>
      <p:sp>
        <p:nvSpPr>
          <p:cNvPr id="16"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a:t>Source: Click to edit text</a:t>
            </a:r>
          </a:p>
        </p:txBody>
      </p:sp>
      <p:sp>
        <p:nvSpPr>
          <p:cNvPr id="11"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7"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309094" y="1434788"/>
            <a:ext cx="11578108" cy="451383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200"/>
            </a:lvl1pPr>
          </a:lstStyle>
          <a:p>
            <a:r>
              <a:rPr lang="en-US"/>
              <a:t>Click icon to add picture</a:t>
            </a:r>
            <a:endParaRPr lang="en-US" dirty="0"/>
          </a:p>
        </p:txBody>
      </p:sp>
      <p:sp>
        <p:nvSpPr>
          <p:cNvPr id="8" name="Title 1"/>
          <p:cNvSpPr>
            <a:spLocks noGrp="1"/>
          </p:cNvSpPr>
          <p:nvPr>
            <p:ph type="title" hasCustomPrompt="1"/>
          </p:nvPr>
        </p:nvSpPr>
        <p:spPr>
          <a:xfrm>
            <a:off x="309094" y="538336"/>
            <a:ext cx="11599572" cy="755794"/>
          </a:xfrm>
          <a:prstGeom prst="rect">
            <a:avLst/>
          </a:prstGeom>
        </p:spPr>
        <p:txBody>
          <a:bodyPr anchor="b" anchorCtr="0"/>
          <a:lstStyle>
            <a:lvl1pPr algn="l">
              <a:defRPr sz="2400">
                <a:solidFill>
                  <a:schemeClr val="accent1"/>
                </a:solidFill>
              </a:defRPr>
            </a:lvl1pPr>
          </a:lstStyle>
          <a:p>
            <a:r>
              <a:rPr lang="en-US" dirty="0"/>
              <a:t>Click to edit Master title style. You can have up to two lines of text.</a:t>
            </a:r>
          </a:p>
        </p:txBody>
      </p:sp>
      <p:sp>
        <p:nvSpPr>
          <p:cNvPr id="11" name="Text Placeholder 15"/>
          <p:cNvSpPr>
            <a:spLocks noGrp="1"/>
          </p:cNvSpPr>
          <p:nvPr>
            <p:ph type="body" sz="quarter" idx="15" hasCustomPrompt="1"/>
          </p:nvPr>
        </p:nvSpPr>
        <p:spPr>
          <a:xfrm>
            <a:off x="307327" y="6020678"/>
            <a:ext cx="11593188" cy="255154"/>
          </a:xfrm>
          <a:prstGeom prst="rect">
            <a:avLst/>
          </a:prstGeom>
        </p:spPr>
        <p:txBody>
          <a:bodyPr anchor="b" anchorCtr="0"/>
          <a:lstStyle>
            <a:lvl1pPr>
              <a:buNone/>
              <a:defRPr sz="1200" i="1"/>
            </a:lvl1pPr>
            <a:lvl2pPr>
              <a:buNone/>
              <a:defRPr sz="1200" i="1"/>
            </a:lvl2pPr>
            <a:lvl3pPr>
              <a:buNone/>
              <a:defRPr sz="1200" i="1"/>
            </a:lvl3pPr>
            <a:lvl4pPr>
              <a:buNone/>
              <a:defRPr sz="1200" i="1"/>
            </a:lvl4pPr>
            <a:lvl5pPr>
              <a:buNone/>
              <a:defRPr sz="1200" i="1"/>
            </a:lvl5pPr>
          </a:lstStyle>
          <a:p>
            <a:pPr lvl="0"/>
            <a:r>
              <a:rPr lang="en-US" dirty="0"/>
              <a:t>Source: Click to edit text</a:t>
            </a:r>
          </a:p>
        </p:txBody>
      </p:sp>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3041322" y="1575175"/>
            <a:ext cx="8541079" cy="1490472"/>
          </a:xfrm>
          <a:prstGeom prst="rect">
            <a:avLst/>
          </a:prstGeom>
        </p:spPr>
        <p:txBody>
          <a:bodyPr anchor="b" anchorCtr="0"/>
          <a:lstStyle>
            <a:lvl1pPr algn="l">
              <a:defRPr sz="4000">
                <a:solidFill>
                  <a:schemeClr val="bg1"/>
                </a:solidFill>
              </a:defRPr>
            </a:lvl1pPr>
          </a:lstStyle>
          <a:p>
            <a:r>
              <a:rPr lang="en-US" dirty="0"/>
              <a:t>Section Title — click to edit</a:t>
            </a:r>
          </a:p>
        </p:txBody>
      </p:sp>
      <p:sp>
        <p:nvSpPr>
          <p:cNvPr id="12" name="Text Placeholder 11"/>
          <p:cNvSpPr>
            <a:spLocks noGrp="1"/>
          </p:cNvSpPr>
          <p:nvPr>
            <p:ph type="body" sz="quarter" idx="13"/>
          </p:nvPr>
        </p:nvSpPr>
        <p:spPr>
          <a:xfrm>
            <a:off x="3096127" y="3248279"/>
            <a:ext cx="6015791" cy="3164555"/>
          </a:xfrm>
          <a:prstGeom prst="rect">
            <a:avLst/>
          </a:prstGeom>
        </p:spPr>
        <p:txBody>
          <a:bodyPr/>
          <a:lstStyle>
            <a:lvl1pPr marL="0" indent="0">
              <a:buNone/>
              <a:defRPr sz="1600">
                <a:solidFill>
                  <a:schemeClr val="bg1"/>
                </a:solidFill>
              </a:defRPr>
            </a:lvl1pPr>
          </a:lstStyle>
          <a:p>
            <a:pPr lvl="0"/>
            <a:r>
              <a:rPr lang="en-US"/>
              <a:t>Click to edit Master text styles</a:t>
            </a:r>
          </a:p>
        </p:txBody>
      </p:sp>
      <p:cxnSp>
        <p:nvCxnSpPr>
          <p:cNvPr id="4" name="Straight Connector 3"/>
          <p:cNvCxnSpPr/>
          <p:nvPr userDrawn="1"/>
        </p:nvCxnSpPr>
        <p:spPr>
          <a:xfrm flipH="1">
            <a:off x="2918692" y="1681018"/>
            <a:ext cx="122629" cy="41933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image" Target="../media/image9.png"/><Relationship Id="rId7" Type="http://schemas.openxmlformats.org/officeDocument/2006/relationships/slideLayout" Target="../slideLayouts/slideLayout7.xml"/><Relationship Id="rId12" Type="http://schemas.openxmlformats.org/officeDocument/2006/relationships/slide" Target="../slides/slid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460485" y="6422050"/>
            <a:ext cx="523707" cy="365125"/>
          </a:xfrm>
          <a:prstGeom prst="rect">
            <a:avLst/>
          </a:prstGeom>
        </p:spPr>
        <p:txBody>
          <a:bodyPr vert="horz" lIns="91440" tIns="45720" rIns="91440" bIns="45720" rtlCol="0" anchor="ctr"/>
          <a:lstStyle>
            <a:lvl1pPr algn="ctr">
              <a:defRPr sz="1200">
                <a:solidFill>
                  <a:schemeClr val="tx1"/>
                </a:solidFill>
                <a:latin typeface="+mj-lt"/>
              </a:defRPr>
            </a:lvl1pPr>
          </a:lstStyle>
          <a:p>
            <a:fld id="{2D80C5C9-96E0-47EC-B500-37C5FE284639}" type="slidenum">
              <a:rPr lang="en-US" smtClean="0"/>
              <a:pPr/>
              <a:t>‹#›</a:t>
            </a:fld>
            <a:endParaRPr lang="en-US" dirty="0"/>
          </a:p>
        </p:txBody>
      </p:sp>
      <p:sp>
        <p:nvSpPr>
          <p:cNvPr id="10" name="TextBox 9"/>
          <p:cNvSpPr txBox="1"/>
          <p:nvPr userDrawn="1"/>
        </p:nvSpPr>
        <p:spPr bwMode="auto">
          <a:xfrm>
            <a:off x="985777" y="6475711"/>
            <a:ext cx="3922287" cy="261610"/>
          </a:xfrm>
          <a:prstGeom prst="rect">
            <a:avLst/>
          </a:prstGeom>
          <a:noFill/>
          <a:ln w="9525">
            <a:noFill/>
            <a:miter lim="800000"/>
            <a:headEnd/>
            <a:tailEnd/>
          </a:ln>
        </p:spPr>
        <p:txBody>
          <a:bodyPr wrap="square" lIns="0" tIns="0" rIns="0" rtlCol="0" anchor="b">
            <a:prstTxWarp prst="textNoShape">
              <a:avLst/>
            </a:prstTxWarp>
            <a:spAutoFit/>
          </a:bodyPr>
          <a:lstStyle/>
          <a:p>
            <a:pPr eaLnBrk="0" hangingPunct="0"/>
            <a:r>
              <a:rPr lang="en-US" sz="1400" i="0" dirty="0">
                <a:solidFill>
                  <a:schemeClr val="bg1"/>
                </a:solidFill>
                <a:latin typeface="Times New Roman" charset="0"/>
                <a:ea typeface="Times New Roman" charset="0"/>
                <a:cs typeface="Times New Roman" charset="0"/>
              </a:rPr>
              <a:t>U.S. Energy Information Administration</a:t>
            </a:r>
          </a:p>
        </p:txBody>
      </p:sp>
      <p:cxnSp>
        <p:nvCxnSpPr>
          <p:cNvPr id="3" name="Straight Connector 2"/>
          <p:cNvCxnSpPr/>
          <p:nvPr userDrawn="1"/>
        </p:nvCxnSpPr>
        <p:spPr>
          <a:xfrm>
            <a:off x="0" y="6366270"/>
            <a:ext cx="12192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11521497" y="6424743"/>
            <a:ext cx="390503" cy="388030"/>
          </a:xfrm>
          <a:prstGeom prst="ellipse">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Box 12"/>
          <p:cNvSpPr txBox="1"/>
          <p:nvPr userDrawn="1"/>
        </p:nvSpPr>
        <p:spPr>
          <a:xfrm>
            <a:off x="9790771" y="6485687"/>
            <a:ext cx="1682962" cy="292388"/>
          </a:xfrm>
          <a:prstGeom prst="rect">
            <a:avLst/>
          </a:prstGeom>
          <a:noFill/>
        </p:spPr>
        <p:txBody>
          <a:bodyPr wrap="square" rtlCol="0">
            <a:spAutoFit/>
          </a:bodyPr>
          <a:lstStyle/>
          <a:p>
            <a:pPr algn="l"/>
            <a:r>
              <a:rPr lang="en-US" sz="1300" dirty="0">
                <a:solidFill>
                  <a:schemeClr val="tx1">
                    <a:lumMod val="65000"/>
                    <a:lumOff val="35000"/>
                  </a:schemeClr>
                </a:solidFill>
                <a:latin typeface="+mn-lt"/>
              </a:rPr>
              <a:t>www.eia.gov/aeo</a:t>
            </a:r>
          </a:p>
        </p:txBody>
      </p:sp>
      <p:sp>
        <p:nvSpPr>
          <p:cNvPr id="14" name="TextBox 13"/>
          <p:cNvSpPr txBox="1"/>
          <p:nvPr userDrawn="1"/>
        </p:nvSpPr>
        <p:spPr>
          <a:xfrm>
            <a:off x="8475485" y="6485687"/>
            <a:ext cx="1223762" cy="292388"/>
          </a:xfrm>
          <a:prstGeom prst="rect">
            <a:avLst/>
          </a:prstGeom>
          <a:noFill/>
        </p:spPr>
        <p:txBody>
          <a:bodyPr wrap="square" rtlCol="0">
            <a:spAutoFit/>
          </a:bodyPr>
          <a:lstStyle/>
          <a:p>
            <a:pPr algn="r"/>
            <a:r>
              <a:rPr lang="en-US" sz="1300" b="1" dirty="0">
                <a:solidFill>
                  <a:schemeClr val="accent1"/>
                </a:solidFill>
              </a:rPr>
              <a:t>#</a:t>
            </a:r>
            <a:r>
              <a:rPr lang="en-US" sz="1300" dirty="0">
                <a:solidFill>
                  <a:schemeClr val="accent1"/>
                </a:solidFill>
              </a:rPr>
              <a:t>AEO2020</a:t>
            </a:r>
          </a:p>
        </p:txBody>
      </p:sp>
      <p:cxnSp>
        <p:nvCxnSpPr>
          <p:cNvPr id="15" name="Straight Connector 14"/>
          <p:cNvCxnSpPr/>
          <p:nvPr userDrawn="1"/>
        </p:nvCxnSpPr>
        <p:spPr>
          <a:xfrm>
            <a:off x="9750828" y="6485687"/>
            <a:ext cx="0" cy="282198"/>
          </a:xfrm>
          <a:prstGeom prst="line">
            <a:avLst/>
          </a:prstGeom>
          <a:ln w="19050" cmpd="sng">
            <a:solidFill>
              <a:schemeClr val="bg2">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305261" y="6473381"/>
            <a:ext cx="4050539" cy="276999"/>
          </a:xfrm>
          <a:prstGeom prst="rect">
            <a:avLst/>
          </a:prstGeom>
          <a:noFill/>
        </p:spPr>
        <p:txBody>
          <a:bodyPr wrap="square" rtlCol="0">
            <a:spAutoFit/>
          </a:bodyPr>
          <a:lstStyle/>
          <a:p>
            <a:pPr algn="l"/>
            <a:r>
              <a:rPr lang="en-US" sz="1200" b="0" dirty="0">
                <a:solidFill>
                  <a:schemeClr val="tx1">
                    <a:lumMod val="65000"/>
                    <a:lumOff val="35000"/>
                  </a:schemeClr>
                </a:solidFill>
                <a:latin typeface="Times New Roman"/>
                <a:cs typeface="Times New Roman"/>
              </a:rPr>
              <a:t>U.S. Energy</a:t>
            </a:r>
            <a:r>
              <a:rPr lang="en-US" sz="1200" b="0" baseline="0" dirty="0">
                <a:solidFill>
                  <a:schemeClr val="tx1">
                    <a:lumMod val="65000"/>
                    <a:lumOff val="35000"/>
                  </a:schemeClr>
                </a:solidFill>
                <a:latin typeface="Times New Roman"/>
                <a:cs typeface="Times New Roman"/>
              </a:rPr>
              <a:t> Information Administration</a:t>
            </a:r>
            <a:endParaRPr lang="en-US" sz="1200" b="0" dirty="0">
              <a:solidFill>
                <a:schemeClr val="tx1">
                  <a:lumMod val="65000"/>
                  <a:lumOff val="35000"/>
                </a:schemeClr>
              </a:solidFill>
              <a:latin typeface="Times New Roman"/>
              <a:cs typeface="Times New Roman"/>
            </a:endParaRPr>
          </a:p>
        </p:txBody>
      </p:sp>
      <p:sp>
        <p:nvSpPr>
          <p:cNvPr id="20" name="Rectangle 19"/>
          <p:cNvSpPr/>
          <p:nvPr userDrawn="1"/>
        </p:nvSpPr>
        <p:spPr bwMode="auto">
          <a:xfrm>
            <a:off x="0" y="210224"/>
            <a:ext cx="12192000" cy="92075"/>
          </a:xfrm>
          <a:prstGeom prst="rect">
            <a:avLst/>
          </a:prstGeom>
          <a:solidFill>
            <a:srgbClr val="169DD8"/>
          </a:solidFill>
          <a:ln w="9525" cap="flat" cmpd="sng" algn="ctr">
            <a:noFill/>
            <a:prstDash val="solid"/>
            <a:round/>
            <a:headEnd type="none" w="med" len="med"/>
            <a:tailEnd type="none" w="med" len="med"/>
          </a:ln>
          <a:effectLst/>
        </p:spPr>
        <p:txBody>
          <a:bodyPr/>
          <a:lstStyle/>
          <a:p>
            <a:pPr eaLnBrk="0" hangingPunct="0"/>
            <a:endParaRPr lang="en-US" sz="1800" dirty="0"/>
          </a:p>
        </p:txBody>
      </p:sp>
      <p:pic>
        <p:nvPicPr>
          <p:cNvPr id="21" name="Picture 20" descr="blueicon_1.png">
            <a:hlinkClick r:id="rId12" action="ppaction://hlinksldjump"/>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05261" y="-47212"/>
            <a:ext cx="596900" cy="609600"/>
          </a:xfrm>
          <a:prstGeom prst="rect">
            <a:avLst/>
          </a:prstGeom>
        </p:spPr>
      </p:pic>
      <p:pic>
        <p:nvPicPr>
          <p:cNvPr id="23" name="Picture 22" descr="blueicon_4.png">
            <a:hlinkClick r:id="" action="ppaction://noaction"/>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168701" y="-47212"/>
            <a:ext cx="596900" cy="609600"/>
          </a:xfrm>
          <a:prstGeom prst="rect">
            <a:avLst/>
          </a:prstGeom>
        </p:spPr>
      </p:pic>
      <p:pic>
        <p:nvPicPr>
          <p:cNvPr id="25" name="Picture 24" descr="blueicon_5.png">
            <a:hlinkClick r:id="" action="ppaction://noaction"/>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600421" y="-47212"/>
            <a:ext cx="596900" cy="609600"/>
          </a:xfrm>
          <a:prstGeom prst="rect">
            <a:avLst/>
          </a:prstGeom>
        </p:spPr>
      </p:pic>
      <p:pic>
        <p:nvPicPr>
          <p:cNvPr id="26" name="Picture 25" descr="blueicon_7.png">
            <a:hlinkClick r:id="" action="ppaction://noaction"/>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736981" y="-47212"/>
            <a:ext cx="596900" cy="609600"/>
          </a:xfrm>
          <a:prstGeom prst="rect">
            <a:avLst/>
          </a:prstGeom>
        </p:spPr>
      </p:pic>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032141" y="3530"/>
            <a:ext cx="508116" cy="508116"/>
          </a:xfrm>
          <a:prstGeom prst="rect">
            <a:avLst/>
          </a:prstGeom>
        </p:spPr>
      </p:pic>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375077" y="3530"/>
            <a:ext cx="508116" cy="508116"/>
          </a:xfrm>
          <a:prstGeom prst="rect">
            <a:avLst/>
          </a:prstGeom>
        </p:spPr>
      </p:pic>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718013" y="-2821"/>
            <a:ext cx="508116" cy="520819"/>
          </a:xfrm>
          <a:prstGeom prst="rect">
            <a:avLst/>
          </a:prstGeom>
        </p:spPr>
      </p:pic>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060949" y="-2821"/>
            <a:ext cx="508116" cy="520819"/>
          </a:xfrm>
          <a:prstGeom prst="rect">
            <a:avLst/>
          </a:prstGeom>
        </p:spPr>
      </p:pic>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1403884" y="3530"/>
            <a:ext cx="508116" cy="508116"/>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91" r:id="rId2"/>
    <p:sldLayoutId id="2147483680" r:id="rId3"/>
    <p:sldLayoutId id="2147483690" r:id="rId4"/>
    <p:sldLayoutId id="2147483685" r:id="rId5"/>
    <p:sldLayoutId id="2147483686" r:id="rId6"/>
    <p:sldLayoutId id="2147483687" r:id="rId7"/>
    <p:sldLayoutId id="2147483688" r:id="rId8"/>
    <p:sldLayoutId id="2147483682" r:id="rId9"/>
    <p:sldLayoutId id="2147483689" r:id="rId10"/>
  </p:sldLayoutIdLst>
  <p:hf hdr="0" ftr="0" dt="0"/>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13.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1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chart" Target="../charts/chart11.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chart" Target="../charts/chart1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chart" Target="../charts/chart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16.xml"/><Relationship Id="rId7" Type="http://schemas.openxmlformats.org/officeDocument/2006/relationships/image" Target="../media/image14.png"/><Relationship Id="rId12" Type="http://schemas.openxmlformats.org/officeDocument/2006/relationships/chart" Target="../charts/chart17.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hart" Target="../charts/chart1.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chart" Target="../charts/chart2.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chart" Target="../charts/chart3.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hart" Target="../charts/chart7.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chart" Target="../charts/chart5.xml"/><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hart" Target="../charts/chart10.xml"/><Relationship Id="rId3" Type="http://schemas.openxmlformats.org/officeDocument/2006/relationships/chart" Target="../charts/chart8.xml"/><Relationship Id="rId7" Type="http://schemas.openxmlformats.org/officeDocument/2006/relationships/image" Target="../media/image14.png"/><Relationship Id="rId12"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gas</a:t>
            </a:r>
          </a:p>
        </p:txBody>
      </p:sp>
      <p:sp>
        <p:nvSpPr>
          <p:cNvPr id="11" name="Text Placeholder 10"/>
          <p:cNvSpPr>
            <a:spLocks noGrp="1"/>
          </p:cNvSpPr>
          <p:nvPr>
            <p:ph type="body" sz="quarter" idx="13"/>
          </p:nvPr>
        </p:nvSpPr>
        <p:spPr/>
        <p:txBody>
          <a:bodyPr/>
          <a:lstStyle/>
          <a:p>
            <a:r>
              <a:rPr lang="en-US" dirty="0"/>
              <a:t>Natural gas production increases in most cases, supporting higher levels of domestic consumption and natural gas exports. However, AEO2020 projections are sensitive to resource and technology assumptions.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47" y="1458526"/>
            <a:ext cx="1714891" cy="1702188"/>
          </a:xfrm>
          <a:prstGeom prst="rect">
            <a:avLst/>
          </a:prstGeom>
        </p:spPr>
      </p:pic>
    </p:spTree>
    <p:extLst>
      <p:ext uri="{BB962C8B-B14F-4D97-AF65-F5344CB8AC3E}">
        <p14:creationId xmlns:p14="http://schemas.microsoft.com/office/powerpoint/2010/main" val="330729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Total U.S. natural gas production across most AEO2020 cases is driven by the continued development of the Marcellus and Utica shale plays in the East. </a:t>
            </a:r>
          </a:p>
          <a:p>
            <a:pPr lvl="0"/>
            <a:r>
              <a:rPr lang="en-US" dirty="0"/>
              <a:t>Natural gas from the Eagle Ford (coproduced with oil) and the Haynesville plays in the Gulf Coast region also materially contributes to domestic dry natural gas production.</a:t>
            </a:r>
          </a:p>
          <a:p>
            <a:pPr lvl="0"/>
            <a:r>
              <a:rPr lang="en-US" dirty="0"/>
              <a:t>Natural gas production associated with tight oil in the Permian Basin in the Southwest region greatly increases until 2022 but remains relatively flat afterwards to 2050.</a:t>
            </a:r>
          </a:p>
          <a:p>
            <a:pPr lvl="0"/>
            <a:r>
              <a:rPr lang="en-US" dirty="0"/>
              <a:t>Technological advancements and improvements in industry practices lower production costs in the Reference case and increase the volume of oil and natural gas recovery per well. These advancements have a significant cumulative effect in plays that extend over wide areas and that have large undeveloped resources (for example, Marcellus, Utica, and Haynesville).</a:t>
            </a:r>
          </a:p>
          <a:p>
            <a:pPr lvl="0"/>
            <a:r>
              <a:rPr lang="en-US" dirty="0"/>
              <a:t>Natural gas production from regions with shale and tight resources shows higher levels of variability across the AEO2020 supply side cases compared with the Reference case because assumptions in those cases target those resources.</a:t>
            </a:r>
          </a:p>
        </p:txBody>
      </p:sp>
      <p:sp>
        <p:nvSpPr>
          <p:cNvPr id="10" name="Title 9"/>
          <p:cNvSpPr>
            <a:spLocks noGrp="1"/>
          </p:cNvSpPr>
          <p:nvPr>
            <p:ph type="title"/>
          </p:nvPr>
        </p:nvSpPr>
        <p:spPr/>
        <p:txBody>
          <a:bodyPr/>
          <a:lstStyle/>
          <a:p>
            <a:r>
              <a:rPr lang="en-US" dirty="0"/>
              <a:t>—followed by growth in Gulf Coast onshore production</a:t>
            </a:r>
          </a:p>
        </p:txBody>
      </p:sp>
      <p:sp>
        <p:nvSpPr>
          <p:cNvPr id="3" name="Slide Number Placeholder 2"/>
          <p:cNvSpPr>
            <a:spLocks noGrp="1"/>
          </p:cNvSpPr>
          <p:nvPr>
            <p:ph type="sldNum" sz="quarter" idx="4"/>
          </p:nvPr>
        </p:nvSpPr>
        <p:spPr/>
        <p:txBody>
          <a:bodyPr/>
          <a:lstStyle/>
          <a:p>
            <a:fld id="{2D80C5C9-96E0-47EC-B500-37C5FE284639}" type="slidenum">
              <a:rPr lang="en-US" smtClean="0"/>
              <a:pPr/>
              <a:t>10</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8686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The United States continues to produce large volumes of natural gas from oil formations—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11</a:t>
            </a:fld>
            <a:endParaRPr lang="en-US" dirty="0"/>
          </a:p>
        </p:txBody>
      </p:sp>
      <p:grpSp>
        <p:nvGrpSpPr>
          <p:cNvPr id="19" name="Group 18"/>
          <p:cNvGrpSpPr/>
          <p:nvPr/>
        </p:nvGrpSpPr>
        <p:grpSpPr>
          <a:xfrm>
            <a:off x="349653" y="-1021"/>
            <a:ext cx="11564435" cy="531722"/>
            <a:chOff x="349653" y="-1021"/>
            <a:chExt cx="11564435" cy="531722"/>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8" name="Content Placeholder 12"/>
          <p:cNvGraphicFramePr>
            <a:graphicFrameLocks noGrp="1"/>
          </p:cNvGraphicFramePr>
          <p:nvPr>
            <p:ph sz="quarter" idx="12"/>
            <p:extLst>
              <p:ext uri="{D42A27DB-BD31-4B8C-83A1-F6EECF244321}">
                <p14:modId xmlns:p14="http://schemas.microsoft.com/office/powerpoint/2010/main" val="3887279035"/>
              </p:ext>
            </p:extLst>
          </p:nvPr>
        </p:nvGraphicFramePr>
        <p:xfrm>
          <a:off x="307974" y="1427163"/>
          <a:ext cx="4340225"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9" name="Content Placeholder 13"/>
          <p:cNvGraphicFramePr>
            <a:graphicFrameLocks noGrp="1"/>
          </p:cNvGraphicFramePr>
          <p:nvPr>
            <p:ph sz="quarter" idx="13"/>
            <p:extLst>
              <p:ext uri="{D42A27DB-BD31-4B8C-83A1-F6EECF244321}">
                <p14:modId xmlns:p14="http://schemas.microsoft.com/office/powerpoint/2010/main" val="527600693"/>
              </p:ext>
            </p:extLst>
          </p:nvPr>
        </p:nvGraphicFramePr>
        <p:xfrm>
          <a:off x="4291013" y="1427163"/>
          <a:ext cx="3657600"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0" name="Content Placeholder 14"/>
          <p:cNvGraphicFramePr>
            <a:graphicFrameLocks noGrp="1"/>
          </p:cNvGraphicFramePr>
          <p:nvPr>
            <p:ph sz="quarter" idx="14"/>
            <p:extLst>
              <p:ext uri="{D42A27DB-BD31-4B8C-83A1-F6EECF244321}">
                <p14:modId xmlns:p14="http://schemas.microsoft.com/office/powerpoint/2010/main" val="1591602273"/>
              </p:ext>
            </p:extLst>
          </p:nvPr>
        </p:nvGraphicFramePr>
        <p:xfrm>
          <a:off x="8262938" y="1427163"/>
          <a:ext cx="3657600" cy="4752975"/>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48060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The percentage of dry natural gas production from oil formations in the United States increased from 8% in 2013 to 15% in 2018 and remains near this percentage through 2050 in the AEO2020 Reference case.</a:t>
            </a:r>
          </a:p>
          <a:p>
            <a:pPr lvl="0"/>
            <a:r>
              <a:rPr lang="en-US" dirty="0"/>
              <a:t>Increased drilling in the Southwest, particularly in the </a:t>
            </a:r>
            <a:r>
              <a:rPr lang="en-US" dirty="0" err="1"/>
              <a:t>Wolfcamp</a:t>
            </a:r>
            <a:r>
              <a:rPr lang="en-US" dirty="0"/>
              <a:t> formation in the Permian Basin, is the main driver of growth in natural gas production from tight oil formations.</a:t>
            </a:r>
          </a:p>
          <a:p>
            <a:pPr lvl="0"/>
            <a:r>
              <a:rPr lang="en-US" dirty="0"/>
              <a:t>The AEO2020 Low Oil Price case (which reflects a U.S. crude oil benchmark West Texas Intermediate price at $56 per barrel or lower) is the only case in which U.S. natural gas production from oil formations is lower in 2050 than current levels.</a:t>
            </a:r>
          </a:p>
          <a:p>
            <a:pPr lvl="0"/>
            <a:r>
              <a:rPr lang="en-US" dirty="0"/>
              <a:t>The level of drilling in oil formations primarily depends on crude oil prices rather than natural gas prices. Increased natural gas production from oil-directed drilling puts downward pressure on natural gas prices throughout the projection period. </a:t>
            </a:r>
          </a:p>
        </p:txBody>
      </p:sp>
      <p:sp>
        <p:nvSpPr>
          <p:cNvPr id="10" name="Title 9"/>
          <p:cNvSpPr>
            <a:spLocks noGrp="1"/>
          </p:cNvSpPr>
          <p:nvPr>
            <p:ph type="title"/>
          </p:nvPr>
        </p:nvSpPr>
        <p:spPr/>
        <p:txBody>
          <a:bodyPr/>
          <a:lstStyle/>
          <a:p>
            <a:r>
              <a:rPr lang="en-US" dirty="0"/>
              <a:t>—even though relatively low oil prices put downward pressure on natural gas prices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12</a:t>
            </a:fld>
            <a:endParaRPr lang="en-US" dirty="0"/>
          </a:p>
        </p:txBody>
      </p:sp>
      <p:grpSp>
        <p:nvGrpSpPr>
          <p:cNvPr id="14" name="Group 13"/>
          <p:cNvGrpSpPr/>
          <p:nvPr/>
        </p:nvGrpSpPr>
        <p:grpSpPr>
          <a:xfrm>
            <a:off x="349653" y="-1021"/>
            <a:ext cx="11564435" cy="531722"/>
            <a:chOff x="349653" y="-1021"/>
            <a:chExt cx="11564435" cy="531722"/>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370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Placeholder 34"/>
          <p:cNvGraphicFramePr>
            <a:graphicFrameLocks noGrp="1"/>
          </p:cNvGraphicFramePr>
          <p:nvPr>
            <p:ph type="chart" sz="quarter" idx="12"/>
            <p:extLst>
              <p:ext uri="{D42A27DB-BD31-4B8C-83A1-F6EECF244321}">
                <p14:modId xmlns:p14="http://schemas.microsoft.com/office/powerpoint/2010/main" val="247990144"/>
              </p:ext>
            </p:extLst>
          </p:nvPr>
        </p:nvGraphicFramePr>
        <p:xfrm>
          <a:off x="309563" y="2022475"/>
          <a:ext cx="11577637" cy="3925888"/>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1"/>
          <p:cNvSpPr txBox="1">
            <a:spLocks noGrp="1"/>
          </p:cNvSpPr>
          <p:nvPr>
            <p:ph type="body" sz="quarter" idx="13"/>
          </p:nvPr>
        </p:nvSpPr>
        <p:spPr bwMode="auto">
          <a:prstGeom prst="rect">
            <a:avLst/>
          </a:prstGeom>
          <a:noFill/>
          <a:ln w="9525">
            <a:noFill/>
            <a:miter lim="800000"/>
            <a:headEnd/>
            <a:tailEnd/>
          </a:ln>
        </p:spPr>
        <p:txBody>
          <a:bodyPr wrap="non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dirty="0">
                <a:latin typeface="+mn-lt"/>
                <a:ea typeface="Times New Roman" charset="0"/>
                <a:cs typeface="Times New Roman" charset="0"/>
              </a:rPr>
              <a:t>Natural gas consumption by sector (AEO2020 Reference case) </a:t>
            </a:r>
          </a:p>
          <a:p>
            <a:pPr eaLnBrk="0" hangingPunct="0"/>
            <a:endParaRPr lang="en-US" sz="200" b="1" i="0" baseline="0" dirty="0">
              <a:latin typeface="+mn-lt"/>
              <a:ea typeface="Times New Roman" charset="0"/>
              <a:cs typeface="Times New Roman" charset="0"/>
            </a:endParaRPr>
          </a:p>
          <a:p>
            <a:pPr eaLnBrk="0" hangingPunct="0"/>
            <a:r>
              <a:rPr lang="en-US" sz="1400" i="0" baseline="0" dirty="0">
                <a:latin typeface="+mn-lt"/>
                <a:ea typeface="Times New Roman" charset="0"/>
                <a:cs typeface="Times New Roman" charset="0"/>
              </a:rPr>
              <a:t>trillion cubic feet</a:t>
            </a:r>
          </a:p>
        </p:txBody>
      </p:sp>
      <p:sp>
        <p:nvSpPr>
          <p:cNvPr id="10" name="Title 9"/>
          <p:cNvSpPr>
            <a:spLocks noGrp="1"/>
          </p:cNvSpPr>
          <p:nvPr>
            <p:ph type="title"/>
          </p:nvPr>
        </p:nvSpPr>
        <p:spPr/>
        <p:txBody>
          <a:bodyPr/>
          <a:lstStyle/>
          <a:p>
            <a:r>
              <a:rPr lang="en-US" dirty="0"/>
              <a:t>Industrial and electric power demand drives U.S. natural gas consumption growth—</a:t>
            </a:r>
          </a:p>
        </p:txBody>
      </p:sp>
      <p:sp>
        <p:nvSpPr>
          <p:cNvPr id="8" name="Text Placeholder 7"/>
          <p:cNvSpPr>
            <a:spLocks noGrp="1"/>
          </p:cNvSpPr>
          <p:nvPr>
            <p:ph type="body" sz="quarter" idx="15"/>
          </p:nvPr>
        </p:nvSpPr>
        <p:spPr/>
        <p:txBody>
          <a:bodyPr/>
          <a:lstStyle/>
          <a:p>
            <a:endParaRPr lang="en-US"/>
          </a:p>
        </p:txBody>
      </p:sp>
      <p:sp>
        <p:nvSpPr>
          <p:cNvPr id="3" name="Slide Number Placeholder 2"/>
          <p:cNvSpPr>
            <a:spLocks noGrp="1"/>
          </p:cNvSpPr>
          <p:nvPr>
            <p:ph type="sldNum" sz="quarter" idx="4"/>
          </p:nvPr>
        </p:nvSpPr>
        <p:spPr/>
        <p:txBody>
          <a:bodyPr/>
          <a:lstStyle/>
          <a:p>
            <a:fld id="{2D80C5C9-96E0-47EC-B500-37C5FE284639}" type="slidenum">
              <a:rPr lang="en-US" smtClean="0"/>
              <a:pPr/>
              <a:t>13</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pSp>
        <p:nvGrpSpPr>
          <p:cNvPr id="14" name="Group 13"/>
          <p:cNvGrpSpPr/>
          <p:nvPr/>
        </p:nvGrpSpPr>
        <p:grpSpPr>
          <a:xfrm>
            <a:off x="10408429" y="2164209"/>
            <a:ext cx="1467646" cy="3642419"/>
            <a:chOff x="0" y="0"/>
            <a:chExt cx="1467602" cy="2547867"/>
          </a:xfrm>
        </p:grpSpPr>
        <p:sp>
          <p:nvSpPr>
            <p:cNvPr id="15" name="TextBox 1"/>
            <p:cNvSpPr txBox="1"/>
            <p:nvPr/>
          </p:nvSpPr>
          <p:spPr bwMode="auto">
            <a:xfrm>
              <a:off x="0" y="1791387"/>
              <a:ext cx="953338" cy="261867"/>
            </a:xfrm>
            <a:prstGeom prst="rect">
              <a:avLst/>
            </a:prstGeom>
            <a:noFill/>
            <a:ln w="9525">
              <a:noFill/>
              <a:miter lim="800000"/>
              <a:headEnd/>
              <a:tailEnd/>
            </a:ln>
          </p:spPr>
          <p:txBody>
            <a:bodyPr wrap="none" lIns="27432" tIns="27432" rIns="27432" bIns="27432" rtlCol="0">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dirty="0">
                  <a:solidFill>
                    <a:srgbClr val="C00000"/>
                  </a:solidFill>
                  <a:latin typeface="+mn-lt"/>
                  <a:ea typeface="Times New Roman" charset="0"/>
                  <a:cs typeface="Times New Roman" charset="0"/>
                </a:rPr>
                <a:t>residential</a:t>
              </a:r>
              <a:endParaRPr lang="en-US" sz="1400" i="0" dirty="0">
                <a:solidFill>
                  <a:srgbClr val="C00000"/>
                </a:solidFill>
                <a:latin typeface="+mn-lt"/>
                <a:ea typeface="Times New Roman" charset="0"/>
                <a:cs typeface="Times New Roman" charset="0"/>
              </a:endParaRPr>
            </a:p>
          </p:txBody>
        </p:sp>
        <p:sp>
          <p:nvSpPr>
            <p:cNvPr id="16" name="TextBox 1"/>
            <p:cNvSpPr txBox="1"/>
            <p:nvPr/>
          </p:nvSpPr>
          <p:spPr bwMode="auto">
            <a:xfrm>
              <a:off x="0" y="1185070"/>
              <a:ext cx="1262718" cy="261867"/>
            </a:xfrm>
            <a:prstGeom prst="rect">
              <a:avLst/>
            </a:prstGeom>
            <a:noFill/>
            <a:ln w="9525">
              <a:noFill/>
              <a:miter lim="800000"/>
              <a:headEnd/>
              <a:tailEnd/>
            </a:ln>
          </p:spPr>
          <p:txBody>
            <a:bodyPr wrap="none" lIns="27432" tIns="27432" rIns="27432" bIns="27432" rtlCol="0">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dirty="0">
                  <a:solidFill>
                    <a:srgbClr val="E1AB76"/>
                  </a:solidFill>
                  <a:latin typeface="+mn-lt"/>
                  <a:ea typeface="Times New Roman" charset="0"/>
                  <a:cs typeface="Times New Roman" charset="0"/>
                </a:rPr>
                <a:t>electric power</a:t>
              </a:r>
            </a:p>
          </p:txBody>
        </p:sp>
        <p:sp>
          <p:nvSpPr>
            <p:cNvPr id="17" name="TextBox 1"/>
            <p:cNvSpPr txBox="1"/>
            <p:nvPr/>
          </p:nvSpPr>
          <p:spPr bwMode="auto">
            <a:xfrm>
              <a:off x="0" y="0"/>
              <a:ext cx="1467602" cy="641562"/>
            </a:xfrm>
            <a:prstGeom prst="rect">
              <a:avLst/>
            </a:prstGeom>
            <a:noFill/>
            <a:ln w="9525">
              <a:noFill/>
              <a:miter lim="800000"/>
              <a:headEnd/>
              <a:tailEnd/>
            </a:ln>
          </p:spPr>
          <p:txBody>
            <a:bodyPr wrap="none" lIns="27432" tIns="27432" rIns="27432" bIns="27432" rtlCol="0">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dirty="0">
                  <a:solidFill>
                    <a:schemeClr val="accent3"/>
                  </a:solidFill>
                  <a:latin typeface="+mn-lt"/>
                  <a:ea typeface="Times New Roman" charset="0"/>
                  <a:cs typeface="Times New Roman" charset="0"/>
                </a:rPr>
                <a:t>industrial</a:t>
              </a:r>
            </a:p>
            <a:p>
              <a:pPr eaLnBrk="0" hangingPunct="0"/>
              <a:r>
                <a:rPr lang="en-US" sz="1400" b="1" i="0" baseline="0" dirty="0">
                  <a:solidFill>
                    <a:schemeClr val="accent3">
                      <a:lumMod val="50000"/>
                    </a:schemeClr>
                  </a:solidFill>
                  <a:latin typeface="+mn-lt"/>
                  <a:ea typeface="Times New Roman" charset="0"/>
                  <a:cs typeface="Times New Roman" charset="0"/>
                </a:rPr>
                <a:t>    </a:t>
              </a:r>
              <a:r>
                <a:rPr lang="en-US" sz="1400" b="0" i="0" dirty="0">
                  <a:solidFill>
                    <a:schemeClr val="accent3">
                      <a:lumMod val="50000"/>
                    </a:schemeClr>
                  </a:solidFill>
                  <a:latin typeface="+mn-lt"/>
                  <a:ea typeface="Times New Roman" charset="0"/>
                  <a:cs typeface="Times New Roman" charset="0"/>
                </a:rPr>
                <a:t>liquefaction</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2">
                      <a:lumMod val="60000"/>
                      <a:lumOff val="40000"/>
                    </a:schemeClr>
                  </a:solidFill>
                  <a:effectLst/>
                  <a:uLnTx/>
                  <a:uFillTx/>
                  <a:latin typeface="+mn-lt"/>
                  <a:ea typeface="Times New Roman" charset="0"/>
                  <a:cs typeface="Times New Roman" charset="0"/>
                </a:rPr>
                <a:t> </a:t>
              </a:r>
              <a:r>
                <a:rPr kumimoji="0" lang="en-US" sz="1400" b="0" i="0" u="none" strike="noStrike" kern="0" cap="none" spc="0" normalizeH="0" baseline="0" noProof="0" dirty="0">
                  <a:ln>
                    <a:noFill/>
                  </a:ln>
                  <a:solidFill>
                    <a:schemeClr val="accent3">
                      <a:lumMod val="75000"/>
                    </a:schemeClr>
                  </a:solidFill>
                  <a:effectLst/>
                  <a:uLnTx/>
                  <a:uFillTx/>
                  <a:latin typeface="+mn-lt"/>
                  <a:ea typeface="Times New Roman" charset="0"/>
                  <a:cs typeface="Times New Roman" charset="0"/>
                </a:rPr>
                <a:t>   lease and plant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BD732A"/>
                  </a:solidFill>
                  <a:effectLst/>
                  <a:uLnTx/>
                  <a:uFillTx/>
                  <a:latin typeface="+mn-lt"/>
                  <a:ea typeface="Times New Roman" charset="0"/>
                  <a:cs typeface="Times New Roman" charset="0"/>
                </a:rPr>
                <a:t>    </a:t>
              </a:r>
              <a:r>
                <a:rPr kumimoji="0" lang="en-US" sz="1400" b="0" i="0" u="none" strike="noStrike" kern="0" cap="none" spc="0" normalizeH="0" baseline="0" noProof="0" dirty="0">
                  <a:ln>
                    <a:noFill/>
                  </a:ln>
                  <a:solidFill>
                    <a:schemeClr val="accent3"/>
                  </a:solidFill>
                  <a:effectLst/>
                  <a:uLnTx/>
                  <a:uFillTx/>
                  <a:latin typeface="+mn-lt"/>
                  <a:ea typeface="Times New Roman" charset="0"/>
                  <a:cs typeface="Times New Roman" charset="0"/>
                </a:rPr>
                <a:t>other</a:t>
              </a:r>
            </a:p>
          </p:txBody>
        </p:sp>
        <p:sp>
          <p:nvSpPr>
            <p:cNvPr id="18" name="TextBox 1"/>
            <p:cNvSpPr txBox="1"/>
            <p:nvPr/>
          </p:nvSpPr>
          <p:spPr bwMode="auto">
            <a:xfrm>
              <a:off x="0" y="2038693"/>
              <a:ext cx="1053365" cy="261867"/>
            </a:xfrm>
            <a:prstGeom prst="rect">
              <a:avLst/>
            </a:prstGeom>
            <a:noFill/>
            <a:ln w="9525">
              <a:noFill/>
              <a:miter lim="800000"/>
              <a:headEnd/>
              <a:tailEnd/>
            </a:ln>
          </p:spPr>
          <p:txBody>
            <a:bodyPr wrap="none" lIns="27432" tIns="27432" rIns="27432" bIns="27432" rtlCol="0">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3A5AC"/>
                  </a:solidFill>
                  <a:effectLst/>
                  <a:uLnTx/>
                  <a:uFillTx/>
                  <a:latin typeface="+mn-lt"/>
                  <a:ea typeface="Times New Roman" charset="0"/>
                  <a:cs typeface="Times New Roman" charset="0"/>
                </a:rPr>
                <a:t>commercial</a:t>
              </a:r>
              <a:endParaRPr lang="en-US" sz="500" b="1" i="0" dirty="0">
                <a:solidFill>
                  <a:srgbClr val="E3A5AC"/>
                </a:solidFill>
                <a:latin typeface="+mn-lt"/>
                <a:ea typeface="Times New Roman" charset="0"/>
                <a:cs typeface="Times New Roman" charset="0"/>
              </a:endParaRPr>
            </a:p>
          </p:txBody>
        </p:sp>
        <p:sp>
          <p:nvSpPr>
            <p:cNvPr id="19" name="TextBox 1"/>
            <p:cNvSpPr txBox="1"/>
            <p:nvPr/>
          </p:nvSpPr>
          <p:spPr bwMode="auto">
            <a:xfrm>
              <a:off x="0" y="2286000"/>
              <a:ext cx="1272080" cy="261867"/>
            </a:xfrm>
            <a:prstGeom prst="rect">
              <a:avLst/>
            </a:prstGeom>
            <a:noFill/>
            <a:ln w="9525">
              <a:noFill/>
              <a:miter lim="800000"/>
              <a:headEnd/>
              <a:tailEnd/>
            </a:ln>
          </p:spPr>
          <p:txBody>
            <a:bodyPr wrap="none" lIns="27432" tIns="27432" rIns="27432" bIns="27432" rtlCol="0">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953"/>
                  </a:solidFill>
                  <a:effectLst/>
                  <a:uLnTx/>
                  <a:uFillTx/>
                  <a:latin typeface="+mn-lt"/>
                  <a:ea typeface="Times New Roman" charset="0"/>
                  <a:cs typeface="Times New Roman" charset="0"/>
                </a:rPr>
                <a:t>transportation</a:t>
              </a:r>
              <a:endParaRPr kumimoji="0" lang="en-US" sz="1800" b="1" i="0" u="none" strike="noStrike" kern="0" cap="none" spc="0" normalizeH="0" baseline="0" noProof="0" dirty="0">
                <a:ln>
                  <a:noFill/>
                </a:ln>
                <a:solidFill>
                  <a:srgbClr val="A33340">
                    <a:lumMod val="60000"/>
                    <a:lumOff val="40000"/>
                  </a:srgbClr>
                </a:solidFill>
                <a:effectLst/>
                <a:uLnTx/>
                <a:uFillTx/>
                <a:latin typeface="+mn-lt"/>
                <a:ea typeface="Times New Roman" charset="0"/>
                <a:cs typeface="Times New Roman" charset="0"/>
              </a:endParaRPr>
            </a:p>
          </p:txBody>
        </p:sp>
      </p:grpSp>
      <p:sp>
        <p:nvSpPr>
          <p:cNvPr id="21" name="TextBox 1"/>
          <p:cNvSpPr txBox="1"/>
          <p:nvPr/>
        </p:nvSpPr>
        <p:spPr bwMode="auto">
          <a:xfrm>
            <a:off x="8366480" y="1648797"/>
            <a:ext cx="1223650" cy="1223643"/>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i="0" dirty="0">
                <a:solidFill>
                  <a:schemeClr val="tx1"/>
                </a:solidFill>
                <a:latin typeface="+mn-lt"/>
                <a:ea typeface="Times New Roman" charset="0"/>
                <a:cs typeface="Times New Roman" charset="0"/>
              </a:rPr>
              <a:t>billion cubic</a:t>
            </a:r>
            <a:r>
              <a:rPr lang="en-US" sz="1400" i="0" baseline="0" dirty="0">
                <a:solidFill>
                  <a:schemeClr val="tx1"/>
                </a:solidFill>
                <a:latin typeface="+mn-lt"/>
                <a:ea typeface="Times New Roman" charset="0"/>
                <a:cs typeface="Times New Roman" charset="0"/>
              </a:rPr>
              <a:t> feet per day</a:t>
            </a:r>
            <a:endParaRPr lang="en-US" sz="1400" i="0" dirty="0">
              <a:solidFill>
                <a:schemeClr val="tx1"/>
              </a:solidFill>
              <a:latin typeface="+mn-lt"/>
              <a:ea typeface="Times New Roman" charset="0"/>
              <a:cs typeface="Times New Roman" charset="0"/>
            </a:endParaRPr>
          </a:p>
        </p:txBody>
      </p:sp>
      <p:sp>
        <p:nvSpPr>
          <p:cNvPr id="22" name="TextBox 1"/>
          <p:cNvSpPr txBox="1"/>
          <p:nvPr/>
        </p:nvSpPr>
        <p:spPr bwMode="auto">
          <a:xfrm>
            <a:off x="3743294" y="1876257"/>
            <a:ext cx="1560946" cy="636630"/>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a:pPr eaLnBrk="0" hangingPunct="0"/>
            <a:endParaRPr lang="en-US" sz="600" b="0" i="0" dirty="0">
              <a:solidFill>
                <a:schemeClr val="tx1"/>
              </a:solidFill>
              <a:latin typeface="+mn-lt"/>
              <a:ea typeface="Times New Roman" charset="0"/>
              <a:cs typeface="Times New Roman" charset="0"/>
            </a:endParaRPr>
          </a:p>
          <a:p>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p:txBody>
      </p:sp>
    </p:spTree>
    <p:extLst>
      <p:ext uri="{BB962C8B-B14F-4D97-AF65-F5344CB8AC3E}">
        <p14:creationId xmlns:p14="http://schemas.microsoft.com/office/powerpoint/2010/main" val="42583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Relatively low U.S. natural gas prices in the AEO2020 Reference case lead to continued growth in natural gas consumption in the near term, particularly in the electric power sector. However, through 2050, only the industrial sector shows markedly increased natural gas consumption.</a:t>
            </a:r>
          </a:p>
          <a:p>
            <a:pPr lvl="0"/>
            <a:r>
              <a:rPr lang="en-US" dirty="0"/>
              <a:t>The industrial sector, which includes fuel used for liquefaction at export facilities and in lease and plant operations, consumes more natural gas than any other sector in the United States after 2021. Major natural gas consumers in this sector include the chemical industry (where natural gas is used as a feedstock to produce methanol and ammonia), manufacturing heat and power, and lease and plant fuel.</a:t>
            </a:r>
          </a:p>
          <a:p>
            <a:pPr lvl="0"/>
            <a:r>
              <a:rPr lang="en-US" dirty="0"/>
              <a:t>Natural gas used for U.S. electric power generation peaks in 2021 as relatively low natural gas prices, new natural gas-fired combined-cycle capacity, and coal-fired capacity retirements drive increases in natural gas-fired generation in the short term. However, strong growth in renewables and efficiency improvements in the remaining coal-fired fleet lead to declining amounts of natural gas consumed in the electric power sector through 2030. Natural gas consumption then slowly rises to reach its 2021 level again in the late 2040s.</a:t>
            </a:r>
          </a:p>
          <a:p>
            <a:pPr lvl="0"/>
            <a:r>
              <a:rPr lang="en-US" dirty="0"/>
              <a:t>Natural gas consumption in the residential and commercial sectors remains largely flat because of efficiency gains and population shifts to warmer regions that counterbalance population growth. Although natural gas consumption rises in the transportation sector--particularly for freight trucks, rail, and marine shipping--it remains a small share of both transportation fuel demand and total natural gas consumption.</a:t>
            </a:r>
          </a:p>
        </p:txBody>
      </p:sp>
      <p:sp>
        <p:nvSpPr>
          <p:cNvPr id="10" name="Title 9"/>
          <p:cNvSpPr>
            <a:spLocks noGrp="1"/>
          </p:cNvSpPr>
          <p:nvPr>
            <p:ph type="title"/>
          </p:nvPr>
        </p:nvSpPr>
        <p:spPr/>
        <p:txBody>
          <a:bodyPr/>
          <a:lstStyle/>
          <a:p>
            <a:r>
              <a:rPr lang="en-US" dirty="0"/>
              <a:t>—but consumption in the residential and commercial sectors remains relatively flat across the projection period in the AEO2020 Reference 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14</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45095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35"/>
          <p:cNvGraphicFramePr>
            <a:graphicFrameLocks noGrp="1"/>
          </p:cNvGraphicFramePr>
          <p:nvPr>
            <p:ph sz="quarter" idx="12"/>
            <p:extLst>
              <p:ext uri="{D42A27DB-BD31-4B8C-83A1-F6EECF244321}">
                <p14:modId xmlns:p14="http://schemas.microsoft.com/office/powerpoint/2010/main" val="678273161"/>
              </p:ext>
            </p:extLst>
          </p:nvPr>
        </p:nvGraphicFramePr>
        <p:xfrm>
          <a:off x="309563" y="1427163"/>
          <a:ext cx="11599862" cy="4752975"/>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9"/>
          <p:cNvSpPr>
            <a:spLocks noGrp="1"/>
          </p:cNvSpPr>
          <p:nvPr>
            <p:ph type="title"/>
          </p:nvPr>
        </p:nvSpPr>
        <p:spPr/>
        <p:txBody>
          <a:bodyPr/>
          <a:lstStyle/>
          <a:p>
            <a:r>
              <a:rPr lang="en-US" dirty="0"/>
              <a:t>The United States continues to export more natural gas than it imports in the AEO2020 Reference 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15</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pSp>
        <p:nvGrpSpPr>
          <p:cNvPr id="24" name="Group 23"/>
          <p:cNvGrpSpPr/>
          <p:nvPr/>
        </p:nvGrpSpPr>
        <p:grpSpPr>
          <a:xfrm>
            <a:off x="3722891" y="1869985"/>
            <a:ext cx="8261301" cy="3526945"/>
            <a:chOff x="4132334" y="-3576073"/>
            <a:chExt cx="8261301" cy="3526945"/>
          </a:xfrm>
        </p:grpSpPr>
        <p:sp>
          <p:nvSpPr>
            <p:cNvPr id="34" name="TextBox 1"/>
            <p:cNvSpPr txBox="1"/>
            <p:nvPr/>
          </p:nvSpPr>
          <p:spPr bwMode="auto">
            <a:xfrm>
              <a:off x="10794029" y="-3467616"/>
              <a:ext cx="1599606" cy="3418488"/>
            </a:xfrm>
            <a:prstGeom prst="rect">
              <a:avLst/>
            </a:prstGeom>
            <a:noFill/>
            <a:ln w="9525">
              <a:noFill/>
              <a:miter lim="800000"/>
              <a:headEnd/>
              <a:tailEnd/>
            </a:ln>
          </p:spPr>
          <p:txBody>
            <a:bodyPr wrap="squar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baseline="0" dirty="0">
                  <a:solidFill>
                    <a:schemeClr val="tx2"/>
                  </a:solidFill>
                  <a:latin typeface="Arial" panose="020B0604020202020204" pitchFamily="34" charset="0"/>
                  <a:ea typeface="Times New Roman" charset="0"/>
                  <a:cs typeface="Arial" panose="020B0604020202020204" pitchFamily="34" charset="0"/>
                </a:rPr>
                <a:t>liquefied natural gas (LNG) </a:t>
              </a:r>
            </a:p>
            <a:p>
              <a:pPr eaLnBrk="0" hangingPunct="0"/>
              <a:r>
                <a:rPr lang="en-US" sz="1400" b="1" i="0" baseline="0" dirty="0">
                  <a:solidFill>
                    <a:schemeClr val="tx2"/>
                  </a:solidFill>
                  <a:latin typeface="Arial" panose="020B0604020202020204" pitchFamily="34" charset="0"/>
                  <a:ea typeface="Times New Roman" charset="0"/>
                  <a:cs typeface="Arial" panose="020B0604020202020204" pitchFamily="34" charset="0"/>
                </a:rPr>
                <a:t>exports</a:t>
              </a:r>
            </a:p>
            <a:p>
              <a:pPr eaLnBrk="0" hangingPunct="0"/>
              <a:endParaRPr lang="en-US" sz="200" b="0" i="0" baseline="0" dirty="0">
                <a:solidFill>
                  <a:schemeClr val="bg2"/>
                </a:solidFill>
                <a:latin typeface="Arial" panose="020B0604020202020204" pitchFamily="34" charset="0"/>
                <a:ea typeface="Times New Roman" charset="0"/>
                <a:cs typeface="Arial" panose="020B0604020202020204" pitchFamily="34" charset="0"/>
              </a:endParaRPr>
            </a:p>
            <a:p>
              <a:pPr eaLnBrk="0" hangingPunct="0"/>
              <a:endParaRPr lang="en-US" sz="200" b="0" i="0" baseline="0" dirty="0">
                <a:solidFill>
                  <a:schemeClr val="bg2"/>
                </a:solidFill>
                <a:latin typeface="Arial" panose="020B0604020202020204" pitchFamily="34" charset="0"/>
                <a:ea typeface="Times New Roman" charset="0"/>
                <a:cs typeface="Arial" panose="020B0604020202020204" pitchFamily="34" charset="0"/>
              </a:endParaRPr>
            </a:p>
            <a:p>
              <a:pPr eaLnBrk="0" hangingPunct="0"/>
              <a:endParaRPr lang="en-US" sz="200" b="0" i="0" baseline="0" dirty="0">
                <a:solidFill>
                  <a:schemeClr val="bg2"/>
                </a:solidFill>
                <a:latin typeface="Arial" panose="020B0604020202020204" pitchFamily="34" charset="0"/>
                <a:ea typeface="Times New Roman" charset="0"/>
                <a:cs typeface="Arial" panose="020B0604020202020204" pitchFamily="34" charset="0"/>
              </a:endParaRPr>
            </a:p>
            <a:p>
              <a:pPr eaLnBrk="0" hangingPunct="0"/>
              <a:endParaRPr lang="en-US" sz="1400" b="0" i="0" baseline="0" dirty="0">
                <a:solidFill>
                  <a:schemeClr val="bg2"/>
                </a:solidFill>
                <a:latin typeface="Arial" panose="020B0604020202020204" pitchFamily="34" charset="0"/>
                <a:ea typeface="Times New Roman" charset="0"/>
                <a:cs typeface="Arial" panose="020B0604020202020204" pitchFamily="34" charset="0"/>
              </a:endParaRPr>
            </a:p>
            <a:p>
              <a:pPr eaLnBrk="0" hangingPunct="0"/>
              <a:r>
                <a:rPr lang="en-US" sz="1400" b="0" i="0" baseline="0" dirty="0">
                  <a:solidFill>
                    <a:schemeClr val="bg2"/>
                  </a:solidFill>
                  <a:latin typeface="Arial" panose="020B0604020202020204" pitchFamily="34" charset="0"/>
                  <a:ea typeface="Times New Roman" charset="0"/>
                  <a:cs typeface="Arial" panose="020B0604020202020204" pitchFamily="34" charset="0"/>
                </a:rPr>
                <a:t>pipeline exports to </a:t>
              </a:r>
            </a:p>
            <a:p>
              <a:pPr marL="0" marR="0" lvl="0" indent="0" defTabSz="914400" eaLnBrk="0" fontAlgn="auto" latinLnBrk="0" hangingPunct="0">
                <a:lnSpc>
                  <a:spcPct val="100000"/>
                </a:lnSpc>
                <a:spcBef>
                  <a:spcPts val="0"/>
                </a:spcBef>
                <a:spcAft>
                  <a:spcPts val="0"/>
                </a:spcAft>
                <a:buClrTx/>
                <a:buSzTx/>
                <a:buFontTx/>
                <a:buNone/>
                <a:tabLst/>
                <a:defRPr/>
              </a:pPr>
              <a:endParaRPr lang="en-US" sz="500" b="1" i="0" baseline="0" dirty="0">
                <a:solidFill>
                  <a:schemeClr val="accent2"/>
                </a:solidFill>
                <a:effectLst/>
                <a:latin typeface="Arial" panose="020B0604020202020204" pitchFamily="34" charset="0"/>
                <a:ea typeface="+mn-ea"/>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2"/>
                  </a:solidFill>
                  <a:effectLst/>
                  <a:latin typeface="Arial" panose="020B0604020202020204" pitchFamily="34" charset="0"/>
                  <a:ea typeface="+mn-ea"/>
                  <a:cs typeface="Arial" panose="020B0604020202020204" pitchFamily="34" charset="0"/>
                </a:rPr>
                <a:t>  Mexico</a:t>
              </a:r>
              <a:endParaRPr lang="en-US" sz="1400" b="0" i="0" baseline="0" dirty="0">
                <a:solidFill>
                  <a:schemeClr val="accent2"/>
                </a:solidFill>
                <a:effectLst/>
                <a:latin typeface="Arial" panose="020B0604020202020204" pitchFamily="34" charset="0"/>
                <a:ea typeface="+mn-ea"/>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endParaRPr lang="en-US" sz="200" b="1" i="0" baseline="0" dirty="0">
                <a:solidFill>
                  <a:schemeClr val="accent5"/>
                </a:solidFill>
                <a:latin typeface="Arial" panose="020B0604020202020204" pitchFamily="34" charset="0"/>
                <a:ea typeface="Times New Roman" charset="0"/>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endParaRPr lang="en-US" sz="200" b="1" i="0" baseline="0" dirty="0">
                <a:solidFill>
                  <a:schemeClr val="accent5"/>
                </a:solidFill>
                <a:latin typeface="Arial" panose="020B0604020202020204" pitchFamily="34" charset="0"/>
                <a:ea typeface="Times New Roman" charset="0"/>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endParaRPr lang="en-US" sz="200" b="1" i="0" baseline="0" dirty="0">
                <a:solidFill>
                  <a:schemeClr val="accent5"/>
                </a:solidFill>
                <a:latin typeface="Arial" panose="020B0604020202020204" pitchFamily="34" charset="0"/>
                <a:ea typeface="Times New Roman" charset="0"/>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endParaRPr lang="en-US" sz="200" b="1" i="0" baseline="0" dirty="0">
                <a:solidFill>
                  <a:schemeClr val="accent5"/>
                </a:solidFill>
                <a:latin typeface="Arial" panose="020B0604020202020204" pitchFamily="34" charset="0"/>
                <a:ea typeface="Times New Roman" charset="0"/>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endParaRPr lang="en-US" sz="200" b="1" i="0" baseline="0" dirty="0">
                <a:solidFill>
                  <a:schemeClr val="accent5"/>
                </a:solidFill>
                <a:latin typeface="Arial" panose="020B0604020202020204" pitchFamily="34" charset="0"/>
                <a:ea typeface="Times New Roman" charset="0"/>
                <a:cs typeface="Arial" panose="020B0604020202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endParaRPr lang="en-US" sz="200" b="1" i="0" baseline="0" dirty="0">
                <a:solidFill>
                  <a:schemeClr val="accent5"/>
                </a:solidFill>
                <a:latin typeface="Arial" panose="020B0604020202020204" pitchFamily="34" charset="0"/>
                <a:ea typeface="Times New Roman" charset="0"/>
                <a:cs typeface="Arial" panose="020B0604020202020204" pitchFamily="34" charset="0"/>
              </a:endParaRPr>
            </a:p>
            <a:p>
              <a:pPr eaLnBrk="0" hangingPunct="0"/>
              <a:r>
                <a:rPr lang="en-US" sz="1400" b="1" i="0" baseline="0" dirty="0">
                  <a:solidFill>
                    <a:schemeClr val="accent5"/>
                  </a:solidFill>
                  <a:latin typeface="Arial" panose="020B0604020202020204" pitchFamily="34" charset="0"/>
                  <a:ea typeface="Times New Roman" charset="0"/>
                  <a:cs typeface="Arial" panose="020B0604020202020204" pitchFamily="34" charset="0"/>
                </a:rPr>
                <a:t>  Canada</a:t>
              </a:r>
            </a:p>
            <a:p>
              <a:pPr eaLnBrk="0" hangingPunct="0"/>
              <a:endParaRPr lang="en-US" sz="1400" b="0" i="0" baseline="0" dirty="0">
                <a:solidFill>
                  <a:schemeClr val="bg2"/>
                </a:solidFill>
                <a:latin typeface="Arial" panose="020B0604020202020204" pitchFamily="34" charset="0"/>
                <a:ea typeface="Times New Roman" charset="0"/>
                <a:cs typeface="Arial" panose="020B0604020202020204" pitchFamily="34" charset="0"/>
              </a:endParaRPr>
            </a:p>
            <a:p>
              <a:pPr eaLnBrk="0" hangingPunct="0"/>
              <a:r>
                <a:rPr lang="en-US" sz="1400" b="0" i="0" baseline="0" dirty="0">
                  <a:solidFill>
                    <a:schemeClr val="bg2"/>
                  </a:solidFill>
                  <a:latin typeface="Arial" panose="020B0604020202020204" pitchFamily="34" charset="0"/>
                  <a:ea typeface="Times New Roman" charset="0"/>
                  <a:cs typeface="Arial" panose="020B0604020202020204" pitchFamily="34" charset="0"/>
                </a:rPr>
                <a:t>pipeline imports from</a:t>
              </a:r>
              <a:r>
                <a:rPr lang="en-US" sz="1400" b="1" i="0" baseline="0" dirty="0">
                  <a:solidFill>
                    <a:schemeClr val="bg2"/>
                  </a:solidFill>
                  <a:latin typeface="Arial" panose="020B0604020202020204" pitchFamily="34" charset="0"/>
                  <a:ea typeface="Times New Roman" charset="0"/>
                  <a:cs typeface="Arial" panose="020B0604020202020204" pitchFamily="34" charset="0"/>
                </a:rPr>
                <a:t>    </a:t>
              </a:r>
            </a:p>
            <a:p>
              <a:pPr eaLnBrk="0" hangingPunct="0"/>
              <a:r>
                <a:rPr lang="en-US" sz="1400" b="1" i="0" baseline="0" dirty="0">
                  <a:solidFill>
                    <a:schemeClr val="accent2"/>
                  </a:solidFill>
                  <a:latin typeface="Arial" panose="020B0604020202020204" pitchFamily="34" charset="0"/>
                  <a:ea typeface="Times New Roman" charset="0"/>
                  <a:cs typeface="Arial" panose="020B0604020202020204" pitchFamily="34" charset="0"/>
                </a:rPr>
                <a:t>  </a:t>
              </a:r>
              <a:r>
                <a:rPr lang="en-US" sz="1400" b="1" i="0" baseline="0" dirty="0">
                  <a:solidFill>
                    <a:schemeClr val="accent5">
                      <a:lumMod val="60000"/>
                      <a:lumOff val="40000"/>
                    </a:schemeClr>
                  </a:solidFill>
                  <a:latin typeface="Arial" panose="020B0604020202020204" pitchFamily="34" charset="0"/>
                  <a:ea typeface="Times New Roman" charset="0"/>
                  <a:cs typeface="Arial" panose="020B0604020202020204" pitchFamily="34" charset="0"/>
                </a:rPr>
                <a:t>Canada</a:t>
              </a:r>
            </a:p>
            <a:p>
              <a:pPr eaLnBrk="0" hangingPunct="0"/>
              <a:endParaRPr lang="en-US" sz="1400" b="1" i="0" baseline="0" dirty="0">
                <a:solidFill>
                  <a:schemeClr val="accent1">
                    <a:lumMod val="60000"/>
                    <a:lumOff val="40000"/>
                  </a:schemeClr>
                </a:solidFill>
                <a:latin typeface="Arial" panose="020B0604020202020204" pitchFamily="34" charset="0"/>
                <a:ea typeface="Times New Roman" charset="0"/>
                <a:cs typeface="Arial" panose="020B0604020202020204" pitchFamily="34" charset="0"/>
              </a:endParaRPr>
            </a:p>
            <a:p>
              <a:pPr eaLnBrk="0" hangingPunct="0"/>
              <a:r>
                <a:rPr lang="en-US" sz="1400" b="1" i="0" baseline="0" dirty="0">
                  <a:solidFill>
                    <a:schemeClr val="accent1">
                      <a:lumMod val="60000"/>
                      <a:lumOff val="40000"/>
                    </a:schemeClr>
                  </a:solidFill>
                  <a:latin typeface="Arial" panose="020B0604020202020204" pitchFamily="34" charset="0"/>
                  <a:ea typeface="Times New Roman" charset="0"/>
                  <a:cs typeface="Arial" panose="020B0604020202020204" pitchFamily="34" charset="0"/>
                </a:rPr>
                <a:t>LNG imports</a:t>
              </a:r>
              <a:endParaRPr lang="en-US" sz="1400" i="0" dirty="0">
                <a:solidFill>
                  <a:schemeClr val="accent1">
                    <a:lumMod val="60000"/>
                    <a:lumOff val="40000"/>
                  </a:schemeClr>
                </a:solidFill>
                <a:latin typeface="Arial" panose="020B0604020202020204" pitchFamily="34" charset="0"/>
                <a:ea typeface="Times New Roman" charset="0"/>
                <a:cs typeface="Arial" panose="020B0604020202020204" pitchFamily="34" charset="0"/>
              </a:endParaRPr>
            </a:p>
          </p:txBody>
        </p:sp>
        <p:sp>
          <p:nvSpPr>
            <p:cNvPr id="35" name="TextBox 1"/>
            <p:cNvSpPr txBox="1"/>
            <p:nvPr/>
          </p:nvSpPr>
          <p:spPr bwMode="auto">
            <a:xfrm>
              <a:off x="4132334" y="-3576073"/>
              <a:ext cx="1795881" cy="666624"/>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0" i="0" dirty="0">
                  <a:solidFill>
                    <a:schemeClr val="tx1"/>
                  </a:solidFill>
                  <a:latin typeface="Arial" panose="020B0604020202020204" pitchFamily="34" charset="0"/>
                  <a:ea typeface="Times New Roman" charset="0"/>
                  <a:cs typeface="Arial" panose="020B0604020202020204" pitchFamily="34" charset="0"/>
                </a:rPr>
                <a:t>         </a:t>
              </a:r>
              <a:r>
                <a:rPr lang="en-US" sz="1400" b="1" i="0" dirty="0">
                  <a:solidFill>
                    <a:schemeClr val="tx1"/>
                  </a:solidFill>
                  <a:latin typeface="Arial" panose="020B0604020202020204" pitchFamily="34" charset="0"/>
                  <a:ea typeface="Times New Roman" charset="0"/>
                  <a:cs typeface="Arial" panose="020B0604020202020204" pitchFamily="34" charset="0"/>
                </a:rPr>
                <a:t>2019</a:t>
              </a:r>
              <a:endParaRPr lang="en-US" sz="1400" b="0" i="0" dirty="0">
                <a:solidFill>
                  <a:schemeClr val="tx1"/>
                </a:solidFill>
                <a:latin typeface="Arial" panose="020B0604020202020204" pitchFamily="34" charset="0"/>
                <a:ea typeface="Times New Roman" charset="0"/>
                <a:cs typeface="Arial" panose="020B0604020202020204" pitchFamily="34" charset="0"/>
              </a:endParaRPr>
            </a:p>
            <a:p>
              <a:pPr eaLnBrk="0" hangingPunct="0"/>
              <a:r>
                <a:rPr lang="en-US" sz="1400" b="0" i="0" dirty="0">
                  <a:solidFill>
                    <a:schemeClr val="tx1"/>
                  </a:solidFill>
                  <a:latin typeface="Arial" panose="020B0604020202020204" pitchFamily="34" charset="0"/>
                  <a:ea typeface="Times New Roman" charset="0"/>
                  <a:cs typeface="Arial" panose="020B0604020202020204" pitchFamily="34" charset="0"/>
                </a:rPr>
                <a:t>history</a:t>
              </a:r>
              <a:r>
                <a:rPr lang="en-US" sz="1400" b="0" i="0" baseline="0" dirty="0">
                  <a:solidFill>
                    <a:schemeClr val="tx1"/>
                  </a:solidFill>
                  <a:latin typeface="Arial" panose="020B0604020202020204" pitchFamily="34" charset="0"/>
                  <a:ea typeface="Times New Roman" charset="0"/>
                  <a:cs typeface="Arial" panose="020B0604020202020204" pitchFamily="34" charset="0"/>
                </a:rPr>
                <a:t>     projections</a:t>
              </a:r>
              <a:endParaRPr lang="en-US" sz="1400" b="0" i="0" dirty="0">
                <a:solidFill>
                  <a:schemeClr val="tx1"/>
                </a:solidFill>
                <a:latin typeface="Arial" panose="020B0604020202020204" pitchFamily="34" charset="0"/>
                <a:ea typeface="Times New Roman" charset="0"/>
                <a:cs typeface="Arial" panose="020B0604020202020204" pitchFamily="34" charset="0"/>
              </a:endParaRPr>
            </a:p>
          </p:txBody>
        </p:sp>
      </p:grpSp>
    </p:spTree>
    <p:extLst>
      <p:ext uri="{BB962C8B-B14F-4D97-AF65-F5344CB8AC3E}">
        <p14:creationId xmlns:p14="http://schemas.microsoft.com/office/powerpoint/2010/main" val="90184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In the AEO2020 Reference case, pipeline exports to Mexico and liquefied natural gas (LNG) exports to world markets increase moderately until 2025, after which pipeline export growth to Mexico slows. LNG exports continue to rise through 2030 before remaining relatively flat for the remainder of the projection period. </a:t>
            </a:r>
          </a:p>
          <a:p>
            <a:pPr lvl="0"/>
            <a:r>
              <a:rPr lang="en-US" dirty="0"/>
              <a:t>Increasing natural gas exports to Mexico are a result of more pipeline infrastructure to and within Mexico, allowing for increased natural gas-fired power generation. By 2030, Mexico’s domestic natural gas production begins to displace U.S. exports. </a:t>
            </a:r>
          </a:p>
          <a:p>
            <a:pPr lvl="0"/>
            <a:r>
              <a:rPr lang="en-US" dirty="0"/>
              <a:t>Three more LNG-export facilities became operational in the Lower 48 states in 2019, bringing the total number to six. Two new LNG projects reached final investment decisions and started construction in 2019. All LNG-export facilities and expansions currently under construction are expected to be completed by 2025. U.S. LNG-export capacity will continue to serve growing global LNG demand, particularly in emerging Asian markets as long as U.S. natural gas prices remain competitive. As U.S.-sourced LNG becomes less competitive in world markets after 2030, export volumes level off.</a:t>
            </a:r>
          </a:p>
          <a:p>
            <a:pPr lvl="0"/>
            <a:r>
              <a:rPr lang="en-US" dirty="0"/>
              <a:t>U.S. imports of natural gas from Canada, primarily from its prolific western region, continue to generally decline from historical levels. U.S. exports of natural gas to eastern Canada continue to increase because of eastern Canada’s proximity to U.S. natural gas resources in the Marcellus and Utica plays and new pipeline infrastructure. However, this export growth slows in the mid-2020s as Canada’s demand for natural gas begins to decline, particularly in the electric power sector, as Canada begins transitioning to more renewables in its generation mix.</a:t>
            </a:r>
          </a:p>
        </p:txBody>
      </p:sp>
      <p:sp>
        <p:nvSpPr>
          <p:cNvPr id="10" name="Title 9"/>
          <p:cNvSpPr>
            <a:spLocks noGrp="1"/>
          </p:cNvSpPr>
          <p:nvPr>
            <p:ph type="title"/>
          </p:nvPr>
        </p:nvSpPr>
        <p:spPr/>
        <p:txBody>
          <a:bodyPr>
            <a:normAutofit fontScale="90000"/>
          </a:bodyPr>
          <a:lstStyle/>
          <a:p>
            <a:r>
              <a:rPr lang="en-US" dirty="0"/>
              <a:t>—because near-term growth in liquefied natural gas export capacity delivers domestic production to global markets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16</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19598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sz="quarter" idx="12"/>
            <p:extLst>
              <p:ext uri="{D42A27DB-BD31-4B8C-83A1-F6EECF244321}">
                <p14:modId xmlns:p14="http://schemas.microsoft.com/office/powerpoint/2010/main" val="973942043"/>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9"/>
          <p:cNvSpPr>
            <a:spLocks noGrp="1"/>
          </p:cNvSpPr>
          <p:nvPr>
            <p:ph type="title"/>
          </p:nvPr>
        </p:nvSpPr>
        <p:spPr/>
        <p:txBody>
          <a:bodyPr/>
          <a:lstStyle/>
          <a:p>
            <a:r>
              <a:rPr lang="en-US" dirty="0"/>
              <a:t>Liquefied natural gas (LNG) exports are sensitive to both oil and natural gas prices—</a:t>
            </a:r>
          </a:p>
        </p:txBody>
      </p:sp>
      <p:sp>
        <p:nvSpPr>
          <p:cNvPr id="3" name="Slide Number Placeholder 2"/>
          <p:cNvSpPr>
            <a:spLocks noGrp="1"/>
          </p:cNvSpPr>
          <p:nvPr>
            <p:ph type="sldNum" sz="quarter" idx="4"/>
          </p:nvPr>
        </p:nvSpPr>
        <p:spPr/>
        <p:txBody>
          <a:bodyPr/>
          <a:lstStyle/>
          <a:p>
            <a:fld id="{2D80C5C9-96E0-47EC-B500-37C5FE284639}" type="slidenum">
              <a:rPr lang="en-US" smtClean="0"/>
              <a:pPr/>
              <a:t>17</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
        <p:nvSpPr>
          <p:cNvPr id="15" name="TextBox 1"/>
          <p:cNvSpPr txBox="1"/>
          <p:nvPr/>
        </p:nvSpPr>
        <p:spPr bwMode="auto">
          <a:xfrm>
            <a:off x="5109882" y="2381752"/>
            <a:ext cx="1183343" cy="3454272"/>
          </a:xfrm>
          <a:prstGeom prst="rect">
            <a:avLst/>
          </a:prstGeom>
          <a:solidFill>
            <a:schemeClr val="bg1"/>
          </a:solidFill>
          <a:ln w="9525">
            <a:noFill/>
            <a:miter lim="800000"/>
            <a:headEnd/>
            <a:tailEnd/>
          </a:ln>
        </p:spPr>
        <p:txBody>
          <a:bodyPr wrap="squar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eaLnBrk="0" hangingPunct="0"/>
            <a:r>
              <a:rPr lang="en-US" sz="1400" b="1" i="0" dirty="0">
                <a:solidFill>
                  <a:schemeClr val="accent5">
                    <a:lumMod val="75000"/>
                  </a:schemeClr>
                </a:solidFill>
                <a:latin typeface="+mn-lt"/>
                <a:ea typeface="Times New Roman" charset="0"/>
                <a:cs typeface="Times New Roman" charset="0"/>
              </a:rPr>
              <a:t>High Oil</a:t>
            </a:r>
            <a:r>
              <a:rPr lang="en-US" sz="1400" b="1" i="0" baseline="0" dirty="0">
                <a:solidFill>
                  <a:schemeClr val="accent5">
                    <a:lumMod val="75000"/>
                  </a:schemeClr>
                </a:solidFill>
                <a:latin typeface="+mn-lt"/>
                <a:ea typeface="Times New Roman" charset="0"/>
                <a:cs typeface="Times New Roman" charset="0"/>
              </a:rPr>
              <a:t> Price</a:t>
            </a:r>
          </a:p>
          <a:p>
            <a:pPr algn="l" eaLnBrk="0" hangingPunct="0"/>
            <a:endParaRPr lang="en-US" sz="500" b="1" i="0" baseline="0" dirty="0">
              <a:solidFill>
                <a:schemeClr val="accent3"/>
              </a:solidFill>
              <a:latin typeface="+mn-lt"/>
              <a:ea typeface="Times New Roman" charset="0"/>
              <a:cs typeface="Times New Roman" charset="0"/>
            </a:endParaRPr>
          </a:p>
          <a:p>
            <a:pPr algn="l" eaLnBrk="0" hangingPunct="0"/>
            <a:endParaRPr lang="en-US" sz="1400" b="1" i="0" baseline="0" dirty="0">
              <a:solidFill>
                <a:schemeClr val="accent2">
                  <a:lumMod val="75000"/>
                </a:schemeClr>
              </a:solidFill>
              <a:latin typeface="+mn-lt"/>
              <a:ea typeface="Times New Roman" charset="0"/>
              <a:cs typeface="Times New Roman" charset="0"/>
            </a:endParaRPr>
          </a:p>
          <a:p>
            <a:pPr algn="l" eaLnBrk="0" hangingPunct="0"/>
            <a:endParaRPr lang="en-US" sz="1400" b="1" dirty="0">
              <a:solidFill>
                <a:schemeClr val="accent2">
                  <a:lumMod val="75000"/>
                </a:schemeClr>
              </a:solidFill>
              <a:ea typeface="Times New Roman" charset="0"/>
              <a:cs typeface="Times New Roman" charset="0"/>
            </a:endParaRPr>
          </a:p>
          <a:p>
            <a:pPr algn="l" eaLnBrk="0" hangingPunct="0"/>
            <a:endParaRPr lang="en-US" sz="1400" b="1" i="0" baseline="0" dirty="0">
              <a:solidFill>
                <a:schemeClr val="accent2">
                  <a:lumMod val="75000"/>
                </a:schemeClr>
              </a:solidFill>
              <a:latin typeface="+mn-lt"/>
              <a:ea typeface="Times New Roman" charset="0"/>
              <a:cs typeface="Times New Roman" charset="0"/>
            </a:endParaRPr>
          </a:p>
          <a:p>
            <a:pPr algn="l" eaLnBrk="0" hangingPunct="0"/>
            <a:r>
              <a:rPr lang="en-US" sz="1400" b="1" i="0" baseline="0" dirty="0">
                <a:solidFill>
                  <a:schemeClr val="accent2">
                    <a:lumMod val="75000"/>
                  </a:schemeClr>
                </a:solidFill>
                <a:latin typeface="+mn-lt"/>
                <a:ea typeface="Times New Roman" charset="0"/>
                <a:cs typeface="Times New Roman" charset="0"/>
              </a:rPr>
              <a:t>High Oil and Gas Supply</a:t>
            </a:r>
            <a:endParaRPr lang="en-US" sz="1400" b="1" i="0" dirty="0">
              <a:solidFill>
                <a:schemeClr val="accent2">
                  <a:lumMod val="75000"/>
                </a:schemeClr>
              </a:solidFill>
              <a:latin typeface="+mn-lt"/>
              <a:ea typeface="Times New Roman" charset="0"/>
              <a:cs typeface="Times New Roman" charset="0"/>
            </a:endParaRPr>
          </a:p>
          <a:p>
            <a:pPr algn="l" eaLnBrk="0" hangingPunct="0"/>
            <a:endParaRPr lang="en-US" sz="1400" b="1" dirty="0">
              <a:ea typeface="Times New Roman" charset="0"/>
              <a:cs typeface="Times New Roman" charset="0"/>
            </a:endParaRPr>
          </a:p>
          <a:p>
            <a:pPr algn="l" eaLnBrk="0" hangingPunct="0"/>
            <a:r>
              <a:rPr lang="en-US" sz="1400" b="1" i="0" dirty="0">
                <a:solidFill>
                  <a:schemeClr val="tx1"/>
                </a:solidFill>
                <a:latin typeface="+mn-lt"/>
                <a:ea typeface="Times New Roman" charset="0"/>
                <a:cs typeface="Times New Roman" charset="0"/>
              </a:rPr>
              <a:t>Reference</a:t>
            </a:r>
            <a:r>
              <a:rPr lang="en-US" sz="1400" b="1" i="0" baseline="0" dirty="0">
                <a:solidFill>
                  <a:schemeClr val="tx1"/>
                </a:solidFill>
                <a:latin typeface="+mn-lt"/>
                <a:ea typeface="Times New Roman" charset="0"/>
                <a:cs typeface="Times New Roman" charset="0"/>
              </a:rPr>
              <a:t> </a:t>
            </a:r>
          </a:p>
          <a:p>
            <a:pPr eaLnBrk="0" hangingPunct="0"/>
            <a:r>
              <a:rPr lang="en-US" sz="1400" b="1" dirty="0">
                <a:solidFill>
                  <a:schemeClr val="accent5">
                    <a:lumMod val="40000"/>
                    <a:lumOff val="60000"/>
                  </a:schemeClr>
                </a:solidFill>
              </a:rPr>
              <a:t>Low Oil Price</a:t>
            </a:r>
            <a:endParaRPr lang="en-US" sz="1400" dirty="0">
              <a:solidFill>
                <a:schemeClr val="accent5">
                  <a:lumMod val="40000"/>
                  <a:lumOff val="60000"/>
                </a:schemeClr>
              </a:solidFill>
            </a:endParaRPr>
          </a:p>
          <a:p>
            <a:pPr algn="l" eaLnBrk="0" hangingPunct="0"/>
            <a:r>
              <a:rPr lang="en-US" sz="1400" b="1" i="0" baseline="0" dirty="0">
                <a:solidFill>
                  <a:schemeClr val="accent2">
                    <a:lumMod val="40000"/>
                    <a:lumOff val="60000"/>
                  </a:schemeClr>
                </a:solidFill>
                <a:effectLst/>
                <a:latin typeface="+mn-lt"/>
                <a:ea typeface="+mn-ea"/>
                <a:cs typeface="+mn-cs"/>
              </a:rPr>
              <a:t>Low Oil and Gas Supply</a:t>
            </a:r>
          </a:p>
          <a:p>
            <a:pPr algn="l" eaLnBrk="0" hangingPunct="0"/>
            <a:endParaRPr lang="en-US" sz="1400" dirty="0">
              <a:effectLst/>
            </a:endParaRPr>
          </a:p>
          <a:p>
            <a:pPr algn="ctr" eaLnBrk="0" hangingPunct="0"/>
            <a:endParaRPr lang="en-US" sz="1400" i="0" dirty="0">
              <a:solidFill>
                <a:schemeClr val="accent1"/>
              </a:solidFill>
              <a:latin typeface="+mn-lt"/>
              <a:ea typeface="Times New Roman" charset="0"/>
              <a:cs typeface="Times New Roman" charset="0"/>
            </a:endParaRPr>
          </a:p>
        </p:txBody>
      </p:sp>
      <p:sp>
        <p:nvSpPr>
          <p:cNvPr id="16" name="TextBox 1"/>
          <p:cNvSpPr txBox="1"/>
          <p:nvPr/>
        </p:nvSpPr>
        <p:spPr bwMode="auto">
          <a:xfrm>
            <a:off x="7740692" y="2061699"/>
            <a:ext cx="1265153" cy="640107"/>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p:txBody>
      </p:sp>
      <p:graphicFrame>
        <p:nvGraphicFramePr>
          <p:cNvPr id="21" name="Content Placeholder 20"/>
          <p:cNvGraphicFramePr>
            <a:graphicFrameLocks noGrp="1"/>
          </p:cNvGraphicFramePr>
          <p:nvPr>
            <p:ph sz="quarter" idx="13"/>
            <p:extLst>
              <p:ext uri="{D42A27DB-BD31-4B8C-83A1-F6EECF244321}">
                <p14:modId xmlns:p14="http://schemas.microsoft.com/office/powerpoint/2010/main" val="1605445327"/>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78096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Historically, most LNG was traded under long-term contracts linked to crude oil prices because the regional nature of natural gas markets prevented the development of a natural gas price index that could be used globally. In addition to providing a liquid global pricing benchmark, crude oil, to some degree, can act as a substitute for natural gas in industry and for power generation. </a:t>
            </a:r>
          </a:p>
          <a:p>
            <a:r>
              <a:rPr lang="en-US" dirty="0"/>
              <a:t>As more natural gas is traded via short-term contracts or traded on the spot market, the link between LNG and oil prices weakens over time, making U.S. LNG exports less sensitive to the crude oil-to-natural gas price ratio and more responsive to the global LNG supply-natural gas demand dynamics.  This shift causes growth in U.S. LNG exports to slow in all cases.</a:t>
            </a:r>
          </a:p>
          <a:p>
            <a:pPr lvl="0"/>
            <a:r>
              <a:rPr lang="en-US" dirty="0"/>
              <a:t>When the crude oil-to-natural gas price ratio is highest, such as in the High Oil Price case, U.S. LNG exports are at their highest levels. U.S. LNG supplies are priced based on relatively low domestic spot prices instead of oil-linked contracts. In addition, demand for LNG increases, in part, as a result of consumers moving away from petroleum products. </a:t>
            </a:r>
          </a:p>
          <a:p>
            <a:pPr lvl="0"/>
            <a:r>
              <a:rPr lang="en-US" dirty="0"/>
              <a:t>In the High Oil and Gas Supply case, low U.S. natural gas prices make U.S. LNG exports competitive relative to other suppliers. Conversely, higher U.S. natural gas prices in the Low Oil and Gas Supply case result in lower U.S. LNG exports.</a:t>
            </a:r>
          </a:p>
        </p:txBody>
      </p:sp>
      <p:sp>
        <p:nvSpPr>
          <p:cNvPr id="10" name="Title 9"/>
          <p:cNvSpPr>
            <a:spLocks noGrp="1"/>
          </p:cNvSpPr>
          <p:nvPr>
            <p:ph type="title"/>
          </p:nvPr>
        </p:nvSpPr>
        <p:spPr/>
        <p:txBody>
          <a:bodyPr/>
          <a:lstStyle/>
          <a:p>
            <a:r>
              <a:rPr lang="en-US" dirty="0"/>
              <a:t>—resulting in a wide range of U.S. LNG-export levels across cases </a:t>
            </a:r>
          </a:p>
        </p:txBody>
      </p:sp>
      <p:sp>
        <p:nvSpPr>
          <p:cNvPr id="3" name="Slide Number Placeholder 2"/>
          <p:cNvSpPr>
            <a:spLocks noGrp="1"/>
          </p:cNvSpPr>
          <p:nvPr>
            <p:ph type="sldNum" sz="quarter" idx="4"/>
          </p:nvPr>
        </p:nvSpPr>
        <p:spPr/>
        <p:txBody>
          <a:bodyPr/>
          <a:lstStyle/>
          <a:p>
            <a:fld id="{2D80C5C9-96E0-47EC-B500-37C5FE284639}" type="slidenum">
              <a:rPr lang="en-US" smtClean="0"/>
              <a:pPr/>
              <a:t>18</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43334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1639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ontent Placeholder 39"/>
          <p:cNvGraphicFramePr>
            <a:graphicFrameLocks noGrp="1"/>
          </p:cNvGraphicFramePr>
          <p:nvPr>
            <p:ph sz="quarter" idx="13"/>
            <p:extLst>
              <p:ext uri="{D42A27DB-BD31-4B8C-83A1-F6EECF244321}">
                <p14:modId xmlns:p14="http://schemas.microsoft.com/office/powerpoint/2010/main" val="2833998323"/>
              </p:ext>
            </p:extLst>
          </p:nvPr>
        </p:nvGraphicFramePr>
        <p:xfrm>
          <a:off x="349653" y="1481448"/>
          <a:ext cx="4790456" cy="4752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Content Placeholder 38"/>
          <p:cNvGraphicFramePr>
            <a:graphicFrameLocks noGrp="1"/>
          </p:cNvGraphicFramePr>
          <p:nvPr>
            <p:ph sz="quarter" idx="12"/>
            <p:extLst>
              <p:ext uri="{D42A27DB-BD31-4B8C-83A1-F6EECF244321}">
                <p14:modId xmlns:p14="http://schemas.microsoft.com/office/powerpoint/2010/main" val="4259442138"/>
              </p:ext>
            </p:extLst>
          </p:nvPr>
        </p:nvGraphicFramePr>
        <p:xfrm>
          <a:off x="6463532" y="1481447"/>
          <a:ext cx="5659437" cy="4752975"/>
        </p:xfrm>
        <a:graphic>
          <a:graphicData uri="http://schemas.openxmlformats.org/drawingml/2006/chart">
            <c:chart xmlns:c="http://schemas.openxmlformats.org/drawingml/2006/chart" xmlns:r="http://schemas.openxmlformats.org/officeDocument/2006/relationships" r:id="rId4"/>
          </a:graphicData>
        </a:graphic>
      </p:graphicFrame>
      <p:sp>
        <p:nvSpPr>
          <p:cNvPr id="3" name="Title 2"/>
          <p:cNvSpPr>
            <a:spLocks noGrp="1"/>
          </p:cNvSpPr>
          <p:nvPr>
            <p:ph type="title"/>
          </p:nvPr>
        </p:nvSpPr>
        <p:spPr/>
        <p:txBody>
          <a:bodyPr/>
          <a:lstStyle/>
          <a:p>
            <a:r>
              <a:rPr lang="en-US" dirty="0"/>
              <a:t>U.S. dry natural gas production and consumption increase in most AEO2020 cases—</a:t>
            </a:r>
          </a:p>
        </p:txBody>
      </p:sp>
      <p:sp>
        <p:nvSpPr>
          <p:cNvPr id="4" name="Slide Number Placeholder 3"/>
          <p:cNvSpPr>
            <a:spLocks noGrp="1"/>
          </p:cNvSpPr>
          <p:nvPr>
            <p:ph type="sldNum" sz="quarter" idx="4"/>
          </p:nvPr>
        </p:nvSpPr>
        <p:spPr/>
        <p:txBody>
          <a:bodyPr/>
          <a:lstStyle/>
          <a:p>
            <a:fld id="{2D80C5C9-96E0-47EC-B500-37C5FE284639}" type="slidenum">
              <a:rPr lang="en-US" smtClean="0"/>
              <a:pPr/>
              <a:t>3</a:t>
            </a:fld>
            <a:endParaRPr lang="en-US" dirty="0"/>
          </a:p>
        </p:txBody>
      </p:sp>
      <p:grpSp>
        <p:nvGrpSpPr>
          <p:cNvPr id="6" name="Group 5"/>
          <p:cNvGrpSpPr/>
          <p:nvPr/>
        </p:nvGrpSpPr>
        <p:grpSpPr>
          <a:xfrm>
            <a:off x="349653" y="-1021"/>
            <a:ext cx="11564435" cy="531722"/>
            <a:chOff x="349653" y="-1021"/>
            <a:chExt cx="11564435" cy="531722"/>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
        <p:nvSpPr>
          <p:cNvPr id="21" name="TextBox 1"/>
          <p:cNvSpPr txBox="1"/>
          <p:nvPr/>
        </p:nvSpPr>
        <p:spPr bwMode="auto">
          <a:xfrm>
            <a:off x="4970171" y="2257736"/>
            <a:ext cx="1710549" cy="3357949"/>
          </a:xfrm>
          <a:prstGeom prst="rect">
            <a:avLst/>
          </a:prstGeom>
          <a:noFill/>
          <a:ln w="9525">
            <a:noFill/>
            <a:miter lim="800000"/>
            <a:headEnd/>
            <a:tailEnd/>
          </a:ln>
        </p:spPr>
        <p:txBody>
          <a:bodyPr wrap="non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baseline="0" dirty="0">
                <a:solidFill>
                  <a:schemeClr val="accent2">
                    <a:lumMod val="75000"/>
                  </a:schemeClr>
                </a:solidFill>
                <a:latin typeface="Arial" panose="020B0604020202020204" pitchFamily="34" charset="0"/>
                <a:ea typeface="Times New Roman" charset="0"/>
                <a:cs typeface="Arial" panose="020B0604020202020204" pitchFamily="34" charset="0"/>
              </a:rPr>
              <a:t>High Oil and </a:t>
            </a:r>
          </a:p>
          <a:p>
            <a:pPr eaLnBrk="0" hangingPunct="0"/>
            <a:r>
              <a:rPr lang="en-US" sz="1400" b="1" i="0" baseline="0" dirty="0">
                <a:solidFill>
                  <a:schemeClr val="accent2">
                    <a:lumMod val="75000"/>
                  </a:schemeClr>
                </a:solidFill>
                <a:latin typeface="Arial" panose="020B0604020202020204" pitchFamily="34" charset="0"/>
                <a:ea typeface="Times New Roman" charset="0"/>
                <a:cs typeface="Arial" panose="020B0604020202020204" pitchFamily="34" charset="0"/>
              </a:rPr>
              <a:t>Gas Supply</a:t>
            </a:r>
          </a:p>
          <a:p>
            <a:pPr eaLnBrk="0" hangingPunct="0"/>
            <a:r>
              <a:rPr lang="en-US" sz="1400" b="1" i="0" baseline="0" dirty="0">
                <a:solidFill>
                  <a:schemeClr val="accent5">
                    <a:lumMod val="75000"/>
                  </a:schemeClr>
                </a:solidFill>
                <a:latin typeface="Arial" panose="020B0604020202020204" pitchFamily="34" charset="0"/>
                <a:ea typeface="Times New Roman" charset="0"/>
                <a:cs typeface="Arial" panose="020B0604020202020204" pitchFamily="34" charset="0"/>
              </a:rPr>
              <a:t>High Oil Price</a:t>
            </a:r>
          </a:p>
          <a:p>
            <a:pPr eaLnBrk="0" hangingPunct="0"/>
            <a:r>
              <a:rPr lang="en-US" sz="1400" b="1" i="0" baseline="0" dirty="0">
                <a:solidFill>
                  <a:schemeClr val="accent1">
                    <a:lumMod val="75000"/>
                  </a:schemeClr>
                </a:solidFill>
                <a:latin typeface="Arial" panose="020B0604020202020204" pitchFamily="34" charset="0"/>
                <a:ea typeface="Times New Roman" charset="0"/>
                <a:cs typeface="Arial" panose="020B0604020202020204" pitchFamily="34" charset="0"/>
              </a:rPr>
              <a:t>High Economic </a:t>
            </a:r>
          </a:p>
          <a:p>
            <a:pPr eaLnBrk="0" hangingPunct="0"/>
            <a:r>
              <a:rPr lang="en-US" sz="1400" b="1" i="0" baseline="0" dirty="0">
                <a:solidFill>
                  <a:schemeClr val="accent1">
                    <a:lumMod val="75000"/>
                  </a:schemeClr>
                </a:solidFill>
                <a:latin typeface="Arial" panose="020B0604020202020204" pitchFamily="34" charset="0"/>
                <a:ea typeface="Times New Roman" charset="0"/>
                <a:cs typeface="Arial" panose="020B0604020202020204" pitchFamily="34" charset="0"/>
              </a:rPr>
              <a:t>Growth</a:t>
            </a:r>
          </a:p>
          <a:p>
            <a:pPr eaLnBrk="0" hangingPunct="0"/>
            <a:r>
              <a:rPr lang="en-US" sz="1400" b="1" dirty="0">
                <a:solidFill>
                  <a:schemeClr val="accent3">
                    <a:lumMod val="75000"/>
                  </a:schemeClr>
                </a:solidFill>
                <a:latin typeface="Arial" panose="020B0604020202020204" pitchFamily="34" charset="0"/>
                <a:ea typeface="Times New Roman" charset="0"/>
                <a:cs typeface="Arial" panose="020B0604020202020204" pitchFamily="34" charset="0"/>
              </a:rPr>
              <a:t>High Renewables </a:t>
            </a:r>
          </a:p>
          <a:p>
            <a:pPr eaLnBrk="0" hangingPunct="0"/>
            <a:r>
              <a:rPr lang="en-US" sz="1400" b="1" dirty="0">
                <a:solidFill>
                  <a:schemeClr val="accent3">
                    <a:lumMod val="75000"/>
                  </a:schemeClr>
                </a:solidFill>
                <a:latin typeface="Arial" panose="020B0604020202020204" pitchFamily="34" charset="0"/>
                <a:ea typeface="Times New Roman" charset="0"/>
                <a:cs typeface="Arial" panose="020B0604020202020204" pitchFamily="34" charset="0"/>
              </a:rPr>
              <a:t>Cost</a:t>
            </a:r>
            <a:endParaRPr lang="en-US" sz="1400" b="1" i="0" baseline="0" dirty="0">
              <a:solidFill>
                <a:schemeClr val="accent3">
                  <a:lumMod val="75000"/>
                </a:schemeClr>
              </a:solidFill>
              <a:latin typeface="Arial" panose="020B0604020202020204" pitchFamily="34" charset="0"/>
              <a:ea typeface="Times New Roman" charset="0"/>
              <a:cs typeface="Arial" panose="020B0604020202020204" pitchFamily="34" charset="0"/>
            </a:endParaRPr>
          </a:p>
          <a:p>
            <a:pPr eaLnBrk="0" hangingPunct="0"/>
            <a:r>
              <a:rPr lang="en-US" sz="1400" b="1" i="0" baseline="0" dirty="0">
                <a:solidFill>
                  <a:schemeClr val="tx1"/>
                </a:solidFill>
                <a:latin typeface="Arial" panose="020B0604020202020204" pitchFamily="34" charset="0"/>
                <a:ea typeface="Times New Roman" charset="0"/>
                <a:cs typeface="Arial" panose="020B0604020202020204" pitchFamily="34" charset="0"/>
              </a:rPr>
              <a:t>Reference</a:t>
            </a:r>
          </a:p>
          <a:p>
            <a:pPr eaLnBrk="0" hangingPunct="0"/>
            <a:r>
              <a:rPr lang="en-US" sz="1400" b="1" dirty="0">
                <a:solidFill>
                  <a:schemeClr val="accent3">
                    <a:lumMod val="40000"/>
                    <a:lumOff val="60000"/>
                  </a:schemeClr>
                </a:solidFill>
                <a:latin typeface="Arial" panose="020B0604020202020204" pitchFamily="34" charset="0"/>
                <a:ea typeface="Times New Roman" charset="0"/>
                <a:cs typeface="Arial" panose="020B0604020202020204" pitchFamily="34" charset="0"/>
              </a:rPr>
              <a:t>Low Renewables </a:t>
            </a:r>
          </a:p>
          <a:p>
            <a:pPr eaLnBrk="0" hangingPunct="0"/>
            <a:r>
              <a:rPr lang="en-US" sz="1400" b="1" dirty="0">
                <a:solidFill>
                  <a:schemeClr val="accent3">
                    <a:lumMod val="40000"/>
                    <a:lumOff val="60000"/>
                  </a:schemeClr>
                </a:solidFill>
                <a:latin typeface="Arial" panose="020B0604020202020204" pitchFamily="34" charset="0"/>
                <a:ea typeface="Times New Roman" charset="0"/>
                <a:cs typeface="Arial" panose="020B0604020202020204" pitchFamily="34" charset="0"/>
              </a:rPr>
              <a:t>Cost</a:t>
            </a:r>
            <a:endParaRPr lang="en-US" sz="1400" b="1" i="0" baseline="0" dirty="0">
              <a:solidFill>
                <a:schemeClr val="accent3">
                  <a:lumMod val="40000"/>
                  <a:lumOff val="60000"/>
                </a:schemeClr>
              </a:solidFill>
              <a:latin typeface="Arial" panose="020B0604020202020204" pitchFamily="34" charset="0"/>
              <a:ea typeface="Times New Roman" charset="0"/>
              <a:cs typeface="Arial" panose="020B0604020202020204" pitchFamily="34" charset="0"/>
            </a:endParaRPr>
          </a:p>
          <a:p>
            <a:pPr eaLnBrk="0" hangingPunct="0"/>
            <a:r>
              <a:rPr lang="en-US" sz="1400" b="1" i="0" baseline="0" dirty="0">
                <a:solidFill>
                  <a:schemeClr val="accent1">
                    <a:lumMod val="40000"/>
                    <a:lumOff val="60000"/>
                  </a:schemeClr>
                </a:solidFill>
                <a:latin typeface="Arial" panose="020B0604020202020204" pitchFamily="34" charset="0"/>
                <a:ea typeface="Times New Roman" charset="0"/>
                <a:cs typeface="Arial" panose="020B0604020202020204" pitchFamily="34" charset="0"/>
              </a:rPr>
              <a:t>Low Economic</a:t>
            </a:r>
          </a:p>
          <a:p>
            <a:pPr eaLnBrk="0" hangingPunct="0"/>
            <a:r>
              <a:rPr lang="en-US" sz="1400" b="1" i="0" baseline="0" dirty="0">
                <a:solidFill>
                  <a:schemeClr val="accent1">
                    <a:lumMod val="40000"/>
                    <a:lumOff val="60000"/>
                  </a:schemeClr>
                </a:solidFill>
                <a:latin typeface="Arial" panose="020B0604020202020204" pitchFamily="34" charset="0"/>
                <a:ea typeface="Times New Roman" charset="0"/>
                <a:cs typeface="Arial" panose="020B0604020202020204" pitchFamily="34" charset="0"/>
              </a:rPr>
              <a:t>Growth</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lumMod val="40000"/>
                    <a:lumOff val="60000"/>
                  </a:schemeClr>
                </a:solidFill>
                <a:effectLst/>
                <a:uLnTx/>
                <a:uFillTx/>
                <a:latin typeface="Arial" panose="020B0604020202020204" pitchFamily="34" charset="0"/>
                <a:ea typeface="Times New Roman" charset="0"/>
                <a:cs typeface="Arial" panose="020B0604020202020204" pitchFamily="34" charset="0"/>
              </a:rPr>
              <a:t>Low Oil Price</a:t>
            </a:r>
          </a:p>
          <a:p>
            <a:pPr eaLnBrk="0" hangingPunct="0"/>
            <a:r>
              <a:rPr lang="en-US" sz="1400" b="1" i="0" baseline="0" dirty="0">
                <a:solidFill>
                  <a:schemeClr val="accent2">
                    <a:lumMod val="40000"/>
                    <a:lumOff val="60000"/>
                  </a:schemeClr>
                </a:solidFill>
                <a:effectLst/>
                <a:latin typeface="Arial" panose="020B0604020202020204" pitchFamily="34" charset="0"/>
                <a:ea typeface="+mn-ea"/>
                <a:cs typeface="Arial" panose="020B0604020202020204" pitchFamily="34" charset="0"/>
              </a:rPr>
              <a:t>Low Oil and </a:t>
            </a:r>
          </a:p>
          <a:p>
            <a:pPr eaLnBrk="0" hangingPunct="0"/>
            <a:r>
              <a:rPr lang="en-US" sz="1400" b="1" i="0" baseline="0" dirty="0">
                <a:solidFill>
                  <a:schemeClr val="accent2">
                    <a:lumMod val="40000"/>
                    <a:lumOff val="60000"/>
                  </a:schemeClr>
                </a:solidFill>
                <a:effectLst/>
                <a:latin typeface="Arial" panose="020B0604020202020204" pitchFamily="34" charset="0"/>
                <a:ea typeface="+mn-ea"/>
                <a:cs typeface="Arial" panose="020B0604020202020204" pitchFamily="34" charset="0"/>
              </a:rPr>
              <a:t>Gas </a:t>
            </a:r>
            <a:r>
              <a:rPr lang="en-US" sz="1400" b="1" i="0" baseline="0" dirty="0">
                <a:solidFill>
                  <a:schemeClr val="accent2">
                    <a:lumMod val="40000"/>
                    <a:lumOff val="60000"/>
                  </a:schemeClr>
                </a:solidFill>
                <a:effectLst/>
                <a:latin typeface="Arial" panose="020B0604020202020204" pitchFamily="34" charset="0"/>
                <a:cs typeface="Arial" panose="020B0604020202020204" pitchFamily="34" charset="0"/>
              </a:rPr>
              <a:t>Supply</a:t>
            </a:r>
            <a:endParaRPr lang="en-US" sz="1400" b="1" i="0" baseline="0" dirty="0">
              <a:solidFill>
                <a:schemeClr val="accent2">
                  <a:lumMod val="40000"/>
                  <a:lumOff val="60000"/>
                </a:schemeClr>
              </a:solidFill>
              <a:ea typeface="Times New Roman" charset="0"/>
              <a:cs typeface="Times New Roman" charset="0"/>
            </a:endParaRPr>
          </a:p>
          <a:p>
            <a:pPr eaLnBrk="0" hangingPunct="0"/>
            <a:endParaRPr lang="en-US" sz="1400" i="0" dirty="0">
              <a:solidFill>
                <a:schemeClr val="accent3"/>
              </a:solidFill>
              <a:latin typeface="+mn-lt"/>
              <a:ea typeface="Times New Roman" charset="0"/>
              <a:cs typeface="Times New Roman" charset="0"/>
            </a:endParaRPr>
          </a:p>
        </p:txBody>
      </p:sp>
      <p:sp>
        <p:nvSpPr>
          <p:cNvPr id="26" name="TextBox 1"/>
          <p:cNvSpPr txBox="1"/>
          <p:nvPr/>
        </p:nvSpPr>
        <p:spPr bwMode="auto">
          <a:xfrm>
            <a:off x="349653" y="1386170"/>
            <a:ext cx="3172067" cy="701680"/>
          </a:xfrm>
          <a:prstGeom prst="rect">
            <a:avLst/>
          </a:prstGeom>
          <a:noFill/>
          <a:ln w="9525">
            <a:noFill/>
            <a:miter lim="800000"/>
            <a:headEnd/>
            <a:tailEnd/>
          </a:ln>
        </p:spPr>
        <p:txBody>
          <a:bodyPr wrap="non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baseline="0" dirty="0">
                <a:latin typeface="+mn-lt"/>
                <a:ea typeface="Times New Roman" charset="0"/>
                <a:cs typeface="Times New Roman" charset="0"/>
              </a:rPr>
              <a:t>AEO2020 U.S.</a:t>
            </a:r>
            <a:r>
              <a:rPr lang="en-US" sz="1400" b="1" i="0" dirty="0">
                <a:latin typeface="+mn-lt"/>
                <a:ea typeface="Times New Roman" charset="0"/>
                <a:cs typeface="Times New Roman" charset="0"/>
              </a:rPr>
              <a:t> </a:t>
            </a:r>
            <a:r>
              <a:rPr lang="en-US" sz="1400" b="1" dirty="0">
                <a:ea typeface="Times New Roman" charset="0"/>
                <a:cs typeface="Times New Roman" charset="0"/>
              </a:rPr>
              <a:t>d</a:t>
            </a:r>
            <a:r>
              <a:rPr lang="en-US" sz="1400" b="1" i="0" baseline="0" dirty="0">
                <a:latin typeface="+mn-lt"/>
                <a:ea typeface="Times New Roman" charset="0"/>
                <a:cs typeface="Times New Roman" charset="0"/>
              </a:rPr>
              <a:t>ry natural gas production</a:t>
            </a:r>
          </a:p>
          <a:p>
            <a:pPr eaLnBrk="0" hangingPunct="0"/>
            <a:endParaRPr lang="en-US" sz="200" b="1" i="0" baseline="0" dirty="0">
              <a:latin typeface="+mn-lt"/>
              <a:ea typeface="Times New Roman" charset="0"/>
              <a:cs typeface="Times New Roman" charset="0"/>
            </a:endParaRPr>
          </a:p>
          <a:p>
            <a:pPr eaLnBrk="0" hangingPunct="0"/>
            <a:r>
              <a:rPr lang="en-US" sz="1400" i="0" baseline="0" dirty="0">
                <a:latin typeface="+mn-lt"/>
                <a:ea typeface="Times New Roman" charset="0"/>
                <a:cs typeface="Times New Roman" charset="0"/>
              </a:rPr>
              <a:t>trillion cubic feet</a:t>
            </a:r>
          </a:p>
          <a:p>
            <a:pPr eaLnBrk="0" hangingPunct="0"/>
            <a:endParaRPr lang="en-US" sz="1400" i="0" baseline="0" dirty="0">
              <a:latin typeface="+mn-lt"/>
              <a:ea typeface="Times New Roman" charset="0"/>
              <a:cs typeface="Times New Roman" charset="0"/>
            </a:endParaRPr>
          </a:p>
          <a:p>
            <a:pPr eaLnBrk="0" hangingPunct="0"/>
            <a:endParaRPr lang="en-US" sz="1400" i="0" dirty="0">
              <a:latin typeface="+mn-lt"/>
              <a:ea typeface="Times New Roman" charset="0"/>
              <a:cs typeface="Times New Roman" charset="0"/>
            </a:endParaRPr>
          </a:p>
        </p:txBody>
      </p:sp>
      <p:sp>
        <p:nvSpPr>
          <p:cNvPr id="27" name="TextBox 1"/>
          <p:cNvSpPr txBox="1"/>
          <p:nvPr/>
        </p:nvSpPr>
        <p:spPr bwMode="auto">
          <a:xfrm>
            <a:off x="1649675" y="2009884"/>
            <a:ext cx="2055019" cy="820333"/>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000" b="0" i="0" dirty="0">
                <a:solidFill>
                  <a:schemeClr val="tx1"/>
                </a:solidFill>
                <a:latin typeface="+mn-lt"/>
                <a:ea typeface="Times New Roman" charset="0"/>
                <a:cs typeface="Times New Roman" charset="0"/>
              </a:rPr>
              <a:t>        </a:t>
            </a:r>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p:txBody>
      </p:sp>
      <p:sp>
        <p:nvSpPr>
          <p:cNvPr id="36" name="TextBox 1"/>
          <p:cNvSpPr txBox="1"/>
          <p:nvPr/>
        </p:nvSpPr>
        <p:spPr bwMode="auto">
          <a:xfrm>
            <a:off x="6195693" y="1386170"/>
            <a:ext cx="3172067" cy="701680"/>
          </a:xfrm>
          <a:prstGeom prst="rect">
            <a:avLst/>
          </a:prstGeom>
          <a:noFill/>
          <a:ln w="9525">
            <a:noFill/>
            <a:miter lim="800000"/>
            <a:headEnd/>
            <a:tailEnd/>
          </a:ln>
        </p:spPr>
        <p:txBody>
          <a:bodyPr wrap="non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dirty="0">
                <a:ea typeface="Times New Roman" charset="0"/>
                <a:cs typeface="Times New Roman" charset="0"/>
              </a:rPr>
              <a:t>AEO2020 U.S. natural gas consumption</a:t>
            </a:r>
            <a:endParaRPr lang="en-US" sz="200" b="1" i="0" baseline="0" dirty="0">
              <a:ea typeface="Times New Roman" charset="0"/>
              <a:cs typeface="Times New Roman" charset="0"/>
            </a:endParaRPr>
          </a:p>
          <a:p>
            <a:pPr eaLnBrk="0" hangingPunct="0"/>
            <a:r>
              <a:rPr lang="en-US" sz="1400" i="0" baseline="0" dirty="0">
                <a:latin typeface="+mn-lt"/>
                <a:ea typeface="Times New Roman" charset="0"/>
                <a:cs typeface="Times New Roman" charset="0"/>
              </a:rPr>
              <a:t>trillion cubic feet</a:t>
            </a:r>
          </a:p>
          <a:p>
            <a:pPr eaLnBrk="0" hangingPunct="0"/>
            <a:endParaRPr lang="en-US" sz="1400" i="0" baseline="0" dirty="0">
              <a:latin typeface="+mn-lt"/>
              <a:ea typeface="Times New Roman" charset="0"/>
              <a:cs typeface="Times New Roman" charset="0"/>
            </a:endParaRPr>
          </a:p>
          <a:p>
            <a:pPr eaLnBrk="0" hangingPunct="0"/>
            <a:endParaRPr lang="en-US" sz="1400" i="0" dirty="0">
              <a:latin typeface="+mn-lt"/>
              <a:ea typeface="Times New Roman" charset="0"/>
              <a:cs typeface="Times New Roman" charset="0"/>
            </a:endParaRPr>
          </a:p>
        </p:txBody>
      </p:sp>
      <p:sp>
        <p:nvSpPr>
          <p:cNvPr id="37" name="TextBox 1"/>
          <p:cNvSpPr txBox="1"/>
          <p:nvPr/>
        </p:nvSpPr>
        <p:spPr bwMode="auto">
          <a:xfrm>
            <a:off x="7840806" y="2009883"/>
            <a:ext cx="2055019" cy="820333"/>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000" b="0" i="0" dirty="0">
                <a:solidFill>
                  <a:schemeClr val="tx1"/>
                </a:solidFill>
                <a:latin typeface="+mn-lt"/>
                <a:ea typeface="Times New Roman" charset="0"/>
                <a:cs typeface="Times New Roman" charset="0"/>
              </a:rPr>
              <a:t>        </a:t>
            </a:r>
            <a:r>
              <a:rPr lang="en-US" sz="1400" b="0" i="0" dirty="0">
                <a:solidFill>
                  <a:schemeClr val="tx1"/>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a:pPr eaLnBrk="0" hangingPunct="0"/>
            <a:r>
              <a:rPr lang="en-US" sz="1400" b="0" i="0" dirty="0">
                <a:solidFill>
                  <a:schemeClr val="tx1"/>
                </a:solidFill>
                <a:latin typeface="+mn-lt"/>
                <a:ea typeface="Times New Roman" charset="0"/>
                <a:cs typeface="Times New Roman" charset="0"/>
              </a:rPr>
              <a:t>history</a:t>
            </a:r>
            <a:r>
              <a:rPr lang="en-US" sz="1400" b="0" i="0" baseline="0" dirty="0">
                <a:solidFill>
                  <a:schemeClr val="tx1"/>
                </a:solidFill>
                <a:latin typeface="+mn-lt"/>
                <a:ea typeface="Times New Roman" charset="0"/>
                <a:cs typeface="Times New Roman" charset="0"/>
              </a:rPr>
              <a:t>     projections</a:t>
            </a:r>
            <a:endParaRPr lang="en-US" sz="1400" b="0" i="0" dirty="0">
              <a:solidFill>
                <a:schemeClr val="tx1"/>
              </a:solidFill>
              <a:latin typeface="+mn-lt"/>
              <a:ea typeface="Times New Roman" charset="0"/>
              <a:cs typeface="Times New Roman" charset="0"/>
            </a:endParaRPr>
          </a:p>
        </p:txBody>
      </p:sp>
    </p:spTree>
    <p:extLst>
      <p:ext uri="{BB962C8B-B14F-4D97-AF65-F5344CB8AC3E}">
        <p14:creationId xmlns:p14="http://schemas.microsoft.com/office/powerpoint/2010/main" val="249272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Natural gas dry production in the AEO2020 Reference case grows 1.9% per year from 2020 to 2025, which is considerably slower than the 5.1%-per-year average growth rate from 2015 to 2020. </a:t>
            </a:r>
          </a:p>
          <a:p>
            <a:pPr lvl="0"/>
            <a:r>
              <a:rPr lang="en-US" dirty="0"/>
              <a:t>U.S. natural gas consumption in the Reference case slows after 2020 and remains relatively flat through 2030 because of slower industrial sector growth. Consumption also declines in the electric power sector during this period.  After 2030, consumption growth rises almost 1% per year on average as natural gas use in the electric power and industrial sectors increases.</a:t>
            </a:r>
          </a:p>
          <a:p>
            <a:pPr lvl="0"/>
            <a:r>
              <a:rPr lang="en-US" dirty="0"/>
              <a:t>U.S. natural gas production grows at a faster rate than consumption in most cases after 2020, leading to an increase in U.S. exports of natural gas. The exception is in the AEO2020 Low Oil and Gas Supply case, where production and consumption remain relatively flat as a result of higher production costs.</a:t>
            </a:r>
          </a:p>
        </p:txBody>
      </p:sp>
      <p:sp>
        <p:nvSpPr>
          <p:cNvPr id="10" name="Title 9"/>
          <p:cNvSpPr>
            <a:spLocks noGrp="1"/>
          </p:cNvSpPr>
          <p:nvPr>
            <p:ph type="title"/>
          </p:nvPr>
        </p:nvSpPr>
        <p:spPr/>
        <p:txBody>
          <a:bodyPr/>
          <a:lstStyle/>
          <a:p>
            <a:r>
              <a:rPr lang="en-US" dirty="0"/>
              <a:t>—and natural gas production growth outpaces consumption in most cases</a:t>
            </a:r>
          </a:p>
        </p:txBody>
      </p:sp>
      <p:sp>
        <p:nvSpPr>
          <p:cNvPr id="3" name="Slide Number Placeholder 2"/>
          <p:cNvSpPr>
            <a:spLocks noGrp="1"/>
          </p:cNvSpPr>
          <p:nvPr>
            <p:ph type="sldNum" sz="quarter" idx="4"/>
          </p:nvPr>
        </p:nvSpPr>
        <p:spPr/>
        <p:txBody>
          <a:bodyPr/>
          <a:lstStyle/>
          <a:p>
            <a:fld id="{2D80C5C9-96E0-47EC-B500-37C5FE284639}" type="slidenum">
              <a:rPr lang="en-US" smtClean="0"/>
              <a:pPr/>
              <a:t>4</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25288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AEO2020 natural gas prices depend on resource and technology assumptions—</a:t>
            </a:r>
          </a:p>
        </p:txBody>
      </p:sp>
      <p:sp>
        <p:nvSpPr>
          <p:cNvPr id="3" name="Slide Number Placeholder 2"/>
          <p:cNvSpPr>
            <a:spLocks noGrp="1"/>
          </p:cNvSpPr>
          <p:nvPr>
            <p:ph type="sldNum" sz="quarter" idx="4"/>
          </p:nvPr>
        </p:nvSpPr>
        <p:spPr/>
        <p:txBody>
          <a:bodyPr/>
          <a:lstStyle/>
          <a:p>
            <a:fld id="{2D80C5C9-96E0-47EC-B500-37C5FE284639}" type="slidenum">
              <a:rPr lang="en-US" smtClean="0"/>
              <a:pPr/>
              <a:t>5</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
        <p:nvSpPr>
          <p:cNvPr id="15" name="TextBox 1"/>
          <p:cNvSpPr txBox="1"/>
          <p:nvPr/>
        </p:nvSpPr>
        <p:spPr bwMode="auto">
          <a:xfrm>
            <a:off x="10180501" y="4936809"/>
            <a:ext cx="1881160" cy="839690"/>
          </a:xfrm>
          <a:prstGeom prst="rect">
            <a:avLst/>
          </a:prstGeom>
          <a:noFill/>
          <a:ln w="9525">
            <a:noFill/>
            <a:miter lim="800000"/>
            <a:headEnd/>
            <a:tailEnd/>
          </a:ln>
        </p:spPr>
        <p:txBody>
          <a:bodyPr wrap="squar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dirty="0">
                <a:solidFill>
                  <a:schemeClr val="accent2">
                    <a:lumMod val="75000"/>
                  </a:schemeClr>
                </a:solidFill>
                <a:latin typeface="+mn-lt"/>
                <a:ea typeface="Times New Roman" charset="0"/>
                <a:cs typeface="Times New Roman" charset="0"/>
              </a:rPr>
              <a:t>High Oil and Gas Supply</a:t>
            </a:r>
            <a:endParaRPr lang="en-US" sz="1400" i="0" dirty="0">
              <a:solidFill>
                <a:schemeClr val="accent2">
                  <a:lumMod val="75000"/>
                </a:schemeClr>
              </a:solidFill>
              <a:latin typeface="+mn-lt"/>
              <a:ea typeface="Times New Roman" charset="0"/>
              <a:cs typeface="Times New Roman" charset="0"/>
            </a:endParaRPr>
          </a:p>
        </p:txBody>
      </p:sp>
      <p:graphicFrame>
        <p:nvGraphicFramePr>
          <p:cNvPr id="18" name="Content Placeholder 5"/>
          <p:cNvGraphicFramePr>
            <a:graphicFrameLocks noGrp="1"/>
          </p:cNvGraphicFramePr>
          <p:nvPr>
            <p:ph sz="quarter" idx="12"/>
            <p:extLst>
              <p:ext uri="{D42A27DB-BD31-4B8C-83A1-F6EECF244321}">
                <p14:modId xmlns:p14="http://schemas.microsoft.com/office/powerpoint/2010/main" val="4285547905"/>
              </p:ext>
            </p:extLst>
          </p:nvPr>
        </p:nvGraphicFramePr>
        <p:xfrm>
          <a:off x="309563" y="1427163"/>
          <a:ext cx="5659437"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9" name="Content Placeholder 6"/>
          <p:cNvGraphicFramePr>
            <a:graphicFrameLocks noGrp="1"/>
          </p:cNvGraphicFramePr>
          <p:nvPr>
            <p:ph sz="quarter" idx="13"/>
            <p:extLst>
              <p:ext uri="{D42A27DB-BD31-4B8C-83A1-F6EECF244321}">
                <p14:modId xmlns:p14="http://schemas.microsoft.com/office/powerpoint/2010/main" val="434489439"/>
              </p:ext>
            </p:extLst>
          </p:nvPr>
        </p:nvGraphicFramePr>
        <p:xfrm>
          <a:off x="6175375" y="1427163"/>
          <a:ext cx="5741988" cy="4752975"/>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8703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In the AEO2020 Reference case, growing demand in domestic and export markets leads to increasing natural gas spot prices at the U.S. benchmark Henry Hub through 2050 despite continued technological advances that support increased production.  </a:t>
            </a:r>
          </a:p>
          <a:p>
            <a:pPr lvl="0"/>
            <a:r>
              <a:rPr lang="en-US" dirty="0"/>
              <a:t>To satisfy the growing demand for natural gas, U.S. natural gas production expands into less prolific and more expensive-to-produce areas, putting upward pressure on production costs. </a:t>
            </a:r>
          </a:p>
          <a:p>
            <a:pPr lvl="0"/>
            <a:r>
              <a:rPr lang="en-US" dirty="0"/>
              <a:t>Natural gas prices in the AEO2020 Reference case remain lower than $4 per million British thermal units (MMBtu) through 2050 because of an abundance of lower cost resources, primarily in tight oil plays in the Permian Basin. These lower cost resources allow higher production levels at lower prices during the projection period. </a:t>
            </a:r>
          </a:p>
          <a:p>
            <a:pPr lvl="0"/>
            <a:r>
              <a:rPr lang="en-US" dirty="0"/>
              <a:t>The AEO2020 High Oil and Gas Supply case--which reflects lower finding, development, and production costs and greater resource availability--shows an increase in U.S. natural gas production and lower prices relative to the Reference case. In the Low Oil and Gas Supply case, high prices, which result from higher costs and fewer available resources, result in less domestic consumption and exports during the projection period.  </a:t>
            </a:r>
          </a:p>
        </p:txBody>
      </p:sp>
      <p:sp>
        <p:nvSpPr>
          <p:cNvPr id="10" name="Title 9"/>
          <p:cNvSpPr>
            <a:spLocks noGrp="1"/>
          </p:cNvSpPr>
          <p:nvPr>
            <p:ph type="title"/>
          </p:nvPr>
        </p:nvSpPr>
        <p:spPr/>
        <p:txBody>
          <a:bodyPr/>
          <a:lstStyle/>
          <a:p>
            <a:r>
              <a:rPr lang="en-US" dirty="0"/>
              <a:t>—and Henry Hub prices in the AEO2020 Reference case remain lower than $4 per million British thermal units throughout the projection period</a:t>
            </a:r>
          </a:p>
        </p:txBody>
      </p:sp>
      <p:sp>
        <p:nvSpPr>
          <p:cNvPr id="3" name="Slide Number Placeholder 2"/>
          <p:cNvSpPr>
            <a:spLocks noGrp="1"/>
          </p:cNvSpPr>
          <p:nvPr>
            <p:ph type="sldNum" sz="quarter" idx="4"/>
          </p:nvPr>
        </p:nvSpPr>
        <p:spPr/>
        <p:txBody>
          <a:bodyPr/>
          <a:lstStyle/>
          <a:p>
            <a:fld id="{2D80C5C9-96E0-47EC-B500-37C5FE284639}" type="slidenum">
              <a:rPr lang="en-US" smtClean="0"/>
              <a:pPr/>
              <a:t>6</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46574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U.S. dry natural gas production in AEO2020 increases as a result of continued development of tight and shale resources—</a:t>
            </a:r>
          </a:p>
        </p:txBody>
      </p:sp>
      <p:sp>
        <p:nvSpPr>
          <p:cNvPr id="3" name="Slide Number Placeholder 2"/>
          <p:cNvSpPr>
            <a:spLocks noGrp="1"/>
          </p:cNvSpPr>
          <p:nvPr>
            <p:ph type="sldNum" sz="quarter" idx="4"/>
          </p:nvPr>
        </p:nvSpPr>
        <p:spPr/>
        <p:txBody>
          <a:bodyPr/>
          <a:lstStyle/>
          <a:p>
            <a:fld id="{2D80C5C9-96E0-47EC-B500-37C5FE284639}" type="slidenum">
              <a:rPr lang="en-US" smtClean="0"/>
              <a:pPr/>
              <a:t>7</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graphicFrame>
        <p:nvGraphicFramePr>
          <p:cNvPr id="20" name="Content Placeholder 6"/>
          <p:cNvGraphicFramePr>
            <a:graphicFrameLocks noGrp="1"/>
          </p:cNvGraphicFramePr>
          <p:nvPr>
            <p:ph sz="quarter" idx="12"/>
            <p:extLst>
              <p:ext uri="{D42A27DB-BD31-4B8C-83A1-F6EECF244321}">
                <p14:modId xmlns:p14="http://schemas.microsoft.com/office/powerpoint/2010/main" val="3596215276"/>
              </p:ext>
            </p:extLst>
          </p:nvPr>
        </p:nvGraphicFramePr>
        <p:xfrm>
          <a:off x="307975" y="1427163"/>
          <a:ext cx="3983038" cy="475297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1" name="Content Placeholder 7"/>
          <p:cNvGraphicFramePr>
            <a:graphicFrameLocks noGrp="1"/>
          </p:cNvGraphicFramePr>
          <p:nvPr>
            <p:ph sz="quarter" idx="13"/>
            <p:extLst>
              <p:ext uri="{D42A27DB-BD31-4B8C-83A1-F6EECF244321}">
                <p14:modId xmlns:p14="http://schemas.microsoft.com/office/powerpoint/2010/main" val="525213292"/>
              </p:ext>
            </p:extLst>
          </p:nvPr>
        </p:nvGraphicFramePr>
        <p:xfrm>
          <a:off x="4291013" y="1427163"/>
          <a:ext cx="3657600"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2" name="Content Placeholder 8"/>
          <p:cNvGraphicFramePr>
            <a:graphicFrameLocks noGrp="1"/>
          </p:cNvGraphicFramePr>
          <p:nvPr>
            <p:ph sz="quarter" idx="14"/>
            <p:extLst>
              <p:ext uri="{D42A27DB-BD31-4B8C-83A1-F6EECF244321}">
                <p14:modId xmlns:p14="http://schemas.microsoft.com/office/powerpoint/2010/main" val="2051665698"/>
              </p:ext>
            </p:extLst>
          </p:nvPr>
        </p:nvGraphicFramePr>
        <p:xfrm>
          <a:off x="8262938" y="1427163"/>
          <a:ext cx="3657600" cy="4752975"/>
        </p:xfrm>
        <a:graphic>
          <a:graphicData uri="http://schemas.openxmlformats.org/drawingml/2006/chart">
            <c:chart xmlns:c="http://schemas.openxmlformats.org/drawingml/2006/chart" xmlns:r="http://schemas.openxmlformats.org/officeDocument/2006/relationships" r:id="rId13"/>
          </a:graphicData>
        </a:graphic>
      </p:graphicFrame>
      <p:sp>
        <p:nvSpPr>
          <p:cNvPr id="16" name="TextBox 1"/>
          <p:cNvSpPr txBox="1"/>
          <p:nvPr/>
        </p:nvSpPr>
        <p:spPr bwMode="auto">
          <a:xfrm>
            <a:off x="10091738" y="1724341"/>
            <a:ext cx="1717756" cy="539341"/>
          </a:xfrm>
          <a:prstGeom prst="rect">
            <a:avLst/>
          </a:prstGeom>
          <a:noFill/>
          <a:ln w="9525">
            <a:noFill/>
            <a:miter lim="800000"/>
            <a:headEnd/>
            <a:tailEnd/>
          </a:ln>
        </p:spPr>
        <p:txBody>
          <a:bodyPr wrap="squar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400" b="1" i="0" baseline="0" dirty="0">
                <a:effectLst/>
                <a:latin typeface="+mn-lt"/>
                <a:ea typeface="+mn-ea"/>
                <a:cs typeface="+mn-cs"/>
              </a:rPr>
              <a:t>Low Oil and Gas Supply </a:t>
            </a:r>
            <a:r>
              <a:rPr lang="en-US" sz="1400" b="1" i="0" baseline="0" dirty="0">
                <a:effectLst/>
              </a:rPr>
              <a:t>case</a:t>
            </a:r>
            <a:endParaRPr lang="en-US" sz="1400" dirty="0">
              <a:effectLst/>
            </a:endParaRPr>
          </a:p>
          <a:p>
            <a:pPr eaLnBrk="0" hangingPunct="0"/>
            <a:endParaRPr lang="en-US" sz="1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3333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lvl="0"/>
            <a:r>
              <a:rPr lang="en-US" dirty="0"/>
              <a:t>Natural gas production from shale gas and tight oil plays continues to grow, both as a share of total U.S. natural gas production and in absolute volume, in the AEO2020 Reference case. This growth is a result of the size of the associated resources, which extend over nearly 500,000 square miles, and improvements in technology that allow development of these resources at lower costs. </a:t>
            </a:r>
          </a:p>
          <a:p>
            <a:pPr lvl="0"/>
            <a:r>
              <a:rPr lang="en-US" dirty="0"/>
              <a:t>In the High Oil and Gas Supply case, which has more optimistic assumptions regarding resource size and recovery rates, cumulative production from shale gas and tight oil is 14% higher than in the Reference case. Conversely, in the Low Oil and Gas Supply case, cumulative production from those resources is 20% lower than in the Reference case.</a:t>
            </a:r>
          </a:p>
          <a:p>
            <a:pPr lvl="0"/>
            <a:r>
              <a:rPr lang="en-US" dirty="0"/>
              <a:t>Across all AEO2020 cases, onshore production of natural gas from sources other than tight oil and shale gas, such as coalbed methane, generally continues to decline through 2050 because of unfavorable economic conditions for producing these resources.</a:t>
            </a:r>
          </a:p>
          <a:p>
            <a:pPr lvl="0"/>
            <a:r>
              <a:rPr lang="en-US" dirty="0"/>
              <a:t>Offshore natural gas production in the United States remains relatively flat during the projection period in all cases, driven by production from new discoveries that generally offsets declines in legacy fields.</a:t>
            </a:r>
          </a:p>
        </p:txBody>
      </p:sp>
      <p:sp>
        <p:nvSpPr>
          <p:cNvPr id="10" name="Title 9"/>
          <p:cNvSpPr>
            <a:spLocks noGrp="1"/>
          </p:cNvSpPr>
          <p:nvPr>
            <p:ph type="title"/>
          </p:nvPr>
        </p:nvSpPr>
        <p:spPr/>
        <p:txBody>
          <a:bodyPr/>
          <a:lstStyle/>
          <a:p>
            <a:r>
              <a:rPr lang="en-US" dirty="0"/>
              <a:t>—which account for more than 90% of dry natural gas production in 2050 in the Reference 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8</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Tree>
    <p:extLst>
      <p:ext uri="{BB962C8B-B14F-4D97-AF65-F5344CB8AC3E}">
        <p14:creationId xmlns:p14="http://schemas.microsoft.com/office/powerpoint/2010/main" val="111497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Content Placeholder 55"/>
          <p:cNvGraphicFramePr>
            <a:graphicFrameLocks noGrp="1"/>
          </p:cNvGraphicFramePr>
          <p:nvPr>
            <p:ph sz="quarter" idx="12"/>
            <p:extLst>
              <p:ext uri="{D42A27DB-BD31-4B8C-83A1-F6EECF244321}">
                <p14:modId xmlns:p14="http://schemas.microsoft.com/office/powerpoint/2010/main" val="1283354384"/>
              </p:ext>
            </p:extLst>
          </p:nvPr>
        </p:nvGraphicFramePr>
        <p:xfrm>
          <a:off x="307975" y="1427164"/>
          <a:ext cx="3657600" cy="4752974"/>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9"/>
          <p:cNvSpPr>
            <a:spLocks noGrp="1"/>
          </p:cNvSpPr>
          <p:nvPr>
            <p:ph type="title"/>
          </p:nvPr>
        </p:nvSpPr>
        <p:spPr/>
        <p:txBody>
          <a:bodyPr/>
          <a:lstStyle/>
          <a:p>
            <a:r>
              <a:rPr lang="en-US" dirty="0"/>
              <a:t>Eastern U.S. production of natural gas from shale resources leads growth in the AEO2020 Reference case—</a:t>
            </a:r>
          </a:p>
        </p:txBody>
      </p:sp>
      <p:sp>
        <p:nvSpPr>
          <p:cNvPr id="3" name="Slide Number Placeholder 2"/>
          <p:cNvSpPr>
            <a:spLocks noGrp="1"/>
          </p:cNvSpPr>
          <p:nvPr>
            <p:ph type="sldNum" sz="quarter" idx="4"/>
          </p:nvPr>
        </p:nvSpPr>
        <p:spPr/>
        <p:txBody>
          <a:bodyPr/>
          <a:lstStyle/>
          <a:p>
            <a:fld id="{2D80C5C9-96E0-47EC-B500-37C5FE284639}" type="slidenum">
              <a:rPr lang="en-US" smtClean="0"/>
              <a:pPr/>
              <a:t>9</a:t>
            </a:fld>
            <a:endParaRPr lang="en-US" dirty="0"/>
          </a:p>
        </p:txBody>
      </p:sp>
      <p:grpSp>
        <p:nvGrpSpPr>
          <p:cNvPr id="12" name="Group 11"/>
          <p:cNvGrpSpPr/>
          <p:nvPr/>
        </p:nvGrpSpPr>
        <p:grpSpPr>
          <a:xfrm>
            <a:off x="349653" y="-1021"/>
            <a:ext cx="11564435" cy="531722"/>
            <a:chOff x="349653" y="-1021"/>
            <a:chExt cx="11564435" cy="531722"/>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312" y="14431"/>
              <a:ext cx="508116" cy="508116"/>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653" y="9882"/>
              <a:ext cx="508116" cy="520819"/>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775" y="9882"/>
              <a:ext cx="508116" cy="520819"/>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8410" y="-1019"/>
              <a:ext cx="508116" cy="520819"/>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6798" y="6277"/>
              <a:ext cx="508116" cy="508116"/>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4247" y="3529"/>
              <a:ext cx="508116" cy="520819"/>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59793" y="-1021"/>
              <a:ext cx="508116" cy="520819"/>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05972" y="9880"/>
              <a:ext cx="508116" cy="508116"/>
            </a:xfrm>
            <a:prstGeom prst="rect">
              <a:avLst/>
            </a:prstGeom>
          </p:spPr>
        </p:pic>
      </p:grpSp>
      <p:sp>
        <p:nvSpPr>
          <p:cNvPr id="22" name="TextBox 1"/>
          <p:cNvSpPr txBox="1"/>
          <p:nvPr/>
        </p:nvSpPr>
        <p:spPr bwMode="auto">
          <a:xfrm>
            <a:off x="2603006" y="3368554"/>
            <a:ext cx="1519732" cy="1974575"/>
          </a:xfrm>
          <a:prstGeom prst="rect">
            <a:avLst/>
          </a:prstGeom>
          <a:noFill/>
          <a:ln w="9525">
            <a:noFill/>
            <a:miter lim="800000"/>
            <a:headEnd/>
            <a:tailEnd/>
          </a:ln>
        </p:spPr>
        <p:txBody>
          <a:bodyPr wrap="square" lIns="27432" tIns="27432" rIns="27432" bIns="27432"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200" b="1" i="0" dirty="0">
                <a:solidFill>
                  <a:schemeClr val="bg1"/>
                </a:solidFill>
                <a:latin typeface="+mn-lt"/>
                <a:ea typeface="Times New Roman" charset="0"/>
                <a:cs typeface="Times New Roman" charset="0"/>
              </a:rPr>
              <a:t>Southwest</a:t>
            </a:r>
          </a:p>
          <a:p>
            <a:pPr eaLnBrk="0" hangingPunct="0"/>
            <a:endParaRPr lang="en-US" sz="2200" b="1" i="0" dirty="0">
              <a:solidFill>
                <a:schemeClr val="bg1"/>
              </a:solidFill>
              <a:latin typeface="+mn-lt"/>
              <a:ea typeface="Times New Roman" charset="0"/>
              <a:cs typeface="Times New Roman" charset="0"/>
            </a:endParaRPr>
          </a:p>
          <a:p>
            <a:pPr eaLnBrk="0" hangingPunct="0"/>
            <a:endParaRPr lang="en-US" sz="2200" b="1" i="0" dirty="0">
              <a:solidFill>
                <a:schemeClr val="bg1"/>
              </a:solidFill>
              <a:latin typeface="+mn-lt"/>
              <a:ea typeface="Times New Roman" charset="0"/>
              <a:cs typeface="Times New Roman" charset="0"/>
            </a:endParaRPr>
          </a:p>
          <a:p>
            <a:pPr eaLnBrk="0" hangingPunct="0"/>
            <a:r>
              <a:rPr lang="en-US" sz="1200" b="1" i="0" dirty="0">
                <a:solidFill>
                  <a:schemeClr val="bg1"/>
                </a:solidFill>
                <a:latin typeface="+mn-lt"/>
                <a:ea typeface="Times New Roman" charset="0"/>
                <a:cs typeface="Times New Roman" charset="0"/>
              </a:rPr>
              <a:t>East</a:t>
            </a:r>
          </a:p>
          <a:p>
            <a:pPr eaLnBrk="0" hangingPunct="0"/>
            <a:endParaRPr lang="en-US" sz="1200" b="1" i="0" dirty="0">
              <a:solidFill>
                <a:schemeClr val="bg1"/>
              </a:solidFill>
              <a:latin typeface="+mn-lt"/>
              <a:ea typeface="Times New Roman" charset="0"/>
              <a:cs typeface="Times New Roman" charset="0"/>
            </a:endParaRPr>
          </a:p>
          <a:p>
            <a:pPr eaLnBrk="0" hangingPunct="0"/>
            <a:endParaRPr lang="en-US" sz="1700" b="1" i="0" dirty="0">
              <a:solidFill>
                <a:schemeClr val="bg1"/>
              </a:solidFill>
              <a:latin typeface="+mn-lt"/>
              <a:ea typeface="Times New Roman" charset="0"/>
              <a:cs typeface="Times New Roman" charset="0"/>
            </a:endParaRPr>
          </a:p>
          <a:p>
            <a:pPr eaLnBrk="0" hangingPunct="0"/>
            <a:endParaRPr lang="en-US" sz="1200" b="1" i="0" dirty="0">
              <a:solidFill>
                <a:schemeClr val="bg1"/>
              </a:solidFill>
              <a:latin typeface="+mn-lt"/>
              <a:ea typeface="Times New Roman" charset="0"/>
              <a:cs typeface="Times New Roman" charset="0"/>
            </a:endParaRPr>
          </a:p>
          <a:p>
            <a:pPr eaLnBrk="0" hangingPunct="0"/>
            <a:endParaRPr lang="en-US" sz="1200" b="1" dirty="0">
              <a:solidFill>
                <a:schemeClr val="bg1"/>
              </a:solidFill>
              <a:ea typeface="Times New Roman" charset="0"/>
              <a:cs typeface="Times New Roman" charset="0"/>
            </a:endParaRPr>
          </a:p>
          <a:p>
            <a:pPr eaLnBrk="0" hangingPunct="0"/>
            <a:r>
              <a:rPr lang="en-US" sz="1200" b="1" i="0" dirty="0">
                <a:solidFill>
                  <a:schemeClr val="bg1"/>
                </a:solidFill>
                <a:latin typeface="+mn-lt"/>
                <a:ea typeface="Times New Roman" charset="0"/>
                <a:cs typeface="Times New Roman" charset="0"/>
              </a:rPr>
              <a:t>Gulf Coast</a:t>
            </a:r>
          </a:p>
          <a:p>
            <a:pPr eaLnBrk="0" hangingPunct="0"/>
            <a:endParaRPr lang="en-US" sz="1200" b="1" i="0" dirty="0">
              <a:solidFill>
                <a:sysClr val="windowText" lastClr="000000"/>
              </a:solidFill>
              <a:latin typeface="+mn-lt"/>
              <a:ea typeface="Times New Roman" charset="0"/>
              <a:cs typeface="Times New Roman" charset="0"/>
            </a:endParaRPr>
          </a:p>
          <a:p>
            <a:pPr eaLnBrk="0" hangingPunct="0"/>
            <a:r>
              <a:rPr lang="en-US" sz="1200" b="1" i="0" dirty="0">
                <a:solidFill>
                  <a:schemeClr val="bg1"/>
                </a:solidFill>
                <a:latin typeface="+mn-lt"/>
                <a:ea typeface="Times New Roman" charset="0"/>
                <a:cs typeface="Times New Roman" charset="0"/>
              </a:rPr>
              <a:t>rest</a:t>
            </a:r>
            <a:r>
              <a:rPr lang="en-US" sz="1200" b="1" i="0" baseline="0" dirty="0">
                <a:solidFill>
                  <a:schemeClr val="bg1"/>
                </a:solidFill>
                <a:latin typeface="+mn-lt"/>
                <a:ea typeface="Times New Roman" charset="0"/>
                <a:cs typeface="Times New Roman" charset="0"/>
              </a:rPr>
              <a:t> of U.S.</a:t>
            </a:r>
            <a:endParaRPr lang="en-US" sz="1200" i="0" dirty="0">
              <a:solidFill>
                <a:schemeClr val="bg1"/>
              </a:solidFill>
              <a:latin typeface="+mn-lt"/>
              <a:ea typeface="Times New Roman" charset="0"/>
              <a:cs typeface="Times New Roman" charset="0"/>
            </a:endParaRPr>
          </a:p>
        </p:txBody>
      </p:sp>
      <p:graphicFrame>
        <p:nvGraphicFramePr>
          <p:cNvPr id="40" name="Content Placeholder 7"/>
          <p:cNvGraphicFramePr>
            <a:graphicFrameLocks noGrp="1"/>
          </p:cNvGraphicFramePr>
          <p:nvPr>
            <p:ph sz="quarter" idx="13"/>
            <p:extLst>
              <p:ext uri="{D42A27DB-BD31-4B8C-83A1-F6EECF244321}">
                <p14:modId xmlns:p14="http://schemas.microsoft.com/office/powerpoint/2010/main" val="2446740881"/>
              </p:ext>
            </p:extLst>
          </p:nvPr>
        </p:nvGraphicFramePr>
        <p:xfrm>
          <a:off x="4291013" y="1427163"/>
          <a:ext cx="3657600" cy="475297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9" name="Content Placeholder 8"/>
          <p:cNvGraphicFramePr>
            <a:graphicFrameLocks noGrp="1"/>
          </p:cNvGraphicFramePr>
          <p:nvPr>
            <p:ph sz="quarter" idx="14"/>
            <p:extLst>
              <p:ext uri="{D42A27DB-BD31-4B8C-83A1-F6EECF244321}">
                <p14:modId xmlns:p14="http://schemas.microsoft.com/office/powerpoint/2010/main" val="3559504232"/>
              </p:ext>
            </p:extLst>
          </p:nvPr>
        </p:nvGraphicFramePr>
        <p:xfrm>
          <a:off x="8262938" y="1427163"/>
          <a:ext cx="3657600" cy="4752975"/>
        </p:xfrm>
        <a:graphic>
          <a:graphicData uri="http://schemas.openxmlformats.org/drawingml/2006/chart">
            <c:chart xmlns:c="http://schemas.openxmlformats.org/drawingml/2006/chart" xmlns:r="http://schemas.openxmlformats.org/officeDocument/2006/relationships" r:id="rId13"/>
          </a:graphicData>
        </a:graphic>
      </p:graphicFrame>
      <p:grpSp>
        <p:nvGrpSpPr>
          <p:cNvPr id="51" name="Group 50"/>
          <p:cNvGrpSpPr/>
          <p:nvPr/>
        </p:nvGrpSpPr>
        <p:grpSpPr>
          <a:xfrm>
            <a:off x="418487" y="1384190"/>
            <a:ext cx="3923052" cy="1289633"/>
            <a:chOff x="461791" y="1212281"/>
            <a:chExt cx="3923052" cy="1289633"/>
          </a:xfrm>
        </p:grpSpPr>
        <p:sp>
          <p:nvSpPr>
            <p:cNvPr id="52" name="TextBox 3"/>
            <p:cNvSpPr txBox="1"/>
            <p:nvPr/>
          </p:nvSpPr>
          <p:spPr bwMode="auto">
            <a:xfrm>
              <a:off x="461791" y="1212281"/>
              <a:ext cx="3861413" cy="724045"/>
            </a:xfrm>
            <a:prstGeom prst="rect">
              <a:avLst/>
            </a:prstGeom>
            <a:noFill/>
            <a:ln w="9525">
              <a:noFill/>
              <a:miter lim="800000"/>
              <a:headEnd/>
              <a:tailEnd/>
            </a:ln>
          </p:spPr>
          <p:txBody>
            <a:bodyPr wrap="square" lIns="0" tIns="0" rIns="0" rtlCol="0" anchor="t">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0" fontAlgn="auto" latinLnBrk="0" hangingPunct="0">
                <a:lnSpc>
                  <a:spcPct val="100000"/>
                </a:lnSpc>
                <a:spcBef>
                  <a:spcPts val="0"/>
                </a:spcBef>
                <a:spcAft>
                  <a:spcPts val="0"/>
                </a:spcAft>
                <a:buClrTx/>
                <a:buSzTx/>
                <a:buFontTx/>
                <a:buNone/>
                <a:tabLst/>
                <a:defRPr/>
              </a:pPr>
              <a:r>
                <a:rPr lang="en-US" sz="1400" b="1" i="0" dirty="0">
                  <a:latin typeface="+mn-lt"/>
                  <a:ea typeface="Times New Roman" charset="0"/>
                  <a:cs typeface="Times New Roman" charset="0"/>
                </a:rPr>
                <a:t>AEO2020 dry shale gas production by region</a:t>
              </a:r>
            </a:p>
            <a:p>
              <a:pPr marL="0" marR="0" lvl="0" indent="0" defTabSz="914400" eaLnBrk="0" fontAlgn="auto" latinLnBrk="0" hangingPunct="0">
                <a:lnSpc>
                  <a:spcPct val="100000"/>
                </a:lnSpc>
                <a:spcBef>
                  <a:spcPts val="0"/>
                </a:spcBef>
                <a:spcAft>
                  <a:spcPts val="0"/>
                </a:spcAft>
                <a:buClrTx/>
                <a:buSzTx/>
                <a:buFontTx/>
                <a:buNone/>
                <a:tabLst/>
                <a:defRPr/>
              </a:pPr>
              <a:r>
                <a:rPr lang="en-US" sz="1400" dirty="0">
                  <a:ea typeface="Times New Roman" charset="0"/>
                  <a:cs typeface="Times New Roman" charset="0"/>
                </a:rPr>
                <a:t>trillion cubic feet</a:t>
              </a:r>
              <a:endParaRPr lang="en-US" sz="1400" i="0" dirty="0">
                <a:ea typeface="Times New Roman" charset="0"/>
                <a:cs typeface="Times New Roman" charset="0"/>
              </a:endParaRPr>
            </a:p>
          </p:txBody>
        </p:sp>
        <p:sp>
          <p:nvSpPr>
            <p:cNvPr id="53" name="TextBox 3"/>
            <p:cNvSpPr txBox="1"/>
            <p:nvPr/>
          </p:nvSpPr>
          <p:spPr bwMode="auto">
            <a:xfrm>
              <a:off x="2953757" y="1635591"/>
              <a:ext cx="1431086" cy="724045"/>
            </a:xfrm>
            <a:prstGeom prst="rect">
              <a:avLst/>
            </a:prstGeom>
            <a:noFill/>
            <a:ln w="9525">
              <a:noFill/>
              <a:miter lim="800000"/>
              <a:headEnd/>
              <a:tailEnd/>
            </a:ln>
          </p:spPr>
          <p:txBody>
            <a:bodyPr wrap="square" lIns="0" tIns="0" rIns="0" rtlCol="0" anchor="t">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0" fontAlgn="auto" latinLnBrk="0" hangingPunct="0">
                <a:lnSpc>
                  <a:spcPct val="100000"/>
                </a:lnSpc>
                <a:spcBef>
                  <a:spcPts val="0"/>
                </a:spcBef>
                <a:spcAft>
                  <a:spcPts val="0"/>
                </a:spcAft>
                <a:buClrTx/>
                <a:buSzTx/>
                <a:buFontTx/>
                <a:buNone/>
                <a:tabLst/>
                <a:defRPr/>
              </a:pPr>
              <a:r>
                <a:rPr lang="en-US" sz="1400" b="1" i="0" dirty="0">
                  <a:latin typeface="+mn-lt"/>
                  <a:ea typeface="Times New Roman" charset="0"/>
                  <a:cs typeface="Times New Roman" charset="0"/>
                </a:rPr>
                <a:t>Reference case</a:t>
              </a:r>
            </a:p>
          </p:txBody>
        </p:sp>
        <p:sp>
          <p:nvSpPr>
            <p:cNvPr id="54" name="TextBox 1"/>
            <p:cNvSpPr txBox="1"/>
            <p:nvPr/>
          </p:nvSpPr>
          <p:spPr bwMode="auto">
            <a:xfrm>
              <a:off x="1246007" y="1799381"/>
              <a:ext cx="2266130" cy="702533"/>
            </a:xfrm>
            <a:prstGeom prst="rect">
              <a:avLst/>
            </a:prstGeom>
            <a:noFill/>
            <a:ln w="9525">
              <a:noFill/>
              <a:miter lim="800000"/>
              <a:headEnd/>
              <a:tailEnd/>
            </a:ln>
          </p:spPr>
          <p:txBody>
            <a:bodyPr wrap="none" lIns="0" tIns="0" rIns="0" rtlCol="0">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1000" b="0" i="0" dirty="0">
                  <a:solidFill>
                    <a:schemeClr val="bg2"/>
                  </a:solidFill>
                  <a:latin typeface="+mn-lt"/>
                  <a:ea typeface="Times New Roman" charset="0"/>
                  <a:cs typeface="Times New Roman" charset="0"/>
                </a:rPr>
                <a:t>           </a:t>
              </a:r>
              <a:r>
                <a:rPr lang="en-US" sz="1400" b="1" i="0" dirty="0">
                  <a:solidFill>
                    <a:schemeClr val="tx1"/>
                  </a:solidFill>
                  <a:latin typeface="+mn-lt"/>
                  <a:ea typeface="Times New Roman" charset="0"/>
                  <a:cs typeface="Times New Roman" charset="0"/>
                </a:rPr>
                <a:t>2019</a:t>
              </a:r>
            </a:p>
            <a:p>
              <a:pPr eaLnBrk="0" hangingPunct="0"/>
              <a:r>
                <a:rPr lang="en-US" sz="1400" b="0" i="0" baseline="0" dirty="0">
                  <a:solidFill>
                    <a:schemeClr val="tx1"/>
                  </a:solidFill>
                  <a:latin typeface="+mn-lt"/>
                  <a:ea typeface="Times New Roman" charset="0"/>
                  <a:cs typeface="Times New Roman" charset="0"/>
                </a:rPr>
                <a:t> history   projections</a:t>
              </a:r>
              <a:endParaRPr lang="en-US" sz="1400" b="0" i="0" dirty="0">
                <a:solidFill>
                  <a:schemeClr val="tx1"/>
                </a:solidFill>
                <a:latin typeface="+mn-lt"/>
                <a:ea typeface="Times New Roman" charset="0"/>
                <a:cs typeface="Times New Roman" charset="0"/>
              </a:endParaRPr>
            </a:p>
          </p:txBody>
        </p:sp>
      </p:grpSp>
      <p:pic>
        <p:nvPicPr>
          <p:cNvPr id="55" name="Picture 54" descr="image0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06657" y="2596000"/>
            <a:ext cx="1266132" cy="85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85390"/>
      </p:ext>
    </p:extLst>
  </p:cSld>
  <p:clrMapOvr>
    <a:masterClrMapping/>
  </p:clrMapOvr>
</p:sld>
</file>

<file path=ppt/theme/theme1.xml><?xml version="1.0" encoding="utf-8"?>
<a:theme xmlns:a="http://schemas.openxmlformats.org/drawingml/2006/main" name="eia_template">
  <a:themeElements>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CE08581-C5C6-4D0C-8497-0EA50EDD8EB4}" vid="{E803A24A-E460-41A4-BEDD-77A13187C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11075</TotalTime>
  <Words>2470</Words>
  <Application>Microsoft Macintosh PowerPoint</Application>
  <PresentationFormat>宽屏</PresentationFormat>
  <Paragraphs>240</Paragraphs>
  <Slides>18</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Calibri</vt:lpstr>
      <vt:lpstr>Times New Roman</vt:lpstr>
      <vt:lpstr>eia_template</vt:lpstr>
      <vt:lpstr>Natural gas</vt:lpstr>
      <vt:lpstr>PowerPoint 演示文稿</vt:lpstr>
      <vt:lpstr>U.S. dry natural gas production and consumption increase in most AEO2020 cases—</vt:lpstr>
      <vt:lpstr>—and natural gas production growth outpaces consumption in most cases</vt:lpstr>
      <vt:lpstr>AEO2020 natural gas prices depend on resource and technology assumptions—</vt:lpstr>
      <vt:lpstr>—and Henry Hub prices in the AEO2020 Reference case remain lower than $4 per million British thermal units throughout the projection period</vt:lpstr>
      <vt:lpstr>U.S. dry natural gas production in AEO2020 increases as a result of continued development of tight and shale resources—</vt:lpstr>
      <vt:lpstr>—which account for more than 90% of dry natural gas production in 2050 in the Reference case</vt:lpstr>
      <vt:lpstr>Eastern U.S. production of natural gas from shale resources leads growth in the AEO2020 Reference case—</vt:lpstr>
      <vt:lpstr>—followed by growth in Gulf Coast onshore production</vt:lpstr>
      <vt:lpstr>The United States continues to produce large volumes of natural gas from oil formations—</vt:lpstr>
      <vt:lpstr>—even though relatively low oil prices put downward pressure on natural gas prices</vt:lpstr>
      <vt:lpstr>Industrial and electric power demand drives U.S. natural gas consumption growth—</vt:lpstr>
      <vt:lpstr>—but consumption in the residential and commercial sectors remains relatively flat across the projection period in the AEO2020 Reference case</vt:lpstr>
      <vt:lpstr>The United States continues to export more natural gas than it imports in the AEO2020 Reference case—</vt:lpstr>
      <vt:lpstr>—because near-term growth in liquefied natural gas export capacity delivers domestic production to global markets</vt:lpstr>
      <vt:lpstr>Liquefied natural gas (LNG) exports are sensitive to both oil and natural gas prices—</vt:lpstr>
      <vt:lpstr>—resulting in a wide range of U.S. LNG-export levels across cases </vt:lpstr>
    </vt:vector>
  </TitlesOfParts>
  <Company>EIA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Energy Information Administration</dc:creator>
  <cp:lastModifiedBy>Nathan Oliver | Outform</cp:lastModifiedBy>
  <cp:revision>597</cp:revision>
  <cp:lastPrinted>2019-12-10T17:30:50Z</cp:lastPrinted>
  <dcterms:created xsi:type="dcterms:W3CDTF">2019-10-03T17:52:22Z</dcterms:created>
  <dcterms:modified xsi:type="dcterms:W3CDTF">2021-02-02T02:09:12Z</dcterms:modified>
  <cp:contentStatus/>
</cp:coreProperties>
</file>