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9.tif"/><Relationship Id="rId4" Type="http://schemas.openxmlformats.org/officeDocument/2006/relationships/image" Target="../media/image10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Relationship Id="rId3" Type="http://schemas.openxmlformats.org/officeDocument/2006/relationships/image" Target="../media/image7.t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7.t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13.tif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"/><Relationship Id="rId3" Type="http://schemas.openxmlformats.org/officeDocument/2006/relationships/image" Target="../media/image7.tif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tif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tif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oogle/leveldb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velDB实现解读"/>
          <p:cNvSpPr txBox="1"/>
          <p:nvPr>
            <p:ph type="ctrTitle"/>
          </p:nvPr>
        </p:nvSpPr>
        <p:spPr>
          <a:xfrm>
            <a:off x="9055301" y="1432857"/>
            <a:ext cx="12591253" cy="4648201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LevelDB实现解读</a:t>
            </a:r>
          </a:p>
        </p:txBody>
      </p:sp>
      <p:sp>
        <p:nvSpPr>
          <p:cNvPr id="120" name="2017/10/26 张涛"/>
          <p:cNvSpPr txBox="1"/>
          <p:nvPr>
            <p:ph type="subTitle" sz="quarter" idx="1"/>
          </p:nvPr>
        </p:nvSpPr>
        <p:spPr>
          <a:xfrm>
            <a:off x="9187755" y="6886690"/>
            <a:ext cx="12700763" cy="1587501"/>
          </a:xfrm>
          <a:prstGeom prst="rect">
            <a:avLst/>
          </a:prstGeom>
        </p:spPr>
        <p:txBody>
          <a:bodyPr/>
          <a:lstStyle/>
          <a:p>
            <a:pPr/>
            <a:r>
              <a:t>2017/10/26 张涛</a:t>
            </a:r>
          </a:p>
        </p:txBody>
      </p:sp>
      <p:pic>
        <p:nvPicPr>
          <p:cNvPr id="1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6465" y="2413597"/>
            <a:ext cx="7512045" cy="751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evelDB——整体架构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LevelDB——整体架构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evelDB整体架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LevelDB整体架构</a:t>
            </a:r>
          </a:p>
        </p:txBody>
      </p:sp>
      <p:pic>
        <p:nvPicPr>
          <p:cNvPr id="14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3225" y="3423437"/>
            <a:ext cx="10403094" cy="74588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velDB操作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LevelDB操作流程</a:t>
            </a:r>
          </a:p>
        </p:txBody>
      </p:sp>
      <p:sp>
        <p:nvSpPr>
          <p:cNvPr id="152" name="矩形"/>
          <p:cNvSpPr/>
          <p:nvPr/>
        </p:nvSpPr>
        <p:spPr>
          <a:xfrm>
            <a:off x="1021682" y="2081419"/>
            <a:ext cx="21919415" cy="114414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线条"/>
          <p:cNvSpPr/>
          <p:nvPr/>
        </p:nvSpPr>
        <p:spPr>
          <a:xfrm>
            <a:off x="1021810" y="5175213"/>
            <a:ext cx="219191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Memtable"/>
          <p:cNvSpPr/>
          <p:nvPr/>
        </p:nvSpPr>
        <p:spPr>
          <a:xfrm>
            <a:off x="12691163" y="3357020"/>
            <a:ext cx="4654758" cy="15874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Memtable</a:t>
            </a:r>
          </a:p>
        </p:txBody>
      </p:sp>
      <p:sp>
        <p:nvSpPr>
          <p:cNvPr id="155" name="Immutable…"/>
          <p:cNvSpPr/>
          <p:nvPr/>
        </p:nvSpPr>
        <p:spPr>
          <a:xfrm>
            <a:off x="4463952" y="3357020"/>
            <a:ext cx="4654758" cy="15874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Immutable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Memtable</a:t>
            </a:r>
          </a:p>
        </p:txBody>
      </p:sp>
      <p:sp>
        <p:nvSpPr>
          <p:cNvPr id="156" name="do"/>
          <p:cNvSpPr/>
          <p:nvPr/>
        </p:nvSpPr>
        <p:spPr>
          <a:xfrm>
            <a:off x="8859712" y="3818690"/>
            <a:ext cx="3838217" cy="664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74" y="14256"/>
                </a:moveTo>
                <a:lnTo>
                  <a:pt x="4574" y="21600"/>
                </a:lnTo>
                <a:lnTo>
                  <a:pt x="0" y="10800"/>
                </a:lnTo>
                <a:lnTo>
                  <a:pt x="4574" y="0"/>
                </a:lnTo>
                <a:lnTo>
                  <a:pt x="4574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4574" y="1425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</a:t>
            </a:r>
          </a:p>
        </p:txBody>
      </p:sp>
      <p:sp>
        <p:nvSpPr>
          <p:cNvPr id="157" name="达到…"/>
          <p:cNvSpPr txBox="1"/>
          <p:nvPr/>
        </p:nvSpPr>
        <p:spPr>
          <a:xfrm>
            <a:off x="10413827" y="2957067"/>
            <a:ext cx="9822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达到</a:t>
            </a:r>
          </a:p>
          <a:p>
            <a:pPr/>
            <a:r>
              <a:t>阈值</a:t>
            </a:r>
          </a:p>
        </p:txBody>
      </p:sp>
      <p:sp>
        <p:nvSpPr>
          <p:cNvPr id="158" name="内存"/>
          <p:cNvSpPr txBox="1"/>
          <p:nvPr/>
        </p:nvSpPr>
        <p:spPr>
          <a:xfrm>
            <a:off x="21535532" y="4390555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内存</a:t>
            </a:r>
          </a:p>
        </p:txBody>
      </p:sp>
      <p:sp>
        <p:nvSpPr>
          <p:cNvPr id="159" name="磁盘"/>
          <p:cNvSpPr txBox="1"/>
          <p:nvPr/>
        </p:nvSpPr>
        <p:spPr>
          <a:xfrm>
            <a:off x="21535532" y="5689672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磁盘</a:t>
            </a:r>
          </a:p>
        </p:txBody>
      </p:sp>
      <p:sp>
        <p:nvSpPr>
          <p:cNvPr id="160" name="sstable"/>
          <p:cNvSpPr/>
          <p:nvPr/>
        </p:nvSpPr>
        <p:spPr>
          <a:xfrm>
            <a:off x="4941588" y="6265702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sstable</a:t>
            </a:r>
          </a:p>
        </p:txBody>
      </p:sp>
      <p:sp>
        <p:nvSpPr>
          <p:cNvPr id="161" name="矩形"/>
          <p:cNvSpPr/>
          <p:nvPr/>
        </p:nvSpPr>
        <p:spPr>
          <a:xfrm>
            <a:off x="8134139" y="6265702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矩形"/>
          <p:cNvSpPr/>
          <p:nvPr/>
        </p:nvSpPr>
        <p:spPr>
          <a:xfrm>
            <a:off x="11326690" y="6265702"/>
            <a:ext cx="2354223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矩形"/>
          <p:cNvSpPr/>
          <p:nvPr/>
        </p:nvSpPr>
        <p:spPr>
          <a:xfrm>
            <a:off x="4941588" y="8334502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矩形"/>
          <p:cNvSpPr/>
          <p:nvPr/>
        </p:nvSpPr>
        <p:spPr>
          <a:xfrm>
            <a:off x="8134139" y="8334502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矩形"/>
          <p:cNvSpPr/>
          <p:nvPr/>
        </p:nvSpPr>
        <p:spPr>
          <a:xfrm>
            <a:off x="11326690" y="8334502"/>
            <a:ext cx="2354223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矩形"/>
          <p:cNvSpPr/>
          <p:nvPr/>
        </p:nvSpPr>
        <p:spPr>
          <a:xfrm>
            <a:off x="14261828" y="6265702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矩形"/>
          <p:cNvSpPr/>
          <p:nvPr/>
        </p:nvSpPr>
        <p:spPr>
          <a:xfrm>
            <a:off x="14261828" y="8334502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箭头"/>
          <p:cNvSpPr/>
          <p:nvPr/>
        </p:nvSpPr>
        <p:spPr>
          <a:xfrm rot="5400000">
            <a:off x="5438554" y="5375124"/>
            <a:ext cx="1360292" cy="596695"/>
          </a:xfrm>
          <a:prstGeom prst="rightArrow">
            <a:avLst>
              <a:gd name="adj1" fmla="val 32000"/>
              <a:gd name="adj2" fmla="val 13621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矩形"/>
          <p:cNvSpPr/>
          <p:nvPr/>
        </p:nvSpPr>
        <p:spPr>
          <a:xfrm>
            <a:off x="4941588" y="9857630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矩形"/>
          <p:cNvSpPr/>
          <p:nvPr/>
        </p:nvSpPr>
        <p:spPr>
          <a:xfrm>
            <a:off x="8134139" y="9857630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矩形"/>
          <p:cNvSpPr/>
          <p:nvPr/>
        </p:nvSpPr>
        <p:spPr>
          <a:xfrm>
            <a:off x="11326690" y="9857630"/>
            <a:ext cx="2354223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矩形"/>
          <p:cNvSpPr/>
          <p:nvPr/>
        </p:nvSpPr>
        <p:spPr>
          <a:xfrm>
            <a:off x="14261828" y="9857630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minor compaction"/>
          <p:cNvSpPr txBox="1"/>
          <p:nvPr/>
        </p:nvSpPr>
        <p:spPr>
          <a:xfrm>
            <a:off x="6457689" y="5324872"/>
            <a:ext cx="342862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minor compaction</a:t>
            </a:r>
          </a:p>
        </p:txBody>
      </p:sp>
      <p:sp>
        <p:nvSpPr>
          <p:cNvPr id="174" name="箭头"/>
          <p:cNvSpPr/>
          <p:nvPr/>
        </p:nvSpPr>
        <p:spPr>
          <a:xfrm rot="5400000">
            <a:off x="5438554" y="7503799"/>
            <a:ext cx="1360292" cy="596694"/>
          </a:xfrm>
          <a:prstGeom prst="rightArrow">
            <a:avLst>
              <a:gd name="adj1" fmla="val 32000"/>
              <a:gd name="adj2" fmla="val 13621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major compaction"/>
          <p:cNvSpPr txBox="1"/>
          <p:nvPr/>
        </p:nvSpPr>
        <p:spPr>
          <a:xfrm>
            <a:off x="6457498" y="7487276"/>
            <a:ext cx="34290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major compaction</a:t>
            </a:r>
          </a:p>
        </p:txBody>
      </p:sp>
      <p:sp>
        <p:nvSpPr>
          <p:cNvPr id="176" name="线条"/>
          <p:cNvSpPr/>
          <p:nvPr/>
        </p:nvSpPr>
        <p:spPr>
          <a:xfrm flipV="1">
            <a:off x="17474234" y="5528555"/>
            <a:ext cx="1" cy="7370859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evel-0"/>
          <p:cNvSpPr txBox="1"/>
          <p:nvPr/>
        </p:nvSpPr>
        <p:spPr>
          <a:xfrm>
            <a:off x="2523879" y="6359272"/>
            <a:ext cx="14409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Level-0</a:t>
            </a:r>
          </a:p>
        </p:txBody>
      </p:sp>
      <p:sp>
        <p:nvSpPr>
          <p:cNvPr id="178" name="Level-1"/>
          <p:cNvSpPr txBox="1"/>
          <p:nvPr/>
        </p:nvSpPr>
        <p:spPr>
          <a:xfrm>
            <a:off x="2523879" y="8521677"/>
            <a:ext cx="14409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Level-1</a:t>
            </a:r>
          </a:p>
        </p:txBody>
      </p:sp>
      <p:sp>
        <p:nvSpPr>
          <p:cNvPr id="179" name="Level-2"/>
          <p:cNvSpPr txBox="1"/>
          <p:nvPr/>
        </p:nvSpPr>
        <p:spPr>
          <a:xfrm>
            <a:off x="2523879" y="10044804"/>
            <a:ext cx="14409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Level-2</a:t>
            </a:r>
          </a:p>
        </p:txBody>
      </p:sp>
      <p:sp>
        <p:nvSpPr>
          <p:cNvPr id="180" name="矩形"/>
          <p:cNvSpPr/>
          <p:nvPr/>
        </p:nvSpPr>
        <p:spPr>
          <a:xfrm>
            <a:off x="4941588" y="11986006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矩形"/>
          <p:cNvSpPr/>
          <p:nvPr/>
        </p:nvSpPr>
        <p:spPr>
          <a:xfrm>
            <a:off x="8134139" y="11986006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矩形"/>
          <p:cNvSpPr/>
          <p:nvPr/>
        </p:nvSpPr>
        <p:spPr>
          <a:xfrm>
            <a:off x="11326690" y="11986006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矩形"/>
          <p:cNvSpPr/>
          <p:nvPr/>
        </p:nvSpPr>
        <p:spPr>
          <a:xfrm>
            <a:off x="14261828" y="11986006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.…"/>
          <p:cNvSpPr txBox="1"/>
          <p:nvPr/>
        </p:nvSpPr>
        <p:spPr>
          <a:xfrm>
            <a:off x="3081282" y="10396641"/>
            <a:ext cx="326137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</a:t>
            </a:r>
          </a:p>
          <a:p>
            <a:pPr/>
            <a:r>
              <a:t>.</a:t>
            </a:r>
          </a:p>
          <a:p>
            <a:pPr/>
            <a:r>
              <a:t>.</a:t>
            </a:r>
          </a:p>
        </p:txBody>
      </p:sp>
      <p:sp>
        <p:nvSpPr>
          <p:cNvPr id="185" name="Level-n"/>
          <p:cNvSpPr txBox="1"/>
          <p:nvPr/>
        </p:nvSpPr>
        <p:spPr>
          <a:xfrm>
            <a:off x="2516830" y="12173180"/>
            <a:ext cx="145504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Level-n</a:t>
            </a:r>
          </a:p>
        </p:txBody>
      </p:sp>
      <p:sp>
        <p:nvSpPr>
          <p:cNvPr id="186" name="log"/>
          <p:cNvSpPr/>
          <p:nvPr/>
        </p:nvSpPr>
        <p:spPr>
          <a:xfrm>
            <a:off x="18590556" y="6174760"/>
            <a:ext cx="2354224" cy="92947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187" name="MANIFEST"/>
          <p:cNvSpPr/>
          <p:nvPr/>
        </p:nvSpPr>
        <p:spPr>
          <a:xfrm>
            <a:off x="18590556" y="7774154"/>
            <a:ext cx="2354224" cy="1587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MANIFEST</a:t>
            </a:r>
          </a:p>
        </p:txBody>
      </p:sp>
      <p:sp>
        <p:nvSpPr>
          <p:cNvPr id="188" name="CURRENT"/>
          <p:cNvSpPr/>
          <p:nvPr/>
        </p:nvSpPr>
        <p:spPr>
          <a:xfrm>
            <a:off x="18590556" y="10031547"/>
            <a:ext cx="2354224" cy="9347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189" name="LOCK"/>
          <p:cNvSpPr/>
          <p:nvPr/>
        </p:nvSpPr>
        <p:spPr>
          <a:xfrm>
            <a:off x="18519626" y="11906480"/>
            <a:ext cx="1270001" cy="10938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LOCK</a:t>
            </a:r>
          </a:p>
        </p:txBody>
      </p:sp>
      <p:sp>
        <p:nvSpPr>
          <p:cNvPr id="190" name="LOG"/>
          <p:cNvSpPr/>
          <p:nvPr/>
        </p:nvSpPr>
        <p:spPr>
          <a:xfrm>
            <a:off x="20214502" y="11906480"/>
            <a:ext cx="1270001" cy="10938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191" name="线条"/>
          <p:cNvSpPr/>
          <p:nvPr/>
        </p:nvSpPr>
        <p:spPr>
          <a:xfrm flipV="1">
            <a:off x="19611397" y="9352936"/>
            <a:ext cx="1" cy="10938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线条"/>
          <p:cNvSpPr/>
          <p:nvPr/>
        </p:nvSpPr>
        <p:spPr>
          <a:xfrm flipH="1">
            <a:off x="16577949" y="8679841"/>
            <a:ext cx="21389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线条"/>
          <p:cNvSpPr/>
          <p:nvPr/>
        </p:nvSpPr>
        <p:spPr>
          <a:xfrm flipH="1" flipV="1">
            <a:off x="16641413" y="6728796"/>
            <a:ext cx="2003026" cy="2003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线条"/>
          <p:cNvSpPr/>
          <p:nvPr/>
        </p:nvSpPr>
        <p:spPr>
          <a:xfrm flipH="1">
            <a:off x="16577949" y="8765336"/>
            <a:ext cx="2043056" cy="1490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线条"/>
          <p:cNvSpPr/>
          <p:nvPr/>
        </p:nvSpPr>
        <p:spPr>
          <a:xfrm flipH="1">
            <a:off x="16535704" y="8761196"/>
            <a:ext cx="2123902" cy="37982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箭头"/>
          <p:cNvSpPr/>
          <p:nvPr/>
        </p:nvSpPr>
        <p:spPr>
          <a:xfrm rot="5400000">
            <a:off x="15137376" y="217321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写入"/>
          <p:cNvSpPr txBox="1"/>
          <p:nvPr/>
        </p:nvSpPr>
        <p:spPr>
          <a:xfrm>
            <a:off x="16363877" y="2341638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写入</a:t>
            </a:r>
          </a:p>
        </p:txBody>
      </p:sp>
      <p:sp>
        <p:nvSpPr>
          <p:cNvPr id="198" name="箭头"/>
          <p:cNvSpPr/>
          <p:nvPr/>
        </p:nvSpPr>
        <p:spPr>
          <a:xfrm rot="16200000">
            <a:off x="13218481" y="217321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读取"/>
          <p:cNvSpPr txBox="1"/>
          <p:nvPr/>
        </p:nvSpPr>
        <p:spPr>
          <a:xfrm>
            <a:off x="12455884" y="2341638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读取</a:t>
            </a:r>
          </a:p>
        </p:txBody>
      </p:sp>
      <p:sp>
        <p:nvSpPr>
          <p:cNvPr id="200" name="TableCache"/>
          <p:cNvSpPr/>
          <p:nvPr/>
        </p:nvSpPr>
        <p:spPr>
          <a:xfrm>
            <a:off x="1372448" y="3515755"/>
            <a:ext cx="2374745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TableCache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SM树（Log-Structured-Merge Tree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LSM树（Log-Structured-Merge Tree）</a:t>
            </a:r>
          </a:p>
        </p:txBody>
      </p:sp>
      <p:sp>
        <p:nvSpPr>
          <p:cNvPr id="203" name="LSM是levelDB的存储策略或者说文件结构策略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LSM是levelDB的存储策略或者说文件结构策略。</a:t>
            </a:r>
          </a:p>
          <a:p>
            <a:pPr/>
            <a:r>
              <a:t>基本思想:</a:t>
            </a:r>
            <a:r>
              <a:rPr u="sng"/>
              <a:t>将修改的数据保存在内存，达到一定数量后在将修改的数据批量写入磁盘。读取时需要合并磁盘中的历史数据和内存中最近的修改操作。</a:t>
            </a:r>
          </a:p>
          <a:p>
            <a:pPr/>
            <a:r>
              <a:t>LSM存储模型同样支持增、删、读、改以及顺序扫描操作</a:t>
            </a:r>
          </a:p>
          <a:p>
            <a:pPr/>
            <a:r>
              <a:t>LSM模型利用批量写入有效的规避了随机写问题，虽然牺牲了部分读性能，但大大提升了写性能。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evelDB——Memtable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LevelDB——Memtable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evelDB组件——Mem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LevelDB组件——Memtable</a:t>
            </a:r>
          </a:p>
        </p:txBody>
      </p:sp>
      <p:sp>
        <p:nvSpPr>
          <p:cNvPr id="208" name="Memtable：内存数据结构，跳表实现，新的数据会首先写入这里,，sstable中的数据均来源于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5450" indent="-425450" defTabSz="553084">
              <a:spcBef>
                <a:spcPts val="3900"/>
              </a:spcBef>
              <a:defRPr sz="3216"/>
            </a:pPr>
            <a:r>
              <a:rPr b="1"/>
              <a:t>Memtable：</a:t>
            </a:r>
            <a:r>
              <a:t>内存数据结构，跳表实现，新的数据会首先写入这里,，sstable中的数据均来源于此</a:t>
            </a:r>
          </a:p>
          <a:p>
            <a:pPr marL="425450" indent="-425450" defTabSz="553084">
              <a:spcBef>
                <a:spcPts val="3900"/>
              </a:spcBef>
              <a:defRPr sz="3216"/>
            </a:pPr>
            <a:r>
              <a:t>两种Memtable</a:t>
            </a:r>
          </a:p>
          <a:p>
            <a:pPr lvl="1" marL="850900" indent="-425450" defTabSz="553084">
              <a:spcBef>
                <a:spcPts val="3900"/>
              </a:spcBef>
              <a:defRPr sz="3216"/>
            </a:pPr>
            <a:r>
              <a:t>Activated memtable</a:t>
            </a:r>
          </a:p>
          <a:p>
            <a:pPr lvl="1" marL="850900" indent="-425450" defTabSz="553084">
              <a:spcBef>
                <a:spcPts val="3900"/>
              </a:spcBef>
              <a:defRPr sz="3216"/>
            </a:pPr>
            <a:r>
              <a:t>Immutable memtable</a:t>
            </a:r>
          </a:p>
          <a:p>
            <a:pPr marL="425450" indent="-425450" defTabSz="553084">
              <a:spcBef>
                <a:spcPts val="3900"/>
              </a:spcBef>
              <a:defRPr sz="3216"/>
            </a:pPr>
            <a:r>
              <a:t>Memtable底层由SkipList实现,所有数据都是按照key有序存放</a:t>
            </a:r>
          </a:p>
          <a:p>
            <a:pPr marL="425450" indent="-425450" defTabSz="553084">
              <a:spcBef>
                <a:spcPts val="3900"/>
              </a:spcBef>
              <a:defRPr sz="3216"/>
            </a:pPr>
            <a:r>
              <a:t>接口内容:</a:t>
            </a:r>
          </a:p>
          <a:p>
            <a:pPr lvl="1" marL="850900" indent="-425450" defTabSz="553084">
              <a:spcBef>
                <a:spcPts val="3900"/>
              </a:spcBef>
              <a:defRPr sz="3216"/>
            </a:pPr>
            <a:r>
              <a:t>Get():从memtable中获取一条记录</a:t>
            </a:r>
          </a:p>
          <a:p>
            <a:pPr lvl="1" marL="850900" indent="-425450" defTabSz="553084">
              <a:spcBef>
                <a:spcPts val="3900"/>
              </a:spcBef>
              <a:defRPr sz="3216"/>
            </a:pPr>
            <a:r>
              <a:t>Add():将一条记录插入到memtable中</a:t>
            </a:r>
          </a:p>
          <a:p>
            <a:pPr lvl="1" marL="850900" indent="-425450" defTabSz="553084">
              <a:spcBef>
                <a:spcPts val="3900"/>
              </a:spcBef>
              <a:defRPr sz="3216"/>
            </a:pPr>
            <a:r>
              <a:t>Iterator():返回memtable的迭代器。底层是调用SkipList封装好的迭代器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Memtable——SkipList示意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Memtable——SkipList示意图</a:t>
            </a:r>
          </a:p>
        </p:txBody>
      </p:sp>
      <p:pic>
        <p:nvPicPr>
          <p:cNvPr id="21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198" y="2994838"/>
            <a:ext cx="20252007" cy="7726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Memtable——SkipList特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Memtable——SkipList特点</a:t>
            </a:r>
          </a:p>
        </p:txBody>
      </p:sp>
      <p:sp>
        <p:nvSpPr>
          <p:cNvPr id="214" name="有序链表+二分查找…"/>
          <p:cNvSpPr txBox="1"/>
          <p:nvPr>
            <p:ph type="body" idx="1"/>
          </p:nvPr>
        </p:nvSpPr>
        <p:spPr>
          <a:xfrm>
            <a:off x="1689100" y="3149600"/>
            <a:ext cx="21005800" cy="10092771"/>
          </a:xfrm>
          <a:prstGeom prst="rect">
            <a:avLst/>
          </a:prstGeom>
        </p:spPr>
        <p:txBody>
          <a:bodyPr anchor="t"/>
          <a:lstStyle/>
          <a:p>
            <a:pPr/>
            <a:r>
              <a:t>有序链表+二分查找</a:t>
            </a:r>
          </a:p>
          <a:p>
            <a:pPr/>
            <a:r>
              <a:t>大约有O(log n)层</a:t>
            </a:r>
          </a:p>
          <a:p>
            <a:pPr/>
            <a:r>
              <a:t>空间复杂度:O(log n)</a:t>
            </a:r>
          </a:p>
          <a:p>
            <a:pPr/>
            <a:r>
              <a:t>期望的查找、插入、删除时间:O(log n)</a:t>
            </a:r>
          </a:p>
          <a:p>
            <a:pPr/>
            <a:r>
              <a:t>level+1的元素总数几乎是level层的1/2</a:t>
            </a:r>
          </a:p>
          <a:p>
            <a:pPr/>
            <a:r>
              <a:t>从最顶层开始查找，依次向后遍历，若到达尾部则从下一层开始查找。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evelDB中的各种键类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LevelDB中的各种键类型</a:t>
            </a:r>
          </a:p>
        </p:txBody>
      </p:sp>
      <p:sp>
        <p:nvSpPr>
          <p:cNvPr id="217" name="InternalKey…"/>
          <p:cNvSpPr txBox="1"/>
          <p:nvPr>
            <p:ph type="body" sz="half" idx="1"/>
          </p:nvPr>
        </p:nvSpPr>
        <p:spPr>
          <a:xfrm>
            <a:off x="799856" y="2677822"/>
            <a:ext cx="9956798" cy="10776158"/>
          </a:xfrm>
          <a:prstGeom prst="rect">
            <a:avLst/>
          </a:prstGeom>
        </p:spPr>
        <p:txBody>
          <a:bodyPr anchor="t"/>
          <a:lstStyle/>
          <a:p>
            <a:pPr/>
          </a:p>
          <a:p>
            <a:pPr/>
            <a:r>
              <a:t>InternalKey</a:t>
            </a:r>
          </a:p>
          <a:p>
            <a:pPr/>
            <a:r>
              <a:t>ParsedInternalKey(是个struct)</a:t>
            </a:r>
          </a:p>
          <a:p>
            <a:pPr/>
            <a:r>
              <a:t>SkipList内部存储的key</a:t>
            </a:r>
          </a:p>
          <a:p>
            <a:pPr/>
            <a:r>
              <a:t>LookupKey(用于memtable中查找)</a:t>
            </a:r>
          </a:p>
          <a:p>
            <a:pPr/>
            <a:r>
              <a:t>SSTable中存储的键值格式</a:t>
            </a:r>
          </a:p>
        </p:txBody>
      </p:sp>
      <p:graphicFrame>
        <p:nvGraphicFramePr>
          <p:cNvPr id="218" name="表格"/>
          <p:cNvGraphicFramePr/>
          <p:nvPr/>
        </p:nvGraphicFramePr>
        <p:xfrm>
          <a:off x="10595773" y="3344748"/>
          <a:ext cx="14451858" cy="1360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813052"/>
                <a:gridCol w="4813052"/>
                <a:gridCol w="4813052"/>
              </a:tblGrid>
              <a:tr h="13478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user_key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sequence_number(7b)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Type(1b)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表格"/>
          <p:cNvGraphicFramePr/>
          <p:nvPr/>
        </p:nvGraphicFramePr>
        <p:xfrm>
          <a:off x="10642575" y="5138843"/>
          <a:ext cx="10827020" cy="16635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14318"/>
              </a:tblGrid>
              <a:tr h="16508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Slice user_key;
SequenceNumebr sequence;
ValueType type;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表格"/>
          <p:cNvGraphicFramePr/>
          <p:nvPr/>
        </p:nvGraphicFramePr>
        <p:xfrm>
          <a:off x="10642575" y="7180196"/>
          <a:ext cx="13227648" cy="14083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3303736"/>
                <a:gridCol w="3303736"/>
                <a:gridCol w="3303736"/>
                <a:gridCol w="3303736"/>
              </a:tblGrid>
              <a:tr h="13956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InternalKey size
(varint 32)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InternalKey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value size
(varint 32)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表格"/>
          <p:cNvGraphicFramePr/>
          <p:nvPr/>
        </p:nvGraphicFramePr>
        <p:xfrm>
          <a:off x="10595773" y="8960004"/>
          <a:ext cx="10920623" cy="1360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5453961"/>
                <a:gridCol w="5453961"/>
              </a:tblGrid>
              <a:tr h="13478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InternalKey size
（varint 32）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InternalKey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表格"/>
          <p:cNvGraphicFramePr/>
          <p:nvPr/>
        </p:nvGraphicFramePr>
        <p:xfrm>
          <a:off x="10595774" y="10849593"/>
          <a:ext cx="10920623" cy="1360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5453961"/>
                <a:gridCol w="5453961"/>
              </a:tblGrid>
              <a:tr h="13478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InternalKey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数据存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数据存储</a:t>
            </a:r>
          </a:p>
        </p:txBody>
      </p:sp>
      <p:sp>
        <p:nvSpPr>
          <p:cNvPr id="225" name="leveldb所有数据都是字符形式，即使是整型，也将被转换为字符型存储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leveldb所有数据都是字符形式，即使是整型，也将被转换为字符型存储。</a:t>
            </a:r>
          </a:p>
          <a:p>
            <a:pPr/>
            <a:r>
              <a:t>leveldb有两种整型和字符型数据转换。一种是fixed，一种是varint。</a:t>
            </a:r>
          </a:p>
          <a:p>
            <a:pPr lvl="1"/>
            <a:r>
              <a:t>fixed转换相对简单，就是将int的每一个字节存入字符数组中即可</a:t>
            </a:r>
          </a:p>
          <a:p>
            <a:pPr lvl="1"/>
            <a:r>
              <a:t>varint这种转型将一个字节分成两部分，前7个字节存储数据，第8个字节表示高位是否还有数据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简介…"/>
          <p:cNvSpPr txBox="1"/>
          <p:nvPr>
            <p:ph type="title"/>
          </p:nvPr>
        </p:nvSpPr>
        <p:spPr>
          <a:xfrm>
            <a:off x="1553802" y="2995769"/>
            <a:ext cx="20285578" cy="9016093"/>
          </a:xfrm>
          <a:prstGeom prst="rect">
            <a:avLst/>
          </a:prstGeom>
        </p:spPr>
        <p:txBody>
          <a:bodyPr anchor="t"/>
          <a:lstStyle/>
          <a:p>
            <a:pPr marL="592666" indent="-592666" algn="l" defTabSz="330200">
              <a:buSzPct val="125000"/>
              <a:buChar char="•"/>
              <a:defRPr sz="4480"/>
            </a:pPr>
            <a:r>
              <a:t>简介</a:t>
            </a:r>
          </a:p>
          <a:p>
            <a:pPr marL="592666" indent="-592666" algn="l" defTabSz="330200">
              <a:buSzPct val="125000"/>
              <a:defRPr sz="4480"/>
            </a:pPr>
            <a:r>
              <a:t>整体架构</a:t>
            </a:r>
          </a:p>
          <a:p>
            <a:pPr marL="592666" indent="-592666" algn="l" defTabSz="330200">
              <a:buSzPct val="125000"/>
              <a:defRPr sz="4480"/>
            </a:pPr>
            <a:r>
              <a:t>Memtable</a:t>
            </a:r>
          </a:p>
          <a:p>
            <a:pPr marL="592666" indent="-592666" algn="l" defTabSz="330200">
              <a:buSzPct val="125000"/>
              <a:defRPr sz="4480"/>
            </a:pPr>
            <a:r>
              <a:t>Log</a:t>
            </a:r>
          </a:p>
          <a:p>
            <a:pPr marL="592666" indent="-592666" algn="l" defTabSz="330200">
              <a:buSzPct val="125000"/>
              <a:defRPr sz="4480"/>
            </a:pPr>
            <a:r>
              <a:t>SSTable</a:t>
            </a:r>
          </a:p>
          <a:p>
            <a:pPr marL="592666" indent="-592666" algn="l" defTabSz="330200">
              <a:buSzPct val="125000"/>
              <a:defRPr sz="4480"/>
            </a:pPr>
            <a:r>
              <a:t>Cache</a:t>
            </a:r>
          </a:p>
          <a:p>
            <a:pPr marL="592666" indent="-592666" algn="l" defTabSz="330200">
              <a:buSzPct val="125000"/>
              <a:defRPr sz="4480"/>
            </a:pPr>
            <a:r>
              <a:t>版本控制</a:t>
            </a:r>
          </a:p>
          <a:p>
            <a:pPr marL="592666" indent="-592666" algn="l" defTabSz="330200">
              <a:buSzPct val="125000"/>
              <a:defRPr sz="4480"/>
            </a:pPr>
            <a:r>
              <a:t>MANIFEST</a:t>
            </a:r>
          </a:p>
          <a:p>
            <a:pPr marL="592666" indent="-592666" algn="l" defTabSz="330200">
              <a:buSzPct val="125000"/>
              <a:defRPr sz="4480"/>
            </a:pPr>
            <a:r>
              <a:t>Compaction</a:t>
            </a:r>
          </a:p>
          <a:p>
            <a:pPr marL="592666" indent="-592666" algn="l" defTabSz="330200">
              <a:buSzPct val="125000"/>
              <a:defRPr sz="4480"/>
            </a:pPr>
            <a:r>
              <a:t>接口流程</a:t>
            </a:r>
          </a:p>
          <a:p>
            <a:pPr marL="592666" indent="-592666" algn="l" defTabSz="330200">
              <a:buSzPct val="125000"/>
              <a:defRPr sz="4480"/>
            </a:pPr>
            <a:r>
              <a:t>其他及优化细节</a:t>
            </a:r>
          </a:p>
          <a:p>
            <a:pPr marL="592666" indent="-592666" algn="l" defTabSz="330200">
              <a:buSzPct val="125000"/>
              <a:defRPr sz="4480"/>
            </a:pPr>
            <a:r>
              <a:t>总结</a:t>
            </a:r>
          </a:p>
          <a:p>
            <a:pPr marL="592666" indent="-592666" algn="l" defTabSz="330200">
              <a:buSzPct val="125000"/>
              <a:defRPr sz="4480"/>
            </a:pPr>
          </a:p>
          <a:p>
            <a:pPr marL="592666" indent="-592666" algn="l" defTabSz="330200">
              <a:buSzPct val="125000"/>
              <a:defRPr sz="4480"/>
            </a:pPr>
          </a:p>
        </p:txBody>
      </p:sp>
      <p:sp>
        <p:nvSpPr>
          <p:cNvPr id="124" name="大纲"/>
          <p:cNvSpPr txBox="1"/>
          <p:nvPr/>
        </p:nvSpPr>
        <p:spPr>
          <a:xfrm>
            <a:off x="1847164" y="157105"/>
            <a:ext cx="6076710" cy="220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emtable键值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Memtable键值格式</a:t>
            </a:r>
          </a:p>
        </p:txBody>
      </p:sp>
      <p:pic>
        <p:nvPicPr>
          <p:cNvPr id="22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6378" y="2763265"/>
            <a:ext cx="19371244" cy="818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emtable——Arena内存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Memtable——Arena内存池</a:t>
            </a:r>
          </a:p>
        </p:txBody>
      </p:sp>
      <p:sp>
        <p:nvSpPr>
          <p:cNvPr id="231" name="内存池的作用:完成内存管理。包括申请、分配、释放内存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内存池的作用:完成内存管理。包括申请、分配、释放内存。</a:t>
            </a:r>
          </a:p>
          <a:p>
            <a:pPr/>
            <a:r>
              <a:t>优点：减少malloc/free(new/delete)调用的次数，减少内存申请或分配所带来的系统开销。</a:t>
            </a:r>
          </a:p>
          <a:p>
            <a:pPr/>
            <a:r>
              <a:t>申请内存和分配内存的区别:</a:t>
            </a:r>
          </a:p>
          <a:p>
            <a:pPr lvl="1"/>
            <a:r>
              <a:t>申请内存：使用new来向操作系统申请一块连续的内存区域。</a:t>
            </a:r>
          </a:p>
          <a:p>
            <a:pPr lvl="1"/>
            <a:r>
              <a:t>分配内存：将已经申请的内存分配给项目组件(如memtable)使用。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emtable——Arena内存池示意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Memtable——Arena内存池示意图</a:t>
            </a:r>
          </a:p>
        </p:txBody>
      </p:sp>
      <p:graphicFrame>
        <p:nvGraphicFramePr>
          <p:cNvPr id="234" name="表格"/>
          <p:cNvGraphicFramePr/>
          <p:nvPr/>
        </p:nvGraphicFramePr>
        <p:xfrm>
          <a:off x="7343013" y="3079396"/>
          <a:ext cx="9525001" cy="14055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2378075"/>
                <a:gridCol w="2378075"/>
                <a:gridCol w="2378075"/>
                <a:gridCol w="2378075"/>
              </a:tblGrid>
              <a:tr h="13928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指针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44105"/>
                      </a:solidFill>
                      <a:miter lim="400000"/>
                    </a:lnL>
                    <a:lnT w="12700">
                      <a:solidFill>
                        <a:srgbClr val="144105"/>
                      </a:solidFill>
                      <a:miter lim="400000"/>
                    </a:lnT>
                    <a:lnB w="12700">
                      <a:solidFill>
                        <a:srgbClr val="14410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指针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144105"/>
                      </a:solidFill>
                      <a:miter lim="400000"/>
                    </a:lnT>
                    <a:lnB w="12700">
                      <a:solidFill>
                        <a:srgbClr val="14410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指针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144105"/>
                      </a:solidFill>
                      <a:miter lim="400000"/>
                    </a:lnT>
                    <a:lnB w="12700">
                      <a:solidFill>
                        <a:srgbClr val="14410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……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144105"/>
                      </a:solidFill>
                      <a:miter lim="400000"/>
                    </a:lnR>
                    <a:lnT w="12700">
                      <a:solidFill>
                        <a:srgbClr val="144105"/>
                      </a:solidFill>
                      <a:miter lim="400000"/>
                    </a:lnT>
                    <a:lnB w="12700">
                      <a:solidFill>
                        <a:srgbClr val="144105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矩形"/>
          <p:cNvSpPr/>
          <p:nvPr/>
        </p:nvSpPr>
        <p:spPr>
          <a:xfrm>
            <a:off x="7629414" y="5379096"/>
            <a:ext cx="987908" cy="54959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线条"/>
          <p:cNvSpPr/>
          <p:nvPr/>
        </p:nvSpPr>
        <p:spPr>
          <a:xfrm>
            <a:off x="8123368" y="3678124"/>
            <a:ext cx="1" cy="17104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矩形"/>
          <p:cNvSpPr/>
          <p:nvPr/>
        </p:nvSpPr>
        <p:spPr>
          <a:xfrm>
            <a:off x="9605105" y="5412491"/>
            <a:ext cx="987908" cy="3694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线条"/>
          <p:cNvSpPr/>
          <p:nvPr/>
        </p:nvSpPr>
        <p:spPr>
          <a:xfrm>
            <a:off x="10099059" y="3711520"/>
            <a:ext cx="1" cy="17104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矩形"/>
          <p:cNvSpPr/>
          <p:nvPr/>
        </p:nvSpPr>
        <p:spPr>
          <a:xfrm>
            <a:off x="11605210" y="5412491"/>
            <a:ext cx="987907" cy="27698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线条"/>
          <p:cNvSpPr/>
          <p:nvPr/>
        </p:nvSpPr>
        <p:spPr>
          <a:xfrm>
            <a:off x="12099163" y="3711520"/>
            <a:ext cx="1" cy="17104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Std::vector&lt;char*&gt; blocks_"/>
          <p:cNvSpPr txBox="1"/>
          <p:nvPr/>
        </p:nvSpPr>
        <p:spPr>
          <a:xfrm>
            <a:off x="1703703" y="3448785"/>
            <a:ext cx="501700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Std::vector&lt;char*&gt; blocks_</a:t>
            </a:r>
          </a:p>
        </p:txBody>
      </p:sp>
      <p:sp>
        <p:nvSpPr>
          <p:cNvPr id="242" name="0kb"/>
          <p:cNvSpPr txBox="1"/>
          <p:nvPr/>
        </p:nvSpPr>
        <p:spPr>
          <a:xfrm>
            <a:off x="5431016" y="5167437"/>
            <a:ext cx="7776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0kb</a:t>
            </a:r>
          </a:p>
        </p:txBody>
      </p:sp>
      <p:sp>
        <p:nvSpPr>
          <p:cNvPr id="243" name="4096kb"/>
          <p:cNvSpPr txBox="1"/>
          <p:nvPr/>
        </p:nvSpPr>
        <p:spPr>
          <a:xfrm>
            <a:off x="5113262" y="10526768"/>
            <a:ext cx="141313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4096kb</a:t>
            </a:r>
          </a:p>
        </p:txBody>
      </p:sp>
      <p:sp>
        <p:nvSpPr>
          <p:cNvPr id="244" name="线条"/>
          <p:cNvSpPr/>
          <p:nvPr/>
        </p:nvSpPr>
        <p:spPr>
          <a:xfrm>
            <a:off x="6197953" y="5410934"/>
            <a:ext cx="1597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线条"/>
          <p:cNvSpPr/>
          <p:nvPr/>
        </p:nvSpPr>
        <p:spPr>
          <a:xfrm>
            <a:off x="6197953" y="10806993"/>
            <a:ext cx="1597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alloc_ptr_"/>
          <p:cNvSpPr txBox="1"/>
          <p:nvPr/>
        </p:nvSpPr>
        <p:spPr>
          <a:xfrm>
            <a:off x="11216373" y="8682417"/>
            <a:ext cx="187718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alloc_ptr_</a:t>
            </a:r>
          </a:p>
        </p:txBody>
      </p:sp>
      <p:sp>
        <p:nvSpPr>
          <p:cNvPr id="247" name="alloc_bytes_remainint_"/>
          <p:cNvSpPr txBox="1"/>
          <p:nvPr/>
        </p:nvSpPr>
        <p:spPr>
          <a:xfrm>
            <a:off x="11962780" y="9679423"/>
            <a:ext cx="424700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alloc_bytes_remainint_</a:t>
            </a:r>
          </a:p>
        </p:txBody>
      </p:sp>
      <p:sp>
        <p:nvSpPr>
          <p:cNvPr id="248" name="线条"/>
          <p:cNvSpPr/>
          <p:nvPr/>
        </p:nvSpPr>
        <p:spPr>
          <a:xfrm flipH="1">
            <a:off x="10579613" y="8972232"/>
            <a:ext cx="77762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矩形"/>
          <p:cNvSpPr/>
          <p:nvPr/>
        </p:nvSpPr>
        <p:spPr>
          <a:xfrm>
            <a:off x="9605105" y="9104412"/>
            <a:ext cx="987908" cy="171047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线条"/>
          <p:cNvSpPr/>
          <p:nvPr/>
        </p:nvSpPr>
        <p:spPr>
          <a:xfrm rot="1799103">
            <a:off x="10165639" y="9400637"/>
            <a:ext cx="1491499" cy="1401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6" h="20422" fill="norm" stroke="1" extrusionOk="0">
                <a:moveTo>
                  <a:pt x="0" y="346"/>
                </a:moveTo>
                <a:cubicBezTo>
                  <a:pt x="3818" y="3316"/>
                  <a:pt x="8633" y="3795"/>
                  <a:pt x="12819" y="1661"/>
                </a:cubicBezTo>
                <a:cubicBezTo>
                  <a:pt x="15414" y="338"/>
                  <a:pt x="18442" y="-1178"/>
                  <a:pt x="19921" y="1415"/>
                </a:cubicBezTo>
                <a:cubicBezTo>
                  <a:pt x="21600" y="4358"/>
                  <a:pt x="18828" y="7272"/>
                  <a:pt x="16498" y="9822"/>
                </a:cubicBezTo>
                <a:cubicBezTo>
                  <a:pt x="13994" y="12562"/>
                  <a:pt x="12467" y="16358"/>
                  <a:pt x="12268" y="2042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WriteBatch操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WriteBatch操作</a:t>
            </a:r>
          </a:p>
        </p:txBody>
      </p:sp>
      <p:graphicFrame>
        <p:nvGraphicFramePr>
          <p:cNvPr id="253" name="表格"/>
          <p:cNvGraphicFramePr/>
          <p:nvPr/>
        </p:nvGraphicFramePr>
        <p:xfrm>
          <a:off x="14261431" y="2579214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2500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Sequence Num(fixed64,8bytes)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Record count(fixed32,4bytes)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249935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46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……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4" name="Record 1"/>
          <p:cNvSpPr txBox="1"/>
          <p:nvPr/>
        </p:nvSpPr>
        <p:spPr>
          <a:xfrm>
            <a:off x="17955643" y="6387647"/>
            <a:ext cx="175145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 1</a:t>
            </a:r>
          </a:p>
        </p:txBody>
      </p:sp>
      <p:graphicFrame>
        <p:nvGraphicFramePr>
          <p:cNvPr id="255" name="表格"/>
          <p:cNvGraphicFramePr/>
          <p:nvPr/>
        </p:nvGraphicFramePr>
        <p:xfrm>
          <a:off x="14279515" y="7152377"/>
          <a:ext cx="9526932" cy="12019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782066"/>
                <a:gridCol w="2447238"/>
                <a:gridCol w="1487032"/>
                <a:gridCol w="2175784"/>
                <a:gridCol w="1622109"/>
              </a:tblGrid>
              <a:tr h="11892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key_type(1byte)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key_size
(varint32)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value_size
(varint32)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6" name="Record 1"/>
          <p:cNvSpPr txBox="1"/>
          <p:nvPr/>
        </p:nvSpPr>
        <p:spPr>
          <a:xfrm>
            <a:off x="17955643" y="10694142"/>
            <a:ext cx="175145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Record 1</a:t>
            </a:r>
          </a:p>
        </p:txBody>
      </p:sp>
      <p:sp>
        <p:nvSpPr>
          <p:cNvPr id="257" name="WriteBatch格式"/>
          <p:cNvSpPr txBox="1"/>
          <p:nvPr/>
        </p:nvSpPr>
        <p:spPr>
          <a:xfrm>
            <a:off x="15340393" y="12058780"/>
            <a:ext cx="7392478" cy="956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WriteBatch格式</a:t>
            </a:r>
          </a:p>
        </p:txBody>
      </p:sp>
      <p:sp>
        <p:nvSpPr>
          <p:cNvPr id="258" name="WriteBatch类完成批量的读写操作.…"/>
          <p:cNvSpPr txBox="1"/>
          <p:nvPr/>
        </p:nvSpPr>
        <p:spPr>
          <a:xfrm>
            <a:off x="1388310" y="2513857"/>
            <a:ext cx="11782426" cy="960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WriteBatch类完成批量的读写操作.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WriteBatch提供了Put和Delete接口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即使是单条记录的Put、Delete其实现时都需要先创建一个WriteBatch对象，然后调用WriteBatch的Put、Delete方法。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evelDB——log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evelDB组件——log文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LevelDB组件——log文件</a:t>
            </a:r>
          </a:p>
        </p:txBody>
      </p:sp>
      <p:sp>
        <p:nvSpPr>
          <p:cNvPr id="263" name="Log文件：写Memtable前会先写Log文件，Log通过append的方式顺序写入。Log的存在使得机器宕机导致的内存数据丢失得以恢复…"/>
          <p:cNvSpPr txBox="1"/>
          <p:nvPr>
            <p:ph type="body" idx="1"/>
          </p:nvPr>
        </p:nvSpPr>
        <p:spPr>
          <a:xfrm>
            <a:off x="1689100" y="3149600"/>
            <a:ext cx="22135271" cy="9311209"/>
          </a:xfrm>
          <a:prstGeom prst="rect">
            <a:avLst/>
          </a:prstGeom>
        </p:spPr>
        <p:txBody>
          <a:bodyPr anchor="t"/>
          <a:lstStyle/>
          <a:p>
            <a:pPr marL="444500" indent="-444500" defTabSz="577850">
              <a:spcBef>
                <a:spcPts val="4100"/>
              </a:spcBef>
              <a:defRPr sz="3359"/>
            </a:pPr>
            <a:r>
              <a:rPr b="1"/>
              <a:t>Log文件：</a:t>
            </a:r>
            <a:r>
              <a:t>写Memtable前会先写Log文件，Log通过append的方式顺序写入。Log的存在使得机器宕机导致的内存数据丢失得以恢复</a:t>
            </a:r>
          </a:p>
          <a:p>
            <a:pPr marL="444500" indent="-444500" defTabSz="577850">
              <a:spcBef>
                <a:spcPts val="4100"/>
              </a:spcBef>
              <a:defRPr sz="3359"/>
            </a:pPr>
            <a:r>
              <a:t>作用与格式</a:t>
            </a:r>
          </a:p>
          <a:p>
            <a:pPr lvl="1" marL="889000" indent="-444500" defTabSz="577850">
              <a:spcBef>
                <a:spcPts val="4100"/>
              </a:spcBef>
              <a:defRPr sz="3359"/>
            </a:pPr>
            <a:r>
              <a:t>log文件用来保存最近更新的数据</a:t>
            </a:r>
          </a:p>
          <a:p>
            <a:pPr lvl="1" marL="889000" indent="-444500" defTabSz="577850">
              <a:spcBef>
                <a:spcPts val="4100"/>
              </a:spcBef>
              <a:defRPr sz="3359"/>
            </a:pPr>
            <a:r>
              <a:t>log文件由若干个连续的32k大小的逻辑块组成，块内有一条或多条记录。</a:t>
            </a:r>
          </a:p>
          <a:p>
            <a:pPr lvl="1" marL="889000" indent="-444500" defTabSz="577850">
              <a:spcBef>
                <a:spcPts val="4100"/>
              </a:spcBef>
              <a:defRPr sz="3359"/>
            </a:pPr>
            <a:r>
              <a:t>记录可能跨块，通过4中type来区分:FULL/FIRST/MIDDLE/LAST</a:t>
            </a:r>
          </a:p>
          <a:p>
            <a:pPr lvl="1" marL="889000" indent="-444500" defTabSz="577850">
              <a:spcBef>
                <a:spcPts val="4100"/>
              </a:spcBef>
              <a:defRPr sz="3359"/>
            </a:pPr>
            <a:r>
              <a:t>binlog和MANIFEST均使用这种log格式</a:t>
            </a:r>
          </a:p>
          <a:p>
            <a:pPr marL="444500" indent="-444500" defTabSz="577850">
              <a:spcBef>
                <a:spcPts val="4100"/>
              </a:spcBef>
              <a:defRPr sz="3359"/>
            </a:pPr>
            <a:r>
              <a:t>何时创建与何时删除？</a:t>
            </a:r>
          </a:p>
          <a:p>
            <a:pPr lvl="1" marL="889000" indent="-444500" defTabSz="577850">
              <a:spcBef>
                <a:spcPts val="4100"/>
              </a:spcBef>
              <a:defRPr sz="3359"/>
            </a:pPr>
            <a:r>
              <a:t>当一次Immutable memtable完成compaction时会删除旧的log,并生成新的log文件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log文件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log文件格式</a:t>
            </a:r>
          </a:p>
        </p:txBody>
      </p:sp>
      <p:pic>
        <p:nvPicPr>
          <p:cNvPr id="26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4883" y="2517259"/>
            <a:ext cx="12773268" cy="7427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5476" y="9974839"/>
            <a:ext cx="13912083" cy="351672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8" name="表格"/>
          <p:cNvGraphicFramePr/>
          <p:nvPr/>
        </p:nvGraphicFramePr>
        <p:xfrm>
          <a:off x="814091" y="2748026"/>
          <a:ext cx="8841030" cy="87404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8828329"/>
              </a:tblGrid>
              <a:tr h="1745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init_data(当前为空)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745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Block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745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Block2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745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745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Block 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1" name="连接线"/>
          <p:cNvSpPr/>
          <p:nvPr/>
        </p:nvSpPr>
        <p:spPr>
          <a:xfrm>
            <a:off x="9665991" y="2624097"/>
            <a:ext cx="3412084" cy="1949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2" name="连接线"/>
          <p:cNvSpPr/>
          <p:nvPr/>
        </p:nvSpPr>
        <p:spPr>
          <a:xfrm>
            <a:off x="9674060" y="6077656"/>
            <a:ext cx="3357213" cy="3777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evelDB组件——log文件的读与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LevelDB组件——log文件的读与写</a:t>
            </a:r>
          </a:p>
        </p:txBody>
      </p:sp>
      <p:sp>
        <p:nvSpPr>
          <p:cNvPr id="275" name="写操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76250" indent="-476250" defTabSz="619125">
              <a:spcBef>
                <a:spcPts val="4400"/>
              </a:spcBef>
              <a:defRPr sz="3600"/>
            </a:pPr>
            <a:r>
              <a:t>写操作</a:t>
            </a:r>
          </a:p>
          <a:p>
            <a:pPr lvl="1" marL="952500" indent="-476250" defTabSz="619125">
              <a:spcBef>
                <a:spcPts val="4400"/>
              </a:spcBef>
              <a:defRPr sz="3600"/>
            </a:pPr>
            <a:r>
              <a:t>考虑到一致性，没有按照block为单位来写。且写入时无序。</a:t>
            </a:r>
          </a:p>
          <a:p>
            <a:pPr lvl="1" marL="952500" indent="-476250" defTabSz="619125">
              <a:spcBef>
                <a:spcPts val="4400"/>
              </a:spcBef>
              <a:defRPr sz="3600"/>
            </a:pPr>
            <a:r>
              <a:t>在插入一条记录到memtable之前，会先写入log文件中。</a:t>
            </a:r>
          </a:p>
          <a:p>
            <a:pPr lvl="1" marL="952500" indent="-476250" defTabSz="619125">
              <a:spcBef>
                <a:spcPts val="4400"/>
              </a:spcBef>
              <a:defRPr sz="3600"/>
            </a:pPr>
            <a:r>
              <a:t>每条记录的格式会先经过WriteBatch将数据序列化。</a:t>
            </a:r>
          </a:p>
          <a:p>
            <a:pPr marL="476250" indent="-476250" defTabSz="619125">
              <a:spcBef>
                <a:spcPts val="4400"/>
              </a:spcBef>
              <a:defRPr sz="3600"/>
            </a:pPr>
            <a:r>
              <a:t>读操作</a:t>
            </a:r>
          </a:p>
          <a:p>
            <a:pPr lvl="1" marL="952500" indent="-476250" defTabSz="619125">
              <a:spcBef>
                <a:spcPts val="4400"/>
              </a:spcBef>
              <a:defRPr sz="3600"/>
            </a:pPr>
            <a:r>
              <a:t>以block为单位进行读取。</a:t>
            </a:r>
          </a:p>
          <a:p>
            <a:pPr lvl="1" marL="952500" indent="-476250" defTabSz="619125">
              <a:spcBef>
                <a:spcPts val="4400"/>
              </a:spcBef>
              <a:defRPr sz="3600"/>
            </a:pPr>
            <a:r>
              <a:t>每重新打开DB时，都会将log回放到memtable中，使系统恢复到上次关闭的状态。</a:t>
            </a:r>
          </a:p>
          <a:p>
            <a:pPr lvl="1" marL="952500" indent="-476250" defTabSz="619125">
              <a:spcBef>
                <a:spcPts val="4400"/>
              </a:spcBef>
              <a:defRPr sz="3600"/>
            </a:pPr>
            <a:r>
              <a:t>按照当初写入的格式反序列化成相应的数据类型。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LevelDB——SSTable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LevelDB——SSTable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evelDB组件——SSTable(Sorted String Tab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767715">
              <a:defRPr sz="7812"/>
            </a:lvl1pPr>
          </a:lstStyle>
          <a:p>
            <a:pPr/>
            <a:r>
              <a:t>LevelDB组件——SSTable(Sorted String Table)</a:t>
            </a:r>
          </a:p>
        </p:txBody>
      </p:sp>
      <p:sp>
        <p:nvSpPr>
          <p:cNvPr id="280" name="sst是由Immutable memtable持久化到磁盘的文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52450" indent="-552450" defTabSz="718184">
              <a:spcBef>
                <a:spcPts val="5100"/>
              </a:spcBef>
              <a:defRPr sz="4176"/>
            </a:pPr>
            <a:r>
              <a:t>sst是由Immutable memtable持久化到磁盘的文件</a:t>
            </a:r>
          </a:p>
          <a:p>
            <a:pPr marL="552450" indent="-552450" defTabSz="718184">
              <a:spcBef>
                <a:spcPts val="5100"/>
              </a:spcBef>
              <a:defRPr sz="4176"/>
            </a:pPr>
            <a:r>
              <a:t>sst默认限制2M，所以系统中会存在大量该文件</a:t>
            </a:r>
          </a:p>
          <a:p>
            <a:pPr marL="552450" indent="-552450" defTabSz="718184">
              <a:spcBef>
                <a:spcPts val="5100"/>
              </a:spcBef>
              <a:defRPr sz="4176"/>
            </a:pPr>
            <a:r>
              <a:t>sst文件由若干个4K大小的blocks组成</a:t>
            </a:r>
          </a:p>
          <a:p>
            <a:pPr marL="552450" indent="-552450" defTabSz="718184">
              <a:spcBef>
                <a:spcPts val="5100"/>
              </a:spcBef>
              <a:defRPr sz="4176"/>
            </a:pPr>
            <a:r>
              <a:t>Level-0：最多4个sst文件</a:t>
            </a:r>
          </a:p>
          <a:p>
            <a:pPr marL="552450" indent="-552450" defTabSz="718184">
              <a:spcBef>
                <a:spcPts val="5100"/>
              </a:spcBef>
              <a:defRPr sz="4176"/>
            </a:pPr>
            <a:r>
              <a:t>Level-1：总大小不超过10M</a:t>
            </a:r>
          </a:p>
          <a:p>
            <a:pPr marL="552450" indent="-552450" defTabSz="718184">
              <a:spcBef>
                <a:spcPts val="5100"/>
              </a:spcBef>
              <a:defRPr sz="4176"/>
            </a:pPr>
            <a:r>
              <a:t>Level3+:总大小不超过上一个Level*10的大小</a:t>
            </a:r>
          </a:p>
          <a:p>
            <a:pPr marL="552450" indent="-552450" defTabSz="718184">
              <a:spcBef>
                <a:spcPts val="5100"/>
              </a:spcBef>
              <a:defRPr sz="4176"/>
            </a:pPr>
            <a:r>
              <a:t>比如:0-&gt;4 sst, 1-&gt;10M, 2-&gt;100M, 3-&gt; 1G, 4-&gt;10G, 5-&gt;100G, 6-&gt;10T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evelDB——简介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evelDB组件——SSTable的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LevelDB组件——SSTable的格式</a:t>
            </a:r>
          </a:p>
        </p:txBody>
      </p:sp>
      <p:pic>
        <p:nvPicPr>
          <p:cNvPr id="28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6804" y="3249934"/>
            <a:ext cx="10372324" cy="7968322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STable文件格式"/>
          <p:cNvSpPr txBox="1"/>
          <p:nvPr/>
        </p:nvSpPr>
        <p:spPr>
          <a:xfrm>
            <a:off x="15195996" y="11288294"/>
            <a:ext cx="30918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SSTable文件格式</a:t>
            </a:r>
          </a:p>
        </p:txBody>
      </p:sp>
      <p:pic>
        <p:nvPicPr>
          <p:cNvPr id="28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899" y="3249934"/>
            <a:ext cx="8775819" cy="7968322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stable中的块格式"/>
          <p:cNvSpPr txBox="1"/>
          <p:nvPr/>
        </p:nvSpPr>
        <p:spPr>
          <a:xfrm>
            <a:off x="4023675" y="11288294"/>
            <a:ext cx="333108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sstable中的块格式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LevelDB——SSTable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LevelDB——SSTable块</a:t>
            </a:r>
          </a:p>
        </p:txBody>
      </p:sp>
      <p:sp>
        <p:nvSpPr>
          <p:cNvPr id="289" name="Data Block:存储实际的K/V数据(InternalKey/Valu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65150" indent="-565150" defTabSz="734694">
              <a:spcBef>
                <a:spcPts val="5200"/>
              </a:spcBef>
              <a:defRPr sz="4272"/>
            </a:pPr>
            <a:r>
              <a:t>Data Block:存储实际的K/V数据(InternalKey/Value)</a:t>
            </a:r>
          </a:p>
          <a:p>
            <a:pPr marL="565150" indent="-565150" defTabSz="734694">
              <a:spcBef>
                <a:spcPts val="5200"/>
              </a:spcBef>
              <a:defRPr sz="4272"/>
            </a:pPr>
            <a:r>
              <a:t>Meta Block:每个data_block对应一个meta_block中的记录,保存data_block中的key_size/value_size/kv_counts之类的统计信息。目前只有Bloom Fliter过滤器，为了快速定位某个data block是否有该数据。</a:t>
            </a:r>
          </a:p>
          <a:p>
            <a:pPr marL="565150" indent="-565150" defTabSz="734694">
              <a:spcBef>
                <a:spcPts val="5200"/>
              </a:spcBef>
              <a:defRPr sz="4272"/>
            </a:pPr>
            <a:r>
              <a:t>Meta Index Block:保存meta_block的索引信息。</a:t>
            </a:r>
          </a:p>
          <a:p>
            <a:pPr marL="565150" indent="-565150" defTabSz="734694">
              <a:spcBef>
                <a:spcPts val="5200"/>
              </a:spcBef>
              <a:defRPr sz="4272"/>
            </a:pPr>
            <a:r>
              <a:t>Index Block:每条记录即使每个data block的last_key以及其在sstable中的索引信息。</a:t>
            </a:r>
          </a:p>
          <a:p>
            <a:pPr marL="565150" indent="-565150" defTabSz="734694">
              <a:spcBef>
                <a:spcPts val="5200"/>
              </a:spcBef>
              <a:defRPr sz="4272"/>
            </a:pPr>
            <a:r>
              <a:t>Footer：文件末尾固定长度的数据，保存着metaindex_block和index_block的索引信息，为达到固定长度，末尾会填充空白字节。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LevelDB组件——SSTable(Data Block格式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LevelDB组件——SSTable(Data Block格式)</a:t>
            </a:r>
          </a:p>
        </p:txBody>
      </p:sp>
      <p:pic>
        <p:nvPicPr>
          <p:cNvPr id="29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106" y="3586821"/>
            <a:ext cx="9753601" cy="749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75325" y="2300044"/>
            <a:ext cx="8603021" cy="911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5924" y="11345407"/>
            <a:ext cx="15354301" cy="149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线条"/>
          <p:cNvSpPr/>
          <p:nvPr/>
        </p:nvSpPr>
        <p:spPr>
          <a:xfrm flipV="1">
            <a:off x="8015853" y="2508621"/>
            <a:ext cx="7989304" cy="11580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线条"/>
          <p:cNvSpPr/>
          <p:nvPr/>
        </p:nvSpPr>
        <p:spPr>
          <a:xfrm>
            <a:off x="8028665" y="4469972"/>
            <a:ext cx="7970069" cy="65637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evelDB组件——Block Data示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LevelDB组件——Block Data示例</a:t>
            </a:r>
          </a:p>
        </p:txBody>
      </p:sp>
      <p:sp>
        <p:nvSpPr>
          <p:cNvPr id="299" name="线条"/>
          <p:cNvSpPr/>
          <p:nvPr/>
        </p:nvSpPr>
        <p:spPr>
          <a:xfrm rot="18900000">
            <a:off x="18852545" y="4324266"/>
            <a:ext cx="4799282" cy="476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2" h="20907" fill="norm" stroke="1" extrusionOk="0">
                <a:moveTo>
                  <a:pt x="0" y="20592"/>
                </a:moveTo>
                <a:cubicBezTo>
                  <a:pt x="5170" y="21600"/>
                  <a:pt x="10502" y="20157"/>
                  <a:pt x="14543" y="16656"/>
                </a:cubicBezTo>
                <a:cubicBezTo>
                  <a:pt x="19239" y="12587"/>
                  <a:pt x="21600" y="6300"/>
                  <a:pt x="2079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Block Data利用前缀压缩来节省空间…"/>
          <p:cNvSpPr txBox="1"/>
          <p:nvPr/>
        </p:nvSpPr>
        <p:spPr>
          <a:xfrm>
            <a:off x="552437" y="2963122"/>
            <a:ext cx="8799449" cy="884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15950" indent="-615950" algn="l" defTabSz="800735">
              <a:spcBef>
                <a:spcPts val="5700"/>
              </a:spcBef>
              <a:buSzPct val="125000"/>
              <a:buChar char="•"/>
              <a:defRPr b="0" sz="4656"/>
            </a:pPr>
            <a:r>
              <a:t>Block Data利用前缀压缩来节省空间</a:t>
            </a:r>
          </a:p>
          <a:p>
            <a:pPr marL="615950" indent="-615950" algn="l" defTabSz="800735">
              <a:spcBef>
                <a:spcPts val="5700"/>
              </a:spcBef>
              <a:buSzPct val="125000"/>
              <a:buChar char="•"/>
              <a:defRPr b="0" sz="4656"/>
            </a:pPr>
            <a:r>
              <a:t>重启点所指向的第一条记录不压缩</a:t>
            </a:r>
          </a:p>
          <a:p>
            <a:pPr marL="615950" indent="-615950" algn="l" defTabSz="800735">
              <a:spcBef>
                <a:spcPts val="5700"/>
              </a:spcBef>
              <a:buSzPct val="125000"/>
              <a:buChar char="•"/>
              <a:defRPr b="0" sz="4656"/>
            </a:pPr>
            <a:r>
              <a:t>默认的block_restart_interval是16,即每隔16条记录后就记录一条完整记录</a:t>
            </a:r>
          </a:p>
        </p:txBody>
      </p:sp>
      <p:sp>
        <p:nvSpPr>
          <p:cNvPr id="301" name="关于学号/姓名(key/value)在sstable中的存储示例"/>
          <p:cNvSpPr txBox="1"/>
          <p:nvPr/>
        </p:nvSpPr>
        <p:spPr>
          <a:xfrm>
            <a:off x="11110603" y="12389325"/>
            <a:ext cx="84822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关于学号/姓名(key/value)在sstable中的存储示例</a:t>
            </a:r>
          </a:p>
        </p:txBody>
      </p:sp>
      <p:pic>
        <p:nvPicPr>
          <p:cNvPr id="30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469421" y="2363399"/>
            <a:ext cx="11764714" cy="10039948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线条"/>
          <p:cNvSpPr/>
          <p:nvPr/>
        </p:nvSpPr>
        <p:spPr>
          <a:xfrm rot="18900000">
            <a:off x="18852545" y="5007099"/>
            <a:ext cx="4799282" cy="476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2" h="20907" fill="norm" stroke="1" extrusionOk="0">
                <a:moveTo>
                  <a:pt x="0" y="20592"/>
                </a:moveTo>
                <a:cubicBezTo>
                  <a:pt x="5170" y="21600"/>
                  <a:pt x="10502" y="20157"/>
                  <a:pt x="14543" y="16656"/>
                </a:cubicBezTo>
                <a:cubicBezTo>
                  <a:pt x="19239" y="12587"/>
                  <a:pt x="21600" y="6300"/>
                  <a:pt x="20798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evelDB组件——Meta block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LevelDB组件——Meta block格式</a:t>
            </a:r>
          </a:p>
        </p:txBody>
      </p:sp>
      <p:sp>
        <p:nvSpPr>
          <p:cNvPr id="306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1272" y="3398327"/>
            <a:ext cx="6985001" cy="744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7556" y="3372927"/>
            <a:ext cx="9753601" cy="7493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线条"/>
          <p:cNvSpPr/>
          <p:nvPr/>
        </p:nvSpPr>
        <p:spPr>
          <a:xfrm flipV="1">
            <a:off x="8547805" y="3517644"/>
            <a:ext cx="6777701" cy="29769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线条"/>
          <p:cNvSpPr/>
          <p:nvPr/>
        </p:nvSpPr>
        <p:spPr>
          <a:xfrm>
            <a:off x="8576512" y="7386886"/>
            <a:ext cx="6720820" cy="32405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evelDB组件——Metablock Index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LevelDB组件——Metablock Index格式</a:t>
            </a:r>
          </a:p>
        </p:txBody>
      </p:sp>
      <p:pic>
        <p:nvPicPr>
          <p:cNvPr id="31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1054" y="5547746"/>
            <a:ext cx="90805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4047" y="3467991"/>
            <a:ext cx="9753601" cy="7493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线条"/>
          <p:cNvSpPr/>
          <p:nvPr/>
        </p:nvSpPr>
        <p:spPr>
          <a:xfrm flipV="1">
            <a:off x="9071401" y="5923715"/>
            <a:ext cx="4803436" cy="2270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线条"/>
          <p:cNvSpPr/>
          <p:nvPr/>
        </p:nvSpPr>
        <p:spPr>
          <a:xfrm flipV="1">
            <a:off x="9011429" y="7303985"/>
            <a:ext cx="4922515" cy="18293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STable——Index Bl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SSTable——Index Block</a:t>
            </a:r>
          </a:p>
        </p:txBody>
      </p:sp>
      <p:sp>
        <p:nvSpPr>
          <p:cNvPr id="319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7299" y="3420459"/>
            <a:ext cx="9753601" cy="749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19738" y="3600450"/>
            <a:ext cx="12801601" cy="6515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线条"/>
          <p:cNvSpPr/>
          <p:nvPr/>
        </p:nvSpPr>
        <p:spPr>
          <a:xfrm flipV="1">
            <a:off x="8259734" y="3829776"/>
            <a:ext cx="5100516" cy="51005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线条"/>
          <p:cNvSpPr/>
          <p:nvPr/>
        </p:nvSpPr>
        <p:spPr>
          <a:xfrm flipV="1">
            <a:off x="8235504" y="6722923"/>
            <a:ext cx="5146644" cy="31490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LevelDB组件——Footer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LevelDB组件——Footer格式</a:t>
            </a:r>
          </a:p>
        </p:txBody>
      </p:sp>
      <p:pic>
        <p:nvPicPr>
          <p:cNvPr id="32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19374" y="3709458"/>
            <a:ext cx="8128001" cy="378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0667" y="3396693"/>
            <a:ext cx="9753601" cy="7493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线条"/>
          <p:cNvSpPr/>
          <p:nvPr/>
        </p:nvSpPr>
        <p:spPr>
          <a:xfrm flipV="1">
            <a:off x="9567425" y="3591313"/>
            <a:ext cx="5259058" cy="62049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线条"/>
          <p:cNvSpPr/>
          <p:nvPr/>
        </p:nvSpPr>
        <p:spPr>
          <a:xfrm flipV="1">
            <a:off x="9546444" y="7317862"/>
            <a:ext cx="5298063" cy="33917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330" name="表格"/>
          <p:cNvGraphicFramePr/>
          <p:nvPr/>
        </p:nvGraphicFramePr>
        <p:xfrm>
          <a:off x="15736636" y="8140477"/>
          <a:ext cx="3683688" cy="287473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3683687"/>
              </a:tblGrid>
              <a:tr h="14373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Offset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373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" name="Handle结构"/>
          <p:cNvSpPr txBox="1"/>
          <p:nvPr/>
        </p:nvSpPr>
        <p:spPr>
          <a:xfrm>
            <a:off x="16501965" y="11222418"/>
            <a:ext cx="215303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Handle结构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LevelDB组件——SSTable中块内容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LevelDB组件——SSTable中块内容总结</a:t>
            </a:r>
          </a:p>
        </p:txBody>
      </p:sp>
      <p:graphicFrame>
        <p:nvGraphicFramePr>
          <p:cNvPr id="334" name="表格"/>
          <p:cNvGraphicFramePr/>
          <p:nvPr/>
        </p:nvGraphicFramePr>
        <p:xfrm>
          <a:off x="2713000" y="4528032"/>
          <a:ext cx="18970700" cy="588043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4739500"/>
                <a:gridCol w="4739500"/>
                <a:gridCol w="4739500"/>
                <a:gridCol w="4739500"/>
              </a:tblGrid>
              <a:tr h="1955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Data block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Data Index block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Meta index block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955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key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实际插入的key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block(i)的最大key&lt;=key_&lt;=block(i+1)最大key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Meta name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955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Helvetica Neue Medium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实际插入的value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Data block(i)的handle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Meta block(i)的handle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LevelDB——Cache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什么是LevelDB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什么是LevelDB?</a:t>
            </a:r>
          </a:p>
        </p:txBody>
      </p:sp>
      <p:sp>
        <p:nvSpPr>
          <p:cNvPr id="129" name="LevelDB是一个轻量级、单机平台下、高性能、持久化key/value存储数据库，由Google的Jeff Dean和Sanjay Ghemawat在2011年开发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LevelDB是一个</a:t>
            </a:r>
            <a:r>
              <a:rPr u="sng"/>
              <a:t>轻量级、单机平台下、高性能、持久化</a:t>
            </a:r>
            <a:r>
              <a:t>key/value存储数据库，由Google的Jeff Dean和Sanjay Ghemawat在2011年开发。</a:t>
            </a:r>
          </a:p>
          <a:p>
            <a:pPr lvl="1"/>
            <a:r>
              <a:t>LevelDB是借鉴了Google BigTable的设计理念，但没有使用一行BigTable中的代码，所以它可以开放源码发布。</a:t>
            </a:r>
          </a:p>
          <a:p>
            <a:pPr lvl="1"/>
            <a:r>
              <a:t>Dean和Ghemawat设计LevelDB的初衷是为了替换SQLite 来实现Chrome’s IndexedDB的后台备份。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LevelDB组件——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LevelDB组件——Cache</a:t>
            </a:r>
          </a:p>
        </p:txBody>
      </p:sp>
      <p:sp>
        <p:nvSpPr>
          <p:cNvPr id="339" name="两种Cache…"/>
          <p:cNvSpPr txBox="1"/>
          <p:nvPr>
            <p:ph type="body" sz="half" idx="1"/>
          </p:nvPr>
        </p:nvSpPr>
        <p:spPr>
          <a:xfrm>
            <a:off x="1689100" y="3149600"/>
            <a:ext cx="10834344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t>两种Cache</a:t>
            </a:r>
          </a:p>
          <a:p>
            <a:pPr lvl="1"/>
            <a:r>
              <a:t>BlockCache，缓存Block中的数据。通过Option选项来设置。</a:t>
            </a:r>
          </a:p>
          <a:p>
            <a:pPr lvl="1"/>
            <a:r>
              <a:t>TableCache，缓存sstable的元数据，当从sstable中查找记录时，加快查找速度。</a:t>
            </a:r>
          </a:p>
        </p:txBody>
      </p:sp>
      <p:pic>
        <p:nvPicPr>
          <p:cNvPr id="34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8658" y="3186438"/>
            <a:ext cx="8302225" cy="734312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41" name="箭头"/>
          <p:cNvSpPr/>
          <p:nvPr/>
        </p:nvSpPr>
        <p:spPr>
          <a:xfrm rot="1178064">
            <a:off x="12966827" y="5173147"/>
            <a:ext cx="2336308" cy="660748"/>
          </a:xfrm>
          <a:prstGeom prst="rightArrow">
            <a:avLst>
              <a:gd name="adj1" fmla="val 32000"/>
              <a:gd name="adj2" fmla="val 123012"/>
            </a:avLst>
          </a:prstGeom>
          <a:solidFill>
            <a:srgbClr val="66962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LevelDB组件——Table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LevelDB组件——TableCache</a:t>
            </a:r>
          </a:p>
        </p:txBody>
      </p:sp>
      <p:sp>
        <p:nvSpPr>
          <p:cNvPr id="344" name="TableCache使用双向循环链表和hash表和LRU思想，hash表为了加速查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TableCache使用双向循环链表和hash表和LRU思想，hash表为了加速查找</a:t>
            </a:r>
          </a:p>
          <a:p>
            <a:pPr/>
            <a:r>
              <a:t>每创建/打开一个sstable文件就将它放到TableCache中</a:t>
            </a:r>
          </a:p>
          <a:p>
            <a:pPr/>
            <a:r>
              <a:t>共有16个缓存池,由每个sstable编号的hash值的高四位，分配到缓存池的指定位置</a:t>
            </a:r>
          </a:p>
          <a:p>
            <a:pPr/>
            <a:r>
              <a:t>对sstable的查找都是调用TableCache::NewIterator()来获得sstable本身的Itereator，sstable中的Iterator会调用具体每个Block的Iterator来查找相应记录。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ableCache中的Hash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TableCache中的Hash表</a:t>
            </a:r>
          </a:p>
        </p:txBody>
      </p:sp>
      <p:sp>
        <p:nvSpPr>
          <p:cNvPr id="347" name="HandleTable维护一个哈希表。它将hash值相同的所有元素串联成一个双向链表，通过指针next_hash来解决hash碰撞。…"/>
          <p:cNvSpPr txBox="1"/>
          <p:nvPr>
            <p:ph type="body" sz="half" idx="1"/>
          </p:nvPr>
        </p:nvSpPr>
        <p:spPr>
          <a:xfrm>
            <a:off x="1689100" y="3149600"/>
            <a:ext cx="10389081" cy="9296400"/>
          </a:xfrm>
          <a:prstGeom prst="rect">
            <a:avLst/>
          </a:prstGeom>
        </p:spPr>
        <p:txBody>
          <a:bodyPr anchor="t"/>
          <a:lstStyle/>
          <a:p>
            <a:pPr marL="603250" indent="-603250" defTabSz="784225">
              <a:spcBef>
                <a:spcPts val="5600"/>
              </a:spcBef>
              <a:defRPr sz="4560"/>
            </a:pPr>
            <a:r>
              <a:t>HandleTable维护一个哈希表。它将hash值相同的所有元素串联成一个双向链表，通过指针next_hash来解决hash碰撞。</a:t>
            </a:r>
          </a:p>
          <a:p>
            <a:pPr marL="603250" indent="-603250" defTabSz="784225">
              <a:spcBef>
                <a:spcPts val="5600"/>
              </a:spcBef>
              <a:defRPr sz="4560"/>
            </a:pPr>
            <a:r>
              <a:t>初始时，length=elems_=0,list=NULL,然后调用resize()，初始分配4个元素，空间不足时，成倍增加。</a:t>
            </a:r>
          </a:p>
          <a:p>
            <a:pPr marL="603250" indent="-603250" defTabSz="784225">
              <a:spcBef>
                <a:spcPts val="5600"/>
              </a:spcBef>
              <a:defRPr sz="4560"/>
            </a:pPr>
            <a:r>
              <a:t>Hash表中list_每个元素均指向一个双向循环列表。</a:t>
            </a:r>
          </a:p>
        </p:txBody>
      </p:sp>
      <p:graphicFrame>
        <p:nvGraphicFramePr>
          <p:cNvPr id="348" name="表格"/>
          <p:cNvGraphicFramePr/>
          <p:nvPr/>
        </p:nvGraphicFramePr>
        <p:xfrm>
          <a:off x="11999842" y="3247184"/>
          <a:ext cx="4907808" cy="33394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4895106"/>
              </a:tblGrid>
              <a:tr h="6653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LRUHandle类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6653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LRUHandle* next_hash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53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LRUHandle* next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53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LRUHandle* prev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653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uint32_t hash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表格"/>
          <p:cNvGraphicFramePr/>
          <p:nvPr/>
        </p:nvGraphicFramePr>
        <p:xfrm>
          <a:off x="17079186" y="3308793"/>
          <a:ext cx="7502395" cy="36408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7489694"/>
              </a:tblGrid>
              <a:tr h="9070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HandleTable类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9070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uint32_t length_ //hash表长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9070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uint32_t elems_ //hash表中元素总个数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90704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LRUHandle** list_ //hash表头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50" name="表格"/>
          <p:cNvGraphicFramePr/>
          <p:nvPr/>
        </p:nvGraphicFramePr>
        <p:xfrm>
          <a:off x="13577713" y="7463766"/>
          <a:ext cx="2624977" cy="50441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2612275"/>
              </a:tblGrid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list_[0]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list_[1]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list_[2]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list_[3]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表格"/>
          <p:cNvGraphicFramePr/>
          <p:nvPr/>
        </p:nvGraphicFramePr>
        <p:xfrm>
          <a:off x="20163431" y="7463766"/>
          <a:ext cx="2624976" cy="50441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{EEE7283C-3CF3-47DC-8721-378D4A62B228}</a:tableStyleId>
              </a:tblPr>
              <a:tblGrid>
                <a:gridCol w="2612275"/>
              </a:tblGrid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2578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D5D5D"/>
                      </a:solidFill>
                      <a:miter lim="400000"/>
                    </a:lnL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0" name="连接线"/>
          <p:cNvSpPr/>
          <p:nvPr/>
        </p:nvSpPr>
        <p:spPr>
          <a:xfrm>
            <a:off x="16228362" y="8134885"/>
            <a:ext cx="3863020" cy="3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1" name="连接线"/>
          <p:cNvSpPr/>
          <p:nvPr/>
        </p:nvSpPr>
        <p:spPr>
          <a:xfrm>
            <a:off x="16245256" y="9505023"/>
            <a:ext cx="3863019" cy="3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2" name="连接线"/>
          <p:cNvSpPr/>
          <p:nvPr/>
        </p:nvSpPr>
        <p:spPr>
          <a:xfrm>
            <a:off x="16228362" y="10678907"/>
            <a:ext cx="3863020" cy="3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3" name="连接线"/>
          <p:cNvSpPr/>
          <p:nvPr/>
        </p:nvSpPr>
        <p:spPr>
          <a:xfrm>
            <a:off x="16245256" y="11852791"/>
            <a:ext cx="3863019" cy="33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6" name="LRUHandle*"/>
          <p:cNvSpPr txBox="1"/>
          <p:nvPr/>
        </p:nvSpPr>
        <p:spPr>
          <a:xfrm>
            <a:off x="17011993" y="7604178"/>
            <a:ext cx="232943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LRUHandle*</a:t>
            </a:r>
          </a:p>
        </p:txBody>
      </p:sp>
      <p:sp>
        <p:nvSpPr>
          <p:cNvPr id="357" name="LRUHandle*"/>
          <p:cNvSpPr txBox="1"/>
          <p:nvPr/>
        </p:nvSpPr>
        <p:spPr>
          <a:xfrm>
            <a:off x="17011993" y="8842498"/>
            <a:ext cx="232943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LRUHandle*</a:t>
            </a:r>
          </a:p>
        </p:txBody>
      </p:sp>
      <p:sp>
        <p:nvSpPr>
          <p:cNvPr id="358" name="LRUHandle*"/>
          <p:cNvSpPr txBox="1"/>
          <p:nvPr/>
        </p:nvSpPr>
        <p:spPr>
          <a:xfrm>
            <a:off x="17011993" y="10080820"/>
            <a:ext cx="232943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LRUHandle*</a:t>
            </a:r>
          </a:p>
        </p:txBody>
      </p:sp>
      <p:sp>
        <p:nvSpPr>
          <p:cNvPr id="359" name="LRUHandle*"/>
          <p:cNvSpPr txBox="1"/>
          <p:nvPr/>
        </p:nvSpPr>
        <p:spPr>
          <a:xfrm>
            <a:off x="17011993" y="11198374"/>
            <a:ext cx="232943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LRUHandle*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ableCache中的LRU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TableCache中的LRUCache</a:t>
            </a:r>
          </a:p>
        </p:txBody>
      </p:sp>
      <p:sp>
        <p:nvSpPr>
          <p:cNvPr id="366" name="LRUCache是指一个缓存，同时它用到了LRU思想。…"/>
          <p:cNvSpPr txBox="1"/>
          <p:nvPr>
            <p:ph type="body" sz="half" idx="1"/>
          </p:nvPr>
        </p:nvSpPr>
        <p:spPr>
          <a:xfrm>
            <a:off x="1689100" y="3149600"/>
            <a:ext cx="10469158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t>LRUCache是指一个缓存，同时它用到了LRU思想。</a:t>
            </a:r>
          </a:p>
          <a:p>
            <a:pPr/>
            <a:r>
              <a:t>插入元素时先将它加入到链表尾部，再根据哈希值将其插入到Hash表中。通过[hash&amp;(length-1)]来确定在hash表中的下标。</a:t>
            </a:r>
          </a:p>
          <a:p>
            <a:pPr/>
            <a:r>
              <a:t>若Hash表中已存在和要插入的hash值时，将原有元素从链表中移除。</a:t>
            </a:r>
          </a:p>
        </p:txBody>
      </p:sp>
      <p:pic>
        <p:nvPicPr>
          <p:cNvPr id="367" name="未命名图片.png" descr="未命名图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8367" y="3365085"/>
            <a:ext cx="3747527" cy="8130226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LRUHandle"/>
          <p:cNvSpPr/>
          <p:nvPr/>
        </p:nvSpPr>
        <p:spPr>
          <a:xfrm>
            <a:off x="17895653" y="5917322"/>
            <a:ext cx="2309890" cy="129523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LRUHandle</a:t>
            </a:r>
          </a:p>
        </p:txBody>
      </p:sp>
      <p:sp>
        <p:nvSpPr>
          <p:cNvPr id="369" name="LRUHandle"/>
          <p:cNvSpPr/>
          <p:nvPr/>
        </p:nvSpPr>
        <p:spPr>
          <a:xfrm>
            <a:off x="21098611" y="5917322"/>
            <a:ext cx="2309890" cy="129523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LRUHandle</a:t>
            </a:r>
          </a:p>
        </p:txBody>
      </p:sp>
      <p:sp>
        <p:nvSpPr>
          <p:cNvPr id="370" name="线条"/>
          <p:cNvSpPr/>
          <p:nvPr/>
        </p:nvSpPr>
        <p:spPr>
          <a:xfrm>
            <a:off x="20145223" y="6298078"/>
            <a:ext cx="9771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线条"/>
          <p:cNvSpPr/>
          <p:nvPr/>
        </p:nvSpPr>
        <p:spPr>
          <a:xfrm flipH="1" flipV="1">
            <a:off x="20162916" y="6857999"/>
            <a:ext cx="9045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线条"/>
          <p:cNvSpPr/>
          <p:nvPr/>
        </p:nvSpPr>
        <p:spPr>
          <a:xfrm rot="10344045">
            <a:off x="14310605" y="7380475"/>
            <a:ext cx="9216825" cy="998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2" fill="norm" stroke="1" extrusionOk="0">
                <a:moveTo>
                  <a:pt x="0" y="17432"/>
                </a:moveTo>
                <a:cubicBezTo>
                  <a:pt x="1807" y="11308"/>
                  <a:pt x="3707" y="6745"/>
                  <a:pt x="5660" y="3834"/>
                </a:cubicBezTo>
                <a:cubicBezTo>
                  <a:pt x="11030" y="-4168"/>
                  <a:pt x="16611" y="426"/>
                  <a:pt x="21600" y="1695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线条"/>
          <p:cNvSpPr/>
          <p:nvPr/>
        </p:nvSpPr>
        <p:spPr>
          <a:xfrm rot="10344045">
            <a:off x="14077346" y="5295378"/>
            <a:ext cx="9239251" cy="1287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86" fill="norm" stroke="1" extrusionOk="0">
                <a:moveTo>
                  <a:pt x="0" y="0"/>
                </a:moveTo>
                <a:cubicBezTo>
                  <a:pt x="3023" y="14054"/>
                  <a:pt x="7245" y="21600"/>
                  <a:pt x="11592" y="20717"/>
                </a:cubicBezTo>
                <a:cubicBezTo>
                  <a:pt x="15367" y="19950"/>
                  <a:pt x="18939" y="12838"/>
                  <a:pt x="21600" y="794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线条"/>
          <p:cNvSpPr/>
          <p:nvPr/>
        </p:nvSpPr>
        <p:spPr>
          <a:xfrm flipV="1">
            <a:off x="16270626" y="6274858"/>
            <a:ext cx="1655044" cy="11553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线条"/>
          <p:cNvSpPr/>
          <p:nvPr/>
        </p:nvSpPr>
        <p:spPr>
          <a:xfrm flipH="1">
            <a:off x="16255631" y="6736753"/>
            <a:ext cx="1669896" cy="13968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ableCache中的ShardedLRU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TableCache中的ShardedLRUCache</a:t>
            </a:r>
          </a:p>
        </p:txBody>
      </p:sp>
      <p:sp>
        <p:nvSpPr>
          <p:cNvPr id="378" name="每一个LRUCache是线程安全的，故为了多线程访问，减少锁开销，ShardedLRUCache内部将所有Cache根据hash值的高4位分成16份，即有16个LRUCache分片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每一个LRUCache是线程安全的，故为了多线程访问，减少锁开销，ShardedLRUCache内部将所有Cache根据hash值的高4位分成16份，即有16个LRUCache分片。</a:t>
            </a:r>
          </a:p>
          <a:p>
            <a:pPr/>
            <a:r>
              <a:t>查找key时先计算key属于哪一个分片(取32位hash值的高四位)，找到对应的LRUCache分配，然后再相应的LRUCache中查找。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evelDB组件——TableCache示意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LevelDB组件——TableCache示意图</a:t>
            </a:r>
          </a:p>
        </p:txBody>
      </p:sp>
      <p:pic>
        <p:nvPicPr>
          <p:cNvPr id="38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939" y="3040647"/>
            <a:ext cx="21478122" cy="8721607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线条"/>
          <p:cNvSpPr/>
          <p:nvPr/>
        </p:nvSpPr>
        <p:spPr>
          <a:xfrm rot="18900000">
            <a:off x="8667291" y="782014"/>
            <a:ext cx="12235469" cy="9838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21600" y="21568"/>
                </a:moveTo>
                <a:cubicBezTo>
                  <a:pt x="21394" y="18560"/>
                  <a:pt x="20642" y="15646"/>
                  <a:pt x="19411" y="13074"/>
                </a:cubicBezTo>
                <a:cubicBezTo>
                  <a:pt x="18032" y="10192"/>
                  <a:pt x="16106" y="7824"/>
                  <a:pt x="14173" y="5556"/>
                </a:cubicBezTo>
                <a:cubicBezTo>
                  <a:pt x="12276" y="3331"/>
                  <a:pt x="10274" y="1204"/>
                  <a:pt x="7762" y="442"/>
                </a:cubicBezTo>
                <a:cubicBezTo>
                  <a:pt x="6985" y="206"/>
                  <a:pt x="6192" y="90"/>
                  <a:pt x="5393" y="43"/>
                </a:cubicBezTo>
                <a:cubicBezTo>
                  <a:pt x="4724" y="4"/>
                  <a:pt x="4049" y="-31"/>
                  <a:pt x="3385" y="43"/>
                </a:cubicBezTo>
                <a:cubicBezTo>
                  <a:pt x="2055" y="191"/>
                  <a:pt x="1191" y="-32"/>
                  <a:pt x="0" y="722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线条"/>
          <p:cNvSpPr/>
          <p:nvPr/>
        </p:nvSpPr>
        <p:spPr>
          <a:xfrm rot="18900000">
            <a:off x="10301330" y="2195472"/>
            <a:ext cx="11363415" cy="9505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5" h="20720" fill="norm" stroke="1" extrusionOk="0">
                <a:moveTo>
                  <a:pt x="21525" y="18341"/>
                </a:moveTo>
                <a:cubicBezTo>
                  <a:pt x="18286" y="20824"/>
                  <a:pt x="14218" y="21400"/>
                  <a:pt x="10553" y="19895"/>
                </a:cubicBezTo>
                <a:cubicBezTo>
                  <a:pt x="7372" y="18589"/>
                  <a:pt x="4839" y="15857"/>
                  <a:pt x="2986" y="12607"/>
                </a:cubicBezTo>
                <a:cubicBezTo>
                  <a:pt x="1138" y="9365"/>
                  <a:pt x="-29" y="5621"/>
                  <a:pt x="124" y="1747"/>
                </a:cubicBezTo>
                <a:cubicBezTo>
                  <a:pt x="130" y="1588"/>
                  <a:pt x="139" y="1428"/>
                  <a:pt x="161" y="1271"/>
                </a:cubicBezTo>
                <a:cubicBezTo>
                  <a:pt x="180" y="1128"/>
                  <a:pt x="201" y="969"/>
                  <a:pt x="109" y="874"/>
                </a:cubicBezTo>
                <a:cubicBezTo>
                  <a:pt x="75" y="839"/>
                  <a:pt x="28" y="820"/>
                  <a:pt x="7" y="773"/>
                </a:cubicBezTo>
                <a:cubicBezTo>
                  <a:pt x="-75" y="591"/>
                  <a:pt x="587" y="-200"/>
                  <a:pt x="167" y="4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LevelDB组件——TableCache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LevelDB组件——TableCache总结</a:t>
            </a:r>
          </a:p>
        </p:txBody>
      </p:sp>
      <p:sp>
        <p:nvSpPr>
          <p:cNvPr id="386" name="首先根据hash值的高4位，将所有的Cache分成16份，每一份一个LRUCache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首先根据hash值的高4位，将所有的Cache分成16份，每一份一个LRUCache。</a:t>
            </a:r>
          </a:p>
          <a:p>
            <a:pPr lvl="1"/>
            <a:r>
              <a:t>LRUCache维护所有元素（LRUHandle）,通过锁来保证线程安全，同时当前Cache的最大容量和已用内存。</a:t>
            </a:r>
          </a:p>
          <a:p>
            <a:pPr lvl="1"/>
            <a:r>
              <a:t>每一个LRUCache中有一个循环链表，和一个hash表，通过循环链表来实现LRU思想，hash表来加速查找。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evelDB——版本控制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LevelDB——版本控制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LevelDB组件——Version的作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LevelDB组件——Version的作用</a:t>
            </a:r>
          </a:p>
        </p:txBody>
      </p:sp>
      <p:sp>
        <p:nvSpPr>
          <p:cNvPr id="391" name="Version用来保存某一版本所有层的sstable的元信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Version用来保存某一版本所有层的sstable的元信息</a:t>
            </a:r>
          </a:p>
          <a:p>
            <a:pPr/>
            <a:r>
              <a:t>Version还需要检测哪些层、哪些文件需要执行合并操作。</a:t>
            </a:r>
          </a:p>
          <a:p>
            <a:pPr/>
            <a:r>
              <a:t>Version记录下一个用来合并的文件指针，对于每一层，记录上一次compaction的ending_key。</a:t>
            </a:r>
          </a:p>
          <a:p>
            <a:pPr/>
            <a:r>
              <a:t>DB中会存在多个Version的情况（何时会出现？），它们通过双向循环链表连接起来，当某个Version的引用计数为0且不是最新Version时，会从链表中移除，且该Version内的sstable也可以被删除了。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LevelDB组件——Version类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LevelDB组件——Version类图</a:t>
            </a:r>
          </a:p>
        </p:txBody>
      </p:sp>
      <p:graphicFrame>
        <p:nvGraphicFramePr>
          <p:cNvPr id="394" name="表格"/>
          <p:cNvGraphicFramePr/>
          <p:nvPr/>
        </p:nvGraphicFramePr>
        <p:xfrm>
          <a:off x="12233854" y="3098800"/>
          <a:ext cx="10688531" cy="9309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675831"/>
              </a:tblGrid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Version类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VersionSet* vset_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Version* next_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Version* prev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 refs_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Std::vector&lt;FileMetaData*&gt; files_[config::kNumLevels]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FileMetaData* file_to_compact_;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73FA79"/>
                    </a:solidFill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 file_to_compact_level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73FA79"/>
                    </a:solidFill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Double compaction_score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Int compaction_level_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5" name="LeveldDB写与sstable无关，而Get()操作则和各level种的sstable的数量，大小，以及range分布会直接影响读的效率。…"/>
          <p:cNvSpPr txBox="1"/>
          <p:nvPr/>
        </p:nvSpPr>
        <p:spPr>
          <a:xfrm>
            <a:off x="1020460" y="3173732"/>
            <a:ext cx="10688532" cy="9146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LeveldDB写与sstable无关，而Get()操作则和各level种的sstable的数量，大小，以及range分布会直接影响读的效率。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Level的均衡状态定义:level-0最多只有一个sstable,level-1以及以上的各level种key-range分布均匀，期望更多的查找可以遍历更少的level即可定位到。</a:t>
            </a:r>
          </a:p>
        </p:txBody>
      </p:sp>
      <p:sp>
        <p:nvSpPr>
          <p:cNvPr id="396" name="Version类主要成员"/>
          <p:cNvSpPr txBox="1"/>
          <p:nvPr/>
        </p:nvSpPr>
        <p:spPr>
          <a:xfrm>
            <a:off x="16078025" y="12763743"/>
            <a:ext cx="336689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Version类主要成员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屏幕快照 2017-10-25 下午9.16.01.png" descr="屏幕快照 2017-10-25 下午9.16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561" y="1297924"/>
            <a:ext cx="23990878" cy="11458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evelDB组件分析——Version示意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LevelDB组件分析——Version示意图</a:t>
            </a:r>
          </a:p>
        </p:txBody>
      </p:sp>
      <p:graphicFrame>
        <p:nvGraphicFramePr>
          <p:cNvPr id="399" name="表格"/>
          <p:cNvGraphicFramePr/>
          <p:nvPr/>
        </p:nvGraphicFramePr>
        <p:xfrm>
          <a:off x="3048000" y="2451248"/>
          <a:ext cx="18300700" cy="1879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746691"/>
                <a:gridCol w="1787257"/>
                <a:gridCol w="2017398"/>
                <a:gridCol w="2636708"/>
                <a:gridCol w="1874801"/>
                <a:gridCol w="2612571"/>
                <a:gridCol w="2612571"/>
              </a:tblGrid>
              <a:tr h="18670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vector&lt;FileMetaData *&gt;
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3552518" y="5169717"/>
          <a:ext cx="1354835" cy="77617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42133"/>
              </a:tblGrid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1" name="线条"/>
          <p:cNvSpPr/>
          <p:nvPr/>
        </p:nvSpPr>
        <p:spPr>
          <a:xfrm>
            <a:off x="4223585" y="3795053"/>
            <a:ext cx="1" cy="13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" name="FileMetaData"/>
          <p:cNvSpPr txBox="1"/>
          <p:nvPr/>
        </p:nvSpPr>
        <p:spPr>
          <a:xfrm>
            <a:off x="566782" y="5555834"/>
            <a:ext cx="252641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FileMetaData</a:t>
            </a:r>
          </a:p>
        </p:txBody>
      </p:sp>
      <p:sp>
        <p:nvSpPr>
          <p:cNvPr id="403" name="线条"/>
          <p:cNvSpPr/>
          <p:nvPr/>
        </p:nvSpPr>
        <p:spPr>
          <a:xfrm>
            <a:off x="1669802" y="2823940"/>
            <a:ext cx="1349939" cy="5394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" name="files_"/>
          <p:cNvSpPr txBox="1"/>
          <p:nvPr/>
        </p:nvSpPr>
        <p:spPr>
          <a:xfrm>
            <a:off x="730012" y="2228582"/>
            <a:ext cx="105918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files_</a:t>
            </a:r>
          </a:p>
        </p:txBody>
      </p:sp>
      <p:graphicFrame>
        <p:nvGraphicFramePr>
          <p:cNvPr id="405" name="表格"/>
          <p:cNvGraphicFramePr/>
          <p:nvPr/>
        </p:nvGraphicFramePr>
        <p:xfrm>
          <a:off x="9972813" y="5130354"/>
          <a:ext cx="1354835" cy="77617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42133"/>
              </a:tblGrid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6" name="线条"/>
          <p:cNvSpPr/>
          <p:nvPr/>
        </p:nvSpPr>
        <p:spPr>
          <a:xfrm>
            <a:off x="10643880" y="3755690"/>
            <a:ext cx="1" cy="13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07" name="表格"/>
          <p:cNvGraphicFramePr/>
          <p:nvPr/>
        </p:nvGraphicFramePr>
        <p:xfrm>
          <a:off x="12226061" y="5090991"/>
          <a:ext cx="1354835" cy="77617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42133"/>
              </a:tblGrid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8" name="线条"/>
          <p:cNvSpPr/>
          <p:nvPr/>
        </p:nvSpPr>
        <p:spPr>
          <a:xfrm>
            <a:off x="12897127" y="3716328"/>
            <a:ext cx="1" cy="13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09" name="表格"/>
          <p:cNvGraphicFramePr/>
          <p:nvPr/>
        </p:nvGraphicFramePr>
        <p:xfrm>
          <a:off x="14485658" y="5217991"/>
          <a:ext cx="1354835" cy="77617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42133"/>
              </a:tblGrid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0" name="线条"/>
          <p:cNvSpPr/>
          <p:nvPr/>
        </p:nvSpPr>
        <p:spPr>
          <a:xfrm>
            <a:off x="15156726" y="3843328"/>
            <a:ext cx="1" cy="13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11" name="表格"/>
          <p:cNvGraphicFramePr/>
          <p:nvPr/>
        </p:nvGraphicFramePr>
        <p:xfrm>
          <a:off x="16751606" y="5178629"/>
          <a:ext cx="1354835" cy="77617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42133"/>
              </a:tblGrid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2" name="线条"/>
          <p:cNvSpPr/>
          <p:nvPr/>
        </p:nvSpPr>
        <p:spPr>
          <a:xfrm>
            <a:off x="17422673" y="3803965"/>
            <a:ext cx="1" cy="13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13" name="表格"/>
          <p:cNvGraphicFramePr/>
          <p:nvPr/>
        </p:nvGraphicFramePr>
        <p:xfrm>
          <a:off x="19397811" y="5210564"/>
          <a:ext cx="1354835" cy="77617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42133"/>
              </a:tblGrid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4" name="线条"/>
          <p:cNvSpPr/>
          <p:nvPr/>
        </p:nvSpPr>
        <p:spPr>
          <a:xfrm>
            <a:off x="20068877" y="3835901"/>
            <a:ext cx="1" cy="13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415" name="表格"/>
          <p:cNvGraphicFramePr/>
          <p:nvPr/>
        </p:nvGraphicFramePr>
        <p:xfrm>
          <a:off x="7889289" y="5201652"/>
          <a:ext cx="1354835" cy="77617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42133"/>
              </a:tblGrid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.sst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981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6" name="线条"/>
          <p:cNvSpPr/>
          <p:nvPr/>
        </p:nvSpPr>
        <p:spPr>
          <a:xfrm>
            <a:off x="8560356" y="3826989"/>
            <a:ext cx="1" cy="1366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FileMetaData"/>
          <p:cNvSpPr txBox="1"/>
          <p:nvPr/>
        </p:nvSpPr>
        <p:spPr>
          <a:xfrm>
            <a:off x="5128765" y="5555834"/>
            <a:ext cx="252641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FileMetaData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Version量化Level是否均衡的策略（一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Version量化Level是否均衡的策略（一）</a:t>
            </a:r>
          </a:p>
        </p:txBody>
      </p:sp>
      <p:sp>
        <p:nvSpPr>
          <p:cNvPr id="420" name="量化level的不均衡比重，有两种量化方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量化level的不均衡比重，有两种量化方法</a:t>
            </a:r>
          </a:p>
          <a:p>
            <a:pPr/>
            <a:r>
              <a:t>compaction_score（平衡条件为compaction_score &lt; 1，否则触发合并）</a:t>
            </a:r>
          </a:p>
          <a:p>
            <a:pPr lvl="1"/>
            <a:r>
              <a:t>Level-0:每个sstable有overlap的可能，且由memtable直接dump而来，故不受kTargetFileSize的限制。所以sstable的count更有意义。计算方法为compaction_score=count(sstable)/KL0_CompactionTrigger</a:t>
            </a:r>
          </a:p>
          <a:p>
            <a:pPr lvl="1"/>
            <a:r>
              <a:t>Level-1+:每个sstable大小固定，故限制该层的总大小,计算方法为：compaction_score=size(sstable)/(quota_size)</a:t>
            </a:r>
            <a:br/>
            <a:r>
              <a:t>quota_size=kBaseLevelSize*10^(level_num-1)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Version量化Level是否均衡的策略（二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Version量化Level是否均衡的策略（二）</a:t>
            </a:r>
          </a:p>
        </p:txBody>
      </p:sp>
      <p:sp>
        <p:nvSpPr>
          <p:cNvPr id="423" name="file_to_compact_（对单个sstable文件的IO做了更细致的优化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77850" indent="-577850" defTabSz="751205">
              <a:spcBef>
                <a:spcPts val="5300"/>
              </a:spcBef>
              <a:defRPr sz="4368"/>
            </a:pPr>
            <a:r>
              <a:t>file_to_compact_（对单个sstable文件的IO做了更细致的优化）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一次查找如果对过于一个sstable进行了查找，说明处于低level上的sstable并没有提供高命中率。可以认为它处在不最优的状态，我们认为compaction后会倾向于均衡的状态，故在一个sstable的seek次数达到一定阈值后，主动对其进行compaction。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seek次数的阈值(FileMeatData中的allowed_seeks)由SAS磁盘读IO确定。保守设置allowed_seeks=sstable_size(2M)/16k=128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每次Get操作时,若有超过一个sstable文件进行了查找，则将第一个进行查找的sstable的allowed_seeks减一，并检查是否用光。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LevelDB组件——Version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LevelDB组件——VersionEdit</a:t>
            </a:r>
          </a:p>
        </p:txBody>
      </p:sp>
      <p:sp>
        <p:nvSpPr>
          <p:cNvPr id="426" name="VersionEdit用来记录每一次版本内所有操作的更改变化量（FileNumber增加，删除参与合并的两层level的sstable，增加的新的sstable......）…"/>
          <p:cNvSpPr txBox="1"/>
          <p:nvPr>
            <p:ph type="body" idx="1"/>
          </p:nvPr>
        </p:nvSpPr>
        <p:spPr>
          <a:xfrm>
            <a:off x="1689100" y="3149600"/>
            <a:ext cx="21181940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t>VersionEdit用来记录每一次版本内所有操作的更改变化量（FileNumber增加，删除参与合并的两层level的sstable，增加的新的sstable......）</a:t>
            </a:r>
          </a:p>
          <a:p>
            <a:pPr/>
            <a:r>
              <a:t>记录上一个版本要在哪些层删除的文件，以及将在哪些层生成新的sstable文件。</a:t>
            </a:r>
          </a:p>
          <a:p>
            <a:pPr/>
            <a:r>
              <a:t>每次compaction后，将version_edit应用到current_版本中，并生成新版本，且将version_edit encode写入MANIFEST文件中。</a:t>
            </a:r>
          </a:p>
        </p:txBody>
      </p:sp>
      <p:pic>
        <p:nvPicPr>
          <p:cNvPr id="42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2098" y="9852819"/>
            <a:ext cx="10808185" cy="2954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LevelDB组件——VersionEdit类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LevelDB组件——VersionEdit类图</a:t>
            </a:r>
          </a:p>
        </p:txBody>
      </p:sp>
      <p:sp>
        <p:nvSpPr>
          <p:cNvPr id="430" name="Compact_pointers_：要更新level的compact_pointer。        &lt;层数，start_key&gt;…"/>
          <p:cNvSpPr txBox="1"/>
          <p:nvPr>
            <p:ph type="body" sz="half" idx="1"/>
          </p:nvPr>
        </p:nvSpPr>
        <p:spPr>
          <a:xfrm>
            <a:off x="1689100" y="3149600"/>
            <a:ext cx="9478813" cy="9296400"/>
          </a:xfrm>
          <a:prstGeom prst="rect">
            <a:avLst/>
          </a:prstGeom>
        </p:spPr>
        <p:txBody>
          <a:bodyPr/>
          <a:lstStyle/>
          <a:p>
            <a:pPr/>
            <a:r>
              <a:t>Compact_pointers_：要更新level的compact_pointer。        &lt;层数，start_key&gt;</a:t>
            </a:r>
          </a:p>
          <a:p>
            <a:pPr/>
            <a:r>
              <a:t>deleted_files_:要删除的sstable  &lt;层数，文件编号&gt;</a:t>
            </a:r>
          </a:p>
          <a:p>
            <a:pPr/>
            <a:r>
              <a:t>new_files_:新添加的sstable      &lt;层数，文件元信息&gt;</a:t>
            </a:r>
          </a:p>
        </p:txBody>
      </p:sp>
      <p:graphicFrame>
        <p:nvGraphicFramePr>
          <p:cNvPr id="431" name="表格"/>
          <p:cNvGraphicFramePr/>
          <p:nvPr/>
        </p:nvGraphicFramePr>
        <p:xfrm>
          <a:off x="11344609" y="3098800"/>
          <a:ext cx="11005179" cy="93091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992478"/>
              </a:tblGrid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VersionEdit类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Std::string comparator_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uint64_t log_number_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uint64_t log_number_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uint64_t prev_log_number_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uint64_t next_file_number_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SequenceNumber last_sequence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Bool has_comparator_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bool has_log_number_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Bool has_prev_log_number_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bool has_next_file_number_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Bool has_last_sequence_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Std::vector&lt;std::pair&lt;int,InternalKey&gt;&gt; compact_pointers_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73FA79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Std::set&lt;std::pair&lt;int,uint64_t&gt;&gt; deleted_files_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73FA79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Std::vector&lt;std::pair&lt;int,FileMetaData&gt;&gt; new_files_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73FA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LevelDB组件——Version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LevelDB组件——VersionSet</a:t>
            </a:r>
          </a:p>
        </p:txBody>
      </p:sp>
      <p:graphicFrame>
        <p:nvGraphicFramePr>
          <p:cNvPr id="434" name="表格"/>
          <p:cNvGraphicFramePr/>
          <p:nvPr/>
        </p:nvGraphicFramePr>
        <p:xfrm>
          <a:off x="12748679" y="3149600"/>
          <a:ext cx="9525001" cy="9296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25000"/>
              </a:tblGrid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VersionSet类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Const std::string dbname_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Const Options* const options_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TableCache* const table_cache_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0096FF"/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Uint64_t next_file_number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uint64_t manifest_file_number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uint64_t last_sequence_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Unit64_t log_number_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Unit64_t prev_log_number_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WritableFile* descriptor_file_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Log::Writer* desciptor_log_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 dummy_versions_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73FA79"/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Version* current_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73FA79"/>
                    </a:solidFill>
                  </a:tcPr>
                </a:tc>
              </a:tr>
              <a:tr h="66402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Std::string compact_pointer_[config::kNumLevels]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D479"/>
                    </a:solidFill>
                  </a:tcPr>
                </a:tc>
              </a:tr>
            </a:tbl>
          </a:graphicData>
        </a:graphic>
      </p:graphicFrame>
      <p:sp>
        <p:nvSpPr>
          <p:cNvPr id="435" name="VersionSet管理整个DB的当前状态…"/>
          <p:cNvSpPr txBox="1"/>
          <p:nvPr/>
        </p:nvSpPr>
        <p:spPr>
          <a:xfrm>
            <a:off x="1577978" y="3127978"/>
            <a:ext cx="10129998" cy="923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VersionSet管理整个DB的当前状态 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compact_pointer_[config::kNumLevels]用来保存每个level下一次compact的start-key。(这个变量为什么不放在Version类中？)</a:t>
            </a:r>
          </a:p>
        </p:txBody>
      </p:sp>
      <p:sp>
        <p:nvSpPr>
          <p:cNvPr id="436" name="VersionSet类主要成员"/>
          <p:cNvSpPr txBox="1"/>
          <p:nvPr/>
        </p:nvSpPr>
        <p:spPr>
          <a:xfrm>
            <a:off x="15777987" y="12763743"/>
            <a:ext cx="396697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VersionSet类主要成员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LevelDB组件——VersionSet示意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LevelDB组件——VersionSet示意图</a:t>
            </a:r>
          </a:p>
        </p:txBody>
      </p:sp>
      <p:pic>
        <p:nvPicPr>
          <p:cNvPr id="43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6803" y="2398326"/>
            <a:ext cx="14911092" cy="99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LevelDB组件——VersionSet与Version的联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8148"/>
            </a:lvl1pPr>
          </a:lstStyle>
          <a:p>
            <a:pPr/>
            <a:r>
              <a:t>LevelDB组件——VersionSet与Version的联系</a:t>
            </a:r>
          </a:p>
        </p:txBody>
      </p:sp>
      <p:pic>
        <p:nvPicPr>
          <p:cNvPr id="44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4365" y="2408093"/>
            <a:ext cx="14397223" cy="8899814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不同version之间仅仅是一些文件在一个level中被添加，而在另一个level中被删除。…"/>
          <p:cNvSpPr txBox="1"/>
          <p:nvPr/>
        </p:nvSpPr>
        <p:spPr>
          <a:xfrm>
            <a:off x="1094947" y="2732208"/>
            <a:ext cx="8297353" cy="1002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不同version之间仅仅是一些文件在一个level中被添加，而在另一个level中被删除。</a:t>
            </a:r>
          </a:p>
          <a:p>
            <a:pPr marL="635000" indent="-635000" algn="l">
              <a:spcBef>
                <a:spcPts val="5900"/>
              </a:spcBef>
              <a:buSzPct val="125000"/>
              <a:buChar char="•"/>
              <a:defRPr b="0" sz="4800"/>
            </a:pPr>
            <a:r>
              <a:t>version之间的变化是通过不断的在current_版本中应用version_edit来生成更新的版本。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LevelDB——MANIFEST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LevelDB——MANIFEST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LevelDB组件——MANIFEST文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LevelDB组件——MANIFEST文件</a:t>
            </a:r>
          </a:p>
        </p:txBody>
      </p:sp>
      <p:sp>
        <p:nvSpPr>
          <p:cNvPr id="448" name="Manifest文件： Manifest文件记录上一个DB被打开之后的所有操作的集合，也即保存了系统所有的元信息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90550" indent="-590550" defTabSz="767715">
              <a:spcBef>
                <a:spcPts val="5400"/>
              </a:spcBef>
              <a:defRPr sz="4464"/>
            </a:pPr>
            <a:r>
              <a:rPr b="1"/>
              <a:t>Manifest文件：</a:t>
            </a:r>
            <a:r>
              <a:t> Manifest文件记录上一个DB被打开之后的所有操作的集合，也即保存了系统所有的元信息。</a:t>
            </a:r>
          </a:p>
          <a:p>
            <a:pPr marL="590550" indent="-590550" defTabSz="767715">
              <a:spcBef>
                <a:spcPts val="5400"/>
              </a:spcBef>
              <a:defRPr sz="4464"/>
            </a:pPr>
            <a:r>
              <a:t>作用:</a:t>
            </a:r>
          </a:p>
          <a:p>
            <a:pPr lvl="1" marL="1181100" indent="-590550" defTabSz="767715">
              <a:spcBef>
                <a:spcPts val="5400"/>
              </a:spcBef>
              <a:defRPr sz="4464"/>
            </a:pPr>
            <a:r>
              <a:t>MANIFEST不仅保存当前状态，还会保存所有的历史状态</a:t>
            </a:r>
          </a:p>
          <a:p>
            <a:pPr lvl="1" marL="1181100" indent="-590550" defTabSz="767715">
              <a:spcBef>
                <a:spcPts val="5400"/>
              </a:spcBef>
              <a:defRPr sz="4464" u="sng"/>
            </a:pPr>
            <a:r>
              <a:t>通过回放MANIFEST文件来使DB回到上一次关闭之前的状态(FileNumber, SequenceNumber, 各level的文件数目，size，range，compact_pointers_等信息)</a:t>
            </a:r>
          </a:p>
          <a:p>
            <a:pPr marL="590550" indent="-590550" defTabSz="767715">
              <a:spcBef>
                <a:spcPts val="5400"/>
              </a:spcBef>
              <a:defRPr sz="4464"/>
            </a:pPr>
            <a:r>
              <a:t>每次状态的完全保存需要非常多的空间和时间，有什么改进方法？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evelDB是什么与不是什么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LevelDB是什么与不是什么？</a:t>
            </a:r>
          </a:p>
        </p:txBody>
      </p:sp>
      <p:sp>
        <p:nvSpPr>
          <p:cNvPr id="134" name="LevelDB只是一个C++类库，可以在许多项目中直接引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LevelDB只是一个C++类库，可以在许多项目中直接引用</a:t>
            </a:r>
          </a:p>
          <a:p>
            <a:pPr/>
            <a:r>
              <a:t>LevelDB不是一个RDBMS，它不提供查询引擎，SQL语句，和事务处理等复杂功能。</a:t>
            </a:r>
          </a:p>
          <a:p>
            <a:pPr/>
            <a:r>
              <a:t>LevelDB有许多其他语言变种的实现，如LevelUP(Node.js)，和Plyvel(Python)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MANIFEST文件的回放过程（一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MANIFEST文件的回放过程（一）</a:t>
            </a:r>
          </a:p>
        </p:txBody>
      </p:sp>
      <p:sp>
        <p:nvSpPr>
          <p:cNvPr id="451" name="解决方案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77850" indent="-577850" defTabSz="751205">
              <a:spcBef>
                <a:spcPts val="5300"/>
              </a:spcBef>
              <a:defRPr sz="4368"/>
            </a:pPr>
            <a:r>
              <a:t>解决方案:</a:t>
            </a:r>
          </a:p>
          <a:p>
            <a:pPr lvl="1" marL="1155700" indent="-577850" defTabSz="751205">
              <a:spcBef>
                <a:spcPts val="5300"/>
              </a:spcBef>
              <a:defRPr sz="4368" u="sng"/>
            </a:pPr>
            <a:r>
              <a:t>只在MANIFEST开始(新建时)保存完整的状态(VersionSet::WriteSnapshot())，接下来只保存每次compaction的结果(VersionEdit),重启DB时，根据开头的起始状态，依次将后续的VersionEdit回放，即可恢复到退出前的状态(Version)</a:t>
            </a:r>
          </a:p>
          <a:p>
            <a:pPr marL="577850" indent="-577850" defTabSz="751205">
              <a:spcBef>
                <a:spcPts val="5300"/>
              </a:spcBef>
              <a:defRPr sz="4368"/>
            </a:pPr>
            <a:r>
              <a:t>如何回放:</a:t>
            </a:r>
          </a:p>
          <a:p>
            <a:pPr lvl="1" marL="1155700" indent="-577850" defTabSz="751205">
              <a:spcBef>
                <a:spcPts val="5300"/>
              </a:spcBef>
              <a:defRPr sz="4368"/>
            </a:pPr>
            <a:r>
              <a:t>恢复元信息即依次应用MANIFEST中的VersionEdit记录，这个过程中有大量的中间Version产生，。LevelDB引入VersionSet::Builder来避免这种中间变量，方法是先将所有的VersoinEdit内容整理到VersionBuilder中，然后一次应用产生最终的Version，这种实现上的优化如下图所示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MANIFEST文件的回放过程（二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MANIFEST文件的回放过程（二）</a:t>
            </a:r>
          </a:p>
        </p:txBody>
      </p:sp>
      <p:pic>
        <p:nvPicPr>
          <p:cNvPr id="45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4748" y="3098243"/>
            <a:ext cx="15414504" cy="8975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LevelDB——Compaction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LevelDB——Compaction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LevelDB的Compaction操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LevelDB的Compaction操作</a:t>
            </a:r>
          </a:p>
        </p:txBody>
      </p:sp>
      <p:sp>
        <p:nvSpPr>
          <p:cNvPr id="459" name="LevelDB为什么需要Compac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17500" indent="-317500" defTabSz="412750">
              <a:spcBef>
                <a:spcPts val="2900"/>
              </a:spcBef>
              <a:defRPr sz="2400"/>
            </a:pPr>
            <a:r>
              <a:t>LevelDB为什么需要Compaction?</a:t>
            </a:r>
          </a:p>
          <a:p>
            <a:pPr marL="317500" indent="-317500" defTabSz="412750">
              <a:spcBef>
                <a:spcPts val="2900"/>
              </a:spcBef>
              <a:defRPr sz="2400"/>
            </a:pPr>
            <a:r>
              <a:t>LevelDB中Compaction的分类：</a:t>
            </a:r>
          </a:p>
          <a:p>
            <a:pPr lvl="1" marL="635000" indent="-317500" defTabSz="412750">
              <a:spcBef>
                <a:spcPts val="2900"/>
              </a:spcBef>
              <a:defRPr sz="2400"/>
            </a:pPr>
            <a:r>
              <a:t>Minor compaction(Memtable-&gt;sstable)</a:t>
            </a:r>
          </a:p>
          <a:p>
            <a:pPr lvl="1" marL="635000" indent="-317500" defTabSz="412750">
              <a:spcBef>
                <a:spcPts val="2900"/>
              </a:spcBef>
              <a:defRPr sz="2400"/>
            </a:pPr>
            <a:r>
              <a:t>Major compaction(Level-n-&gt;level-&gt;n+1)</a:t>
            </a:r>
          </a:p>
          <a:p>
            <a:pPr lvl="2" marL="952500" indent="-317500" defTabSz="412750">
              <a:spcBef>
                <a:spcPts val="2900"/>
              </a:spcBef>
              <a:defRPr sz="2400"/>
            </a:pPr>
            <a:r>
              <a:t>Trivial Compaction:直接将level-n的一个文件移入到level-n+1</a:t>
            </a:r>
          </a:p>
          <a:p>
            <a:pPr lvl="2" marL="952500" indent="-317500" defTabSz="412750">
              <a:spcBef>
                <a:spcPts val="2900"/>
              </a:spcBef>
              <a:defRPr sz="2400"/>
            </a:pPr>
            <a:r>
              <a:t>DoCompactionWork:做真正的sstable合并操作</a:t>
            </a:r>
          </a:p>
          <a:p>
            <a:pPr marL="317500" indent="-317500" defTabSz="412750">
              <a:spcBef>
                <a:spcPts val="2900"/>
              </a:spcBef>
              <a:defRPr sz="2400"/>
            </a:pPr>
            <a:r>
              <a:t>触发Compaction的原因：</a:t>
            </a:r>
          </a:p>
          <a:p>
            <a:pPr lvl="1" marL="635000" indent="-317500" defTabSz="412750">
              <a:spcBef>
                <a:spcPts val="2900"/>
              </a:spcBef>
              <a:defRPr sz="2400"/>
            </a:pPr>
            <a:r>
              <a:t>容量触发Compaction</a:t>
            </a:r>
          </a:p>
          <a:p>
            <a:pPr lvl="1" marL="635000" indent="-317500" defTabSz="412750">
              <a:spcBef>
                <a:spcPts val="2900"/>
              </a:spcBef>
              <a:defRPr sz="2400"/>
            </a:pPr>
            <a:r>
              <a:t>Seek触发Compaction</a:t>
            </a:r>
          </a:p>
          <a:p>
            <a:pPr lvl="1" marL="635000" indent="-317500" defTabSz="412750">
              <a:spcBef>
                <a:spcPts val="2900"/>
              </a:spcBef>
              <a:defRPr sz="2400"/>
            </a:pPr>
            <a:r>
              <a:t>手动Compaction</a:t>
            </a:r>
          </a:p>
          <a:p>
            <a:pPr marL="317500" indent="-317500" defTabSz="412750">
              <a:spcBef>
                <a:spcPts val="2900"/>
              </a:spcBef>
              <a:defRPr sz="2400"/>
            </a:pPr>
            <a:r>
              <a:t>合并规则:</a:t>
            </a:r>
          </a:p>
          <a:p>
            <a:pPr lvl="1" marL="635000" indent="-317500" defTabSz="412750">
              <a:spcBef>
                <a:spcPts val="2900"/>
              </a:spcBef>
              <a:defRPr sz="2400"/>
            </a:pPr>
            <a:r>
              <a:t>将Level-n的文件f和Level-n+1中所有和文件f有交叉的文件进行多路归并排序，新生成的文件添加到Level-n+1层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LevelDB组件——Compaction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LevelDB组件——Compaction过程</a:t>
            </a:r>
          </a:p>
        </p:txBody>
      </p:sp>
      <p:sp>
        <p:nvSpPr>
          <p:cNvPr id="462" name="16"/>
          <p:cNvSpPr/>
          <p:nvPr/>
        </p:nvSpPr>
        <p:spPr>
          <a:xfrm>
            <a:off x="16177020" y="3598658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463" name="15"/>
          <p:cNvSpPr/>
          <p:nvPr/>
        </p:nvSpPr>
        <p:spPr>
          <a:xfrm>
            <a:off x="18494526" y="3598658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64" name="13"/>
          <p:cNvSpPr/>
          <p:nvPr/>
        </p:nvSpPr>
        <p:spPr>
          <a:xfrm>
            <a:off x="13858723" y="5159710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65" name="12"/>
          <p:cNvSpPr/>
          <p:nvPr/>
        </p:nvSpPr>
        <p:spPr>
          <a:xfrm>
            <a:off x="16177020" y="5159710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66" name="14"/>
          <p:cNvSpPr/>
          <p:nvPr/>
        </p:nvSpPr>
        <p:spPr>
          <a:xfrm>
            <a:off x="20648224" y="3598658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467" name="17"/>
          <p:cNvSpPr/>
          <p:nvPr/>
        </p:nvSpPr>
        <p:spPr>
          <a:xfrm>
            <a:off x="13858723" y="3598658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17</a:t>
            </a:r>
          </a:p>
        </p:txBody>
      </p:sp>
      <p:sp>
        <p:nvSpPr>
          <p:cNvPr id="468" name="线条"/>
          <p:cNvSpPr/>
          <p:nvPr/>
        </p:nvSpPr>
        <p:spPr>
          <a:xfrm>
            <a:off x="12368453" y="3179349"/>
            <a:ext cx="1791682" cy="7162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" name="Level-0"/>
          <p:cNvSpPr txBox="1"/>
          <p:nvPr/>
        </p:nvSpPr>
        <p:spPr>
          <a:xfrm>
            <a:off x="10722691" y="3953434"/>
            <a:ext cx="14409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Level-0</a:t>
            </a:r>
          </a:p>
        </p:txBody>
      </p:sp>
      <p:sp>
        <p:nvSpPr>
          <p:cNvPr id="470" name="Level-1"/>
          <p:cNvSpPr txBox="1"/>
          <p:nvPr/>
        </p:nvSpPr>
        <p:spPr>
          <a:xfrm>
            <a:off x="10722691" y="5514486"/>
            <a:ext cx="14409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Level-1</a:t>
            </a:r>
          </a:p>
        </p:txBody>
      </p:sp>
      <p:sp>
        <p:nvSpPr>
          <p:cNvPr id="471" name="箭头"/>
          <p:cNvSpPr/>
          <p:nvPr/>
        </p:nvSpPr>
        <p:spPr>
          <a:xfrm flipH="1" rot="16200000">
            <a:off x="15433820" y="7383764"/>
            <a:ext cx="259600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2" name="16"/>
          <p:cNvSpPr/>
          <p:nvPr/>
        </p:nvSpPr>
        <p:spPr>
          <a:xfrm>
            <a:off x="16140213" y="9529143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473" name="15"/>
          <p:cNvSpPr/>
          <p:nvPr/>
        </p:nvSpPr>
        <p:spPr>
          <a:xfrm>
            <a:off x="18457718" y="9529143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74" name="18"/>
          <p:cNvSpPr/>
          <p:nvPr/>
        </p:nvSpPr>
        <p:spPr>
          <a:xfrm>
            <a:off x="17598122" y="11217195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475" name="12"/>
          <p:cNvSpPr/>
          <p:nvPr/>
        </p:nvSpPr>
        <p:spPr>
          <a:xfrm>
            <a:off x="19676040" y="11217195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76" name="线条"/>
          <p:cNvSpPr/>
          <p:nvPr/>
        </p:nvSpPr>
        <p:spPr>
          <a:xfrm>
            <a:off x="14320742" y="8948156"/>
            <a:ext cx="1791682" cy="7162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" name="Level-0"/>
          <p:cNvSpPr txBox="1"/>
          <p:nvPr/>
        </p:nvSpPr>
        <p:spPr>
          <a:xfrm>
            <a:off x="10685883" y="9883919"/>
            <a:ext cx="144094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Level-0</a:t>
            </a:r>
          </a:p>
        </p:txBody>
      </p:sp>
      <p:sp>
        <p:nvSpPr>
          <p:cNvPr id="478" name="Level-1"/>
          <p:cNvSpPr txBox="1"/>
          <p:nvPr/>
        </p:nvSpPr>
        <p:spPr>
          <a:xfrm>
            <a:off x="10685883" y="11444971"/>
            <a:ext cx="144094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Level-1</a:t>
            </a:r>
          </a:p>
        </p:txBody>
      </p:sp>
      <p:sp>
        <p:nvSpPr>
          <p:cNvPr id="479" name="Compaction"/>
          <p:cNvSpPr txBox="1"/>
          <p:nvPr/>
        </p:nvSpPr>
        <p:spPr>
          <a:xfrm>
            <a:off x="17038140" y="7246293"/>
            <a:ext cx="233591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Compaction</a:t>
            </a:r>
          </a:p>
        </p:txBody>
      </p:sp>
      <p:sp>
        <p:nvSpPr>
          <p:cNvPr id="480" name="19"/>
          <p:cNvSpPr/>
          <p:nvPr/>
        </p:nvSpPr>
        <p:spPr>
          <a:xfrm>
            <a:off x="15687760" y="11217195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481" name="20"/>
          <p:cNvSpPr/>
          <p:nvPr/>
        </p:nvSpPr>
        <p:spPr>
          <a:xfrm>
            <a:off x="13858723" y="11217195"/>
            <a:ext cx="137859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482" name="待合并的sst"/>
          <p:cNvSpPr txBox="1"/>
          <p:nvPr/>
        </p:nvSpPr>
        <p:spPr>
          <a:xfrm>
            <a:off x="13006685" y="3006804"/>
            <a:ext cx="21816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待合并的sst</a:t>
            </a:r>
          </a:p>
        </p:txBody>
      </p:sp>
      <p:sp>
        <p:nvSpPr>
          <p:cNvPr id="483" name="若Level-0的17和14号sstable有重复，且和上层的13号sstable有文件，则将这三个文件的元信息加入到inputs_[2]的删除队列中。然后调用合并函数，将会生成新的的sstable。并将这些变化写入version_edit中，然后将version_edit应用到CURRENT版本，生成新版本并添加到version_set链表中。至此，合并操作完成。"/>
          <p:cNvSpPr txBox="1"/>
          <p:nvPr/>
        </p:nvSpPr>
        <p:spPr>
          <a:xfrm>
            <a:off x="1081835" y="3475558"/>
            <a:ext cx="9265018" cy="908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96900" indent="-596900" algn="l" defTabSz="775969">
              <a:spcBef>
                <a:spcPts val="5500"/>
              </a:spcBef>
              <a:buSzPct val="125000"/>
              <a:buChar char="•"/>
              <a:defRPr b="0" sz="4512"/>
            </a:lvl1pPr>
          </a:lstStyle>
          <a:p>
            <a:pPr/>
            <a:r>
              <a:t>若Level-0的17和14号sstable有重复，且和上层的13号sstable有文件，则将这三个文件的元信息加入到inputs_[2]的删除队列中。然后调用合并函数，将会生成新的的sstable。并将这些变化写入version_edit中，然后将version_edit应用到CURRENT版本，生成新版本并添加到version_set链表中。至此，合并操作完成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LevelDB——接口流程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LevelDB——接口流程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evelDB主要流程——Open操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LevelDB主要流程——Open操作</a:t>
            </a:r>
          </a:p>
        </p:txBody>
      </p:sp>
      <p:sp>
        <p:nvSpPr>
          <p:cNvPr id="488" name="基本检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711200" indent="-711200" defTabSz="660400">
              <a:spcBef>
                <a:spcPts val="4700"/>
              </a:spcBef>
              <a:buSzPct val="100000"/>
              <a:buAutoNum type="arabicPeriod" startAt="1"/>
              <a:defRPr sz="3840"/>
            </a:pPr>
            <a:r>
              <a:t>基本检查</a:t>
            </a:r>
          </a:p>
          <a:p>
            <a:pPr lvl="1" marL="1016000" indent="-508000" defTabSz="660400">
              <a:spcBef>
                <a:spcPts val="4700"/>
              </a:spcBef>
              <a:defRPr sz="3840"/>
            </a:pPr>
            <a:r>
              <a:t>根据传入的DB路径，判断是否已经有DB实例启动。</a:t>
            </a:r>
          </a:p>
          <a:p>
            <a:pPr lvl="1" marL="1016000" indent="-508000" defTabSz="660400">
              <a:spcBef>
                <a:spcPts val="4700"/>
              </a:spcBef>
              <a:defRPr sz="3840"/>
            </a:pPr>
            <a:r>
              <a:t>根据Option内的create_if_missing/error_if_exists,来确定数据目录已存在时要做的处理。</a:t>
            </a:r>
          </a:p>
          <a:p>
            <a:pPr marL="711200" indent="-711200" defTabSz="660400">
              <a:spcBef>
                <a:spcPts val="4700"/>
              </a:spcBef>
              <a:buSzPct val="100000"/>
              <a:buAutoNum type="arabicPeriod" startAt="1"/>
              <a:defRPr sz="3840"/>
            </a:pPr>
            <a:r>
              <a:t>DB元信息检查</a:t>
            </a:r>
          </a:p>
          <a:p>
            <a:pPr lvl="1" marL="1016000" indent="-508000" defTabSz="660400">
              <a:spcBef>
                <a:spcPts val="4700"/>
              </a:spcBef>
              <a:defRPr sz="3840"/>
            </a:pPr>
            <a:r>
              <a:t>从CURRENT文件中读取当前的MANIFEST文件并回放其中的每条记录</a:t>
            </a:r>
          </a:p>
          <a:p>
            <a:pPr lvl="1" marL="1016000" indent="-508000" defTabSz="660400">
              <a:spcBef>
                <a:spcPts val="4700"/>
              </a:spcBef>
              <a:defRPr sz="3840"/>
            </a:pPr>
            <a:r>
              <a:t>检查解析MANIFEST的最终状态的基本信息是否完整。（log number, FileNumber, SequenceNumber）,将其生效成DB当前状态。此时，整个DB的各种元信息</a:t>
            </a:r>
          </a:p>
          <a:p>
            <a:pPr lvl="1" marL="1016000" indent="-508000" defTabSz="660400">
              <a:spcBef>
                <a:spcPts val="4700"/>
              </a:spcBef>
              <a:defRPr sz="3840"/>
            </a:pPr>
            <a:r>
              <a:t>此时，DB恢复成上一次退出前的状态。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LevelDB主要流程——Open操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LevelDB主要流程——Open操作</a:t>
            </a:r>
          </a:p>
        </p:txBody>
      </p:sp>
      <p:sp>
        <p:nvSpPr>
          <p:cNvPr id="491" name="3. 从log中恢复上一次可能丢失的数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610870">
              <a:spcBef>
                <a:spcPts val="4300"/>
              </a:spcBef>
              <a:buSzTx/>
              <a:buNone/>
              <a:defRPr sz="3552"/>
            </a:pPr>
            <a:r>
              <a:t>3. 从log中恢复上一次可能丢失的数据</a:t>
            </a:r>
          </a:p>
          <a:p>
            <a:pPr lvl="1" marL="939800" indent="-469900" defTabSz="610870">
              <a:spcBef>
                <a:spcPts val="4300"/>
              </a:spcBef>
              <a:defRPr sz="3552"/>
            </a:pPr>
            <a:r>
              <a:t>遍历DB中的文件，根据已经过得的DB元信息LogNumber和PrevLogNumber，找到上一次未处理的log文件。</a:t>
            </a:r>
          </a:p>
          <a:p>
            <a:pPr lvl="1" marL="939800" indent="-469900" defTabSz="610870">
              <a:spcBef>
                <a:spcPts val="4300"/>
              </a:spcBef>
              <a:defRPr sz="3552"/>
            </a:pPr>
            <a:r>
              <a:t>遍历log文件中的record(Put时WriteBatch写入的)，重建memtable，达到memtable阈值，就dump到sstable，期间用record中的SequenceNumber修正从MANIFEST中读取的当前SequenceNumber。</a:t>
            </a:r>
          </a:p>
          <a:p>
            <a:pPr lvl="1" marL="939800" indent="-469900" defTabSz="610870">
              <a:spcBef>
                <a:spcPts val="4300"/>
              </a:spcBef>
              <a:defRPr sz="3552"/>
            </a:pPr>
            <a:r>
              <a:t>将最后的memtable dump到sstable。（会触发Compaction）</a:t>
            </a:r>
          </a:p>
          <a:p>
            <a:pPr lvl="1" marL="939800" indent="-469900" defTabSz="610870">
              <a:spcBef>
                <a:spcPts val="4300"/>
              </a:spcBef>
              <a:defRPr sz="3552"/>
            </a:pPr>
            <a:r>
              <a:t>根据log文件的FileNumber来修正当前的FileNumber。</a:t>
            </a:r>
          </a:p>
          <a:p>
            <a:pPr marL="0" indent="0" defTabSz="610870">
              <a:spcBef>
                <a:spcPts val="4300"/>
              </a:spcBef>
              <a:buSzTx/>
              <a:buNone/>
              <a:defRPr sz="3552"/>
            </a:pPr>
            <a:r>
              <a:t>4. 生成新的log文件。更新DB的元信息(VersionSet::LogAndApply().生成最新的MANIFEST文件)，删除无用文件，尝试compact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LevelDB主要流程——Put操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LevelDB主要流程——Put操作</a:t>
            </a:r>
          </a:p>
        </p:txBody>
      </p:sp>
      <p:sp>
        <p:nvSpPr>
          <p:cNvPr id="494" name="DBImpl::Put()调用DB::Put()方法，后者的方法中调用DBImpl::Write(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15950" indent="-615950" defTabSz="800735">
              <a:spcBef>
                <a:spcPts val="5700"/>
              </a:spcBef>
              <a:defRPr sz="4656"/>
            </a:pPr>
            <a:r>
              <a:t>DBImpl::Put()调用DB::Put()方法，后者的方法中调用DBImpl::Write();</a:t>
            </a:r>
          </a:p>
          <a:p>
            <a:pPr marL="615950" indent="-615950" defTabSz="800735">
              <a:spcBef>
                <a:spcPts val="5700"/>
              </a:spcBef>
              <a:defRPr sz="4656"/>
            </a:pPr>
            <a:r>
              <a:t>将key/value封装成WriteBatch</a:t>
            </a:r>
          </a:p>
          <a:p>
            <a:pPr marL="615950" indent="-615950" defTabSz="800735">
              <a:spcBef>
                <a:spcPts val="5700"/>
              </a:spcBef>
              <a:defRPr sz="4656"/>
            </a:pPr>
            <a:r>
              <a:t>DBImpl::Write()先确保memtable和log文件有空间用于数据的写入(DBImpl::MakeRoomForWrite())，对已满的memtable后台调度Compaction</a:t>
            </a:r>
          </a:p>
          <a:p>
            <a:pPr marL="615950" indent="-615950" defTabSz="800735">
              <a:spcBef>
                <a:spcPts val="5700"/>
              </a:spcBef>
              <a:defRPr sz="4656"/>
            </a:pPr>
            <a:r>
              <a:t>将WriteBatch中的数据添加到日志(每条记录:7bytes(记录首部)+12bytes(batch首部)+1byte(数据类型)+key.size(varint32)+key+value.size(varint32)+value)</a:t>
            </a:r>
          </a:p>
          <a:p>
            <a:pPr marL="615950" indent="-615950" defTabSz="800735">
              <a:spcBef>
                <a:spcPts val="5700"/>
              </a:spcBef>
              <a:defRPr sz="4656"/>
            </a:pPr>
            <a:r>
              <a:t>将WriteBatch添加到memtable(检查是否达到阈值，可能会触发compaction)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evelDB主要流程——Get操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LevelDB主要流程——Get操作</a:t>
            </a:r>
          </a:p>
        </p:txBody>
      </p:sp>
      <p:sp>
        <p:nvSpPr>
          <p:cNvPr id="497" name="DBImpl::Get(options, Slice &amp;key, Slice *value)操作用来从DB中找到指定的key,并且将值存储在value中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DBImpl::Get(options, Slice &amp;key, Slice *value)操作用来从DB中找到指定的key,并且将值存储在value中。</a:t>
            </a:r>
          </a:p>
          <a:p>
            <a:pPr/>
            <a:r>
              <a:t>查找顺序:</a:t>
            </a:r>
          </a:p>
          <a:p>
            <a:pPr lvl="1"/>
            <a:r>
              <a:t>首先在memtable中查找</a:t>
            </a:r>
          </a:p>
          <a:p>
            <a:pPr lvl="1"/>
            <a:r>
              <a:t>其次在immetable memtable中查找</a:t>
            </a:r>
          </a:p>
          <a:p>
            <a:pPr lvl="1"/>
            <a:r>
              <a:t>若还没找到，则到sstable中进行查找(有可能会出发compaction)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evelDB特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LevelDB特性</a:t>
            </a:r>
          </a:p>
        </p:txBody>
      </p:sp>
      <p:sp>
        <p:nvSpPr>
          <p:cNvPr id="137" name="key/value都可以是任意字节长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key/value都可以是任意字节长度</a:t>
            </a:r>
          </a:p>
          <a:p>
            <a:pPr/>
            <a:r>
              <a:t>按照键来排序(排序方法可用户自定义)，且保存索引以加速查找</a:t>
            </a:r>
          </a:p>
          <a:p>
            <a:pPr/>
            <a:r>
              <a:t>压缩存储(提供可选的Snappy压缩)节省空间</a:t>
            </a:r>
          </a:p>
          <a:p>
            <a:pPr/>
            <a:r>
              <a:t>非常高性能的写入速度，但读取速度相对一般。非常适合写多读少的应用</a:t>
            </a:r>
          </a:p>
          <a:p>
            <a:pPr/>
            <a:r>
              <a:t>多线程安全</a:t>
            </a:r>
          </a:p>
          <a:p>
            <a:pPr/>
            <a:r>
              <a:t>基本操作：Get() </a:t>
            </a: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Put() </a:t>
            </a: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Delete()</a:t>
            </a: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t>Batch()。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LevelDB——Get操作流程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LevelDB——Get操作流程图</a:t>
            </a:r>
          </a:p>
        </p:txBody>
      </p:sp>
      <p:sp>
        <p:nvSpPr>
          <p:cNvPr id="500" name="开始查询"/>
          <p:cNvSpPr/>
          <p:nvPr/>
        </p:nvSpPr>
        <p:spPr>
          <a:xfrm>
            <a:off x="2653568" y="2370088"/>
            <a:ext cx="4882279" cy="1138552"/>
          </a:xfrm>
          <a:prstGeom prst="roundRect">
            <a:avLst>
              <a:gd name="adj" fmla="val 1684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开始查询</a:t>
            </a:r>
          </a:p>
        </p:txBody>
      </p:sp>
      <p:sp>
        <p:nvSpPr>
          <p:cNvPr id="501" name="当前memtable中是否有匹配记录"/>
          <p:cNvSpPr/>
          <p:nvPr/>
        </p:nvSpPr>
        <p:spPr>
          <a:xfrm>
            <a:off x="2455229" y="4313625"/>
            <a:ext cx="5278958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当前memtable中是否有匹配记录</a:t>
            </a:r>
          </a:p>
        </p:txBody>
      </p:sp>
      <p:sp>
        <p:nvSpPr>
          <p:cNvPr id="502" name="在Level-0中查找"/>
          <p:cNvSpPr/>
          <p:nvPr/>
        </p:nvSpPr>
        <p:spPr>
          <a:xfrm>
            <a:off x="8780373" y="8126751"/>
            <a:ext cx="5889356" cy="15377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在Level-0中查找</a:t>
            </a:r>
          </a:p>
        </p:txBody>
      </p:sp>
      <p:sp>
        <p:nvSpPr>
          <p:cNvPr id="503" name="是否有正在dump的mmtable"/>
          <p:cNvSpPr/>
          <p:nvPr/>
        </p:nvSpPr>
        <p:spPr>
          <a:xfrm>
            <a:off x="2576426" y="7710983"/>
            <a:ext cx="5036563" cy="236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是否有正在dump的mmtable</a:t>
            </a:r>
          </a:p>
        </p:txBody>
      </p:sp>
      <p:sp>
        <p:nvSpPr>
          <p:cNvPr id="504" name="是否匹配到记录"/>
          <p:cNvSpPr/>
          <p:nvPr/>
        </p:nvSpPr>
        <p:spPr>
          <a:xfrm>
            <a:off x="9472793" y="5701469"/>
            <a:ext cx="4124260" cy="186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是否匹配到记录</a:t>
            </a:r>
          </a:p>
        </p:txBody>
      </p:sp>
      <p:sp>
        <p:nvSpPr>
          <p:cNvPr id="505" name="在Level-1及之后的Level中查找"/>
          <p:cNvSpPr/>
          <p:nvPr/>
        </p:nvSpPr>
        <p:spPr>
          <a:xfrm>
            <a:off x="8590244" y="3030130"/>
            <a:ext cx="5889357" cy="16838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在Level-1及之后的Level中查找</a:t>
            </a:r>
          </a:p>
        </p:txBody>
      </p:sp>
      <p:sp>
        <p:nvSpPr>
          <p:cNvPr id="506" name="返回记录的value"/>
          <p:cNvSpPr/>
          <p:nvPr/>
        </p:nvSpPr>
        <p:spPr>
          <a:xfrm>
            <a:off x="19127889" y="5102512"/>
            <a:ext cx="2940683" cy="135355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返回记录的value</a:t>
            </a:r>
          </a:p>
        </p:txBody>
      </p:sp>
      <p:sp>
        <p:nvSpPr>
          <p:cNvPr id="507" name="线条"/>
          <p:cNvSpPr/>
          <p:nvPr/>
        </p:nvSpPr>
        <p:spPr>
          <a:xfrm>
            <a:off x="5094707" y="3463909"/>
            <a:ext cx="1" cy="8162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" name="线条"/>
          <p:cNvSpPr/>
          <p:nvPr/>
        </p:nvSpPr>
        <p:spPr>
          <a:xfrm>
            <a:off x="5094707" y="6633047"/>
            <a:ext cx="1" cy="10445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9" name="线条"/>
          <p:cNvSpPr/>
          <p:nvPr/>
        </p:nvSpPr>
        <p:spPr>
          <a:xfrm>
            <a:off x="7503604" y="8895615"/>
            <a:ext cx="12446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" name="线条"/>
          <p:cNvSpPr/>
          <p:nvPr/>
        </p:nvSpPr>
        <p:spPr>
          <a:xfrm flipV="1">
            <a:off x="11464555" y="7415819"/>
            <a:ext cx="1" cy="844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线条"/>
          <p:cNvSpPr/>
          <p:nvPr/>
        </p:nvSpPr>
        <p:spPr>
          <a:xfrm flipV="1">
            <a:off x="11464554" y="4657161"/>
            <a:ext cx="1" cy="10445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" name="是否匹配到记录"/>
          <p:cNvSpPr/>
          <p:nvPr/>
        </p:nvSpPr>
        <p:spPr>
          <a:xfrm>
            <a:off x="16265487" y="2937526"/>
            <a:ext cx="4124261" cy="186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是否匹配到记录</a:t>
            </a:r>
          </a:p>
        </p:txBody>
      </p:sp>
      <p:sp>
        <p:nvSpPr>
          <p:cNvPr id="513" name="是否在dump的memtable中匹配到记录"/>
          <p:cNvSpPr/>
          <p:nvPr/>
        </p:nvSpPr>
        <p:spPr>
          <a:xfrm>
            <a:off x="8577544" y="10220700"/>
            <a:ext cx="5889357" cy="2582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是否在dump的memtable中匹配到记录</a:t>
            </a:r>
          </a:p>
        </p:txBody>
      </p:sp>
      <p:sp>
        <p:nvSpPr>
          <p:cNvPr id="514" name="线条"/>
          <p:cNvSpPr/>
          <p:nvPr/>
        </p:nvSpPr>
        <p:spPr>
          <a:xfrm>
            <a:off x="18372125" y="4747901"/>
            <a:ext cx="1" cy="5263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是"/>
          <p:cNvSpPr txBox="1"/>
          <p:nvPr/>
        </p:nvSpPr>
        <p:spPr>
          <a:xfrm>
            <a:off x="5179783" y="10318425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</a:t>
            </a:r>
          </a:p>
        </p:txBody>
      </p:sp>
      <p:sp>
        <p:nvSpPr>
          <p:cNvPr id="516" name="否"/>
          <p:cNvSpPr txBox="1"/>
          <p:nvPr/>
        </p:nvSpPr>
        <p:spPr>
          <a:xfrm>
            <a:off x="7878294" y="8240003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</a:t>
            </a:r>
          </a:p>
        </p:txBody>
      </p:sp>
      <p:sp>
        <p:nvSpPr>
          <p:cNvPr id="517" name="否"/>
          <p:cNvSpPr txBox="1"/>
          <p:nvPr/>
        </p:nvSpPr>
        <p:spPr>
          <a:xfrm>
            <a:off x="5179783" y="6837804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</a:t>
            </a:r>
          </a:p>
        </p:txBody>
      </p:sp>
      <p:sp>
        <p:nvSpPr>
          <p:cNvPr id="518" name="是"/>
          <p:cNvSpPr txBox="1"/>
          <p:nvPr/>
        </p:nvSpPr>
        <p:spPr>
          <a:xfrm>
            <a:off x="13915361" y="5921037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</a:t>
            </a:r>
          </a:p>
        </p:txBody>
      </p:sp>
      <p:sp>
        <p:nvSpPr>
          <p:cNvPr id="519" name="否"/>
          <p:cNvSpPr txBox="1"/>
          <p:nvPr/>
        </p:nvSpPr>
        <p:spPr>
          <a:xfrm>
            <a:off x="11665270" y="4890225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</a:t>
            </a:r>
          </a:p>
        </p:txBody>
      </p:sp>
      <p:sp>
        <p:nvSpPr>
          <p:cNvPr id="520" name="线条"/>
          <p:cNvSpPr/>
          <p:nvPr/>
        </p:nvSpPr>
        <p:spPr>
          <a:xfrm flipV="1">
            <a:off x="11534922" y="9609243"/>
            <a:ext cx="1" cy="6221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" name="线条"/>
          <p:cNvSpPr/>
          <p:nvPr/>
        </p:nvSpPr>
        <p:spPr>
          <a:xfrm>
            <a:off x="14464526" y="3859762"/>
            <a:ext cx="2247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" name="是"/>
          <p:cNvSpPr txBox="1"/>
          <p:nvPr/>
        </p:nvSpPr>
        <p:spPr>
          <a:xfrm>
            <a:off x="17706227" y="5139125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</a:t>
            </a:r>
          </a:p>
        </p:txBody>
      </p:sp>
      <p:sp>
        <p:nvSpPr>
          <p:cNvPr id="523" name="是"/>
          <p:cNvSpPr txBox="1"/>
          <p:nvPr/>
        </p:nvSpPr>
        <p:spPr>
          <a:xfrm>
            <a:off x="1828765" y="4861918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</a:t>
            </a:r>
          </a:p>
        </p:txBody>
      </p:sp>
      <p:sp>
        <p:nvSpPr>
          <p:cNvPr id="524" name="否"/>
          <p:cNvSpPr txBox="1"/>
          <p:nvPr/>
        </p:nvSpPr>
        <p:spPr>
          <a:xfrm>
            <a:off x="11665270" y="9602839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</a:t>
            </a:r>
          </a:p>
        </p:txBody>
      </p:sp>
      <p:sp>
        <p:nvSpPr>
          <p:cNvPr id="525" name="记录是否为删除类型"/>
          <p:cNvSpPr/>
          <p:nvPr/>
        </p:nvSpPr>
        <p:spPr>
          <a:xfrm>
            <a:off x="16264903" y="9995154"/>
            <a:ext cx="4376126" cy="3033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记录是否为删除类型</a:t>
            </a:r>
          </a:p>
        </p:txBody>
      </p:sp>
      <p:sp>
        <p:nvSpPr>
          <p:cNvPr id="538" name="连接线"/>
          <p:cNvSpPr/>
          <p:nvPr/>
        </p:nvSpPr>
        <p:spPr>
          <a:xfrm>
            <a:off x="528320" y="5455920"/>
            <a:ext cx="17893030" cy="7595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2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539" name="连接线"/>
          <p:cNvSpPr/>
          <p:nvPr/>
        </p:nvSpPr>
        <p:spPr>
          <a:xfrm>
            <a:off x="5096510" y="10101580"/>
            <a:ext cx="3479801" cy="140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60" y="21600"/>
                </a:lnTo>
                <a:lnTo>
                  <a:pt x="26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pPr/>
          </a:p>
        </p:txBody>
      </p:sp>
      <p:sp>
        <p:nvSpPr>
          <p:cNvPr id="528" name="线条"/>
          <p:cNvSpPr/>
          <p:nvPr/>
        </p:nvSpPr>
        <p:spPr>
          <a:xfrm>
            <a:off x="14347700" y="11524746"/>
            <a:ext cx="1955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连接线"/>
          <p:cNvSpPr/>
          <p:nvPr/>
        </p:nvSpPr>
        <p:spPr>
          <a:xfrm>
            <a:off x="13596620" y="6634480"/>
            <a:ext cx="4827270" cy="1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pPr/>
          </a:p>
        </p:txBody>
      </p:sp>
      <p:sp>
        <p:nvSpPr>
          <p:cNvPr id="530" name="是"/>
          <p:cNvSpPr txBox="1"/>
          <p:nvPr/>
        </p:nvSpPr>
        <p:spPr>
          <a:xfrm>
            <a:off x="14541448" y="10825020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</a:t>
            </a:r>
          </a:p>
        </p:txBody>
      </p:sp>
      <p:sp>
        <p:nvSpPr>
          <p:cNvPr id="531" name="记录不存在"/>
          <p:cNvSpPr/>
          <p:nvPr/>
        </p:nvSpPr>
        <p:spPr>
          <a:xfrm>
            <a:off x="21182023" y="7880726"/>
            <a:ext cx="2940682" cy="135355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记录不存在</a:t>
            </a:r>
          </a:p>
        </p:txBody>
      </p:sp>
      <p:sp>
        <p:nvSpPr>
          <p:cNvPr id="541" name="连接线"/>
          <p:cNvSpPr/>
          <p:nvPr/>
        </p:nvSpPr>
        <p:spPr>
          <a:xfrm>
            <a:off x="20598130" y="6455409"/>
            <a:ext cx="64770" cy="504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pPr/>
          </a:p>
        </p:txBody>
      </p:sp>
      <p:cxnSp>
        <p:nvCxnSpPr>
          <p:cNvPr id="533" name="连接线"/>
          <p:cNvCxnSpPr>
            <a:stCxn id="531" idx="0"/>
            <a:endCxn id="525" idx="0"/>
          </p:cNvCxnSpPr>
          <p:nvPr/>
        </p:nvCxnSpPr>
        <p:spPr>
          <a:xfrm rot="5400000">
            <a:off x="19081750" y="7931150"/>
            <a:ext cx="2946400" cy="4203700"/>
          </a:xfrm>
          <a:prstGeom prst="bentConnector2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cxnSp>
        <p:nvCxnSpPr>
          <p:cNvPr id="534" name="连接线"/>
          <p:cNvCxnSpPr>
            <a:stCxn id="531" idx="0"/>
            <a:endCxn id="512" idx="0"/>
          </p:cNvCxnSpPr>
          <p:nvPr/>
        </p:nvCxnSpPr>
        <p:spPr>
          <a:xfrm flipV="1" rot="16200000">
            <a:off x="18148300" y="4051300"/>
            <a:ext cx="4686300" cy="4330700"/>
          </a:xfrm>
          <a:prstGeom prst="bentConnector2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sp>
        <p:nvSpPr>
          <p:cNvPr id="535" name="否"/>
          <p:cNvSpPr txBox="1"/>
          <p:nvPr/>
        </p:nvSpPr>
        <p:spPr>
          <a:xfrm>
            <a:off x="20965979" y="3234769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</a:t>
            </a:r>
          </a:p>
        </p:txBody>
      </p:sp>
      <p:sp>
        <p:nvSpPr>
          <p:cNvPr id="536" name="是"/>
          <p:cNvSpPr txBox="1"/>
          <p:nvPr/>
        </p:nvSpPr>
        <p:spPr>
          <a:xfrm>
            <a:off x="21374374" y="10825020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是</a:t>
            </a:r>
          </a:p>
        </p:txBody>
      </p:sp>
      <p:sp>
        <p:nvSpPr>
          <p:cNvPr id="537" name="否"/>
          <p:cNvSpPr txBox="1"/>
          <p:nvPr/>
        </p:nvSpPr>
        <p:spPr>
          <a:xfrm>
            <a:off x="20071036" y="9873676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Delete操作相比于Put操作，只是在构造WriteBatch时，设置ValueType为kTypeDeletion,其他流程和Put完全相同"/>
          <p:cNvSpPr txBox="1"/>
          <p:nvPr>
            <p:ph type="body" sz="quarter" idx="1"/>
          </p:nvPr>
        </p:nvSpPr>
        <p:spPr>
          <a:xfrm>
            <a:off x="1689100" y="3149600"/>
            <a:ext cx="21005800" cy="273731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        Delete操作相比于Put操作，只是在构造WriteBatch时，设置ValueType为kTypeDeletion,其他流程和Put完全相同</a:t>
            </a:r>
          </a:p>
        </p:txBody>
      </p:sp>
      <p:sp>
        <p:nvSpPr>
          <p:cNvPr id="544" name="LevelDB主要流程——Delete操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LevelDB主要流程——Delete操作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LevelDB——其他及优化细节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LevelDB——其他及优化细节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LevelDB组件——Snapsh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LevelDB组件——Snapshot</a:t>
            </a:r>
          </a:p>
        </p:txBody>
      </p:sp>
      <p:sp>
        <p:nvSpPr>
          <p:cNvPr id="549" name="leveldb的快照主要用来读取某个时间点之前的数据，DB中可能存在key/value相同的数据，查找时系统只返回最新数据。…"/>
          <p:cNvSpPr txBox="1"/>
          <p:nvPr>
            <p:ph type="body" sz="half" idx="1"/>
          </p:nvPr>
        </p:nvSpPr>
        <p:spPr>
          <a:xfrm>
            <a:off x="1689100" y="3149600"/>
            <a:ext cx="10820083" cy="9296400"/>
          </a:xfrm>
          <a:prstGeom prst="rect">
            <a:avLst/>
          </a:prstGeom>
        </p:spPr>
        <p:txBody>
          <a:bodyPr anchor="t"/>
          <a:lstStyle/>
          <a:p>
            <a:pPr marL="628650" indent="-628650" defTabSz="817244">
              <a:spcBef>
                <a:spcPts val="5800"/>
              </a:spcBef>
              <a:defRPr sz="4752"/>
            </a:pPr>
            <a:r>
              <a:t>leveldb的快照主要用来读取某个时间点之前的数据，DB中可能存在key/value相同的数据，查找时系统只返回最新数据。</a:t>
            </a:r>
          </a:p>
          <a:p>
            <a:pPr marL="628650" indent="-628650" defTabSz="817244">
              <a:spcBef>
                <a:spcPts val="5800"/>
              </a:spcBef>
              <a:defRPr sz="4752"/>
            </a:pPr>
            <a:r>
              <a:t>快照的本质就是保存某一时刻最大的sequence_number。当查找时以该序列号为查找基准，只查找小于该序列号的记录。</a:t>
            </a:r>
          </a:p>
          <a:p>
            <a:pPr marL="628650" indent="-628650" defTabSz="817244">
              <a:spcBef>
                <a:spcPts val="5800"/>
              </a:spcBef>
              <a:defRPr sz="4752"/>
            </a:pPr>
            <a:r>
              <a:t>快照会碰到什么问题？</a:t>
            </a:r>
          </a:p>
        </p:txBody>
      </p:sp>
      <p:graphicFrame>
        <p:nvGraphicFramePr>
          <p:cNvPr id="550" name="表格"/>
          <p:cNvGraphicFramePr/>
          <p:nvPr/>
        </p:nvGraphicFramePr>
        <p:xfrm>
          <a:off x="13380510" y="2213554"/>
          <a:ext cx="9525001" cy="104897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25000"/>
              </a:tblGrid>
              <a:tr h="209795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ReadOption readoptions
key=“fruit”
value1=“apple”
value2=“orange”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9795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Put(key,value1)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9795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//Readoptions=db-&gt;GetSnapshot();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3FA79"/>
                    </a:solidFill>
                  </a:tcPr>
                </a:tc>
              </a:tr>
              <a:tr h="209795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Put(key,&amp;value2)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9795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Get(key,&amp;value);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LevelDB——其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LevelDB——其他</a:t>
            </a:r>
          </a:p>
        </p:txBody>
      </p:sp>
      <p:sp>
        <p:nvSpPr>
          <p:cNvPr id="553" name="垃圾回收(G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90550" indent="-590550" defTabSz="767715">
              <a:spcBef>
                <a:spcPts val="5400"/>
              </a:spcBef>
              <a:defRPr sz="4464"/>
            </a:pPr>
            <a:r>
              <a:t>垃圾回收(GC)</a:t>
            </a:r>
          </a:p>
          <a:p>
            <a:pPr marL="0" indent="0" defTabSz="767715">
              <a:spcBef>
                <a:spcPts val="5400"/>
              </a:spcBef>
              <a:buSzTx/>
              <a:buNone/>
              <a:defRPr sz="4464"/>
            </a:pPr>
            <a:r>
              <a:t>       每次compaction和recovery之后都会有文件被废弃，成为垃圾文件。GC就是删除这些文件的，它在每次compaction和recovery完成之后被调用。</a:t>
            </a:r>
          </a:p>
          <a:p>
            <a:pPr marL="590550" indent="-590550" defTabSz="767715">
              <a:spcBef>
                <a:spcPts val="5400"/>
              </a:spcBef>
              <a:defRPr sz="4464"/>
            </a:pPr>
            <a:r>
              <a:t>迭代器(Iterator)的设计非常巧妙，从底层迭代开始，一层层往上封装。迭代器最大的好处是方便了底层数据的检索，屏蔽实现细节。</a:t>
            </a:r>
          </a:p>
          <a:p>
            <a:pPr lvl="1" marL="1181100" indent="-590550" defTabSz="767715">
              <a:spcBef>
                <a:spcPts val="5400"/>
              </a:spcBef>
              <a:defRPr sz="4464"/>
            </a:pPr>
            <a:r>
              <a:t>SkipList迭代器-&gt;Memtable迭代器</a:t>
            </a:r>
          </a:p>
          <a:p>
            <a:pPr lvl="1" marL="1181100" indent="-590550" defTabSz="767715">
              <a:spcBef>
                <a:spcPts val="5400"/>
              </a:spcBef>
              <a:defRPr sz="4464"/>
            </a:pPr>
            <a:r>
              <a:t>Block迭代器/文件迭代器-&gt;SSTable双层迭代器-&gt;TableCache迭代器-&gt;Version迭代器-&gt;MergeIterator-&gt;DBIterator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LevelDB——优化细节(一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LevelDB——优化细节(一)</a:t>
            </a:r>
          </a:p>
        </p:txBody>
      </p:sp>
      <p:sp>
        <p:nvSpPr>
          <p:cNvPr id="556" name="可以减少数据量以及IO的细节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可以减少数据量以及IO的细节:</a:t>
            </a:r>
          </a:p>
          <a:p>
            <a:pPr lvl="2"/>
            <a:r>
              <a:t>对key进行前缀压缩</a:t>
            </a:r>
          </a:p>
          <a:p>
            <a:pPr lvl="2"/>
            <a:r>
              <a:t>内部存储的key只有user_key,sequence_number和type</a:t>
            </a:r>
          </a:p>
          <a:p>
            <a:pPr lvl="2"/>
            <a:r>
              <a:t>sstable元信息以及block数据都有cache</a:t>
            </a:r>
          </a:p>
          <a:p>
            <a:pPr lvl="2"/>
            <a:r>
              <a:t>log文件/MANIFEST文件采用相同的存储格式，都以log::block为单位。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evelDB——优化细节(二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LevelDB——优化细节(二)</a:t>
            </a:r>
          </a:p>
        </p:txBody>
      </p:sp>
      <p:sp>
        <p:nvSpPr>
          <p:cNvPr id="559" name="可以加速key定位的细节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84200" indent="-584200" defTabSz="759459">
              <a:spcBef>
                <a:spcPts val="5400"/>
              </a:spcBef>
              <a:defRPr sz="4416"/>
            </a:pPr>
            <a:r>
              <a:t>可以加速key定位的细节:</a:t>
            </a:r>
          </a:p>
          <a:p>
            <a:pPr lvl="1" marL="1168400" indent="-584200" defTabSz="759459">
              <a:spcBef>
                <a:spcPts val="5400"/>
              </a:spcBef>
              <a:defRPr sz="4416"/>
            </a:pPr>
            <a:r>
              <a:t>Memtable使用SkipList，提供O(log n)的查找复杂度</a:t>
            </a:r>
          </a:p>
          <a:p>
            <a:pPr lvl="1" marL="1168400" indent="-584200" defTabSz="759459">
              <a:spcBef>
                <a:spcPts val="5400"/>
              </a:spcBef>
              <a:defRPr sz="4416"/>
            </a:pPr>
            <a:r>
              <a:t>分level管理sstable,对于非level-0,最多查找一个sstable</a:t>
            </a:r>
          </a:p>
          <a:p>
            <a:pPr lvl="1" marL="1168400" indent="-584200" defTabSz="759459">
              <a:spcBef>
                <a:spcPts val="5400"/>
              </a:spcBef>
              <a:defRPr sz="4416"/>
            </a:pPr>
            <a:r>
              <a:t>sstable中分block管理，且block的key范围有序，一个key仅在一个block中，真正的IO只有一次。（若不在Cache中，则会调用Table::Open()先打开sstable,再将索引数据加入TableCache中。）</a:t>
            </a:r>
          </a:p>
          <a:p>
            <a:pPr lvl="1" marL="1168400" indent="-584200" defTabSz="759459">
              <a:spcBef>
                <a:spcPts val="5400"/>
              </a:spcBef>
              <a:defRPr sz="4416"/>
            </a:pPr>
            <a:r>
              <a:t>Block的元信息(Index Block)和Block中标志每个前缀压缩区间开始offset的retarts集合都可以用二分查找来加速定位。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LevelDB——优化细节(三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LevelDB——优化细节(三)</a:t>
            </a:r>
          </a:p>
        </p:txBody>
      </p:sp>
      <p:sp>
        <p:nvSpPr>
          <p:cNvPr id="562" name="均衡读写效率的细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均衡读写效率的细节</a:t>
            </a:r>
          </a:p>
          <a:p>
            <a:pPr lvl="1"/>
            <a:r>
              <a:t>level-0上sstable数量的阈值来主动限制写速度。避免过多level-0 sstable文件影响读效率。</a:t>
            </a:r>
          </a:p>
          <a:p>
            <a:pPr lvl="1"/>
            <a:r>
              <a:t>避免生成过多和level-n+2 相覆盖的level-n+1的sstable</a:t>
            </a:r>
          </a:p>
          <a:p>
            <a:pPr lvl="1"/>
            <a:r>
              <a:t>控制每个level的平衡状态(通过compaction_score和file_to_compact)，后者可主动compaction，以避免坏情况的发生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LevelDB——优化细节(四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LevelDB——优化细节(四)</a:t>
            </a:r>
          </a:p>
        </p:txBody>
      </p:sp>
      <p:sp>
        <p:nvSpPr>
          <p:cNvPr id="565" name="其他的优雅封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52450" indent="-552450" defTabSz="718184">
              <a:spcBef>
                <a:spcPts val="5100"/>
              </a:spcBef>
              <a:defRPr sz="4176"/>
            </a:pPr>
            <a:r>
              <a:t>其他的优雅封装</a:t>
            </a:r>
          </a:p>
          <a:p>
            <a:pPr lvl="1" marL="1104900" indent="-552450" defTabSz="718184">
              <a:spcBef>
                <a:spcPts val="5100"/>
              </a:spcBef>
              <a:defRPr sz="4176"/>
            </a:pPr>
            <a:r>
              <a:t>SequenceNumber和FileNumber解决了数据的时间点</a:t>
            </a:r>
          </a:p>
          <a:p>
            <a:pPr lvl="1" marL="1104900" indent="-552450" defTabSz="718184">
              <a:spcBef>
                <a:spcPts val="5100"/>
              </a:spcBef>
              <a:defRPr sz="4176"/>
            </a:pPr>
            <a:r>
              <a:t>ValueType将数据更新(Put/Delete)统一处理逻辑</a:t>
            </a:r>
          </a:p>
          <a:p>
            <a:pPr lvl="1" marL="1104900" indent="-552450" defTabSz="718184">
              <a:spcBef>
                <a:spcPts val="5100"/>
              </a:spcBef>
              <a:defRPr sz="4176"/>
            </a:pPr>
            <a:r>
              <a:t>sstable格式中数据区和索引区使用同样的Block格式,统一处理逻辑</a:t>
            </a:r>
          </a:p>
          <a:p>
            <a:pPr lvl="1" marL="1104900" indent="-552450" defTabSz="718184">
              <a:spcBef>
                <a:spcPts val="5100"/>
              </a:spcBef>
              <a:defRPr sz="4176"/>
            </a:pPr>
            <a:r>
              <a:t>将对当前DB状态的修改封装成VersionEdit，一次Apply</a:t>
            </a:r>
          </a:p>
          <a:p>
            <a:pPr lvl="1" marL="1104900" indent="-552450" defTabSz="718184">
              <a:spcBef>
                <a:spcPts val="5100"/>
              </a:spcBef>
              <a:defRPr sz="4176"/>
            </a:pPr>
            <a:r>
              <a:t>log格式，以Block为单位，IO友好，block内分record，利于解析</a:t>
            </a:r>
          </a:p>
          <a:p>
            <a:pPr lvl="1" marL="1104900" indent="-552450" defTabSz="718184">
              <a:spcBef>
                <a:spcPts val="5100"/>
              </a:spcBef>
              <a:defRPr sz="4176"/>
            </a:pPr>
            <a:r>
              <a:t>MANIFEST文件中只保存一次全量状态，后续仅保存每次的修改，减少IO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LevelDB——总结"/>
          <p:cNvSpPr txBox="1"/>
          <p:nvPr>
            <p:ph type="title"/>
          </p:nvPr>
        </p:nvSpPr>
        <p:spPr>
          <a:xfrm>
            <a:off x="1221076" y="4755016"/>
            <a:ext cx="21005801" cy="2286001"/>
          </a:xfrm>
          <a:prstGeom prst="rect">
            <a:avLst/>
          </a:prstGeom>
        </p:spPr>
        <p:txBody>
          <a:bodyPr/>
          <a:lstStyle/>
          <a:p>
            <a:pPr/>
            <a:r>
              <a:t>LevelDB——总结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velDB-Baseline Benchm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LevelDB-Baseline Benchmark</a:t>
            </a:r>
          </a:p>
        </p:txBody>
      </p:sp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6106" y="2489201"/>
            <a:ext cx="11967100" cy="87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每个DB设置4M的cache…"/>
          <p:cNvSpPr txBox="1"/>
          <p:nvPr/>
        </p:nvSpPr>
        <p:spPr>
          <a:xfrm>
            <a:off x="1080670" y="2419551"/>
            <a:ext cx="10017132" cy="8876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14374" indent="-714374" algn="l">
              <a:buSzPct val="125000"/>
              <a:buChar char="•"/>
              <a:defRPr b="0" sz="5400"/>
            </a:pPr>
            <a:r>
              <a:t>每个DB设置4M的cache</a:t>
            </a:r>
          </a:p>
          <a:p>
            <a:pPr marL="714374" indent="-714374" algn="l">
              <a:buSzPct val="125000"/>
              <a:buChar char="•"/>
              <a:defRPr b="0" sz="5400"/>
            </a:pPr>
            <a:r>
              <a:t>每个DB以异步的写方式打开</a:t>
            </a:r>
          </a:p>
          <a:p>
            <a:pPr marL="714374" indent="-714374" algn="l">
              <a:buSzPct val="125000"/>
              <a:buChar char="•"/>
              <a:defRPr b="0" sz="5400"/>
            </a:pPr>
            <a:r>
              <a:t>每对key16字节，value100字节</a:t>
            </a:r>
          </a:p>
          <a:p>
            <a:pPr marL="714374" indent="-714374" algn="l">
              <a:buSzPct val="125000"/>
              <a:buChar char="•"/>
              <a:defRPr b="0" sz="5400"/>
            </a:pPr>
            <a:r>
              <a:t>顺序读取/写入以递增的顺序遍历key空间</a:t>
            </a:r>
          </a:p>
          <a:p>
            <a:pPr marL="714374" indent="-714374" algn="l">
              <a:buSzPct val="125000"/>
              <a:buChar char="•"/>
              <a:defRPr b="0" sz="5400"/>
            </a:pPr>
            <a:r>
              <a:t>随机读取/写入以随机顺序遍历key空间。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LevelDB——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LevelDB——总结</a:t>
            </a:r>
          </a:p>
        </p:txBody>
      </p:sp>
      <p:sp>
        <p:nvSpPr>
          <p:cNvPr id="570" name="LevelDB是Jeff Dean大神之作，代码质量高，结构清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  <a:p>
            <a:pPr/>
            <a:r>
              <a:t>LevelDB是Jeff Dean大神之作，代码质量高，结构清晰</a:t>
            </a:r>
          </a:p>
          <a:p>
            <a:pPr/>
            <a:r>
              <a:t>非常推荐去阅读优秀的开源项目源码。从源码中学习</a:t>
            </a:r>
          </a:p>
          <a:p>
            <a:pPr/>
            <a:r>
              <a:t>某一个实现可能需要循环反复的看，每次看都会有所收获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谢谢！Q&amp;A"/>
          <p:cNvSpPr txBox="1"/>
          <p:nvPr>
            <p:ph type="title"/>
          </p:nvPr>
        </p:nvSpPr>
        <p:spPr>
          <a:xfrm>
            <a:off x="1057268" y="5715000"/>
            <a:ext cx="21005801" cy="2286000"/>
          </a:xfrm>
          <a:prstGeom prst="rect">
            <a:avLst/>
          </a:prstGeom>
        </p:spPr>
        <p:txBody>
          <a:bodyPr/>
          <a:lstStyle/>
          <a:p>
            <a:pPr/>
            <a:r>
              <a:t>谢谢！Q&amp;A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evelDB的获取、编译和使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pPr/>
            <a:r>
              <a:t>LevelDB的获取、编译和使用</a:t>
            </a:r>
          </a:p>
        </p:txBody>
      </p:sp>
      <p:sp>
        <p:nvSpPr>
          <p:cNvPr id="144" name="Github地址:https://github.com/google/level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Github地址:</a:t>
            </a:r>
            <a:r>
              <a:rPr u="sng">
                <a:hlinkClick r:id="rId2" invalidUrl="" action="" tgtFrame="" tooltip="" history="1" highlightClick="0" endSnd="0"/>
              </a:rPr>
              <a:t>https://github.com/google/leveldb</a:t>
            </a:r>
          </a:p>
          <a:p>
            <a:pPr/>
            <a:r>
              <a:t>Linux、macOS下的编译与使用：</a:t>
            </a:r>
          </a:p>
          <a:p>
            <a:pPr lvl="1"/>
            <a:r>
              <a:t>在leveldb-master主目录执行make</a:t>
            </a:r>
          </a:p>
          <a:p>
            <a:pPr lvl="1"/>
            <a:r>
              <a:t>编写一个文件如test.cpp</a:t>
            </a:r>
          </a:p>
          <a:p>
            <a:pPr lvl="1"/>
            <a:r>
              <a:t>g++ test.cpp -o test_result ./out-static/libleveldb.a -I ./include/ -lpthread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