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5"/>
  </p:sldMasterIdLst>
  <p:notesMasterIdLst>
    <p:notesMasterId r:id="rId6"/>
  </p:notesMasterIdLst>
  <p:sldIdLst>
    <p:sldId id="256" r:id="rId7"/>
    <p:sldId id="257" r:id="rId8"/>
    <p:sldId id="258" r:id="rId9"/>
    <p:sldId id="259" r:id="rId10"/>
  </p:sldIdLst>
  <p:sldSz cy="10058400" cx="7772400"/>
  <p:notesSz cx="6858000" cy="9144000"/>
  <p:embeddedFontLst>
    <p:embeddedFont>
      <p:font typeface="Inter"/>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25">
          <p15:clr>
            <a:srgbClr val="747775"/>
          </p15:clr>
        </p15:guide>
        <p15:guide id="2" orient="horz" pos="1121">
          <p15:clr>
            <a:srgbClr val="747775"/>
          </p15:clr>
        </p15:guide>
        <p15:guide id="3" orient="horz" pos="1217">
          <p15:clr>
            <a:srgbClr val="747775"/>
          </p15:clr>
        </p15:guide>
        <p15:guide id="4" orient="horz" pos="1313">
          <p15:clr>
            <a:srgbClr val="747775"/>
          </p15:clr>
        </p15:guide>
        <p15:guide id="5" orient="horz" pos="1908">
          <p15:clr>
            <a:srgbClr val="747775"/>
          </p15:clr>
        </p15:guide>
        <p15:guide id="6" orient="horz" pos="3374">
          <p15:clr>
            <a:srgbClr val="747775"/>
          </p15:clr>
        </p15:guide>
        <p15:guide id="7" orient="horz" pos="3470">
          <p15:clr>
            <a:srgbClr val="747775"/>
          </p15:clr>
        </p15:guide>
        <p15:guide id="8" orient="horz" pos="3566">
          <p15:clr>
            <a:srgbClr val="747775"/>
          </p15:clr>
        </p15:guide>
        <p15:guide id="9" orient="horz" pos="216">
          <p15:clr>
            <a:srgbClr val="747775"/>
          </p15:clr>
        </p15:guide>
        <p15:guide id="10" orient="horz" pos="558">
          <p15:clr>
            <a:srgbClr val="747775"/>
          </p15:clr>
        </p15:guide>
        <p15:guide id="11" orient="horz" pos="596">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 name="Adam Cavaliere"/>
  <p:cmAuthor clrIdx="1" id="1" initials="" lastIdx="3" name="Mike Wright"/>
  <p:cmAuthor clrIdx="2" id="2" initials="" lastIdx="3" name="Fiona Black"/>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25" orient="horz"/>
        <p:guide pos="1121" orient="horz"/>
        <p:guide pos="1217" orient="horz"/>
        <p:guide pos="1313" orient="horz"/>
        <p:guide pos="1908" orient="horz"/>
        <p:guide pos="3374" orient="horz"/>
        <p:guide pos="3470" orient="horz"/>
        <p:guide pos="3566" orient="horz"/>
        <p:guide pos="216" orient="horz"/>
        <p:guide pos="558" orient="horz"/>
        <p:guide pos="596"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Inter-regular.fntdata"/><Relationship Id="rId10" Type="http://schemas.openxmlformats.org/officeDocument/2006/relationships/slide" Target="slides/slide4.xml"/><Relationship Id="rId13" Type="http://schemas.openxmlformats.org/officeDocument/2006/relationships/font" Target="fonts/Inter-italic.fntdata"/><Relationship Id="rId12" Type="http://schemas.openxmlformats.org/officeDocument/2006/relationships/font" Target="fonts/Inter-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4" Type="http://schemas.openxmlformats.org/officeDocument/2006/relationships/font" Target="fonts/Inter-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2-12T16:26:04.055">
    <p:pos x="2486" y="995"/>
    <p:text>Disqualifier?</p:text>
  </p:cm>
  <p:cm authorId="1" idx="1" dt="2025-02-12T16:25:31.221">
    <p:pos x="2486" y="995"/>
    <p:text>_Marked as resolved_</p:text>
  </p:cm>
  <p:cm authorId="1" idx="2" dt="2025-02-12T16:26:04.055">
    <p:pos x="2486" y="995"/>
    <p:text>_Re-opened_</p:text>
  </p:cm>
  <p:cm authorId="0" idx="2" dt="2025-02-12T16:22:05.958">
    <p:pos x="2486" y="1095"/>
    <p:text>How does this help move the needle on the opportunity? Is this a disqualifier?</p:text>
  </p:cm>
  <p:cm authorId="1" idx="3" dt="2025-02-12T16:22:05.958">
    <p:pos x="2486" y="1095"/>
    <p:text>IMHO, it arms the sales teams with the details needed to follow up with relevant content.   Not a disqualifier</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5-02-12T16:25:08.580">
    <p:pos x="144" y="240"/>
    <p:text>We should standardize on if we are saying "hyper-scaler" or Cloud Provider. It is being used interchangeably here, and I think causes confusion. I prefer Cloud Provider, but also don't know what customers are accustomed to hearing lately.</p:text>
  </p:cm>
  <p:cm authorId="0" idx="4" dt="2025-02-14T12:12:33.680">
    <p:pos x="144" y="432"/>
    <p:text>This page feels different - and also do we want to continue using the word "Tactical?</p:text>
  </p:cm>
  <p:cm authorId="2" idx="1" dt="2025-02-14T11:57:38.781">
    <p:pos x="144" y="432"/>
    <p:text>@mike.wright@hashicorp.com are these the questions from the TF doc? Is that why they feel different than the previous pages?</p:text>
  </p:cm>
  <p:cm authorId="2" idx="2" dt="2025-02-14T12:00:09.920">
    <p:pos x="144" y="432"/>
    <p:text>And should this page be at the start of the doc?</p:text>
  </p:cm>
  <p:cm authorId="2" idx="3" dt="2025-02-14T12:12:33.680">
    <p:pos x="144" y="432"/>
    <p:text>@adam@hashicorp.com  I've changed the formatting to be the same as the other pages.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84dbb64e8c_0_236: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84dbb64e8c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fe4a3586f1_0_2: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fe4a3586f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290716d252_0_4: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290716d25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af5d19e8d7_1_0: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af5d19e8d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divider">
  <p:cSld name="CUSTOM_1">
    <p:bg>
      <p:bgPr>
        <a:solidFill>
          <a:schemeClr val="dk2"/>
        </a:solid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264895" y="4469246"/>
            <a:ext cx="7242600" cy="11199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6000"/>
              <a:buNone/>
              <a:defRPr b="1" sz="6000">
                <a:solidFill>
                  <a:schemeClr val="lt1"/>
                </a:solidFill>
              </a:defRPr>
            </a:lvl1pPr>
            <a:lvl2pPr lvl="1" algn="ctr">
              <a:spcBef>
                <a:spcPts val="0"/>
              </a:spcBef>
              <a:spcAft>
                <a:spcPts val="0"/>
              </a:spcAft>
              <a:buSzPts val="6000"/>
              <a:buNone/>
              <a:defRPr b="1" sz="6000"/>
            </a:lvl2pPr>
            <a:lvl3pPr lvl="2" algn="ctr">
              <a:spcBef>
                <a:spcPts val="0"/>
              </a:spcBef>
              <a:spcAft>
                <a:spcPts val="0"/>
              </a:spcAft>
              <a:buSzPts val="6000"/>
              <a:buNone/>
              <a:defRPr b="1" sz="6000"/>
            </a:lvl3pPr>
            <a:lvl4pPr lvl="3" algn="ctr">
              <a:spcBef>
                <a:spcPts val="0"/>
              </a:spcBef>
              <a:spcAft>
                <a:spcPts val="0"/>
              </a:spcAft>
              <a:buSzPts val="6000"/>
              <a:buNone/>
              <a:defRPr b="1" sz="6000"/>
            </a:lvl4pPr>
            <a:lvl5pPr lvl="4" algn="ctr">
              <a:spcBef>
                <a:spcPts val="0"/>
              </a:spcBef>
              <a:spcAft>
                <a:spcPts val="0"/>
              </a:spcAft>
              <a:buSzPts val="6000"/>
              <a:buNone/>
              <a:defRPr b="1" sz="6000"/>
            </a:lvl5pPr>
            <a:lvl6pPr lvl="5" algn="ctr">
              <a:spcBef>
                <a:spcPts val="0"/>
              </a:spcBef>
              <a:spcAft>
                <a:spcPts val="0"/>
              </a:spcAft>
              <a:buSzPts val="6000"/>
              <a:buNone/>
              <a:defRPr b="1" sz="6000"/>
            </a:lvl6pPr>
            <a:lvl7pPr lvl="6" algn="ctr">
              <a:spcBef>
                <a:spcPts val="0"/>
              </a:spcBef>
              <a:spcAft>
                <a:spcPts val="0"/>
              </a:spcAft>
              <a:buSzPts val="6000"/>
              <a:buNone/>
              <a:defRPr b="1" sz="6000"/>
            </a:lvl7pPr>
            <a:lvl8pPr lvl="7" algn="ctr">
              <a:spcBef>
                <a:spcPts val="0"/>
              </a:spcBef>
              <a:spcAft>
                <a:spcPts val="0"/>
              </a:spcAft>
              <a:buSzPts val="6000"/>
              <a:buNone/>
              <a:defRPr b="1" sz="6000"/>
            </a:lvl8pPr>
            <a:lvl9pPr lvl="8" algn="ctr">
              <a:spcBef>
                <a:spcPts val="0"/>
              </a:spcBef>
              <a:spcAft>
                <a:spcPts val="0"/>
              </a:spcAft>
              <a:buSzPts val="6000"/>
              <a:buNone/>
              <a:defRPr b="1" sz="6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ck divider">
  <p:cSld name="CUSTOM_1_2">
    <p:bg>
      <p:bgPr>
        <a:solidFill>
          <a:schemeClr val="dk1"/>
        </a:solidFill>
      </p:bgPr>
    </p:bg>
    <p:spTree>
      <p:nvGrpSpPr>
        <p:cNvPr id="13" name="Shape 13"/>
        <p:cNvGrpSpPr/>
        <p:nvPr/>
      </p:nvGrpSpPr>
      <p:grpSpPr>
        <a:xfrm>
          <a:off x="0" y="0"/>
          <a:ext cx="0" cy="0"/>
          <a:chOff x="0" y="0"/>
          <a:chExt cx="0" cy="0"/>
        </a:xfrm>
      </p:grpSpPr>
      <p:sp>
        <p:nvSpPr>
          <p:cNvPr id="14" name="Google Shape;14;p4"/>
          <p:cNvSpPr txBox="1"/>
          <p:nvPr>
            <p:ph type="title"/>
          </p:nvPr>
        </p:nvSpPr>
        <p:spPr>
          <a:xfrm>
            <a:off x="264895" y="4469246"/>
            <a:ext cx="7242600" cy="11199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6000"/>
              <a:buNone/>
              <a:defRPr b="1" sz="6000">
                <a:solidFill>
                  <a:schemeClr val="l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ief placeholder">
  <p:cSld name="CUSTOM_1_1">
    <p:spTree>
      <p:nvGrpSpPr>
        <p:cNvPr id="15" name="Shape 15"/>
        <p:cNvGrpSpPr/>
        <p:nvPr/>
      </p:nvGrpSpPr>
      <p:grpSpPr>
        <a:xfrm>
          <a:off x="0" y="0"/>
          <a:ext cx="0" cy="0"/>
          <a:chOff x="0" y="0"/>
          <a:chExt cx="0" cy="0"/>
        </a:xfrm>
      </p:grpSpPr>
      <p:sp>
        <p:nvSpPr>
          <p:cNvPr id="16" name="Google Shape;16;p5"/>
          <p:cNvSpPr txBox="1"/>
          <p:nvPr>
            <p:ph type="title"/>
          </p:nvPr>
        </p:nvSpPr>
        <p:spPr>
          <a:xfrm>
            <a:off x="264895" y="4469246"/>
            <a:ext cx="7242600" cy="1119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6000"/>
              <a:buNone/>
              <a:defRPr b="1" sz="6000"/>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17" name="Shape 17"/>
        <p:cNvGrpSpPr/>
        <p:nvPr/>
      </p:nvGrpSpPr>
      <p:grpSpPr>
        <a:xfrm>
          <a:off x="0" y="0"/>
          <a:ext cx="0" cy="0"/>
          <a:chOff x="0" y="0"/>
          <a:chExt cx="0" cy="0"/>
        </a:xfrm>
      </p:grpSpPr>
      <p:sp>
        <p:nvSpPr>
          <p:cNvPr id="18" name="Google Shape;18;p6"/>
          <p:cNvSpPr txBox="1"/>
          <p:nvPr>
            <p:ph idx="1" type="body"/>
          </p:nvPr>
        </p:nvSpPr>
        <p:spPr>
          <a:xfrm>
            <a:off x="228600" y="1765025"/>
            <a:ext cx="4572000" cy="10221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Clr>
                <a:schemeClr val="dk1"/>
              </a:buClr>
              <a:buSzPts val="1000"/>
              <a:buChar char="●"/>
              <a:defRPr sz="1000">
                <a:solidFill>
                  <a:schemeClr val="dk1"/>
                </a:solidFill>
              </a:defRPr>
            </a:lvl1pPr>
            <a:lvl2pPr indent="-292100" lvl="1" marL="914400" rtl="0">
              <a:spcBef>
                <a:spcPts val="0"/>
              </a:spcBef>
              <a:spcAft>
                <a:spcPts val="0"/>
              </a:spcAft>
              <a:buClr>
                <a:schemeClr val="dk1"/>
              </a:buClr>
              <a:buSzPts val="1000"/>
              <a:buChar char="○"/>
              <a:defRPr sz="1000">
                <a:solidFill>
                  <a:schemeClr val="dk1"/>
                </a:solidFill>
              </a:defRPr>
            </a:lvl2pPr>
            <a:lvl3pPr indent="-292100" lvl="2" marL="1371600" rtl="0">
              <a:spcBef>
                <a:spcPts val="0"/>
              </a:spcBef>
              <a:spcAft>
                <a:spcPts val="0"/>
              </a:spcAft>
              <a:buClr>
                <a:schemeClr val="dk1"/>
              </a:buClr>
              <a:buSzPts val="1000"/>
              <a:buChar char="■"/>
              <a:defRPr sz="1000">
                <a:solidFill>
                  <a:schemeClr val="dk1"/>
                </a:solidFill>
              </a:defRPr>
            </a:lvl3pPr>
            <a:lvl4pPr indent="-292100" lvl="3" marL="1828800" rtl="0">
              <a:spcBef>
                <a:spcPts val="0"/>
              </a:spcBef>
              <a:spcAft>
                <a:spcPts val="0"/>
              </a:spcAft>
              <a:buClr>
                <a:schemeClr val="dk1"/>
              </a:buClr>
              <a:buSzPts val="1000"/>
              <a:buChar char="●"/>
              <a:defRPr sz="1000">
                <a:solidFill>
                  <a:schemeClr val="dk1"/>
                </a:solidFill>
              </a:defRPr>
            </a:lvl4pPr>
            <a:lvl5pPr indent="-292100" lvl="4" marL="2286000" rtl="0">
              <a:spcBef>
                <a:spcPts val="0"/>
              </a:spcBef>
              <a:spcAft>
                <a:spcPts val="0"/>
              </a:spcAft>
              <a:buClr>
                <a:schemeClr val="dk1"/>
              </a:buClr>
              <a:buSzPts val="1000"/>
              <a:buChar char="○"/>
              <a:defRPr sz="1000">
                <a:solidFill>
                  <a:schemeClr val="dk1"/>
                </a:solidFill>
              </a:defRPr>
            </a:lvl5pPr>
            <a:lvl6pPr indent="-292100" lvl="5" marL="2743200" rtl="0">
              <a:spcBef>
                <a:spcPts val="0"/>
              </a:spcBef>
              <a:spcAft>
                <a:spcPts val="0"/>
              </a:spcAft>
              <a:buClr>
                <a:schemeClr val="dk1"/>
              </a:buClr>
              <a:buSzPts val="1000"/>
              <a:buChar char="■"/>
              <a:defRPr sz="1000">
                <a:solidFill>
                  <a:schemeClr val="dk1"/>
                </a:solidFill>
              </a:defRPr>
            </a:lvl6pPr>
            <a:lvl7pPr indent="-292100" lvl="6" marL="3200400" rtl="0">
              <a:spcBef>
                <a:spcPts val="0"/>
              </a:spcBef>
              <a:spcAft>
                <a:spcPts val="0"/>
              </a:spcAft>
              <a:buClr>
                <a:schemeClr val="dk1"/>
              </a:buClr>
              <a:buSzPts val="1000"/>
              <a:buChar char="●"/>
              <a:defRPr sz="1000">
                <a:solidFill>
                  <a:schemeClr val="dk1"/>
                </a:solidFill>
              </a:defRPr>
            </a:lvl7pPr>
            <a:lvl8pPr indent="-292100" lvl="7" marL="3657600" rtl="0">
              <a:spcBef>
                <a:spcPts val="0"/>
              </a:spcBef>
              <a:spcAft>
                <a:spcPts val="0"/>
              </a:spcAft>
              <a:buClr>
                <a:schemeClr val="dk1"/>
              </a:buClr>
              <a:buSzPts val="1000"/>
              <a:buChar char="○"/>
              <a:defRPr sz="1000">
                <a:solidFill>
                  <a:schemeClr val="dk1"/>
                </a:solidFill>
              </a:defRPr>
            </a:lvl8pPr>
            <a:lvl9pPr indent="-292100" lvl="8" marL="4114800" rtl="0">
              <a:spcBef>
                <a:spcPts val="0"/>
              </a:spcBef>
              <a:spcAft>
                <a:spcPts val="0"/>
              </a:spcAft>
              <a:buClr>
                <a:schemeClr val="dk1"/>
              </a:buClr>
              <a:buSzPts val="1000"/>
              <a:buChar char="■"/>
              <a:defRPr sz="1000">
                <a:solidFill>
                  <a:schemeClr val="dk1"/>
                </a:solidFill>
              </a:defRPr>
            </a:lvl9pPr>
          </a:lstStyle>
          <a:p/>
        </p:txBody>
      </p:sp>
      <p:sp>
        <p:nvSpPr>
          <p:cNvPr id="19" name="Google Shape;19;p6"/>
          <p:cNvSpPr txBox="1"/>
          <p:nvPr>
            <p:ph idx="2" type="body"/>
          </p:nvPr>
        </p:nvSpPr>
        <p:spPr>
          <a:xfrm>
            <a:off x="228602" y="7479107"/>
            <a:ext cx="4572000" cy="180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dk1"/>
              </a:buClr>
              <a:buSzPts val="1000"/>
              <a:buChar char="●"/>
              <a:defRPr sz="1000">
                <a:solidFill>
                  <a:schemeClr val="dk1"/>
                </a:solidFill>
              </a:defRPr>
            </a:lvl1pPr>
            <a:lvl2pPr indent="-292100" lvl="1" marL="914400">
              <a:spcBef>
                <a:spcPts val="0"/>
              </a:spcBef>
              <a:spcAft>
                <a:spcPts val="0"/>
              </a:spcAft>
              <a:buClr>
                <a:schemeClr val="dk1"/>
              </a:buClr>
              <a:buSzPts val="1000"/>
              <a:buChar char="○"/>
              <a:defRPr sz="1000">
                <a:solidFill>
                  <a:schemeClr val="dk1"/>
                </a:solidFill>
              </a:defRPr>
            </a:lvl2pPr>
            <a:lvl3pPr indent="-292100" lvl="2" marL="1371600">
              <a:spcBef>
                <a:spcPts val="0"/>
              </a:spcBef>
              <a:spcAft>
                <a:spcPts val="0"/>
              </a:spcAft>
              <a:buClr>
                <a:schemeClr val="dk1"/>
              </a:buClr>
              <a:buSzPts val="1000"/>
              <a:buChar char="■"/>
              <a:defRPr sz="1000">
                <a:solidFill>
                  <a:schemeClr val="dk1"/>
                </a:solidFill>
              </a:defRPr>
            </a:lvl3pPr>
            <a:lvl4pPr indent="-292100" lvl="3" marL="1828800">
              <a:spcBef>
                <a:spcPts val="0"/>
              </a:spcBef>
              <a:spcAft>
                <a:spcPts val="0"/>
              </a:spcAft>
              <a:buClr>
                <a:schemeClr val="dk1"/>
              </a:buClr>
              <a:buSzPts val="1000"/>
              <a:buChar char="●"/>
              <a:defRPr sz="1000">
                <a:solidFill>
                  <a:schemeClr val="dk1"/>
                </a:solidFill>
              </a:defRPr>
            </a:lvl4pPr>
            <a:lvl5pPr indent="-292100" lvl="4" marL="2286000">
              <a:spcBef>
                <a:spcPts val="0"/>
              </a:spcBef>
              <a:spcAft>
                <a:spcPts val="0"/>
              </a:spcAft>
              <a:buClr>
                <a:schemeClr val="dk1"/>
              </a:buClr>
              <a:buSzPts val="1000"/>
              <a:buChar char="○"/>
              <a:defRPr sz="1000">
                <a:solidFill>
                  <a:schemeClr val="dk1"/>
                </a:solidFill>
              </a:defRPr>
            </a:lvl5pPr>
            <a:lvl6pPr indent="-292100" lvl="5" marL="2743200">
              <a:spcBef>
                <a:spcPts val="0"/>
              </a:spcBef>
              <a:spcAft>
                <a:spcPts val="0"/>
              </a:spcAft>
              <a:buClr>
                <a:schemeClr val="dk1"/>
              </a:buClr>
              <a:buSzPts val="1000"/>
              <a:buChar char="■"/>
              <a:defRPr sz="1000">
                <a:solidFill>
                  <a:schemeClr val="dk1"/>
                </a:solidFill>
              </a:defRPr>
            </a:lvl6pPr>
            <a:lvl7pPr indent="-292100" lvl="6" marL="3200400">
              <a:spcBef>
                <a:spcPts val="0"/>
              </a:spcBef>
              <a:spcAft>
                <a:spcPts val="0"/>
              </a:spcAft>
              <a:buClr>
                <a:schemeClr val="dk1"/>
              </a:buClr>
              <a:buSzPts val="1000"/>
              <a:buChar char="●"/>
              <a:defRPr sz="1000">
                <a:solidFill>
                  <a:schemeClr val="dk1"/>
                </a:solidFill>
              </a:defRPr>
            </a:lvl7pPr>
            <a:lvl8pPr indent="-292100" lvl="7" marL="3657600">
              <a:spcBef>
                <a:spcPts val="0"/>
              </a:spcBef>
              <a:spcAft>
                <a:spcPts val="0"/>
              </a:spcAft>
              <a:buClr>
                <a:schemeClr val="dk1"/>
              </a:buClr>
              <a:buSzPts val="1000"/>
              <a:buChar char="○"/>
              <a:defRPr sz="1000">
                <a:solidFill>
                  <a:schemeClr val="dk1"/>
                </a:solidFill>
              </a:defRPr>
            </a:lvl8pPr>
            <a:lvl9pPr indent="-292100" lvl="8" marL="4114800">
              <a:spcBef>
                <a:spcPts val="0"/>
              </a:spcBef>
              <a:spcAft>
                <a:spcPts val="0"/>
              </a:spcAft>
              <a:buClr>
                <a:schemeClr val="dk1"/>
              </a:buClr>
              <a:buSzPts val="1000"/>
              <a:buChar char="■"/>
              <a:defRPr sz="1000">
                <a:solidFill>
                  <a:schemeClr val="dk1"/>
                </a:solidFill>
              </a:defRPr>
            </a:lvl9pPr>
          </a:lstStyle>
          <a:p/>
        </p:txBody>
      </p:sp>
      <p:sp>
        <p:nvSpPr>
          <p:cNvPr id="20" name="Google Shape;20;p6"/>
          <p:cNvSpPr txBox="1"/>
          <p:nvPr>
            <p:ph idx="3" type="body"/>
          </p:nvPr>
        </p:nvSpPr>
        <p:spPr>
          <a:xfrm>
            <a:off x="4869126" y="7479100"/>
            <a:ext cx="2697600" cy="18036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Clr>
                <a:schemeClr val="dk1"/>
              </a:buClr>
              <a:buSzPts val="1000"/>
              <a:buChar char="●"/>
              <a:defRPr sz="1000">
                <a:solidFill>
                  <a:schemeClr val="dk1"/>
                </a:solidFill>
              </a:defRPr>
            </a:lvl1pPr>
            <a:lvl2pPr indent="-292100" lvl="1" marL="914400" rtl="0">
              <a:spcBef>
                <a:spcPts val="0"/>
              </a:spcBef>
              <a:spcAft>
                <a:spcPts val="0"/>
              </a:spcAft>
              <a:buClr>
                <a:schemeClr val="dk1"/>
              </a:buClr>
              <a:buSzPts val="1000"/>
              <a:buChar char="○"/>
              <a:defRPr sz="1000">
                <a:solidFill>
                  <a:schemeClr val="dk1"/>
                </a:solidFill>
              </a:defRPr>
            </a:lvl2pPr>
            <a:lvl3pPr indent="-292100" lvl="2" marL="1371600" rtl="0">
              <a:spcBef>
                <a:spcPts val="0"/>
              </a:spcBef>
              <a:spcAft>
                <a:spcPts val="0"/>
              </a:spcAft>
              <a:buClr>
                <a:schemeClr val="dk1"/>
              </a:buClr>
              <a:buSzPts val="1000"/>
              <a:buChar char="■"/>
              <a:defRPr sz="1000">
                <a:solidFill>
                  <a:schemeClr val="dk1"/>
                </a:solidFill>
              </a:defRPr>
            </a:lvl3pPr>
            <a:lvl4pPr indent="-292100" lvl="3" marL="1828800" rtl="0">
              <a:spcBef>
                <a:spcPts val="0"/>
              </a:spcBef>
              <a:spcAft>
                <a:spcPts val="0"/>
              </a:spcAft>
              <a:buClr>
                <a:schemeClr val="dk1"/>
              </a:buClr>
              <a:buSzPts val="1000"/>
              <a:buChar char="●"/>
              <a:defRPr sz="1000">
                <a:solidFill>
                  <a:schemeClr val="dk1"/>
                </a:solidFill>
              </a:defRPr>
            </a:lvl4pPr>
            <a:lvl5pPr indent="-292100" lvl="4" marL="2286000" rtl="0">
              <a:spcBef>
                <a:spcPts val="0"/>
              </a:spcBef>
              <a:spcAft>
                <a:spcPts val="0"/>
              </a:spcAft>
              <a:buClr>
                <a:schemeClr val="dk1"/>
              </a:buClr>
              <a:buSzPts val="1000"/>
              <a:buChar char="○"/>
              <a:defRPr sz="1000">
                <a:solidFill>
                  <a:schemeClr val="dk1"/>
                </a:solidFill>
              </a:defRPr>
            </a:lvl5pPr>
            <a:lvl6pPr indent="-292100" lvl="5" marL="2743200" rtl="0">
              <a:spcBef>
                <a:spcPts val="0"/>
              </a:spcBef>
              <a:spcAft>
                <a:spcPts val="0"/>
              </a:spcAft>
              <a:buClr>
                <a:schemeClr val="dk1"/>
              </a:buClr>
              <a:buSzPts val="1000"/>
              <a:buChar char="■"/>
              <a:defRPr sz="1000">
                <a:solidFill>
                  <a:schemeClr val="dk1"/>
                </a:solidFill>
              </a:defRPr>
            </a:lvl6pPr>
            <a:lvl7pPr indent="-292100" lvl="6" marL="3200400" rtl="0">
              <a:spcBef>
                <a:spcPts val="0"/>
              </a:spcBef>
              <a:spcAft>
                <a:spcPts val="0"/>
              </a:spcAft>
              <a:buClr>
                <a:schemeClr val="dk1"/>
              </a:buClr>
              <a:buSzPts val="1000"/>
              <a:buChar char="●"/>
              <a:defRPr sz="1000">
                <a:solidFill>
                  <a:schemeClr val="dk1"/>
                </a:solidFill>
              </a:defRPr>
            </a:lvl7pPr>
            <a:lvl8pPr indent="-292100" lvl="7" marL="3657600" rtl="0">
              <a:spcBef>
                <a:spcPts val="0"/>
              </a:spcBef>
              <a:spcAft>
                <a:spcPts val="0"/>
              </a:spcAft>
              <a:buClr>
                <a:schemeClr val="dk1"/>
              </a:buClr>
              <a:buSzPts val="1000"/>
              <a:buChar char="○"/>
              <a:defRPr sz="1000">
                <a:solidFill>
                  <a:schemeClr val="dk1"/>
                </a:solidFill>
              </a:defRPr>
            </a:lvl8pPr>
            <a:lvl9pPr indent="-292100" lvl="8" marL="4114800" rtl="0">
              <a:spcBef>
                <a:spcPts val="0"/>
              </a:spcBef>
              <a:spcAft>
                <a:spcPts val="0"/>
              </a:spcAft>
              <a:buClr>
                <a:schemeClr val="dk1"/>
              </a:buClr>
              <a:buSzPts val="1000"/>
              <a:buChar char="■"/>
              <a:defRPr sz="1000">
                <a:solidFill>
                  <a:schemeClr val="dk1"/>
                </a:solidFill>
              </a:defRPr>
            </a:lvl9pPr>
          </a:lstStyle>
          <a:p/>
        </p:txBody>
      </p:sp>
      <p:sp>
        <p:nvSpPr>
          <p:cNvPr id="21" name="Google Shape;21;p6"/>
          <p:cNvSpPr txBox="1"/>
          <p:nvPr>
            <p:ph idx="4" type="body"/>
          </p:nvPr>
        </p:nvSpPr>
        <p:spPr>
          <a:xfrm>
            <a:off x="228599" y="3207100"/>
            <a:ext cx="7315200" cy="12954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Clr>
                <a:schemeClr val="dk1"/>
              </a:buClr>
              <a:buSzPts val="1000"/>
              <a:buChar char="●"/>
              <a:defRPr sz="1000">
                <a:solidFill>
                  <a:schemeClr val="dk1"/>
                </a:solidFill>
              </a:defRPr>
            </a:lvl1pPr>
            <a:lvl2pPr indent="-292100" lvl="1" marL="914400" rtl="0">
              <a:spcBef>
                <a:spcPts val="0"/>
              </a:spcBef>
              <a:spcAft>
                <a:spcPts val="0"/>
              </a:spcAft>
              <a:buClr>
                <a:schemeClr val="dk1"/>
              </a:buClr>
              <a:buSzPts val="1000"/>
              <a:buChar char="○"/>
              <a:defRPr sz="1000">
                <a:solidFill>
                  <a:schemeClr val="dk1"/>
                </a:solidFill>
              </a:defRPr>
            </a:lvl2pPr>
            <a:lvl3pPr indent="-292100" lvl="2" marL="1371600" rtl="0">
              <a:spcBef>
                <a:spcPts val="0"/>
              </a:spcBef>
              <a:spcAft>
                <a:spcPts val="0"/>
              </a:spcAft>
              <a:buClr>
                <a:schemeClr val="dk1"/>
              </a:buClr>
              <a:buSzPts val="1000"/>
              <a:buChar char="■"/>
              <a:defRPr sz="1000">
                <a:solidFill>
                  <a:schemeClr val="dk1"/>
                </a:solidFill>
              </a:defRPr>
            </a:lvl3pPr>
            <a:lvl4pPr indent="-292100" lvl="3" marL="1828800" rtl="0">
              <a:spcBef>
                <a:spcPts val="0"/>
              </a:spcBef>
              <a:spcAft>
                <a:spcPts val="0"/>
              </a:spcAft>
              <a:buClr>
                <a:schemeClr val="dk1"/>
              </a:buClr>
              <a:buSzPts val="1000"/>
              <a:buChar char="●"/>
              <a:defRPr sz="1000">
                <a:solidFill>
                  <a:schemeClr val="dk1"/>
                </a:solidFill>
              </a:defRPr>
            </a:lvl4pPr>
            <a:lvl5pPr indent="-292100" lvl="4" marL="2286000" rtl="0">
              <a:spcBef>
                <a:spcPts val="0"/>
              </a:spcBef>
              <a:spcAft>
                <a:spcPts val="0"/>
              </a:spcAft>
              <a:buClr>
                <a:schemeClr val="dk1"/>
              </a:buClr>
              <a:buSzPts val="1000"/>
              <a:buChar char="○"/>
              <a:defRPr sz="1000">
                <a:solidFill>
                  <a:schemeClr val="dk1"/>
                </a:solidFill>
              </a:defRPr>
            </a:lvl5pPr>
            <a:lvl6pPr indent="-292100" lvl="5" marL="2743200" rtl="0">
              <a:spcBef>
                <a:spcPts val="0"/>
              </a:spcBef>
              <a:spcAft>
                <a:spcPts val="0"/>
              </a:spcAft>
              <a:buClr>
                <a:schemeClr val="dk1"/>
              </a:buClr>
              <a:buSzPts val="1000"/>
              <a:buChar char="■"/>
              <a:defRPr sz="1000">
                <a:solidFill>
                  <a:schemeClr val="dk1"/>
                </a:solidFill>
              </a:defRPr>
            </a:lvl6pPr>
            <a:lvl7pPr indent="-292100" lvl="6" marL="3200400" rtl="0">
              <a:spcBef>
                <a:spcPts val="0"/>
              </a:spcBef>
              <a:spcAft>
                <a:spcPts val="0"/>
              </a:spcAft>
              <a:buClr>
                <a:schemeClr val="dk1"/>
              </a:buClr>
              <a:buSzPts val="1000"/>
              <a:buChar char="●"/>
              <a:defRPr sz="1000">
                <a:solidFill>
                  <a:schemeClr val="dk1"/>
                </a:solidFill>
              </a:defRPr>
            </a:lvl7pPr>
            <a:lvl8pPr indent="-292100" lvl="7" marL="3657600" rtl="0">
              <a:spcBef>
                <a:spcPts val="0"/>
              </a:spcBef>
              <a:spcAft>
                <a:spcPts val="0"/>
              </a:spcAft>
              <a:buClr>
                <a:schemeClr val="dk1"/>
              </a:buClr>
              <a:buSzPts val="1000"/>
              <a:buChar char="○"/>
              <a:defRPr sz="1000">
                <a:solidFill>
                  <a:schemeClr val="dk1"/>
                </a:solidFill>
              </a:defRPr>
            </a:lvl8pPr>
            <a:lvl9pPr indent="-292100" lvl="8" marL="4114800" rtl="0">
              <a:spcBef>
                <a:spcPts val="0"/>
              </a:spcBef>
              <a:spcAft>
                <a:spcPts val="0"/>
              </a:spcAft>
              <a:buClr>
                <a:schemeClr val="dk1"/>
              </a:buClr>
              <a:buSzPts val="1000"/>
              <a:buChar char="■"/>
              <a:defRPr sz="1000">
                <a:solidFill>
                  <a:schemeClr val="dk1"/>
                </a:solidFill>
              </a:defRPr>
            </a:lvl9pPr>
          </a:lstStyle>
          <a:p/>
        </p:txBody>
      </p:sp>
      <p:grpSp>
        <p:nvGrpSpPr>
          <p:cNvPr id="22" name="Google Shape;22;p6"/>
          <p:cNvGrpSpPr/>
          <p:nvPr/>
        </p:nvGrpSpPr>
        <p:grpSpPr>
          <a:xfrm>
            <a:off x="5561019" y="548648"/>
            <a:ext cx="1906587" cy="274321"/>
            <a:chOff x="-1" y="-1"/>
            <a:chExt cx="1444056" cy="206754"/>
          </a:xfrm>
        </p:grpSpPr>
        <p:sp>
          <p:nvSpPr>
            <p:cNvPr id="23" name="Google Shape;23;p6"/>
            <p:cNvSpPr/>
            <p:nvPr/>
          </p:nvSpPr>
          <p:spPr>
            <a:xfrm>
              <a:off x="283379" y="28013"/>
              <a:ext cx="1160676" cy="178740"/>
            </a:xfrm>
            <a:custGeom>
              <a:rect b="b" l="l" r="r" t="t"/>
              <a:pathLst>
                <a:path extrusionOk="0" h="21600" w="21600">
                  <a:moveTo>
                    <a:pt x="8484" y="14915"/>
                  </a:moveTo>
                  <a:lnTo>
                    <a:pt x="8484" y="9444"/>
                  </a:lnTo>
                  <a:lnTo>
                    <a:pt x="9523" y="9444"/>
                  </a:lnTo>
                  <a:lnTo>
                    <a:pt x="9523" y="7712"/>
                  </a:lnTo>
                  <a:lnTo>
                    <a:pt x="8484" y="7712"/>
                  </a:lnTo>
                  <a:lnTo>
                    <a:pt x="8484" y="2649"/>
                  </a:lnTo>
                  <a:lnTo>
                    <a:pt x="9603" y="2649"/>
                  </a:lnTo>
                  <a:lnTo>
                    <a:pt x="9603" y="917"/>
                  </a:lnTo>
                  <a:lnTo>
                    <a:pt x="8186" y="917"/>
                  </a:lnTo>
                  <a:lnTo>
                    <a:pt x="8186" y="16647"/>
                  </a:lnTo>
                  <a:lnTo>
                    <a:pt x="9607" y="16647"/>
                  </a:lnTo>
                  <a:lnTo>
                    <a:pt x="9607" y="14915"/>
                  </a:lnTo>
                  <a:lnTo>
                    <a:pt x="8484" y="14915"/>
                  </a:lnTo>
                  <a:close/>
                  <a:moveTo>
                    <a:pt x="10954" y="4938"/>
                  </a:moveTo>
                  <a:cubicBezTo>
                    <a:pt x="10744" y="4938"/>
                    <a:pt x="10435" y="5549"/>
                    <a:pt x="10241" y="6160"/>
                  </a:cubicBezTo>
                  <a:lnTo>
                    <a:pt x="10231" y="6184"/>
                  </a:lnTo>
                  <a:lnTo>
                    <a:pt x="10202" y="5165"/>
                  </a:lnTo>
                  <a:lnTo>
                    <a:pt x="9967" y="5165"/>
                  </a:lnTo>
                  <a:lnTo>
                    <a:pt x="9964" y="16639"/>
                  </a:lnTo>
                  <a:lnTo>
                    <a:pt x="10256" y="16639"/>
                  </a:lnTo>
                  <a:lnTo>
                    <a:pt x="10256" y="7924"/>
                  </a:lnTo>
                  <a:lnTo>
                    <a:pt x="10262" y="7908"/>
                  </a:lnTo>
                  <a:cubicBezTo>
                    <a:pt x="10451" y="7281"/>
                    <a:pt x="10726" y="6740"/>
                    <a:pt x="10862" y="6748"/>
                  </a:cubicBezTo>
                  <a:cubicBezTo>
                    <a:pt x="10984" y="6748"/>
                    <a:pt x="11041" y="7101"/>
                    <a:pt x="11041" y="7869"/>
                  </a:cubicBezTo>
                  <a:lnTo>
                    <a:pt x="11041" y="16655"/>
                  </a:lnTo>
                  <a:lnTo>
                    <a:pt x="11332" y="16655"/>
                  </a:lnTo>
                  <a:lnTo>
                    <a:pt x="11334" y="7845"/>
                  </a:lnTo>
                  <a:cubicBezTo>
                    <a:pt x="11334" y="5894"/>
                    <a:pt x="11211" y="4946"/>
                    <a:pt x="10954" y="4946"/>
                  </a:cubicBezTo>
                  <a:close/>
                  <a:moveTo>
                    <a:pt x="12614" y="15024"/>
                  </a:moveTo>
                  <a:cubicBezTo>
                    <a:pt x="12499" y="15213"/>
                    <a:pt x="12415" y="15299"/>
                    <a:pt x="12334" y="15299"/>
                  </a:cubicBezTo>
                  <a:cubicBezTo>
                    <a:pt x="12158" y="15299"/>
                    <a:pt x="12145" y="14774"/>
                    <a:pt x="12145" y="13966"/>
                  </a:cubicBezTo>
                  <a:lnTo>
                    <a:pt x="12145" y="6740"/>
                  </a:lnTo>
                  <a:lnTo>
                    <a:pt x="12624" y="6740"/>
                  </a:lnTo>
                  <a:lnTo>
                    <a:pt x="12648" y="5173"/>
                  </a:lnTo>
                  <a:lnTo>
                    <a:pt x="12144" y="5173"/>
                  </a:lnTo>
                  <a:lnTo>
                    <a:pt x="12144" y="2046"/>
                  </a:lnTo>
                  <a:lnTo>
                    <a:pt x="11852" y="2320"/>
                  </a:lnTo>
                  <a:lnTo>
                    <a:pt x="11852" y="5173"/>
                  </a:lnTo>
                  <a:lnTo>
                    <a:pt x="11537" y="5173"/>
                  </a:lnTo>
                  <a:lnTo>
                    <a:pt x="11537" y="6740"/>
                  </a:lnTo>
                  <a:lnTo>
                    <a:pt x="11852" y="6740"/>
                  </a:lnTo>
                  <a:lnTo>
                    <a:pt x="11852" y="14296"/>
                  </a:lnTo>
                  <a:cubicBezTo>
                    <a:pt x="11852" y="16137"/>
                    <a:pt x="11977" y="16882"/>
                    <a:pt x="12287" y="16882"/>
                  </a:cubicBezTo>
                  <a:cubicBezTo>
                    <a:pt x="12409" y="16882"/>
                    <a:pt x="12538" y="16741"/>
                    <a:pt x="12652" y="16474"/>
                  </a:cubicBezTo>
                  <a:lnTo>
                    <a:pt x="12614" y="15024"/>
                  </a:lnTo>
                  <a:close/>
                  <a:moveTo>
                    <a:pt x="14174" y="11631"/>
                  </a:moveTo>
                  <a:lnTo>
                    <a:pt x="14174" y="9256"/>
                  </a:lnTo>
                  <a:cubicBezTo>
                    <a:pt x="14174" y="6348"/>
                    <a:pt x="13958" y="4938"/>
                    <a:pt x="13512" y="4938"/>
                  </a:cubicBezTo>
                  <a:cubicBezTo>
                    <a:pt x="13067" y="4938"/>
                    <a:pt x="12821" y="6372"/>
                    <a:pt x="12821" y="9209"/>
                  </a:cubicBezTo>
                  <a:lnTo>
                    <a:pt x="12821" y="12681"/>
                  </a:lnTo>
                  <a:cubicBezTo>
                    <a:pt x="12821" y="15550"/>
                    <a:pt x="13043" y="16882"/>
                    <a:pt x="13519" y="16882"/>
                  </a:cubicBezTo>
                  <a:cubicBezTo>
                    <a:pt x="13733" y="16882"/>
                    <a:pt x="13971" y="16639"/>
                    <a:pt x="14141" y="16239"/>
                  </a:cubicBezTo>
                  <a:lnTo>
                    <a:pt x="14104" y="14742"/>
                  </a:lnTo>
                  <a:cubicBezTo>
                    <a:pt x="13895" y="15095"/>
                    <a:pt x="13708" y="15275"/>
                    <a:pt x="13546" y="15275"/>
                  </a:cubicBezTo>
                  <a:cubicBezTo>
                    <a:pt x="13179" y="15275"/>
                    <a:pt x="13114" y="14437"/>
                    <a:pt x="13114" y="12665"/>
                  </a:cubicBezTo>
                  <a:lnTo>
                    <a:pt x="13114" y="11639"/>
                  </a:lnTo>
                  <a:lnTo>
                    <a:pt x="14175" y="11639"/>
                  </a:lnTo>
                  <a:close/>
                  <a:moveTo>
                    <a:pt x="13113" y="9068"/>
                  </a:moveTo>
                  <a:cubicBezTo>
                    <a:pt x="13113" y="7297"/>
                    <a:pt x="13236" y="6505"/>
                    <a:pt x="13512" y="6505"/>
                  </a:cubicBezTo>
                  <a:cubicBezTo>
                    <a:pt x="13789" y="6505"/>
                    <a:pt x="13892" y="7250"/>
                    <a:pt x="13892" y="9068"/>
                  </a:cubicBezTo>
                  <a:lnTo>
                    <a:pt x="13892" y="10063"/>
                  </a:lnTo>
                  <a:lnTo>
                    <a:pt x="13113" y="10063"/>
                  </a:lnTo>
                  <a:lnTo>
                    <a:pt x="13113" y="9068"/>
                  </a:lnTo>
                  <a:close/>
                  <a:moveTo>
                    <a:pt x="15257" y="4953"/>
                  </a:moveTo>
                  <a:cubicBezTo>
                    <a:pt x="15094" y="5400"/>
                    <a:pt x="14916" y="6082"/>
                    <a:pt x="14777" y="6772"/>
                  </a:cubicBezTo>
                  <a:lnTo>
                    <a:pt x="14766" y="6826"/>
                  </a:lnTo>
                  <a:lnTo>
                    <a:pt x="14748" y="5165"/>
                  </a:lnTo>
                  <a:lnTo>
                    <a:pt x="14496" y="5165"/>
                  </a:lnTo>
                  <a:lnTo>
                    <a:pt x="14496" y="16639"/>
                  </a:lnTo>
                  <a:lnTo>
                    <a:pt x="14788" y="16639"/>
                  </a:lnTo>
                  <a:lnTo>
                    <a:pt x="14788" y="8676"/>
                  </a:lnTo>
                  <a:lnTo>
                    <a:pt x="14791" y="8660"/>
                  </a:lnTo>
                  <a:cubicBezTo>
                    <a:pt x="14898" y="8174"/>
                    <a:pt x="15105" y="7273"/>
                    <a:pt x="15296" y="6678"/>
                  </a:cubicBezTo>
                  <a:lnTo>
                    <a:pt x="15258" y="4946"/>
                  </a:lnTo>
                  <a:close/>
                  <a:moveTo>
                    <a:pt x="16342" y="4938"/>
                  </a:moveTo>
                  <a:cubicBezTo>
                    <a:pt x="16127" y="4938"/>
                    <a:pt x="15914" y="5400"/>
                    <a:pt x="15758" y="6207"/>
                  </a:cubicBezTo>
                  <a:lnTo>
                    <a:pt x="15748" y="6254"/>
                  </a:lnTo>
                  <a:lnTo>
                    <a:pt x="15722" y="5165"/>
                  </a:lnTo>
                  <a:lnTo>
                    <a:pt x="15476" y="5165"/>
                  </a:lnTo>
                  <a:lnTo>
                    <a:pt x="15476" y="21600"/>
                  </a:lnTo>
                  <a:lnTo>
                    <a:pt x="15768" y="21334"/>
                  </a:lnTo>
                  <a:lnTo>
                    <a:pt x="15768" y="16521"/>
                  </a:lnTo>
                  <a:lnTo>
                    <a:pt x="15776" y="16537"/>
                  </a:lnTo>
                  <a:cubicBezTo>
                    <a:pt x="15908" y="16709"/>
                    <a:pt x="16116" y="16890"/>
                    <a:pt x="16283" y="16890"/>
                  </a:cubicBezTo>
                  <a:cubicBezTo>
                    <a:pt x="16667" y="16890"/>
                    <a:pt x="16854" y="15675"/>
                    <a:pt x="16854" y="13159"/>
                  </a:cubicBezTo>
                  <a:lnTo>
                    <a:pt x="16854" y="8433"/>
                  </a:lnTo>
                  <a:cubicBezTo>
                    <a:pt x="16854" y="6082"/>
                    <a:pt x="16686" y="4938"/>
                    <a:pt x="16341" y="4938"/>
                  </a:cubicBezTo>
                  <a:close/>
                  <a:moveTo>
                    <a:pt x="16562" y="13159"/>
                  </a:moveTo>
                  <a:cubicBezTo>
                    <a:pt x="16562" y="14609"/>
                    <a:pt x="16474" y="15228"/>
                    <a:pt x="16265" y="15228"/>
                  </a:cubicBezTo>
                  <a:cubicBezTo>
                    <a:pt x="16138" y="15228"/>
                    <a:pt x="15935" y="15087"/>
                    <a:pt x="15774" y="14875"/>
                  </a:cubicBezTo>
                  <a:lnTo>
                    <a:pt x="15768" y="14875"/>
                  </a:lnTo>
                  <a:lnTo>
                    <a:pt x="15768" y="8010"/>
                  </a:lnTo>
                  <a:lnTo>
                    <a:pt x="15770" y="7994"/>
                  </a:lnTo>
                  <a:cubicBezTo>
                    <a:pt x="15916" y="7148"/>
                    <a:pt x="16116" y="6607"/>
                    <a:pt x="16281" y="6607"/>
                  </a:cubicBezTo>
                  <a:cubicBezTo>
                    <a:pt x="16445" y="6607"/>
                    <a:pt x="16562" y="6913"/>
                    <a:pt x="16562" y="8441"/>
                  </a:cubicBezTo>
                  <a:lnTo>
                    <a:pt x="16562" y="13167"/>
                  </a:lnTo>
                  <a:close/>
                  <a:moveTo>
                    <a:pt x="17974" y="4961"/>
                  </a:moveTo>
                  <a:cubicBezTo>
                    <a:pt x="17811" y="5408"/>
                    <a:pt x="17632" y="6090"/>
                    <a:pt x="17493" y="6779"/>
                  </a:cubicBezTo>
                  <a:lnTo>
                    <a:pt x="17482" y="6834"/>
                  </a:lnTo>
                  <a:lnTo>
                    <a:pt x="17464" y="5173"/>
                  </a:lnTo>
                  <a:lnTo>
                    <a:pt x="17212" y="5173"/>
                  </a:lnTo>
                  <a:lnTo>
                    <a:pt x="17212" y="16647"/>
                  </a:lnTo>
                  <a:lnTo>
                    <a:pt x="17504" y="16647"/>
                  </a:lnTo>
                  <a:lnTo>
                    <a:pt x="17504" y="8684"/>
                  </a:lnTo>
                  <a:lnTo>
                    <a:pt x="17507" y="8668"/>
                  </a:lnTo>
                  <a:cubicBezTo>
                    <a:pt x="17613" y="8182"/>
                    <a:pt x="17820" y="7281"/>
                    <a:pt x="18011" y="6685"/>
                  </a:cubicBezTo>
                  <a:lnTo>
                    <a:pt x="17974" y="4953"/>
                  </a:lnTo>
                  <a:close/>
                  <a:moveTo>
                    <a:pt x="18192" y="455"/>
                  </a:moveTo>
                  <a:lnTo>
                    <a:pt x="18192" y="3229"/>
                  </a:lnTo>
                  <a:lnTo>
                    <a:pt x="18484" y="3229"/>
                  </a:lnTo>
                  <a:lnTo>
                    <a:pt x="18484" y="455"/>
                  </a:lnTo>
                  <a:lnTo>
                    <a:pt x="18192" y="455"/>
                  </a:lnTo>
                  <a:close/>
                  <a:moveTo>
                    <a:pt x="18192" y="5181"/>
                  </a:moveTo>
                  <a:lnTo>
                    <a:pt x="18192" y="16655"/>
                  </a:lnTo>
                  <a:lnTo>
                    <a:pt x="18484" y="16655"/>
                  </a:lnTo>
                  <a:lnTo>
                    <a:pt x="18484" y="5181"/>
                  </a:lnTo>
                  <a:lnTo>
                    <a:pt x="18192" y="5181"/>
                  </a:lnTo>
                  <a:close/>
                  <a:moveTo>
                    <a:pt x="19919" y="11302"/>
                  </a:moveTo>
                  <a:cubicBezTo>
                    <a:pt x="19844" y="10800"/>
                    <a:pt x="19698" y="10494"/>
                    <a:pt x="19454" y="10095"/>
                  </a:cubicBezTo>
                  <a:cubicBezTo>
                    <a:pt x="19154" y="9624"/>
                    <a:pt x="19145" y="9389"/>
                    <a:pt x="19145" y="8049"/>
                  </a:cubicBezTo>
                  <a:cubicBezTo>
                    <a:pt x="19145" y="6944"/>
                    <a:pt x="19191" y="6552"/>
                    <a:pt x="19452" y="6552"/>
                  </a:cubicBezTo>
                  <a:cubicBezTo>
                    <a:pt x="19588" y="6552"/>
                    <a:pt x="19784" y="6678"/>
                    <a:pt x="19939" y="6873"/>
                  </a:cubicBezTo>
                  <a:lnTo>
                    <a:pt x="19960" y="5329"/>
                  </a:lnTo>
                  <a:cubicBezTo>
                    <a:pt x="19818" y="5079"/>
                    <a:pt x="19637" y="4938"/>
                    <a:pt x="19463" y="4938"/>
                  </a:cubicBezTo>
                  <a:cubicBezTo>
                    <a:pt x="19020" y="4938"/>
                    <a:pt x="18856" y="5768"/>
                    <a:pt x="18856" y="8002"/>
                  </a:cubicBezTo>
                  <a:cubicBezTo>
                    <a:pt x="18856" y="10385"/>
                    <a:pt x="18897" y="10965"/>
                    <a:pt x="19332" y="11662"/>
                  </a:cubicBezTo>
                  <a:cubicBezTo>
                    <a:pt x="19687" y="12219"/>
                    <a:pt x="19711" y="12352"/>
                    <a:pt x="19711" y="13653"/>
                  </a:cubicBezTo>
                  <a:cubicBezTo>
                    <a:pt x="19711" y="14954"/>
                    <a:pt x="19666" y="15267"/>
                    <a:pt x="19375" y="15267"/>
                  </a:cubicBezTo>
                  <a:cubicBezTo>
                    <a:pt x="19224" y="15267"/>
                    <a:pt x="19027" y="15087"/>
                    <a:pt x="18873" y="14805"/>
                  </a:cubicBezTo>
                  <a:lnTo>
                    <a:pt x="18835" y="16278"/>
                  </a:lnTo>
                  <a:cubicBezTo>
                    <a:pt x="18975" y="16623"/>
                    <a:pt x="19214" y="16874"/>
                    <a:pt x="19394" y="16874"/>
                  </a:cubicBezTo>
                  <a:cubicBezTo>
                    <a:pt x="19907" y="16874"/>
                    <a:pt x="20001" y="15761"/>
                    <a:pt x="20001" y="13574"/>
                  </a:cubicBezTo>
                  <a:cubicBezTo>
                    <a:pt x="20001" y="12375"/>
                    <a:pt x="19990" y="11756"/>
                    <a:pt x="19919" y="11286"/>
                  </a:cubicBezTo>
                  <a:close/>
                  <a:moveTo>
                    <a:pt x="21599" y="11639"/>
                  </a:moveTo>
                  <a:lnTo>
                    <a:pt x="21599" y="9264"/>
                  </a:lnTo>
                  <a:cubicBezTo>
                    <a:pt x="21599" y="6356"/>
                    <a:pt x="21383" y="4946"/>
                    <a:pt x="20937" y="4946"/>
                  </a:cubicBezTo>
                  <a:cubicBezTo>
                    <a:pt x="20492" y="4946"/>
                    <a:pt x="20247" y="6380"/>
                    <a:pt x="20247" y="9217"/>
                  </a:cubicBezTo>
                  <a:lnTo>
                    <a:pt x="20247" y="12689"/>
                  </a:lnTo>
                  <a:cubicBezTo>
                    <a:pt x="20247" y="15557"/>
                    <a:pt x="20469" y="16890"/>
                    <a:pt x="20946" y="16890"/>
                  </a:cubicBezTo>
                  <a:cubicBezTo>
                    <a:pt x="21160" y="16890"/>
                    <a:pt x="21397" y="16647"/>
                    <a:pt x="21566" y="16247"/>
                  </a:cubicBezTo>
                  <a:lnTo>
                    <a:pt x="21529" y="14750"/>
                  </a:lnTo>
                  <a:cubicBezTo>
                    <a:pt x="21320" y="15103"/>
                    <a:pt x="21133" y="15283"/>
                    <a:pt x="20971" y="15283"/>
                  </a:cubicBezTo>
                  <a:cubicBezTo>
                    <a:pt x="20604" y="15283"/>
                    <a:pt x="20539" y="14444"/>
                    <a:pt x="20539" y="12673"/>
                  </a:cubicBezTo>
                  <a:lnTo>
                    <a:pt x="20539" y="11646"/>
                  </a:lnTo>
                  <a:lnTo>
                    <a:pt x="21600" y="11646"/>
                  </a:lnTo>
                  <a:close/>
                  <a:moveTo>
                    <a:pt x="20538" y="9076"/>
                  </a:moveTo>
                  <a:cubicBezTo>
                    <a:pt x="20538" y="7304"/>
                    <a:pt x="20661" y="6513"/>
                    <a:pt x="20936" y="6513"/>
                  </a:cubicBezTo>
                  <a:cubicBezTo>
                    <a:pt x="21211" y="6513"/>
                    <a:pt x="21318" y="7257"/>
                    <a:pt x="21318" y="9076"/>
                  </a:cubicBezTo>
                  <a:lnTo>
                    <a:pt x="21318" y="10071"/>
                  </a:lnTo>
                  <a:lnTo>
                    <a:pt x="20538" y="10071"/>
                  </a:lnTo>
                  <a:lnTo>
                    <a:pt x="20538" y="9076"/>
                  </a:lnTo>
                  <a:close/>
                  <a:moveTo>
                    <a:pt x="1651" y="886"/>
                  </a:moveTo>
                  <a:lnTo>
                    <a:pt x="2129" y="886"/>
                  </a:lnTo>
                  <a:lnTo>
                    <a:pt x="1403" y="16655"/>
                  </a:lnTo>
                  <a:lnTo>
                    <a:pt x="725" y="16655"/>
                  </a:lnTo>
                  <a:lnTo>
                    <a:pt x="0" y="886"/>
                  </a:lnTo>
                  <a:lnTo>
                    <a:pt x="478" y="886"/>
                  </a:lnTo>
                  <a:lnTo>
                    <a:pt x="1064" y="14029"/>
                  </a:lnTo>
                  <a:lnTo>
                    <a:pt x="1651" y="886"/>
                  </a:lnTo>
                  <a:close/>
                  <a:moveTo>
                    <a:pt x="3456" y="16655"/>
                  </a:moveTo>
                  <a:lnTo>
                    <a:pt x="3092" y="16655"/>
                  </a:lnTo>
                  <a:lnTo>
                    <a:pt x="3059" y="15871"/>
                  </a:lnTo>
                  <a:cubicBezTo>
                    <a:pt x="2899" y="16561"/>
                    <a:pt x="2709" y="16890"/>
                    <a:pt x="2531" y="16890"/>
                  </a:cubicBezTo>
                  <a:cubicBezTo>
                    <a:pt x="2206" y="16890"/>
                    <a:pt x="2067" y="15448"/>
                    <a:pt x="2067" y="13457"/>
                  </a:cubicBezTo>
                  <a:cubicBezTo>
                    <a:pt x="2067" y="11113"/>
                    <a:pt x="2224" y="10212"/>
                    <a:pt x="2585" y="10212"/>
                  </a:cubicBezTo>
                  <a:lnTo>
                    <a:pt x="3012" y="10212"/>
                  </a:lnTo>
                  <a:lnTo>
                    <a:pt x="3012" y="9005"/>
                  </a:lnTo>
                  <a:cubicBezTo>
                    <a:pt x="3012" y="7728"/>
                    <a:pt x="2958" y="7273"/>
                    <a:pt x="2673" y="7273"/>
                  </a:cubicBezTo>
                  <a:cubicBezTo>
                    <a:pt x="2512" y="7273"/>
                    <a:pt x="2338" y="7414"/>
                    <a:pt x="2181" y="7626"/>
                  </a:cubicBezTo>
                  <a:lnTo>
                    <a:pt x="2126" y="5424"/>
                  </a:lnTo>
                  <a:cubicBezTo>
                    <a:pt x="2294" y="5094"/>
                    <a:pt x="2538" y="4875"/>
                    <a:pt x="2736" y="4875"/>
                  </a:cubicBezTo>
                  <a:cubicBezTo>
                    <a:pt x="3293" y="4875"/>
                    <a:pt x="3457" y="6152"/>
                    <a:pt x="3457" y="9044"/>
                  </a:cubicBezTo>
                  <a:lnTo>
                    <a:pt x="3457" y="16647"/>
                  </a:lnTo>
                  <a:close/>
                  <a:moveTo>
                    <a:pt x="3011" y="12297"/>
                  </a:moveTo>
                  <a:lnTo>
                    <a:pt x="2683" y="12297"/>
                  </a:lnTo>
                  <a:cubicBezTo>
                    <a:pt x="2537" y="12297"/>
                    <a:pt x="2497" y="12556"/>
                    <a:pt x="2497" y="13433"/>
                  </a:cubicBezTo>
                  <a:cubicBezTo>
                    <a:pt x="2497" y="14241"/>
                    <a:pt x="2537" y="14593"/>
                    <a:pt x="2675" y="14593"/>
                  </a:cubicBezTo>
                  <a:cubicBezTo>
                    <a:pt x="2807" y="14593"/>
                    <a:pt x="2926" y="14311"/>
                    <a:pt x="3011" y="13998"/>
                  </a:cubicBezTo>
                  <a:lnTo>
                    <a:pt x="3011" y="12289"/>
                  </a:lnTo>
                  <a:close/>
                  <a:moveTo>
                    <a:pt x="4156" y="5118"/>
                  </a:moveTo>
                  <a:lnTo>
                    <a:pt x="4156" y="13167"/>
                  </a:lnTo>
                  <a:cubicBezTo>
                    <a:pt x="4156" y="13786"/>
                    <a:pt x="4196" y="14092"/>
                    <a:pt x="4299" y="14092"/>
                  </a:cubicBezTo>
                  <a:cubicBezTo>
                    <a:pt x="4408" y="14092"/>
                    <a:pt x="4601" y="13668"/>
                    <a:pt x="4762" y="13120"/>
                  </a:cubicBezTo>
                  <a:lnTo>
                    <a:pt x="4762" y="5118"/>
                  </a:lnTo>
                  <a:lnTo>
                    <a:pt x="5207" y="5118"/>
                  </a:lnTo>
                  <a:lnTo>
                    <a:pt x="5207" y="16647"/>
                  </a:lnTo>
                  <a:lnTo>
                    <a:pt x="4868" y="16647"/>
                  </a:lnTo>
                  <a:lnTo>
                    <a:pt x="4825" y="15675"/>
                  </a:lnTo>
                  <a:cubicBezTo>
                    <a:pt x="4603" y="16388"/>
                    <a:pt x="4321" y="16882"/>
                    <a:pt x="4114" y="16882"/>
                  </a:cubicBezTo>
                  <a:cubicBezTo>
                    <a:pt x="3818" y="16882"/>
                    <a:pt x="3713" y="15534"/>
                    <a:pt x="3713" y="13473"/>
                  </a:cubicBezTo>
                  <a:lnTo>
                    <a:pt x="3713" y="5110"/>
                  </a:lnTo>
                  <a:lnTo>
                    <a:pt x="4159" y="5110"/>
                  </a:lnTo>
                  <a:close/>
                  <a:moveTo>
                    <a:pt x="5444" y="16647"/>
                  </a:moveTo>
                  <a:lnTo>
                    <a:pt x="5444" y="400"/>
                  </a:lnTo>
                  <a:lnTo>
                    <a:pt x="5889" y="0"/>
                  </a:lnTo>
                  <a:lnTo>
                    <a:pt x="5889" y="16647"/>
                  </a:lnTo>
                  <a:lnTo>
                    <a:pt x="5444" y="16647"/>
                  </a:lnTo>
                  <a:close/>
                  <a:moveTo>
                    <a:pt x="7215" y="16435"/>
                  </a:moveTo>
                  <a:cubicBezTo>
                    <a:pt x="7120" y="16694"/>
                    <a:pt x="6938" y="16882"/>
                    <a:pt x="6825" y="16882"/>
                  </a:cubicBezTo>
                  <a:cubicBezTo>
                    <a:pt x="6501" y="16882"/>
                    <a:pt x="6337" y="15886"/>
                    <a:pt x="6337" y="13825"/>
                  </a:cubicBezTo>
                  <a:lnTo>
                    <a:pt x="6337" y="7406"/>
                  </a:lnTo>
                  <a:lnTo>
                    <a:pt x="6070" y="7406"/>
                  </a:lnTo>
                  <a:lnTo>
                    <a:pt x="6070" y="5110"/>
                  </a:lnTo>
                  <a:lnTo>
                    <a:pt x="6337" y="5110"/>
                  </a:lnTo>
                  <a:lnTo>
                    <a:pt x="6337" y="2242"/>
                  </a:lnTo>
                  <a:lnTo>
                    <a:pt x="6782" y="1842"/>
                  </a:lnTo>
                  <a:lnTo>
                    <a:pt x="6782" y="5110"/>
                  </a:lnTo>
                  <a:lnTo>
                    <a:pt x="7238" y="5110"/>
                  </a:lnTo>
                  <a:lnTo>
                    <a:pt x="7209" y="7406"/>
                  </a:lnTo>
                  <a:lnTo>
                    <a:pt x="6782" y="7406"/>
                  </a:lnTo>
                  <a:lnTo>
                    <a:pt x="6782" y="13441"/>
                  </a:lnTo>
                  <a:cubicBezTo>
                    <a:pt x="6782" y="14060"/>
                    <a:pt x="6825" y="14460"/>
                    <a:pt x="6943" y="14460"/>
                  </a:cubicBezTo>
                  <a:cubicBezTo>
                    <a:pt x="7008" y="14460"/>
                    <a:pt x="7089" y="14366"/>
                    <a:pt x="7165" y="14225"/>
                  </a:cubicBezTo>
                  <a:lnTo>
                    <a:pt x="7215" y="16427"/>
                  </a:lnTo>
                  <a:close/>
                </a:path>
              </a:pathLst>
            </a:custGeom>
            <a:solidFill>
              <a:srgbClr val="000000"/>
            </a:solidFill>
            <a:ln>
              <a:noFill/>
            </a:ln>
          </p:spPr>
          <p:txBody>
            <a:bodyPr anchorCtr="0" anchor="ctr" bIns="34275" lIns="34275" spcFirstLastPara="1" rIns="365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i="0" sz="1400" u="none" cap="none" strike="noStrike">
                <a:solidFill>
                  <a:srgbClr val="000000"/>
                </a:solidFill>
              </a:endParaRPr>
            </a:p>
          </p:txBody>
        </p:sp>
        <p:sp>
          <p:nvSpPr>
            <p:cNvPr id="24" name="Google Shape;24;p6"/>
            <p:cNvSpPr/>
            <p:nvPr/>
          </p:nvSpPr>
          <p:spPr>
            <a:xfrm>
              <a:off x="-1" y="-1"/>
              <a:ext cx="207306" cy="201042"/>
            </a:xfrm>
            <a:custGeom>
              <a:rect b="b" l="l" r="r" t="t"/>
              <a:pathLst>
                <a:path extrusionOk="0" h="21600" w="21600">
                  <a:moveTo>
                    <a:pt x="0" y="0"/>
                  </a:moveTo>
                  <a:lnTo>
                    <a:pt x="10763" y="21600"/>
                  </a:lnTo>
                  <a:lnTo>
                    <a:pt x="21600" y="0"/>
                  </a:lnTo>
                  <a:lnTo>
                    <a:pt x="0" y="0"/>
                  </a:lnTo>
                  <a:close/>
                  <a:moveTo>
                    <a:pt x="9087" y="8577"/>
                  </a:moveTo>
                  <a:lnTo>
                    <a:pt x="7371" y="8577"/>
                  </a:lnTo>
                  <a:lnTo>
                    <a:pt x="7371" y="6807"/>
                  </a:lnTo>
                  <a:lnTo>
                    <a:pt x="9087" y="6807"/>
                  </a:lnTo>
                  <a:lnTo>
                    <a:pt x="9087" y="8577"/>
                  </a:lnTo>
                  <a:close/>
                  <a:moveTo>
                    <a:pt x="9087" y="5923"/>
                  </a:moveTo>
                  <a:lnTo>
                    <a:pt x="7371" y="5923"/>
                  </a:lnTo>
                  <a:lnTo>
                    <a:pt x="7371" y="4153"/>
                  </a:lnTo>
                  <a:lnTo>
                    <a:pt x="9087" y="4153"/>
                  </a:lnTo>
                  <a:lnTo>
                    <a:pt x="9087" y="5923"/>
                  </a:lnTo>
                  <a:close/>
                  <a:moveTo>
                    <a:pt x="11661" y="11225"/>
                  </a:moveTo>
                  <a:lnTo>
                    <a:pt x="9945" y="11225"/>
                  </a:lnTo>
                  <a:lnTo>
                    <a:pt x="9945" y="9455"/>
                  </a:lnTo>
                  <a:lnTo>
                    <a:pt x="11661" y="9455"/>
                  </a:lnTo>
                  <a:lnTo>
                    <a:pt x="11661" y="11225"/>
                  </a:lnTo>
                  <a:close/>
                  <a:moveTo>
                    <a:pt x="11661" y="8570"/>
                  </a:moveTo>
                  <a:lnTo>
                    <a:pt x="9945" y="8570"/>
                  </a:lnTo>
                  <a:lnTo>
                    <a:pt x="9945" y="6800"/>
                  </a:lnTo>
                  <a:lnTo>
                    <a:pt x="11661" y="6800"/>
                  </a:lnTo>
                  <a:lnTo>
                    <a:pt x="11661" y="8570"/>
                  </a:lnTo>
                  <a:close/>
                  <a:moveTo>
                    <a:pt x="11661" y="5916"/>
                  </a:moveTo>
                  <a:lnTo>
                    <a:pt x="9945" y="5916"/>
                  </a:lnTo>
                  <a:lnTo>
                    <a:pt x="9945" y="4146"/>
                  </a:lnTo>
                  <a:lnTo>
                    <a:pt x="11661" y="4146"/>
                  </a:lnTo>
                  <a:lnTo>
                    <a:pt x="11661" y="5916"/>
                  </a:lnTo>
                  <a:close/>
                  <a:moveTo>
                    <a:pt x="14215" y="8570"/>
                  </a:moveTo>
                  <a:lnTo>
                    <a:pt x="12499" y="8570"/>
                  </a:lnTo>
                  <a:lnTo>
                    <a:pt x="12499" y="6800"/>
                  </a:lnTo>
                  <a:lnTo>
                    <a:pt x="14215" y="6800"/>
                  </a:lnTo>
                  <a:lnTo>
                    <a:pt x="14215" y="8570"/>
                  </a:lnTo>
                  <a:close/>
                  <a:moveTo>
                    <a:pt x="12499" y="5916"/>
                  </a:moveTo>
                  <a:lnTo>
                    <a:pt x="12499" y="4146"/>
                  </a:lnTo>
                  <a:lnTo>
                    <a:pt x="14215" y="4146"/>
                  </a:lnTo>
                  <a:lnTo>
                    <a:pt x="14215" y="5916"/>
                  </a:lnTo>
                  <a:lnTo>
                    <a:pt x="12499" y="5916"/>
                  </a:lnTo>
                  <a:close/>
                </a:path>
              </a:pathLst>
            </a:custGeom>
            <a:solidFill>
              <a:srgbClr val="FFD814"/>
            </a:solidFill>
            <a:ln>
              <a:noFill/>
            </a:ln>
          </p:spPr>
          <p:txBody>
            <a:bodyPr anchorCtr="0" anchor="ctr" bIns="34275" lIns="34275" spcFirstLastPara="1" rIns="365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i="0" sz="1400" u="none" cap="none" strike="noStrike">
                <a:solidFill>
                  <a:srgbClr val="000000"/>
                </a:solidFill>
              </a:endParaRPr>
            </a:p>
          </p:txBody>
        </p:sp>
      </p:grpSp>
      <p:sp>
        <p:nvSpPr>
          <p:cNvPr id="25" name="Google Shape;25;p6"/>
          <p:cNvSpPr txBox="1"/>
          <p:nvPr/>
        </p:nvSpPr>
        <p:spPr>
          <a:xfrm>
            <a:off x="5033800" y="746775"/>
            <a:ext cx="25101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a:t>1 </a:t>
            </a:r>
            <a:r>
              <a:rPr lang="en"/>
              <a:t>week engagement</a:t>
            </a:r>
            <a:endParaRPr/>
          </a:p>
        </p:txBody>
      </p:sp>
      <p:sp>
        <p:nvSpPr>
          <p:cNvPr id="26" name="Google Shape;26;p6"/>
          <p:cNvSpPr/>
          <p:nvPr/>
        </p:nvSpPr>
        <p:spPr>
          <a:xfrm>
            <a:off x="335196" y="9473172"/>
            <a:ext cx="914394" cy="206496"/>
          </a:xfrm>
          <a:custGeom>
            <a:rect b="b" l="l" r="r" t="t"/>
            <a:pathLst>
              <a:path extrusionOk="0" h="21600" w="21599">
                <a:moveTo>
                  <a:pt x="7344" y="9827"/>
                </a:moveTo>
                <a:lnTo>
                  <a:pt x="6322" y="9827"/>
                </a:lnTo>
                <a:lnTo>
                  <a:pt x="6322" y="4983"/>
                </a:lnTo>
                <a:lnTo>
                  <a:pt x="5802" y="4983"/>
                </a:lnTo>
                <a:lnTo>
                  <a:pt x="5802" y="16762"/>
                </a:lnTo>
                <a:lnTo>
                  <a:pt x="6322" y="16762"/>
                </a:lnTo>
                <a:lnTo>
                  <a:pt x="6322" y="11797"/>
                </a:lnTo>
                <a:lnTo>
                  <a:pt x="7344" y="11797"/>
                </a:lnTo>
                <a:lnTo>
                  <a:pt x="7344" y="16762"/>
                </a:lnTo>
                <a:lnTo>
                  <a:pt x="7864" y="16762"/>
                </a:lnTo>
                <a:lnTo>
                  <a:pt x="7864" y="4983"/>
                </a:lnTo>
                <a:lnTo>
                  <a:pt x="7344" y="4983"/>
                </a:lnTo>
                <a:lnTo>
                  <a:pt x="7344" y="9827"/>
                </a:lnTo>
                <a:close/>
                <a:moveTo>
                  <a:pt x="8952" y="7961"/>
                </a:moveTo>
                <a:cubicBezTo>
                  <a:pt x="8720" y="7961"/>
                  <a:pt x="8487" y="8101"/>
                  <a:pt x="8262" y="8370"/>
                </a:cubicBezTo>
                <a:lnTo>
                  <a:pt x="8323" y="10013"/>
                </a:lnTo>
                <a:cubicBezTo>
                  <a:pt x="8507" y="9850"/>
                  <a:pt x="8694" y="9763"/>
                  <a:pt x="8882" y="9757"/>
                </a:cubicBezTo>
                <a:cubicBezTo>
                  <a:pt x="9204" y="9757"/>
                  <a:pt x="9266" y="10095"/>
                  <a:pt x="9266" y="11045"/>
                </a:cubicBezTo>
                <a:lnTo>
                  <a:pt x="9266" y="11948"/>
                </a:lnTo>
                <a:lnTo>
                  <a:pt x="8782" y="11948"/>
                </a:lnTo>
                <a:cubicBezTo>
                  <a:pt x="8374" y="11948"/>
                  <a:pt x="8195" y="12618"/>
                  <a:pt x="8195" y="14373"/>
                </a:cubicBezTo>
                <a:cubicBezTo>
                  <a:pt x="8195" y="15859"/>
                  <a:pt x="8352" y="16937"/>
                  <a:pt x="8721" y="16937"/>
                </a:cubicBezTo>
                <a:cubicBezTo>
                  <a:pt x="8933" y="16937"/>
                  <a:pt x="9142" y="16675"/>
                  <a:pt x="9320" y="16174"/>
                </a:cubicBezTo>
                <a:lnTo>
                  <a:pt x="9357" y="16757"/>
                </a:lnTo>
                <a:lnTo>
                  <a:pt x="9770" y="16757"/>
                </a:lnTo>
                <a:lnTo>
                  <a:pt x="9770" y="11074"/>
                </a:lnTo>
                <a:cubicBezTo>
                  <a:pt x="9770" y="8912"/>
                  <a:pt x="9584" y="7961"/>
                  <a:pt x="8951" y="7961"/>
                </a:cubicBezTo>
                <a:close/>
                <a:moveTo>
                  <a:pt x="8887" y="15224"/>
                </a:moveTo>
                <a:cubicBezTo>
                  <a:pt x="8729" y="15224"/>
                  <a:pt x="8684" y="14956"/>
                  <a:pt x="8684" y="14355"/>
                </a:cubicBezTo>
                <a:cubicBezTo>
                  <a:pt x="8684" y="13697"/>
                  <a:pt x="8729" y="13504"/>
                  <a:pt x="8895" y="13504"/>
                </a:cubicBezTo>
                <a:lnTo>
                  <a:pt x="9267" y="13504"/>
                </a:lnTo>
                <a:lnTo>
                  <a:pt x="9267" y="14775"/>
                </a:lnTo>
                <a:cubicBezTo>
                  <a:pt x="9151" y="15061"/>
                  <a:pt x="9021" y="15212"/>
                  <a:pt x="8887" y="15218"/>
                </a:cubicBezTo>
                <a:close/>
                <a:moveTo>
                  <a:pt x="10857" y="11523"/>
                </a:moveTo>
                <a:cubicBezTo>
                  <a:pt x="10584" y="11220"/>
                  <a:pt x="10571" y="11167"/>
                  <a:pt x="10571" y="10479"/>
                </a:cubicBezTo>
                <a:cubicBezTo>
                  <a:pt x="10571" y="9961"/>
                  <a:pt x="10607" y="9733"/>
                  <a:pt x="10827" y="9733"/>
                </a:cubicBezTo>
                <a:cubicBezTo>
                  <a:pt x="11012" y="9751"/>
                  <a:pt x="11197" y="9838"/>
                  <a:pt x="11381" y="9978"/>
                </a:cubicBezTo>
                <a:lnTo>
                  <a:pt x="11433" y="8265"/>
                </a:lnTo>
                <a:cubicBezTo>
                  <a:pt x="11235" y="8066"/>
                  <a:pt x="11032" y="7967"/>
                  <a:pt x="10829" y="7961"/>
                </a:cubicBezTo>
                <a:cubicBezTo>
                  <a:pt x="10255" y="7961"/>
                  <a:pt x="10077" y="8725"/>
                  <a:pt x="10077" y="10456"/>
                </a:cubicBezTo>
                <a:cubicBezTo>
                  <a:pt x="10077" y="12187"/>
                  <a:pt x="10135" y="12648"/>
                  <a:pt x="10628" y="13161"/>
                </a:cubicBezTo>
                <a:cubicBezTo>
                  <a:pt x="10955" y="13499"/>
                  <a:pt x="10979" y="13761"/>
                  <a:pt x="10979" y="14291"/>
                </a:cubicBezTo>
                <a:cubicBezTo>
                  <a:pt x="10979" y="14938"/>
                  <a:pt x="10946" y="15160"/>
                  <a:pt x="10723" y="15160"/>
                </a:cubicBezTo>
                <a:cubicBezTo>
                  <a:pt x="10520" y="15154"/>
                  <a:pt x="10319" y="15026"/>
                  <a:pt x="10124" y="14787"/>
                </a:cubicBezTo>
                <a:lnTo>
                  <a:pt x="10053" y="16430"/>
                </a:lnTo>
                <a:cubicBezTo>
                  <a:pt x="10278" y="16745"/>
                  <a:pt x="10512" y="16908"/>
                  <a:pt x="10748" y="16926"/>
                </a:cubicBezTo>
                <a:cubicBezTo>
                  <a:pt x="11355" y="16926"/>
                  <a:pt x="11475" y="15900"/>
                  <a:pt x="11475" y="14227"/>
                </a:cubicBezTo>
                <a:cubicBezTo>
                  <a:pt x="11475" y="12467"/>
                  <a:pt x="11420" y="12146"/>
                  <a:pt x="10857" y="11511"/>
                </a:cubicBezTo>
                <a:close/>
                <a:moveTo>
                  <a:pt x="13025" y="7967"/>
                </a:moveTo>
                <a:cubicBezTo>
                  <a:pt x="12769" y="8014"/>
                  <a:pt x="12517" y="8300"/>
                  <a:pt x="12289" y="8801"/>
                </a:cubicBezTo>
                <a:lnTo>
                  <a:pt x="12289" y="4325"/>
                </a:lnTo>
                <a:lnTo>
                  <a:pt x="11785" y="4628"/>
                </a:lnTo>
                <a:lnTo>
                  <a:pt x="11785" y="16762"/>
                </a:lnTo>
                <a:lnTo>
                  <a:pt x="12289" y="16762"/>
                </a:lnTo>
                <a:lnTo>
                  <a:pt x="12289" y="10788"/>
                </a:lnTo>
                <a:cubicBezTo>
                  <a:pt x="12472" y="10380"/>
                  <a:pt x="12691" y="10066"/>
                  <a:pt x="12815" y="10066"/>
                </a:cubicBezTo>
                <a:cubicBezTo>
                  <a:pt x="12931" y="10066"/>
                  <a:pt x="12976" y="10293"/>
                  <a:pt x="12976" y="10753"/>
                </a:cubicBezTo>
                <a:lnTo>
                  <a:pt x="12976" y="16762"/>
                </a:lnTo>
                <a:lnTo>
                  <a:pt x="13480" y="16762"/>
                </a:lnTo>
                <a:lnTo>
                  <a:pt x="13480" y="10514"/>
                </a:lnTo>
                <a:cubicBezTo>
                  <a:pt x="13480" y="8976"/>
                  <a:pt x="13360" y="7967"/>
                  <a:pt x="13025" y="7967"/>
                </a:cubicBezTo>
                <a:close/>
                <a:moveTo>
                  <a:pt x="13852" y="16762"/>
                </a:moveTo>
                <a:lnTo>
                  <a:pt x="14355" y="16762"/>
                </a:lnTo>
                <a:lnTo>
                  <a:pt x="14355" y="8148"/>
                </a:lnTo>
                <a:lnTo>
                  <a:pt x="13852" y="8148"/>
                </a:lnTo>
                <a:lnTo>
                  <a:pt x="13852" y="16762"/>
                </a:lnTo>
                <a:close/>
                <a:moveTo>
                  <a:pt x="13852" y="6930"/>
                </a:moveTo>
                <a:lnTo>
                  <a:pt x="14355" y="6930"/>
                </a:lnTo>
                <a:lnTo>
                  <a:pt x="14355" y="4435"/>
                </a:lnTo>
                <a:lnTo>
                  <a:pt x="13852" y="4435"/>
                </a:lnTo>
                <a:lnTo>
                  <a:pt x="13852" y="6930"/>
                </a:lnTo>
                <a:close/>
                <a:moveTo>
                  <a:pt x="15703" y="14909"/>
                </a:moveTo>
                <a:cubicBezTo>
                  <a:pt x="15343" y="14909"/>
                  <a:pt x="15227" y="14384"/>
                  <a:pt x="15227" y="13131"/>
                </a:cubicBezTo>
                <a:lnTo>
                  <a:pt x="15227" y="8603"/>
                </a:lnTo>
                <a:cubicBezTo>
                  <a:pt x="15227" y="7355"/>
                  <a:pt x="15343" y="6825"/>
                  <a:pt x="15703" y="6825"/>
                </a:cubicBezTo>
                <a:cubicBezTo>
                  <a:pt x="15930" y="6843"/>
                  <a:pt x="16156" y="6947"/>
                  <a:pt x="16378" y="7128"/>
                </a:cubicBezTo>
                <a:lnTo>
                  <a:pt x="16435" y="5199"/>
                </a:lnTo>
                <a:cubicBezTo>
                  <a:pt x="16190" y="4942"/>
                  <a:pt x="15940" y="4808"/>
                  <a:pt x="15688" y="4808"/>
                </a:cubicBezTo>
                <a:cubicBezTo>
                  <a:pt x="15001" y="4808"/>
                  <a:pt x="14708" y="6062"/>
                  <a:pt x="14708" y="8224"/>
                </a:cubicBezTo>
                <a:lnTo>
                  <a:pt x="14708" y="13522"/>
                </a:lnTo>
                <a:cubicBezTo>
                  <a:pt x="14708" y="15678"/>
                  <a:pt x="15002" y="16937"/>
                  <a:pt x="15689" y="16937"/>
                </a:cubicBezTo>
                <a:cubicBezTo>
                  <a:pt x="15941" y="16937"/>
                  <a:pt x="16193" y="16809"/>
                  <a:pt x="16437" y="16547"/>
                </a:cubicBezTo>
                <a:lnTo>
                  <a:pt x="16379" y="14618"/>
                </a:lnTo>
                <a:cubicBezTo>
                  <a:pt x="16156" y="14798"/>
                  <a:pt x="15930" y="14897"/>
                  <a:pt x="15704" y="14921"/>
                </a:cubicBezTo>
                <a:close/>
                <a:moveTo>
                  <a:pt x="17470" y="7973"/>
                </a:moveTo>
                <a:cubicBezTo>
                  <a:pt x="16780" y="7973"/>
                  <a:pt x="16595" y="9599"/>
                  <a:pt x="16595" y="11371"/>
                </a:cubicBezTo>
                <a:lnTo>
                  <a:pt x="16595" y="13545"/>
                </a:lnTo>
                <a:cubicBezTo>
                  <a:pt x="16595" y="15317"/>
                  <a:pt x="16780" y="16943"/>
                  <a:pt x="17470" y="16943"/>
                </a:cubicBezTo>
                <a:cubicBezTo>
                  <a:pt x="18161" y="16943"/>
                  <a:pt x="18345" y="15317"/>
                  <a:pt x="18346" y="13545"/>
                </a:cubicBezTo>
                <a:lnTo>
                  <a:pt x="18346" y="11371"/>
                </a:lnTo>
                <a:cubicBezTo>
                  <a:pt x="18346" y="9599"/>
                  <a:pt x="18160" y="7973"/>
                  <a:pt x="17470" y="7973"/>
                </a:cubicBezTo>
                <a:close/>
                <a:moveTo>
                  <a:pt x="17842" y="13615"/>
                </a:moveTo>
                <a:cubicBezTo>
                  <a:pt x="17842" y="14588"/>
                  <a:pt x="17739" y="15101"/>
                  <a:pt x="17470" y="15101"/>
                </a:cubicBezTo>
                <a:cubicBezTo>
                  <a:pt x="17202" y="15101"/>
                  <a:pt x="17099" y="14588"/>
                  <a:pt x="17099" y="13615"/>
                </a:cubicBezTo>
                <a:lnTo>
                  <a:pt x="17099" y="11307"/>
                </a:lnTo>
                <a:cubicBezTo>
                  <a:pt x="17099" y="10334"/>
                  <a:pt x="17202" y="9821"/>
                  <a:pt x="17470" y="9821"/>
                </a:cubicBezTo>
                <a:lnTo>
                  <a:pt x="17470" y="9809"/>
                </a:lnTo>
                <a:cubicBezTo>
                  <a:pt x="17737" y="9809"/>
                  <a:pt x="17841" y="10322"/>
                  <a:pt x="17842" y="11295"/>
                </a:cubicBezTo>
                <a:lnTo>
                  <a:pt x="17842" y="13615"/>
                </a:lnTo>
                <a:close/>
                <a:moveTo>
                  <a:pt x="19106" y="9104"/>
                </a:moveTo>
                <a:lnTo>
                  <a:pt x="19074" y="8148"/>
                </a:lnTo>
                <a:lnTo>
                  <a:pt x="18647" y="8148"/>
                </a:lnTo>
                <a:lnTo>
                  <a:pt x="18647" y="16768"/>
                </a:lnTo>
                <a:lnTo>
                  <a:pt x="19151" y="16768"/>
                </a:lnTo>
                <a:lnTo>
                  <a:pt x="19151" y="11208"/>
                </a:lnTo>
                <a:cubicBezTo>
                  <a:pt x="19321" y="10730"/>
                  <a:pt x="19500" y="10310"/>
                  <a:pt x="19685" y="9955"/>
                </a:cubicBezTo>
                <a:lnTo>
                  <a:pt x="19636" y="7973"/>
                </a:lnTo>
                <a:cubicBezTo>
                  <a:pt x="19448" y="8247"/>
                  <a:pt x="19271" y="8632"/>
                  <a:pt x="19106" y="9104"/>
                </a:cubicBezTo>
                <a:close/>
                <a:moveTo>
                  <a:pt x="20979" y="7973"/>
                </a:moveTo>
                <a:cubicBezTo>
                  <a:pt x="20750" y="7973"/>
                  <a:pt x="20527" y="8288"/>
                  <a:pt x="20343" y="8877"/>
                </a:cubicBezTo>
                <a:lnTo>
                  <a:pt x="20291" y="8154"/>
                </a:lnTo>
                <a:lnTo>
                  <a:pt x="19891" y="8154"/>
                </a:lnTo>
                <a:lnTo>
                  <a:pt x="19891" y="20557"/>
                </a:lnTo>
                <a:lnTo>
                  <a:pt x="20395" y="20254"/>
                </a:lnTo>
                <a:lnTo>
                  <a:pt x="20395" y="16692"/>
                </a:lnTo>
                <a:cubicBezTo>
                  <a:pt x="20572" y="16850"/>
                  <a:pt x="20751" y="16931"/>
                  <a:pt x="20933" y="16943"/>
                </a:cubicBezTo>
                <a:cubicBezTo>
                  <a:pt x="21400" y="16943"/>
                  <a:pt x="21599" y="15812"/>
                  <a:pt x="21599" y="13901"/>
                </a:cubicBezTo>
                <a:lnTo>
                  <a:pt x="21599" y="10963"/>
                </a:lnTo>
                <a:cubicBezTo>
                  <a:pt x="21600" y="8999"/>
                  <a:pt x="21385" y="7973"/>
                  <a:pt x="20980" y="7973"/>
                </a:cubicBezTo>
                <a:close/>
                <a:moveTo>
                  <a:pt x="21093" y="13941"/>
                </a:moveTo>
                <a:cubicBezTo>
                  <a:pt x="21093" y="14723"/>
                  <a:pt x="21023" y="15090"/>
                  <a:pt x="20841" y="15090"/>
                </a:cubicBezTo>
                <a:cubicBezTo>
                  <a:pt x="20692" y="15078"/>
                  <a:pt x="20542" y="15008"/>
                  <a:pt x="20395" y="14868"/>
                </a:cubicBezTo>
                <a:lnTo>
                  <a:pt x="20395" y="10584"/>
                </a:lnTo>
                <a:cubicBezTo>
                  <a:pt x="20519" y="10106"/>
                  <a:pt x="20678" y="9832"/>
                  <a:pt x="20845" y="9803"/>
                </a:cubicBezTo>
                <a:cubicBezTo>
                  <a:pt x="21032" y="9803"/>
                  <a:pt x="21093" y="10194"/>
                  <a:pt x="21093" y="10899"/>
                </a:cubicBezTo>
                <a:lnTo>
                  <a:pt x="21093" y="13936"/>
                </a:lnTo>
                <a:close/>
                <a:moveTo>
                  <a:pt x="1987" y="0"/>
                </a:moveTo>
                <a:lnTo>
                  <a:pt x="0" y="4907"/>
                </a:lnTo>
                <a:lnTo>
                  <a:pt x="0" y="16687"/>
                </a:lnTo>
                <a:lnTo>
                  <a:pt x="746" y="18528"/>
                </a:lnTo>
                <a:lnTo>
                  <a:pt x="746" y="6749"/>
                </a:lnTo>
                <a:lnTo>
                  <a:pt x="1987" y="3684"/>
                </a:lnTo>
                <a:lnTo>
                  <a:pt x="1987" y="0"/>
                </a:lnTo>
                <a:close/>
                <a:moveTo>
                  <a:pt x="2780" y="15719"/>
                </a:moveTo>
                <a:lnTo>
                  <a:pt x="3526" y="13877"/>
                </a:lnTo>
                <a:lnTo>
                  <a:pt x="3526" y="1848"/>
                </a:lnTo>
                <a:lnTo>
                  <a:pt x="2780" y="0"/>
                </a:lnTo>
                <a:lnTo>
                  <a:pt x="2780" y="9384"/>
                </a:lnTo>
                <a:lnTo>
                  <a:pt x="1987" y="9384"/>
                </a:lnTo>
                <a:lnTo>
                  <a:pt x="1987" y="5881"/>
                </a:lnTo>
                <a:lnTo>
                  <a:pt x="1241" y="7728"/>
                </a:lnTo>
                <a:lnTo>
                  <a:pt x="1241" y="19752"/>
                </a:lnTo>
                <a:lnTo>
                  <a:pt x="1987" y="21600"/>
                </a:lnTo>
                <a:lnTo>
                  <a:pt x="1987" y="12245"/>
                </a:lnTo>
                <a:lnTo>
                  <a:pt x="2780" y="12245"/>
                </a:lnTo>
                <a:lnTo>
                  <a:pt x="2780" y="15725"/>
                </a:lnTo>
                <a:close/>
                <a:moveTo>
                  <a:pt x="4021" y="3072"/>
                </a:moveTo>
                <a:lnTo>
                  <a:pt x="4021" y="14851"/>
                </a:lnTo>
                <a:lnTo>
                  <a:pt x="2780" y="17916"/>
                </a:lnTo>
                <a:lnTo>
                  <a:pt x="2780" y="21600"/>
                </a:lnTo>
                <a:lnTo>
                  <a:pt x="4767" y="16692"/>
                </a:lnTo>
                <a:lnTo>
                  <a:pt x="4767" y="4913"/>
                </a:lnTo>
                <a:lnTo>
                  <a:pt x="4021" y="3066"/>
                </a:lnTo>
                <a:close/>
              </a:path>
            </a:pathLst>
          </a:custGeom>
          <a:solidFill>
            <a:srgbClr val="000000"/>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i="0" sz="1400" u="none" cap="none" strike="noStrike">
              <a:solidFill>
                <a:srgbClr val="000000"/>
              </a:solidFill>
            </a:endParaRPr>
          </a:p>
        </p:txBody>
      </p:sp>
      <p:grpSp>
        <p:nvGrpSpPr>
          <p:cNvPr id="27" name="Google Shape;27;p6"/>
          <p:cNvGrpSpPr/>
          <p:nvPr/>
        </p:nvGrpSpPr>
        <p:grpSpPr>
          <a:xfrm>
            <a:off x="274320" y="4502363"/>
            <a:ext cx="7315200" cy="2549438"/>
            <a:chOff x="274320" y="4426163"/>
            <a:chExt cx="7315200" cy="2549438"/>
          </a:xfrm>
        </p:grpSpPr>
        <p:sp>
          <p:nvSpPr>
            <p:cNvPr id="28" name="Google Shape;28;p6"/>
            <p:cNvSpPr/>
            <p:nvPr/>
          </p:nvSpPr>
          <p:spPr>
            <a:xfrm>
              <a:off x="319983" y="5070600"/>
              <a:ext cx="1727700" cy="1905000"/>
            </a:xfrm>
            <a:prstGeom prst="rect">
              <a:avLst/>
            </a:prstGeom>
            <a:solidFill>
              <a:srgbClr val="FFF9D1"/>
            </a:solidFill>
            <a:ln>
              <a:noFill/>
            </a:ln>
          </p:spPr>
          <p:txBody>
            <a:bodyPr anchorCtr="0" anchor="t" bIns="91425" lIns="91425" spcFirstLastPara="1" rIns="91425" wrap="square" tIns="91425">
              <a:noAutofit/>
            </a:bodyPr>
            <a:lstStyle/>
            <a:p>
              <a:pPr indent="-142240" lvl="0" marL="182880" marR="0" rtl="0" algn="l">
                <a:spcBef>
                  <a:spcPts val="0"/>
                </a:spcBef>
                <a:spcAft>
                  <a:spcPts val="200"/>
                </a:spcAft>
                <a:buSzPts val="800"/>
                <a:buChar char="●"/>
              </a:pPr>
              <a:r>
                <a:t/>
              </a:r>
              <a:endParaRPr sz="800"/>
            </a:p>
          </p:txBody>
        </p:sp>
        <p:sp>
          <p:nvSpPr>
            <p:cNvPr id="29" name="Google Shape;29;p6"/>
            <p:cNvSpPr/>
            <p:nvPr/>
          </p:nvSpPr>
          <p:spPr>
            <a:xfrm>
              <a:off x="2121557" y="5070600"/>
              <a:ext cx="1727700" cy="1905000"/>
            </a:xfrm>
            <a:prstGeom prst="rect">
              <a:avLst/>
            </a:prstGeom>
            <a:solidFill>
              <a:srgbClr val="FFF9D1"/>
            </a:solidFill>
            <a:ln>
              <a:noFill/>
            </a:ln>
          </p:spPr>
          <p:txBody>
            <a:bodyPr anchorCtr="0" anchor="t" bIns="91425" lIns="91425" spcFirstLastPara="1" rIns="91425" wrap="square" tIns="91425">
              <a:noAutofit/>
            </a:bodyPr>
            <a:lstStyle/>
            <a:p>
              <a:pPr indent="-142240" lvl="0" marL="182880" marR="0" rtl="0" algn="l">
                <a:spcBef>
                  <a:spcPts val="0"/>
                </a:spcBef>
                <a:spcAft>
                  <a:spcPts val="200"/>
                </a:spcAft>
                <a:buSzPts val="800"/>
                <a:buChar char="●"/>
              </a:pPr>
              <a:r>
                <a:t/>
              </a:r>
              <a:endParaRPr sz="800"/>
            </a:p>
          </p:txBody>
        </p:sp>
        <p:sp>
          <p:nvSpPr>
            <p:cNvPr id="30" name="Google Shape;30;p6"/>
            <p:cNvSpPr/>
            <p:nvPr/>
          </p:nvSpPr>
          <p:spPr>
            <a:xfrm>
              <a:off x="3923131" y="5070600"/>
              <a:ext cx="1727700" cy="1905000"/>
            </a:xfrm>
            <a:prstGeom prst="rect">
              <a:avLst/>
            </a:prstGeom>
            <a:solidFill>
              <a:srgbClr val="FFF9D1"/>
            </a:solidFill>
            <a:ln>
              <a:noFill/>
            </a:ln>
          </p:spPr>
          <p:txBody>
            <a:bodyPr anchorCtr="0" anchor="t" bIns="91425" lIns="91425" spcFirstLastPara="1" rIns="91425" wrap="square" tIns="91425">
              <a:noAutofit/>
            </a:bodyPr>
            <a:lstStyle/>
            <a:p>
              <a:pPr indent="-142240" lvl="0" marL="182880" marR="0" rtl="0" algn="l">
                <a:spcBef>
                  <a:spcPts val="0"/>
                </a:spcBef>
                <a:spcAft>
                  <a:spcPts val="200"/>
                </a:spcAft>
                <a:buSzPts val="800"/>
                <a:buChar char="●"/>
              </a:pPr>
              <a:r>
                <a:t/>
              </a:r>
              <a:endParaRPr sz="800"/>
            </a:p>
          </p:txBody>
        </p:sp>
        <p:sp>
          <p:nvSpPr>
            <p:cNvPr id="31" name="Google Shape;31;p6"/>
            <p:cNvSpPr/>
            <p:nvPr/>
          </p:nvSpPr>
          <p:spPr>
            <a:xfrm>
              <a:off x="5724705" y="5070600"/>
              <a:ext cx="1727700" cy="1905000"/>
            </a:xfrm>
            <a:prstGeom prst="rect">
              <a:avLst/>
            </a:prstGeom>
            <a:solidFill>
              <a:srgbClr val="FFF9D1"/>
            </a:solidFill>
            <a:ln>
              <a:noFill/>
            </a:ln>
          </p:spPr>
          <p:txBody>
            <a:bodyPr anchorCtr="0" anchor="t" bIns="91425" lIns="91425" spcFirstLastPara="1" rIns="91425" wrap="square" tIns="91425">
              <a:noAutofit/>
            </a:bodyPr>
            <a:lstStyle/>
            <a:p>
              <a:pPr indent="-142240" lvl="0" marL="182880" marR="0" rtl="0" algn="l">
                <a:spcBef>
                  <a:spcPts val="0"/>
                </a:spcBef>
                <a:spcAft>
                  <a:spcPts val="200"/>
                </a:spcAft>
                <a:buSzPts val="800"/>
                <a:buChar char="●"/>
              </a:pPr>
              <a:r>
                <a:t/>
              </a:r>
              <a:endParaRPr sz="800"/>
            </a:p>
          </p:txBody>
        </p:sp>
        <p:sp>
          <p:nvSpPr>
            <p:cNvPr id="32" name="Google Shape;32;p6"/>
            <p:cNvSpPr/>
            <p:nvPr/>
          </p:nvSpPr>
          <p:spPr>
            <a:xfrm>
              <a:off x="320007" y="4792025"/>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Prerequisites</a:t>
              </a:r>
              <a:endParaRPr b="1" sz="1000"/>
            </a:p>
          </p:txBody>
        </p:sp>
        <p:sp>
          <p:nvSpPr>
            <p:cNvPr id="33" name="Google Shape;33;p6"/>
            <p:cNvSpPr/>
            <p:nvPr/>
          </p:nvSpPr>
          <p:spPr>
            <a:xfrm>
              <a:off x="2121575" y="4792025"/>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rPr>
                <a:t>Discovery</a:t>
              </a:r>
              <a:endParaRPr sz="1000"/>
            </a:p>
          </p:txBody>
        </p:sp>
        <p:sp>
          <p:nvSpPr>
            <p:cNvPr id="34" name="Google Shape;34;p6"/>
            <p:cNvSpPr/>
            <p:nvPr/>
          </p:nvSpPr>
          <p:spPr>
            <a:xfrm>
              <a:off x="3923143" y="4792025"/>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rPr>
                <a:t>Delivery</a:t>
              </a:r>
              <a:endParaRPr sz="1000"/>
            </a:p>
          </p:txBody>
        </p:sp>
        <p:sp>
          <p:nvSpPr>
            <p:cNvPr id="35" name="Google Shape;35;p6"/>
            <p:cNvSpPr/>
            <p:nvPr/>
          </p:nvSpPr>
          <p:spPr>
            <a:xfrm>
              <a:off x="5724711" y="4792025"/>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rPr>
                <a:t>Close</a:t>
              </a:r>
              <a:endParaRPr sz="1000"/>
            </a:p>
          </p:txBody>
        </p:sp>
        <p:sp>
          <p:nvSpPr>
            <p:cNvPr id="36" name="Google Shape;36;p6"/>
            <p:cNvSpPr/>
            <p:nvPr/>
          </p:nvSpPr>
          <p:spPr>
            <a:xfrm>
              <a:off x="319995" y="4426163"/>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000">
                  <a:solidFill>
                    <a:schemeClr val="dk1"/>
                  </a:solidFill>
                </a:rPr>
                <a:t>Phase 1</a:t>
              </a:r>
              <a:endParaRPr i="1" sz="1000"/>
            </a:p>
          </p:txBody>
        </p:sp>
        <p:sp>
          <p:nvSpPr>
            <p:cNvPr id="37" name="Google Shape;37;p6"/>
            <p:cNvSpPr/>
            <p:nvPr/>
          </p:nvSpPr>
          <p:spPr>
            <a:xfrm>
              <a:off x="2121569" y="4426163"/>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000">
                  <a:solidFill>
                    <a:schemeClr val="dk1"/>
                  </a:solidFill>
                </a:rPr>
                <a:t>Phase 2</a:t>
              </a:r>
              <a:endParaRPr sz="1000"/>
            </a:p>
          </p:txBody>
        </p:sp>
        <p:sp>
          <p:nvSpPr>
            <p:cNvPr id="38" name="Google Shape;38;p6"/>
            <p:cNvSpPr/>
            <p:nvPr/>
          </p:nvSpPr>
          <p:spPr>
            <a:xfrm>
              <a:off x="3923143" y="4426163"/>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000">
                  <a:solidFill>
                    <a:schemeClr val="dk1"/>
                  </a:solidFill>
                </a:rPr>
                <a:t>Phase 3</a:t>
              </a:r>
              <a:endParaRPr sz="1000"/>
            </a:p>
          </p:txBody>
        </p:sp>
        <p:sp>
          <p:nvSpPr>
            <p:cNvPr id="39" name="Google Shape;39;p6"/>
            <p:cNvSpPr/>
            <p:nvPr/>
          </p:nvSpPr>
          <p:spPr>
            <a:xfrm>
              <a:off x="5724717" y="4426163"/>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000">
                  <a:solidFill>
                    <a:schemeClr val="dk1"/>
                  </a:solidFill>
                </a:rPr>
                <a:t>Phase 4</a:t>
              </a:r>
              <a:endParaRPr sz="1000"/>
            </a:p>
          </p:txBody>
        </p:sp>
        <p:sp>
          <p:nvSpPr>
            <p:cNvPr id="40" name="Google Shape;40;p6"/>
            <p:cNvSpPr/>
            <p:nvPr/>
          </p:nvSpPr>
          <p:spPr>
            <a:xfrm>
              <a:off x="274320" y="4654694"/>
              <a:ext cx="7315200" cy="183000"/>
            </a:xfrm>
            <a:prstGeom prst="rightArrow">
              <a:avLst>
                <a:gd fmla="val 24519" name="adj1"/>
                <a:gd fmla="val 60825" name="adj2"/>
              </a:avLst>
            </a:prstGeom>
            <a:solidFill>
              <a:srgbClr val="FFD81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grpSp>
      <p:sp>
        <p:nvSpPr>
          <p:cNvPr id="41" name="Google Shape;41;p6"/>
          <p:cNvSpPr/>
          <p:nvPr/>
        </p:nvSpPr>
        <p:spPr>
          <a:xfrm>
            <a:off x="4869125" y="2403125"/>
            <a:ext cx="685800" cy="369300"/>
          </a:xfrm>
          <a:prstGeom prst="rect">
            <a:avLst/>
          </a:prstGeom>
          <a:solidFill>
            <a:schemeClr val="lt1"/>
          </a:solidFill>
          <a:ln>
            <a:noFill/>
          </a:ln>
        </p:spPr>
        <p:txBody>
          <a:bodyPr anchorCtr="0" anchor="t" bIns="91425" lIns="91425" spcFirstLastPara="1" rIns="91425" wrap="square" tIns="0">
            <a:noAutofit/>
          </a:bodyPr>
          <a:lstStyle/>
          <a:p>
            <a:pPr indent="0" lvl="0" marL="0" rtl="0" algn="ctr">
              <a:spcBef>
                <a:spcPts val="0"/>
              </a:spcBef>
              <a:spcAft>
                <a:spcPts val="0"/>
              </a:spcAft>
              <a:buNone/>
            </a:pPr>
            <a:r>
              <a:rPr lang="en" sz="900"/>
              <a:t>Project Manager</a:t>
            </a:r>
            <a:endParaRPr sz="900"/>
          </a:p>
        </p:txBody>
      </p:sp>
      <p:sp>
        <p:nvSpPr>
          <p:cNvPr id="42" name="Google Shape;42;p6"/>
          <p:cNvSpPr/>
          <p:nvPr/>
        </p:nvSpPr>
        <p:spPr>
          <a:xfrm>
            <a:off x="5522100" y="2403125"/>
            <a:ext cx="1002300" cy="369300"/>
          </a:xfrm>
          <a:prstGeom prst="rect">
            <a:avLst/>
          </a:prstGeom>
          <a:solidFill>
            <a:schemeClr val="lt1"/>
          </a:solidFill>
          <a:ln>
            <a:noFill/>
          </a:ln>
        </p:spPr>
        <p:txBody>
          <a:bodyPr anchorCtr="0" anchor="t" bIns="91425" lIns="91425" spcFirstLastPara="1" rIns="91425" wrap="square" tIns="0">
            <a:noAutofit/>
          </a:bodyPr>
          <a:lstStyle/>
          <a:p>
            <a:pPr indent="0" lvl="0" marL="0" rtl="0" algn="ctr">
              <a:spcBef>
                <a:spcPts val="0"/>
              </a:spcBef>
              <a:spcAft>
                <a:spcPts val="0"/>
              </a:spcAft>
              <a:buNone/>
            </a:pPr>
            <a:r>
              <a:rPr lang="en" sz="900"/>
              <a:t>Implementation Engineer</a:t>
            </a:r>
            <a:endParaRPr sz="900"/>
          </a:p>
        </p:txBody>
      </p:sp>
      <p:grpSp>
        <p:nvGrpSpPr>
          <p:cNvPr id="43" name="Google Shape;43;p6"/>
          <p:cNvGrpSpPr/>
          <p:nvPr/>
        </p:nvGrpSpPr>
        <p:grpSpPr>
          <a:xfrm>
            <a:off x="4983420" y="1925494"/>
            <a:ext cx="457196" cy="457196"/>
            <a:chOff x="2024575" y="3800650"/>
            <a:chExt cx="502800" cy="502800"/>
          </a:xfrm>
        </p:grpSpPr>
        <p:sp>
          <p:nvSpPr>
            <p:cNvPr id="44" name="Google Shape;44;p6"/>
            <p:cNvSpPr/>
            <p:nvPr/>
          </p:nvSpPr>
          <p:spPr>
            <a:xfrm>
              <a:off x="2024575" y="3800650"/>
              <a:ext cx="502800" cy="502800"/>
            </a:xfrm>
            <a:prstGeom prst="ellipse">
              <a:avLst/>
            </a:prstGeom>
            <a:solidFill>
              <a:srgbClr val="FFF6B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 name="Google Shape;45;p6"/>
            <p:cNvSpPr/>
            <p:nvPr/>
          </p:nvSpPr>
          <p:spPr>
            <a:xfrm>
              <a:off x="2093104" y="3869179"/>
              <a:ext cx="365742" cy="365742"/>
            </a:xfrm>
            <a:custGeom>
              <a:rect b="b" l="l" r="r" t="t"/>
              <a:pathLst>
                <a:path extrusionOk="0" h="21600" w="21600">
                  <a:moveTo>
                    <a:pt x="20941" y="21600"/>
                  </a:moveTo>
                  <a:cubicBezTo>
                    <a:pt x="20572" y="21600"/>
                    <a:pt x="20262" y="21299"/>
                    <a:pt x="20262" y="20921"/>
                  </a:cubicBezTo>
                  <a:lnTo>
                    <a:pt x="20262" y="19688"/>
                  </a:lnTo>
                  <a:cubicBezTo>
                    <a:pt x="20262" y="17350"/>
                    <a:pt x="18362" y="15448"/>
                    <a:pt x="16025" y="15448"/>
                  </a:cubicBezTo>
                  <a:lnTo>
                    <a:pt x="5594" y="15448"/>
                  </a:lnTo>
                  <a:cubicBezTo>
                    <a:pt x="3257" y="15448"/>
                    <a:pt x="1357" y="17350"/>
                    <a:pt x="1357" y="19688"/>
                  </a:cubicBezTo>
                  <a:lnTo>
                    <a:pt x="1357" y="20921"/>
                  </a:lnTo>
                  <a:cubicBezTo>
                    <a:pt x="1357" y="21290"/>
                    <a:pt x="1057" y="21600"/>
                    <a:pt x="679" y="21600"/>
                  </a:cubicBezTo>
                  <a:cubicBezTo>
                    <a:pt x="300" y="21600"/>
                    <a:pt x="0" y="21299"/>
                    <a:pt x="0" y="20921"/>
                  </a:cubicBezTo>
                  <a:lnTo>
                    <a:pt x="0" y="19688"/>
                  </a:lnTo>
                  <a:cubicBezTo>
                    <a:pt x="0" y="16603"/>
                    <a:pt x="2501" y="14099"/>
                    <a:pt x="5584" y="14099"/>
                  </a:cubicBezTo>
                  <a:lnTo>
                    <a:pt x="16016" y="14099"/>
                  </a:lnTo>
                  <a:cubicBezTo>
                    <a:pt x="19099" y="14099"/>
                    <a:pt x="21600" y="16603"/>
                    <a:pt x="21600" y="19688"/>
                  </a:cubicBezTo>
                  <a:lnTo>
                    <a:pt x="21600" y="20921"/>
                  </a:lnTo>
                  <a:cubicBezTo>
                    <a:pt x="21600" y="21290"/>
                    <a:pt x="21300" y="21600"/>
                    <a:pt x="20921" y="21600"/>
                  </a:cubicBezTo>
                  <a:close/>
                  <a:moveTo>
                    <a:pt x="10819" y="11780"/>
                  </a:moveTo>
                  <a:cubicBezTo>
                    <a:pt x="7572" y="11780"/>
                    <a:pt x="4935" y="9131"/>
                    <a:pt x="4935" y="5890"/>
                  </a:cubicBezTo>
                  <a:cubicBezTo>
                    <a:pt x="4935" y="2649"/>
                    <a:pt x="7572" y="0"/>
                    <a:pt x="10819" y="0"/>
                  </a:cubicBezTo>
                  <a:cubicBezTo>
                    <a:pt x="14067" y="0"/>
                    <a:pt x="16704" y="2649"/>
                    <a:pt x="16704" y="5890"/>
                  </a:cubicBezTo>
                  <a:cubicBezTo>
                    <a:pt x="16704" y="9131"/>
                    <a:pt x="14067" y="11780"/>
                    <a:pt x="10819" y="11780"/>
                  </a:cubicBezTo>
                  <a:close/>
                  <a:moveTo>
                    <a:pt x="10819" y="1339"/>
                  </a:moveTo>
                  <a:cubicBezTo>
                    <a:pt x="8318" y="1339"/>
                    <a:pt x="6282" y="3377"/>
                    <a:pt x="6282" y="5880"/>
                  </a:cubicBezTo>
                  <a:cubicBezTo>
                    <a:pt x="6282" y="8384"/>
                    <a:pt x="8318" y="10422"/>
                    <a:pt x="10819" y="10422"/>
                  </a:cubicBezTo>
                  <a:cubicBezTo>
                    <a:pt x="13321" y="10422"/>
                    <a:pt x="15357" y="8384"/>
                    <a:pt x="15357" y="5880"/>
                  </a:cubicBezTo>
                  <a:cubicBezTo>
                    <a:pt x="15357" y="3377"/>
                    <a:pt x="13321" y="1339"/>
                    <a:pt x="10819" y="1339"/>
                  </a:cubicBezTo>
                  <a:close/>
                </a:path>
              </a:pathLst>
            </a:custGeom>
            <a:solidFill>
              <a:srgbClr val="000001"/>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i="0" sz="1400" u="none" cap="none" strike="noStrike">
                <a:solidFill>
                  <a:srgbClr val="000000"/>
                </a:solidFill>
              </a:endParaRPr>
            </a:p>
          </p:txBody>
        </p:sp>
      </p:grpSp>
      <p:grpSp>
        <p:nvGrpSpPr>
          <p:cNvPr id="46" name="Google Shape;46;p6"/>
          <p:cNvGrpSpPr/>
          <p:nvPr/>
        </p:nvGrpSpPr>
        <p:grpSpPr>
          <a:xfrm>
            <a:off x="5794658" y="1925494"/>
            <a:ext cx="457196" cy="457196"/>
            <a:chOff x="2024575" y="3800650"/>
            <a:chExt cx="502800" cy="502800"/>
          </a:xfrm>
        </p:grpSpPr>
        <p:sp>
          <p:nvSpPr>
            <p:cNvPr id="47" name="Google Shape;47;p6"/>
            <p:cNvSpPr/>
            <p:nvPr/>
          </p:nvSpPr>
          <p:spPr>
            <a:xfrm>
              <a:off x="2024575" y="3800650"/>
              <a:ext cx="502800" cy="502800"/>
            </a:xfrm>
            <a:prstGeom prst="ellipse">
              <a:avLst/>
            </a:prstGeom>
            <a:solidFill>
              <a:srgbClr val="FFF9D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 name="Google Shape;48;p6"/>
            <p:cNvSpPr/>
            <p:nvPr/>
          </p:nvSpPr>
          <p:spPr>
            <a:xfrm>
              <a:off x="2093104" y="3869179"/>
              <a:ext cx="365742" cy="365742"/>
            </a:xfrm>
            <a:custGeom>
              <a:rect b="b" l="l" r="r" t="t"/>
              <a:pathLst>
                <a:path extrusionOk="0" h="21600" w="21600">
                  <a:moveTo>
                    <a:pt x="20941" y="21600"/>
                  </a:moveTo>
                  <a:cubicBezTo>
                    <a:pt x="20572" y="21600"/>
                    <a:pt x="20262" y="21299"/>
                    <a:pt x="20262" y="20921"/>
                  </a:cubicBezTo>
                  <a:lnTo>
                    <a:pt x="20262" y="19688"/>
                  </a:lnTo>
                  <a:cubicBezTo>
                    <a:pt x="20262" y="17350"/>
                    <a:pt x="18362" y="15448"/>
                    <a:pt x="16025" y="15448"/>
                  </a:cubicBezTo>
                  <a:lnTo>
                    <a:pt x="5594" y="15448"/>
                  </a:lnTo>
                  <a:cubicBezTo>
                    <a:pt x="3257" y="15448"/>
                    <a:pt x="1357" y="17350"/>
                    <a:pt x="1357" y="19688"/>
                  </a:cubicBezTo>
                  <a:lnTo>
                    <a:pt x="1357" y="20921"/>
                  </a:lnTo>
                  <a:cubicBezTo>
                    <a:pt x="1357" y="21290"/>
                    <a:pt x="1057" y="21600"/>
                    <a:pt x="679" y="21600"/>
                  </a:cubicBezTo>
                  <a:cubicBezTo>
                    <a:pt x="300" y="21600"/>
                    <a:pt x="0" y="21299"/>
                    <a:pt x="0" y="20921"/>
                  </a:cubicBezTo>
                  <a:lnTo>
                    <a:pt x="0" y="19688"/>
                  </a:lnTo>
                  <a:cubicBezTo>
                    <a:pt x="0" y="16603"/>
                    <a:pt x="2501" y="14099"/>
                    <a:pt x="5584" y="14099"/>
                  </a:cubicBezTo>
                  <a:lnTo>
                    <a:pt x="16016" y="14099"/>
                  </a:lnTo>
                  <a:cubicBezTo>
                    <a:pt x="19099" y="14099"/>
                    <a:pt x="21600" y="16603"/>
                    <a:pt x="21600" y="19688"/>
                  </a:cubicBezTo>
                  <a:lnTo>
                    <a:pt x="21600" y="20921"/>
                  </a:lnTo>
                  <a:cubicBezTo>
                    <a:pt x="21600" y="21290"/>
                    <a:pt x="21300" y="21600"/>
                    <a:pt x="20921" y="21600"/>
                  </a:cubicBezTo>
                  <a:close/>
                  <a:moveTo>
                    <a:pt x="10819" y="11780"/>
                  </a:moveTo>
                  <a:cubicBezTo>
                    <a:pt x="7572" y="11780"/>
                    <a:pt x="4935" y="9131"/>
                    <a:pt x="4935" y="5890"/>
                  </a:cubicBezTo>
                  <a:cubicBezTo>
                    <a:pt x="4935" y="2649"/>
                    <a:pt x="7572" y="0"/>
                    <a:pt x="10819" y="0"/>
                  </a:cubicBezTo>
                  <a:cubicBezTo>
                    <a:pt x="14067" y="0"/>
                    <a:pt x="16704" y="2649"/>
                    <a:pt x="16704" y="5890"/>
                  </a:cubicBezTo>
                  <a:cubicBezTo>
                    <a:pt x="16704" y="9131"/>
                    <a:pt x="14067" y="11780"/>
                    <a:pt x="10819" y="11780"/>
                  </a:cubicBezTo>
                  <a:close/>
                  <a:moveTo>
                    <a:pt x="10819" y="1339"/>
                  </a:moveTo>
                  <a:cubicBezTo>
                    <a:pt x="8318" y="1339"/>
                    <a:pt x="6282" y="3377"/>
                    <a:pt x="6282" y="5880"/>
                  </a:cubicBezTo>
                  <a:cubicBezTo>
                    <a:pt x="6282" y="8384"/>
                    <a:pt x="8318" y="10422"/>
                    <a:pt x="10819" y="10422"/>
                  </a:cubicBezTo>
                  <a:cubicBezTo>
                    <a:pt x="13321" y="10422"/>
                    <a:pt x="15357" y="8384"/>
                    <a:pt x="15357" y="5880"/>
                  </a:cubicBezTo>
                  <a:cubicBezTo>
                    <a:pt x="15357" y="3377"/>
                    <a:pt x="13321" y="1339"/>
                    <a:pt x="10819" y="1339"/>
                  </a:cubicBezTo>
                  <a:close/>
                </a:path>
              </a:pathLst>
            </a:custGeom>
            <a:solidFill>
              <a:srgbClr val="000001"/>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i="0" sz="1400" u="none" cap="none" strike="noStrike">
                <a:solidFill>
                  <a:srgbClr val="000000"/>
                </a:solidFill>
              </a:endParaRPr>
            </a:p>
          </p:txBody>
        </p:sp>
      </p:grpSp>
      <p:sp>
        <p:nvSpPr>
          <p:cNvPr id="49" name="Google Shape;49;p6"/>
          <p:cNvSpPr/>
          <p:nvPr/>
        </p:nvSpPr>
        <p:spPr>
          <a:xfrm>
            <a:off x="4869125" y="1490825"/>
            <a:ext cx="26976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THE TEAM</a:t>
            </a:r>
            <a:endParaRPr b="1" sz="1000">
              <a:solidFill>
                <a:schemeClr val="dk1"/>
              </a:solidFill>
            </a:endParaRPr>
          </a:p>
        </p:txBody>
      </p:sp>
      <p:sp>
        <p:nvSpPr>
          <p:cNvPr id="50" name="Google Shape;50;p6"/>
          <p:cNvSpPr/>
          <p:nvPr/>
        </p:nvSpPr>
        <p:spPr>
          <a:xfrm>
            <a:off x="228600" y="2932900"/>
            <a:ext cx="73152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METHODOLOGY</a:t>
            </a:r>
            <a:endParaRPr b="1" sz="1000">
              <a:solidFill>
                <a:schemeClr val="dk1"/>
              </a:solidFill>
            </a:endParaRPr>
          </a:p>
        </p:txBody>
      </p:sp>
      <p:sp>
        <p:nvSpPr>
          <p:cNvPr id="51" name="Google Shape;51;p6"/>
          <p:cNvSpPr/>
          <p:nvPr/>
        </p:nvSpPr>
        <p:spPr>
          <a:xfrm>
            <a:off x="228600" y="7204900"/>
            <a:ext cx="45720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DELIVERABLES</a:t>
            </a:r>
            <a:endParaRPr b="1" sz="1000">
              <a:solidFill>
                <a:schemeClr val="dk1"/>
              </a:solidFill>
            </a:endParaRPr>
          </a:p>
        </p:txBody>
      </p:sp>
      <p:sp>
        <p:nvSpPr>
          <p:cNvPr id="52" name="Google Shape;52;p6"/>
          <p:cNvSpPr/>
          <p:nvPr/>
        </p:nvSpPr>
        <p:spPr>
          <a:xfrm>
            <a:off x="4869120" y="7204900"/>
            <a:ext cx="26976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PROJECT GOVERNANCE</a:t>
            </a:r>
            <a:endParaRPr b="1" sz="1000">
              <a:solidFill>
                <a:schemeClr val="dk1"/>
              </a:solidFill>
            </a:endParaRPr>
          </a:p>
        </p:txBody>
      </p:sp>
      <p:sp>
        <p:nvSpPr>
          <p:cNvPr id="53" name="Google Shape;53;p6"/>
          <p:cNvSpPr/>
          <p:nvPr/>
        </p:nvSpPr>
        <p:spPr>
          <a:xfrm>
            <a:off x="228600" y="9439325"/>
            <a:ext cx="7315200" cy="274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800">
                <a:solidFill>
                  <a:schemeClr val="dk1"/>
                </a:solidFill>
              </a:rPr>
              <a:t>HASHICORP  </a:t>
            </a:r>
            <a:r>
              <a:rPr lang="en" sz="800">
                <a:solidFill>
                  <a:schemeClr val="dk1"/>
                </a:solidFill>
              </a:rPr>
              <a:t>/  VAULT LAUNCH BRIEF</a:t>
            </a:r>
            <a:endParaRPr sz="800">
              <a:solidFill>
                <a:schemeClr val="dk1"/>
              </a:solidFill>
            </a:endParaRPr>
          </a:p>
        </p:txBody>
      </p:sp>
      <p:sp>
        <p:nvSpPr>
          <p:cNvPr id="54" name="Google Shape;54;p6"/>
          <p:cNvSpPr txBox="1"/>
          <p:nvPr>
            <p:ph type="title"/>
          </p:nvPr>
        </p:nvSpPr>
        <p:spPr>
          <a:xfrm>
            <a:off x="228600" y="423463"/>
            <a:ext cx="4740300" cy="524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b="1" sz="24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5" name="Google Shape;55;p6"/>
          <p:cNvSpPr txBox="1"/>
          <p:nvPr>
            <p:ph idx="5" type="title"/>
          </p:nvPr>
        </p:nvSpPr>
        <p:spPr>
          <a:xfrm>
            <a:off x="228600" y="820338"/>
            <a:ext cx="4740300" cy="524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6" name="Google Shape;56;p6"/>
          <p:cNvSpPr/>
          <p:nvPr/>
        </p:nvSpPr>
        <p:spPr>
          <a:xfrm>
            <a:off x="228600" y="1490825"/>
            <a:ext cx="45720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SERVICE SUMMARY</a:t>
            </a:r>
            <a:endParaRPr b="1" sz="1000">
              <a:solidFill>
                <a:schemeClr val="dk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hashicorp.com/state-of-the-cloud" TargetMode="External"/><Relationship Id="rId4" Type="http://schemas.openxmlformats.org/officeDocument/2006/relationships/hyperlink" Target="https://docs.google.com/document/d/1nSiJvw2biJoITJTVPfF5xwWODSABpGrJdaZdwnE1cNY/edit?usp=sharing" TargetMode="External"/><Relationship Id="rId9" Type="http://schemas.openxmlformats.org/officeDocument/2006/relationships/image" Target="../media/image1.png"/><Relationship Id="rId5" Type="http://schemas.openxmlformats.org/officeDocument/2006/relationships/hyperlink" Target="https://www.cyberdefensemagazine.com/is-2024-the-year-of-cloud-repatriation/" TargetMode="External"/><Relationship Id="rId6" Type="http://schemas.openxmlformats.org/officeDocument/2006/relationships/hyperlink" Target="https://blogs.idc.com/2024/10/28/storm-clouds-ahead-missed-expectations-in-cloud-computing/" TargetMode="External"/><Relationship Id="rId7" Type="http://schemas.openxmlformats.org/officeDocument/2006/relationships/hyperlink" Target="https://www.linkedin.com/pulse/growth-enterprise-public-cloud-repatriation-martin-hosken-depte/" TargetMode="External"/><Relationship Id="rId8" Type="http://schemas.openxmlformats.org/officeDocument/2006/relationships/hyperlink" Target="https://www.techradar.com/pro/aws-says-customers-are-turning-back-to-on-pre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hashicorp.highspot.com/items/61a694637e30facd57a1493f?lfrm=srp.1#3"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comments" Target="../comments/commen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comments" Target="../comments/commen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7"/>
          <p:cNvSpPr txBox="1"/>
          <p:nvPr/>
        </p:nvSpPr>
        <p:spPr>
          <a:xfrm>
            <a:off x="264000" y="455650"/>
            <a:ext cx="43359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Inter"/>
                <a:ea typeface="Inter"/>
                <a:cs typeface="Inter"/>
                <a:sym typeface="Inter"/>
              </a:rPr>
              <a:t>Cloud Foundations</a:t>
            </a:r>
            <a:endParaRPr b="1" sz="2000">
              <a:latin typeface="Inter"/>
              <a:ea typeface="Inter"/>
              <a:cs typeface="Inter"/>
              <a:sym typeface="Inter"/>
            </a:endParaRPr>
          </a:p>
        </p:txBody>
      </p:sp>
      <p:sp>
        <p:nvSpPr>
          <p:cNvPr id="62" name="Google Shape;62;p7"/>
          <p:cNvSpPr txBox="1"/>
          <p:nvPr/>
        </p:nvSpPr>
        <p:spPr>
          <a:xfrm>
            <a:off x="264000" y="772850"/>
            <a:ext cx="34194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ter"/>
                <a:ea typeface="Inter"/>
                <a:cs typeface="Inter"/>
                <a:sym typeface="Inter"/>
              </a:rPr>
              <a:t>Discovery Guide</a:t>
            </a:r>
            <a:endParaRPr>
              <a:latin typeface="Inter"/>
              <a:ea typeface="Inter"/>
              <a:cs typeface="Inter"/>
              <a:sym typeface="Inter"/>
            </a:endParaRPr>
          </a:p>
        </p:txBody>
      </p:sp>
      <p:sp>
        <p:nvSpPr>
          <p:cNvPr id="63" name="Google Shape;63;p7"/>
          <p:cNvSpPr txBox="1"/>
          <p:nvPr/>
        </p:nvSpPr>
        <p:spPr>
          <a:xfrm>
            <a:off x="5033800" y="772838"/>
            <a:ext cx="25101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Inter"/>
                <a:ea typeface="Inter"/>
                <a:cs typeface="Inter"/>
                <a:sym typeface="Inter"/>
              </a:rPr>
              <a:t>Technical Play</a:t>
            </a:r>
            <a:endParaRPr>
              <a:latin typeface="Inter"/>
              <a:ea typeface="Inter"/>
              <a:cs typeface="Inter"/>
              <a:sym typeface="Inter"/>
            </a:endParaRPr>
          </a:p>
        </p:txBody>
      </p:sp>
      <p:sp>
        <p:nvSpPr>
          <p:cNvPr id="64" name="Google Shape;64;p7"/>
          <p:cNvSpPr/>
          <p:nvPr/>
        </p:nvSpPr>
        <p:spPr>
          <a:xfrm>
            <a:off x="251400" y="3283300"/>
            <a:ext cx="7315200" cy="1991100"/>
          </a:xfrm>
          <a:prstGeom prst="rect">
            <a:avLst/>
          </a:prstGeom>
          <a:noFill/>
          <a:ln>
            <a:noFill/>
          </a:ln>
        </p:spPr>
        <p:txBody>
          <a:bodyPr anchorCtr="0" anchor="t" bIns="91425" lIns="91425" spcFirstLastPara="1" rIns="91425" wrap="square" tIns="91425">
            <a:noAutofit/>
          </a:bodyPr>
          <a:lstStyle/>
          <a:p>
            <a:pPr indent="-171450" lvl="0" marL="228600" rtl="0" algn="l">
              <a:lnSpc>
                <a:spcPct val="115000"/>
              </a:lnSpc>
              <a:spcBef>
                <a:spcPts val="0"/>
              </a:spcBef>
              <a:spcAft>
                <a:spcPts val="0"/>
              </a:spcAft>
              <a:buClr>
                <a:schemeClr val="dk1"/>
              </a:buClr>
              <a:buSzPts val="900"/>
              <a:buFont typeface="Inter"/>
              <a:buChar char="●"/>
            </a:pPr>
            <a:r>
              <a:rPr b="1" lang="en" sz="1000">
                <a:solidFill>
                  <a:schemeClr val="dk1"/>
                </a:solidFill>
                <a:latin typeface="Inter"/>
                <a:ea typeface="Inter"/>
                <a:cs typeface="Inter"/>
                <a:sym typeface="Inter"/>
              </a:rPr>
              <a:t>VP Cloud Eng</a:t>
            </a:r>
            <a:r>
              <a:rPr lang="en" sz="1000">
                <a:solidFill>
                  <a:schemeClr val="dk1"/>
                </a:solidFill>
                <a:latin typeface="Inter"/>
                <a:ea typeface="Inter"/>
                <a:cs typeface="Inter"/>
                <a:sym typeface="Inter"/>
              </a:rPr>
              <a:t> is under pressure to </a:t>
            </a:r>
            <a:r>
              <a:rPr lang="en" sz="1000">
                <a:solidFill>
                  <a:schemeClr val="dk1"/>
                </a:solidFill>
                <a:latin typeface="Inter"/>
                <a:ea typeface="Inter"/>
                <a:cs typeface="Inter"/>
                <a:sym typeface="Inter"/>
              </a:rPr>
              <a:t>bring their house under control</a:t>
            </a:r>
            <a:r>
              <a:rPr lang="en" sz="1000">
                <a:solidFill>
                  <a:schemeClr val="dk1"/>
                </a:solidFill>
                <a:latin typeface="Inter"/>
                <a:ea typeface="Inter"/>
                <a:cs typeface="Inter"/>
                <a:sym typeface="Inter"/>
              </a:rPr>
              <a:t> without any business impact and delivering a secure, cloud agnostic, self-service experience for their customer (VP App Dev).  Driving standardization and centralized governance is making it difficult to optimize cloud ROI.</a:t>
            </a:r>
            <a:endParaRPr sz="1000">
              <a:solidFill>
                <a:schemeClr val="dk1"/>
              </a:solidFill>
              <a:latin typeface="Inter"/>
              <a:ea typeface="Inter"/>
              <a:cs typeface="Inter"/>
              <a:sym typeface="Inter"/>
            </a:endParaRPr>
          </a:p>
          <a:p>
            <a:pPr indent="-171450" lvl="0" marL="228600" rtl="0" algn="l">
              <a:lnSpc>
                <a:spcPct val="115000"/>
              </a:lnSpc>
              <a:spcBef>
                <a:spcPts val="400"/>
              </a:spcBef>
              <a:spcAft>
                <a:spcPts val="0"/>
              </a:spcAft>
              <a:buClr>
                <a:schemeClr val="dk1"/>
              </a:buClr>
              <a:buSzPts val="900"/>
              <a:buFont typeface="Inter"/>
              <a:buChar char="●"/>
            </a:pPr>
            <a:r>
              <a:rPr lang="en" sz="1000">
                <a:solidFill>
                  <a:schemeClr val="dk1"/>
                </a:solidFill>
                <a:latin typeface="Inter"/>
                <a:ea typeface="Inter"/>
                <a:cs typeface="Inter"/>
                <a:sym typeface="Inter"/>
              </a:rPr>
              <a:t>Cloud costs are getting out of control. </a:t>
            </a:r>
            <a:r>
              <a:rPr lang="en" sz="1000">
                <a:solidFill>
                  <a:schemeClr val="dk1"/>
                </a:solidFill>
                <a:latin typeface="Inter"/>
                <a:ea typeface="Inter"/>
                <a:cs typeface="Inter"/>
                <a:sym typeface="Inter"/>
              </a:rPr>
              <a:t>New AI</a:t>
            </a:r>
            <a:r>
              <a:rPr lang="en" sz="1000">
                <a:solidFill>
                  <a:schemeClr val="dk1"/>
                </a:solidFill>
                <a:latin typeface="Inter"/>
                <a:ea typeface="Inter"/>
                <a:cs typeface="Inter"/>
                <a:sym typeface="Inter"/>
              </a:rPr>
              <a:t> application development initiatives are compounding cost and complexity.  LOB leaders are still investing in shadow IT.</a:t>
            </a:r>
            <a:endParaRPr sz="1000">
              <a:solidFill>
                <a:schemeClr val="dk1"/>
              </a:solidFill>
              <a:latin typeface="Inter"/>
              <a:ea typeface="Inter"/>
              <a:cs typeface="Inter"/>
              <a:sym typeface="Inter"/>
            </a:endParaRPr>
          </a:p>
          <a:p>
            <a:pPr indent="-171450" lvl="0" marL="228600" rtl="0" algn="l">
              <a:lnSpc>
                <a:spcPct val="115000"/>
              </a:lnSpc>
              <a:spcBef>
                <a:spcPts val="400"/>
              </a:spcBef>
              <a:spcAft>
                <a:spcPts val="0"/>
              </a:spcAft>
              <a:buClr>
                <a:schemeClr val="dk1"/>
              </a:buClr>
              <a:buSzPts val="900"/>
              <a:buFont typeface="Inter"/>
              <a:buChar char="●"/>
            </a:pPr>
            <a:r>
              <a:rPr b="1" lang="en" sz="1000">
                <a:solidFill>
                  <a:schemeClr val="dk1"/>
                </a:solidFill>
                <a:latin typeface="Inter"/>
                <a:ea typeface="Inter"/>
                <a:cs typeface="Inter"/>
                <a:sym typeface="Inter"/>
              </a:rPr>
              <a:t>VP App Dev</a:t>
            </a:r>
            <a:r>
              <a:rPr lang="en" sz="1000">
                <a:solidFill>
                  <a:schemeClr val="dk1"/>
                </a:solidFill>
                <a:latin typeface="Inter"/>
                <a:ea typeface="Inter"/>
                <a:cs typeface="Inter"/>
                <a:sym typeface="Inter"/>
              </a:rPr>
              <a:t> unhappy with the productivity constraints implemented by Infra/Ops/Cloud Ops/Security, </a:t>
            </a:r>
            <a:r>
              <a:rPr lang="en" sz="1000">
                <a:solidFill>
                  <a:schemeClr val="dk1"/>
                </a:solidFill>
                <a:latin typeface="Inter"/>
                <a:ea typeface="Inter"/>
                <a:cs typeface="Inter"/>
                <a:sym typeface="Inter"/>
              </a:rPr>
              <a:t>are still motivated towards shadow IT.</a:t>
            </a:r>
            <a:endParaRPr sz="1000">
              <a:solidFill>
                <a:schemeClr val="dk1"/>
              </a:solidFill>
              <a:latin typeface="Inter"/>
              <a:ea typeface="Inter"/>
              <a:cs typeface="Inter"/>
              <a:sym typeface="Inter"/>
            </a:endParaRPr>
          </a:p>
          <a:p>
            <a:pPr indent="-171450" lvl="0" marL="228600" rtl="0" algn="l">
              <a:lnSpc>
                <a:spcPct val="115000"/>
              </a:lnSpc>
              <a:spcBef>
                <a:spcPts val="400"/>
              </a:spcBef>
              <a:spcAft>
                <a:spcPts val="0"/>
              </a:spcAft>
              <a:buClr>
                <a:schemeClr val="dk1"/>
              </a:buClr>
              <a:buSzPts val="900"/>
              <a:buFont typeface="Inter"/>
              <a:buChar char="●"/>
            </a:pPr>
            <a:r>
              <a:rPr b="1" lang="en" sz="1000">
                <a:solidFill>
                  <a:schemeClr val="dk1"/>
                </a:solidFill>
                <a:latin typeface="Inter"/>
                <a:ea typeface="Inter"/>
                <a:cs typeface="Inter"/>
                <a:sym typeface="Inter"/>
              </a:rPr>
              <a:t>CIOs</a:t>
            </a:r>
            <a:r>
              <a:rPr lang="en" sz="1000">
                <a:solidFill>
                  <a:schemeClr val="dk1"/>
                </a:solidFill>
                <a:latin typeface="Inter"/>
                <a:ea typeface="Inter"/>
                <a:cs typeface="Inter"/>
                <a:sym typeface="Inter"/>
              </a:rPr>
              <a:t> are faced with pressures to repatriate workloads and data</a:t>
            </a:r>
            <a:r>
              <a:rPr lang="en" sz="1000">
                <a:solidFill>
                  <a:schemeClr val="dk1"/>
                </a:solidFill>
                <a:latin typeface="Inter"/>
                <a:ea typeface="Inter"/>
                <a:cs typeface="Inter"/>
                <a:sym typeface="Inter"/>
              </a:rPr>
              <a:t>.</a:t>
            </a:r>
            <a:endParaRPr sz="1000">
              <a:solidFill>
                <a:schemeClr val="dk1"/>
              </a:solidFill>
              <a:latin typeface="Inter"/>
              <a:ea typeface="Inter"/>
              <a:cs typeface="Inter"/>
              <a:sym typeface="Inter"/>
            </a:endParaRPr>
          </a:p>
          <a:p>
            <a:pPr indent="-171450" lvl="0" marL="228600" rtl="0" algn="l">
              <a:lnSpc>
                <a:spcPct val="115000"/>
              </a:lnSpc>
              <a:spcBef>
                <a:spcPts val="400"/>
              </a:spcBef>
              <a:spcAft>
                <a:spcPts val="400"/>
              </a:spcAft>
              <a:buClr>
                <a:schemeClr val="dk1"/>
              </a:buClr>
              <a:buSzPts val="900"/>
              <a:buFont typeface="Inter"/>
              <a:buChar char="●"/>
            </a:pPr>
            <a:r>
              <a:rPr lang="en" sz="1000">
                <a:solidFill>
                  <a:schemeClr val="dk1"/>
                </a:solidFill>
                <a:latin typeface="Inter"/>
                <a:ea typeface="Inter"/>
                <a:cs typeface="Inter"/>
                <a:sym typeface="Inter"/>
              </a:rPr>
              <a:t>Private data centers are experiencing upheaval from Broadcom/VMware cost changes. </a:t>
            </a:r>
            <a:endParaRPr sz="1000">
              <a:solidFill>
                <a:schemeClr val="dk1"/>
              </a:solidFill>
              <a:latin typeface="Inter"/>
              <a:ea typeface="Inter"/>
              <a:cs typeface="Inter"/>
              <a:sym typeface="Inter"/>
            </a:endParaRPr>
          </a:p>
        </p:txBody>
      </p:sp>
      <p:sp>
        <p:nvSpPr>
          <p:cNvPr id="65" name="Google Shape;65;p7"/>
          <p:cNvSpPr/>
          <p:nvPr/>
        </p:nvSpPr>
        <p:spPr>
          <a:xfrm>
            <a:off x="2244300" y="1546275"/>
            <a:ext cx="5322300" cy="151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Inter"/>
                <a:ea typeface="Inter"/>
                <a:cs typeface="Inter"/>
                <a:sym typeface="Inter"/>
              </a:rPr>
              <a:t>Building a foundation for infrastructure management  that abstracts multiple clouds and satisfies the desired outcomes around Cost, Risk, and Speed continues to be a top priority for our target customers.</a:t>
            </a:r>
            <a:endParaRPr sz="1000">
              <a:solidFill>
                <a:schemeClr val="dk1"/>
              </a:solidFill>
              <a:latin typeface="Inter"/>
              <a:ea typeface="Inter"/>
              <a:cs typeface="Inter"/>
              <a:sym typeface="Inter"/>
            </a:endParaRPr>
          </a:p>
          <a:p>
            <a:pPr indent="-292100" lvl="0" marL="457200" rtl="0" algn="l">
              <a:lnSpc>
                <a:spcPct val="115000"/>
              </a:lnSpc>
              <a:spcBef>
                <a:spcPts val="400"/>
              </a:spcBef>
              <a:spcAft>
                <a:spcPts val="0"/>
              </a:spcAft>
              <a:buClr>
                <a:schemeClr val="dk1"/>
              </a:buClr>
              <a:buSzPts val="1000"/>
              <a:buFont typeface="Inter"/>
              <a:buChar char="●"/>
            </a:pPr>
            <a:r>
              <a:rPr lang="en" sz="1000">
                <a:solidFill>
                  <a:schemeClr val="dk1"/>
                </a:solidFill>
                <a:latin typeface="Inter"/>
                <a:ea typeface="Inter"/>
                <a:cs typeface="Inter"/>
                <a:sym typeface="Inter"/>
              </a:rPr>
              <a:t>VP of Cloud </a:t>
            </a:r>
            <a:r>
              <a:rPr lang="en" sz="1000">
                <a:solidFill>
                  <a:schemeClr val="dk1"/>
                </a:solidFill>
                <a:latin typeface="Inter"/>
                <a:ea typeface="Inter"/>
                <a:cs typeface="Inter"/>
                <a:sym typeface="Inter"/>
              </a:rPr>
              <a:t>see</a:t>
            </a:r>
            <a:r>
              <a:rPr lang="en" sz="1000">
                <a:solidFill>
                  <a:schemeClr val="dk1"/>
                </a:solidFill>
                <a:latin typeface="Inter"/>
                <a:ea typeface="Inter"/>
                <a:cs typeface="Inter"/>
                <a:sym typeface="Inter"/>
              </a:rPr>
              <a:t> cost and risk challenges due to fragmented processes </a:t>
            </a:r>
            <a:endParaRPr sz="1000">
              <a:solidFill>
                <a:schemeClr val="dk1"/>
              </a:solidFill>
              <a:latin typeface="Inter"/>
              <a:ea typeface="Inter"/>
              <a:cs typeface="Inter"/>
              <a:sym typeface="Inter"/>
            </a:endParaRPr>
          </a:p>
          <a:p>
            <a:pPr indent="-292100" lvl="0" marL="457200" rtl="0" algn="l">
              <a:lnSpc>
                <a:spcPct val="115000"/>
              </a:lnSpc>
              <a:spcBef>
                <a:spcPts val="400"/>
              </a:spcBef>
              <a:spcAft>
                <a:spcPts val="400"/>
              </a:spcAft>
              <a:buClr>
                <a:schemeClr val="dk1"/>
              </a:buClr>
              <a:buSzPts val="1000"/>
              <a:buFont typeface="Inter"/>
              <a:buChar char="●"/>
            </a:pPr>
            <a:r>
              <a:rPr lang="en" sz="1000">
                <a:solidFill>
                  <a:schemeClr val="dk1"/>
                </a:solidFill>
                <a:latin typeface="Inter"/>
                <a:ea typeface="Inter"/>
                <a:cs typeface="Inter"/>
                <a:sym typeface="Inter"/>
              </a:rPr>
              <a:t>VP of App Dev are missing deadlines with degraded speed to market for new application delivery.</a:t>
            </a:r>
            <a:endParaRPr sz="1000">
              <a:solidFill>
                <a:schemeClr val="dk1"/>
              </a:solidFill>
            </a:endParaRPr>
          </a:p>
        </p:txBody>
      </p:sp>
      <p:grpSp>
        <p:nvGrpSpPr>
          <p:cNvPr id="66" name="Google Shape;66;p7"/>
          <p:cNvGrpSpPr/>
          <p:nvPr/>
        </p:nvGrpSpPr>
        <p:grpSpPr>
          <a:xfrm>
            <a:off x="464745" y="1904344"/>
            <a:ext cx="457196" cy="457196"/>
            <a:chOff x="2024575" y="3800650"/>
            <a:chExt cx="502800" cy="502800"/>
          </a:xfrm>
        </p:grpSpPr>
        <p:sp>
          <p:nvSpPr>
            <p:cNvPr id="67" name="Google Shape;67;p7"/>
            <p:cNvSpPr/>
            <p:nvPr/>
          </p:nvSpPr>
          <p:spPr>
            <a:xfrm>
              <a:off x="2024575" y="3800650"/>
              <a:ext cx="502800" cy="502800"/>
            </a:xfrm>
            <a:prstGeom prst="ellipse">
              <a:avLst/>
            </a:prstGeom>
            <a:solidFill>
              <a:srgbClr val="9EBB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 name="Google Shape;68;p7"/>
            <p:cNvSpPr/>
            <p:nvPr/>
          </p:nvSpPr>
          <p:spPr>
            <a:xfrm>
              <a:off x="2093104" y="3869179"/>
              <a:ext cx="365742" cy="365742"/>
            </a:xfrm>
            <a:custGeom>
              <a:rect b="b" l="l" r="r" t="t"/>
              <a:pathLst>
                <a:path extrusionOk="0" h="21600" w="21600">
                  <a:moveTo>
                    <a:pt x="20941" y="21600"/>
                  </a:moveTo>
                  <a:cubicBezTo>
                    <a:pt x="20572" y="21600"/>
                    <a:pt x="20262" y="21299"/>
                    <a:pt x="20262" y="20921"/>
                  </a:cubicBezTo>
                  <a:lnTo>
                    <a:pt x="20262" y="19688"/>
                  </a:lnTo>
                  <a:cubicBezTo>
                    <a:pt x="20262" y="17350"/>
                    <a:pt x="18362" y="15448"/>
                    <a:pt x="16025" y="15448"/>
                  </a:cubicBezTo>
                  <a:lnTo>
                    <a:pt x="5594" y="15448"/>
                  </a:lnTo>
                  <a:cubicBezTo>
                    <a:pt x="3257" y="15448"/>
                    <a:pt x="1357" y="17350"/>
                    <a:pt x="1357" y="19688"/>
                  </a:cubicBezTo>
                  <a:lnTo>
                    <a:pt x="1357" y="20921"/>
                  </a:lnTo>
                  <a:cubicBezTo>
                    <a:pt x="1357" y="21290"/>
                    <a:pt x="1057" y="21600"/>
                    <a:pt x="679" y="21600"/>
                  </a:cubicBezTo>
                  <a:cubicBezTo>
                    <a:pt x="300" y="21600"/>
                    <a:pt x="0" y="21299"/>
                    <a:pt x="0" y="20921"/>
                  </a:cubicBezTo>
                  <a:lnTo>
                    <a:pt x="0" y="19688"/>
                  </a:lnTo>
                  <a:cubicBezTo>
                    <a:pt x="0" y="16603"/>
                    <a:pt x="2501" y="14099"/>
                    <a:pt x="5584" y="14099"/>
                  </a:cubicBezTo>
                  <a:lnTo>
                    <a:pt x="16016" y="14099"/>
                  </a:lnTo>
                  <a:cubicBezTo>
                    <a:pt x="19099" y="14099"/>
                    <a:pt x="21600" y="16603"/>
                    <a:pt x="21600" y="19688"/>
                  </a:cubicBezTo>
                  <a:lnTo>
                    <a:pt x="21600" y="20921"/>
                  </a:lnTo>
                  <a:cubicBezTo>
                    <a:pt x="21600" y="21290"/>
                    <a:pt x="21300" y="21600"/>
                    <a:pt x="20921" y="21600"/>
                  </a:cubicBezTo>
                  <a:close/>
                  <a:moveTo>
                    <a:pt x="10819" y="11780"/>
                  </a:moveTo>
                  <a:cubicBezTo>
                    <a:pt x="7572" y="11780"/>
                    <a:pt x="4935" y="9131"/>
                    <a:pt x="4935" y="5890"/>
                  </a:cubicBezTo>
                  <a:cubicBezTo>
                    <a:pt x="4935" y="2649"/>
                    <a:pt x="7572" y="0"/>
                    <a:pt x="10819" y="0"/>
                  </a:cubicBezTo>
                  <a:cubicBezTo>
                    <a:pt x="14067" y="0"/>
                    <a:pt x="16704" y="2649"/>
                    <a:pt x="16704" y="5890"/>
                  </a:cubicBezTo>
                  <a:cubicBezTo>
                    <a:pt x="16704" y="9131"/>
                    <a:pt x="14067" y="11780"/>
                    <a:pt x="10819" y="11780"/>
                  </a:cubicBezTo>
                  <a:close/>
                  <a:moveTo>
                    <a:pt x="10819" y="1339"/>
                  </a:moveTo>
                  <a:cubicBezTo>
                    <a:pt x="8318" y="1339"/>
                    <a:pt x="6282" y="3377"/>
                    <a:pt x="6282" y="5880"/>
                  </a:cubicBezTo>
                  <a:cubicBezTo>
                    <a:pt x="6282" y="8384"/>
                    <a:pt x="8318" y="10422"/>
                    <a:pt x="10819" y="10422"/>
                  </a:cubicBezTo>
                  <a:cubicBezTo>
                    <a:pt x="13321" y="10422"/>
                    <a:pt x="15357" y="8384"/>
                    <a:pt x="15357" y="5880"/>
                  </a:cubicBezTo>
                  <a:cubicBezTo>
                    <a:pt x="15357" y="3377"/>
                    <a:pt x="13321" y="1339"/>
                    <a:pt x="10819" y="1339"/>
                  </a:cubicBezTo>
                  <a:close/>
                </a:path>
              </a:pathLst>
            </a:custGeom>
            <a:solidFill>
              <a:srgbClr val="000001"/>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grpSp>
        <p:nvGrpSpPr>
          <p:cNvPr id="69" name="Google Shape;69;p7"/>
          <p:cNvGrpSpPr/>
          <p:nvPr/>
        </p:nvGrpSpPr>
        <p:grpSpPr>
          <a:xfrm>
            <a:off x="1349533" y="1904344"/>
            <a:ext cx="457196" cy="457196"/>
            <a:chOff x="2024575" y="3800650"/>
            <a:chExt cx="502800" cy="502800"/>
          </a:xfrm>
        </p:grpSpPr>
        <p:sp>
          <p:nvSpPr>
            <p:cNvPr id="70" name="Google Shape;70;p7"/>
            <p:cNvSpPr/>
            <p:nvPr/>
          </p:nvSpPr>
          <p:spPr>
            <a:xfrm>
              <a:off x="2024575" y="3800650"/>
              <a:ext cx="502800" cy="502800"/>
            </a:xfrm>
            <a:prstGeom prst="ellipse">
              <a:avLst/>
            </a:prstGeom>
            <a:solidFill>
              <a:srgbClr val="BED2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 name="Google Shape;71;p7"/>
            <p:cNvSpPr/>
            <p:nvPr/>
          </p:nvSpPr>
          <p:spPr>
            <a:xfrm>
              <a:off x="2093104" y="3869179"/>
              <a:ext cx="365742" cy="365742"/>
            </a:xfrm>
            <a:custGeom>
              <a:rect b="b" l="l" r="r" t="t"/>
              <a:pathLst>
                <a:path extrusionOk="0" h="21600" w="21600">
                  <a:moveTo>
                    <a:pt x="20941" y="21600"/>
                  </a:moveTo>
                  <a:cubicBezTo>
                    <a:pt x="20572" y="21600"/>
                    <a:pt x="20262" y="21299"/>
                    <a:pt x="20262" y="20921"/>
                  </a:cubicBezTo>
                  <a:lnTo>
                    <a:pt x="20262" y="19688"/>
                  </a:lnTo>
                  <a:cubicBezTo>
                    <a:pt x="20262" y="17350"/>
                    <a:pt x="18362" y="15448"/>
                    <a:pt x="16025" y="15448"/>
                  </a:cubicBezTo>
                  <a:lnTo>
                    <a:pt x="5594" y="15448"/>
                  </a:lnTo>
                  <a:cubicBezTo>
                    <a:pt x="3257" y="15448"/>
                    <a:pt x="1357" y="17350"/>
                    <a:pt x="1357" y="19688"/>
                  </a:cubicBezTo>
                  <a:lnTo>
                    <a:pt x="1357" y="20921"/>
                  </a:lnTo>
                  <a:cubicBezTo>
                    <a:pt x="1357" y="21290"/>
                    <a:pt x="1057" y="21600"/>
                    <a:pt x="679" y="21600"/>
                  </a:cubicBezTo>
                  <a:cubicBezTo>
                    <a:pt x="300" y="21600"/>
                    <a:pt x="0" y="21299"/>
                    <a:pt x="0" y="20921"/>
                  </a:cubicBezTo>
                  <a:lnTo>
                    <a:pt x="0" y="19688"/>
                  </a:lnTo>
                  <a:cubicBezTo>
                    <a:pt x="0" y="16603"/>
                    <a:pt x="2501" y="14099"/>
                    <a:pt x="5584" y="14099"/>
                  </a:cubicBezTo>
                  <a:lnTo>
                    <a:pt x="16016" y="14099"/>
                  </a:lnTo>
                  <a:cubicBezTo>
                    <a:pt x="19099" y="14099"/>
                    <a:pt x="21600" y="16603"/>
                    <a:pt x="21600" y="19688"/>
                  </a:cubicBezTo>
                  <a:lnTo>
                    <a:pt x="21600" y="20921"/>
                  </a:lnTo>
                  <a:cubicBezTo>
                    <a:pt x="21600" y="21290"/>
                    <a:pt x="21300" y="21600"/>
                    <a:pt x="20921" y="21600"/>
                  </a:cubicBezTo>
                  <a:close/>
                  <a:moveTo>
                    <a:pt x="10819" y="11780"/>
                  </a:moveTo>
                  <a:cubicBezTo>
                    <a:pt x="7572" y="11780"/>
                    <a:pt x="4935" y="9131"/>
                    <a:pt x="4935" y="5890"/>
                  </a:cubicBezTo>
                  <a:cubicBezTo>
                    <a:pt x="4935" y="2649"/>
                    <a:pt x="7572" y="0"/>
                    <a:pt x="10819" y="0"/>
                  </a:cubicBezTo>
                  <a:cubicBezTo>
                    <a:pt x="14067" y="0"/>
                    <a:pt x="16704" y="2649"/>
                    <a:pt x="16704" y="5890"/>
                  </a:cubicBezTo>
                  <a:cubicBezTo>
                    <a:pt x="16704" y="9131"/>
                    <a:pt x="14067" y="11780"/>
                    <a:pt x="10819" y="11780"/>
                  </a:cubicBezTo>
                  <a:close/>
                  <a:moveTo>
                    <a:pt x="10819" y="1339"/>
                  </a:moveTo>
                  <a:cubicBezTo>
                    <a:pt x="8318" y="1339"/>
                    <a:pt x="6282" y="3377"/>
                    <a:pt x="6282" y="5880"/>
                  </a:cubicBezTo>
                  <a:cubicBezTo>
                    <a:pt x="6282" y="8384"/>
                    <a:pt x="8318" y="10422"/>
                    <a:pt x="10819" y="10422"/>
                  </a:cubicBezTo>
                  <a:cubicBezTo>
                    <a:pt x="13321" y="10422"/>
                    <a:pt x="15357" y="8384"/>
                    <a:pt x="15357" y="5880"/>
                  </a:cubicBezTo>
                  <a:cubicBezTo>
                    <a:pt x="15357" y="3377"/>
                    <a:pt x="13321" y="1339"/>
                    <a:pt x="10819" y="1339"/>
                  </a:cubicBezTo>
                  <a:close/>
                </a:path>
              </a:pathLst>
            </a:custGeom>
            <a:solidFill>
              <a:srgbClr val="000001"/>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sp>
        <p:nvSpPr>
          <p:cNvPr id="72" name="Google Shape;72;p7"/>
          <p:cNvSpPr/>
          <p:nvPr/>
        </p:nvSpPr>
        <p:spPr>
          <a:xfrm>
            <a:off x="275300" y="2458200"/>
            <a:ext cx="836100" cy="183000"/>
          </a:xfrm>
          <a:prstGeom prst="rect">
            <a:avLst/>
          </a:prstGeom>
          <a:solidFill>
            <a:schemeClr val="lt1"/>
          </a:solidFill>
          <a:ln>
            <a:noFill/>
          </a:ln>
        </p:spPr>
        <p:txBody>
          <a:bodyPr anchorCtr="0" anchor="t" bIns="91425" lIns="91425" spcFirstLastPara="1" rIns="91425" wrap="square" tIns="0">
            <a:noAutofit/>
          </a:bodyPr>
          <a:lstStyle/>
          <a:p>
            <a:pPr indent="0" lvl="0" marL="0" rtl="0" algn="ctr">
              <a:spcBef>
                <a:spcPts val="0"/>
              </a:spcBef>
              <a:spcAft>
                <a:spcPts val="0"/>
              </a:spcAft>
              <a:buNone/>
            </a:pPr>
            <a:r>
              <a:rPr b="1" lang="en" sz="900">
                <a:latin typeface="Inter"/>
                <a:ea typeface="Inter"/>
                <a:cs typeface="Inter"/>
                <a:sym typeface="Inter"/>
              </a:rPr>
              <a:t>VP Cloud</a:t>
            </a:r>
            <a:endParaRPr b="1" sz="900">
              <a:latin typeface="Inter"/>
              <a:ea typeface="Inter"/>
              <a:cs typeface="Inter"/>
              <a:sym typeface="Inter"/>
            </a:endParaRPr>
          </a:p>
        </p:txBody>
      </p:sp>
      <p:sp>
        <p:nvSpPr>
          <p:cNvPr id="73" name="Google Shape;73;p7"/>
          <p:cNvSpPr/>
          <p:nvPr/>
        </p:nvSpPr>
        <p:spPr>
          <a:xfrm>
            <a:off x="1079600" y="2458193"/>
            <a:ext cx="1002300" cy="183000"/>
          </a:xfrm>
          <a:prstGeom prst="rect">
            <a:avLst/>
          </a:prstGeom>
          <a:solidFill>
            <a:schemeClr val="lt1"/>
          </a:solidFill>
          <a:ln>
            <a:noFill/>
          </a:ln>
        </p:spPr>
        <p:txBody>
          <a:bodyPr anchorCtr="0" anchor="t" bIns="91425" lIns="91425" spcFirstLastPara="1" rIns="91425" wrap="square" tIns="0">
            <a:noAutofit/>
          </a:bodyPr>
          <a:lstStyle/>
          <a:p>
            <a:pPr indent="0" lvl="0" marL="0" rtl="0" algn="ctr">
              <a:spcBef>
                <a:spcPts val="0"/>
              </a:spcBef>
              <a:spcAft>
                <a:spcPts val="0"/>
              </a:spcAft>
              <a:buNone/>
            </a:pPr>
            <a:r>
              <a:rPr b="1" lang="en" sz="900">
                <a:latin typeface="Inter"/>
                <a:ea typeface="Inter"/>
                <a:cs typeface="Inter"/>
                <a:sym typeface="Inter"/>
              </a:rPr>
              <a:t>VP App Dev</a:t>
            </a:r>
            <a:endParaRPr b="1" sz="900">
              <a:latin typeface="Inter"/>
              <a:ea typeface="Inter"/>
              <a:cs typeface="Inter"/>
              <a:sym typeface="Inter"/>
            </a:endParaRPr>
          </a:p>
        </p:txBody>
      </p:sp>
      <p:sp>
        <p:nvSpPr>
          <p:cNvPr id="74" name="Google Shape;74;p7"/>
          <p:cNvSpPr/>
          <p:nvPr/>
        </p:nvSpPr>
        <p:spPr>
          <a:xfrm>
            <a:off x="251400" y="1262225"/>
            <a:ext cx="73152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Inter"/>
                <a:ea typeface="Inter"/>
                <a:cs typeface="Inter"/>
                <a:sym typeface="Inter"/>
              </a:rPr>
              <a:t>THE PERSONA(S) IMPACTED</a:t>
            </a:r>
            <a:endParaRPr b="1" sz="1000">
              <a:solidFill>
                <a:schemeClr val="dk1"/>
              </a:solidFill>
              <a:latin typeface="Inter"/>
              <a:ea typeface="Inter"/>
              <a:cs typeface="Inter"/>
              <a:sym typeface="Inter"/>
            </a:endParaRPr>
          </a:p>
        </p:txBody>
      </p:sp>
      <p:sp>
        <p:nvSpPr>
          <p:cNvPr id="75" name="Google Shape;75;p7"/>
          <p:cNvSpPr/>
          <p:nvPr/>
        </p:nvSpPr>
        <p:spPr>
          <a:xfrm>
            <a:off x="251400" y="3009100"/>
            <a:ext cx="73152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Inter"/>
                <a:ea typeface="Inter"/>
                <a:cs typeface="Inter"/>
                <a:sym typeface="Inter"/>
              </a:rPr>
              <a:t>BACKGROUND &amp; PROBLEM NARRATIVE</a:t>
            </a:r>
            <a:endParaRPr b="1" sz="1000">
              <a:solidFill>
                <a:schemeClr val="dk1"/>
              </a:solidFill>
              <a:latin typeface="Inter"/>
              <a:ea typeface="Inter"/>
              <a:cs typeface="Inter"/>
              <a:sym typeface="Inter"/>
            </a:endParaRPr>
          </a:p>
        </p:txBody>
      </p:sp>
      <p:sp>
        <p:nvSpPr>
          <p:cNvPr id="76" name="Google Shape;76;p7"/>
          <p:cNvSpPr/>
          <p:nvPr/>
        </p:nvSpPr>
        <p:spPr>
          <a:xfrm>
            <a:off x="1349525" y="9439325"/>
            <a:ext cx="6194400" cy="274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800">
                <a:solidFill>
                  <a:schemeClr val="dk1"/>
                </a:solidFill>
              </a:rPr>
              <a:t>DISCOVERY GUIDE</a:t>
            </a:r>
            <a:r>
              <a:rPr b="1" lang="en" sz="800">
                <a:solidFill>
                  <a:schemeClr val="dk1"/>
                </a:solidFill>
              </a:rPr>
              <a:t> </a:t>
            </a:r>
            <a:r>
              <a:rPr lang="en" sz="800">
                <a:solidFill>
                  <a:schemeClr val="dk1"/>
                </a:solidFill>
              </a:rPr>
              <a:t> CLOUD FOUNDATIONS</a:t>
            </a:r>
            <a:endParaRPr sz="800">
              <a:solidFill>
                <a:schemeClr val="dk1"/>
              </a:solidFill>
            </a:endParaRPr>
          </a:p>
        </p:txBody>
      </p:sp>
      <p:sp>
        <p:nvSpPr>
          <p:cNvPr id="77" name="Google Shape;77;p7"/>
          <p:cNvSpPr/>
          <p:nvPr/>
        </p:nvSpPr>
        <p:spPr>
          <a:xfrm>
            <a:off x="275275" y="5832600"/>
            <a:ext cx="3573900" cy="1439400"/>
          </a:xfrm>
          <a:prstGeom prst="rect">
            <a:avLst/>
          </a:prstGeom>
          <a:solidFill>
            <a:srgbClr val="DFE8FB"/>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latin typeface="Inter"/>
                <a:ea typeface="Inter"/>
                <a:cs typeface="Inter"/>
                <a:sym typeface="Inter"/>
              </a:rPr>
              <a:t>Cloud Zero Survey: </a:t>
            </a:r>
            <a:endParaRPr sz="900">
              <a:latin typeface="Inter"/>
              <a:ea typeface="Inter"/>
              <a:cs typeface="Inter"/>
              <a:sym typeface="Inter"/>
            </a:endParaRPr>
          </a:p>
          <a:p>
            <a:pPr indent="-171450" lvl="0" marL="285750" rtl="0" algn="l">
              <a:lnSpc>
                <a:spcPct val="125000"/>
              </a:lnSpc>
              <a:spcBef>
                <a:spcPts val="0"/>
              </a:spcBef>
              <a:spcAft>
                <a:spcPts val="0"/>
              </a:spcAft>
              <a:buSzPts val="900"/>
              <a:buFont typeface="Inter"/>
              <a:buChar char="●"/>
            </a:pPr>
            <a:r>
              <a:rPr lang="en" sz="900">
                <a:latin typeface="Inter"/>
                <a:ea typeface="Inter"/>
                <a:cs typeface="Inter"/>
                <a:sym typeface="Inter"/>
              </a:rPr>
              <a:t>“</a:t>
            </a:r>
            <a:r>
              <a:rPr lang="en" sz="900">
                <a:latin typeface="Inter"/>
                <a:ea typeface="Inter"/>
                <a:cs typeface="Inter"/>
                <a:sym typeface="Inter"/>
              </a:rPr>
              <a:t>companies reported healthy cloud costs, with 58% of respondents saying their costs are too high.”</a:t>
            </a:r>
            <a:endParaRPr sz="900">
              <a:latin typeface="Inter"/>
              <a:ea typeface="Inter"/>
              <a:cs typeface="Inter"/>
              <a:sym typeface="Inter"/>
            </a:endParaRPr>
          </a:p>
          <a:p>
            <a:pPr indent="-171450" lvl="0" marL="285750" rtl="0" algn="l">
              <a:lnSpc>
                <a:spcPct val="125000"/>
              </a:lnSpc>
              <a:spcBef>
                <a:spcPts val="0"/>
              </a:spcBef>
              <a:spcAft>
                <a:spcPts val="0"/>
              </a:spcAft>
              <a:buSzPts val="900"/>
              <a:buFont typeface="Inter"/>
              <a:buChar char="●"/>
            </a:pPr>
            <a:r>
              <a:rPr lang="en" sz="900">
                <a:latin typeface="Inter"/>
                <a:ea typeface="Inter"/>
                <a:cs typeface="Inter"/>
                <a:sym typeface="Inter"/>
              </a:rPr>
              <a:t>“Most concerningly, our data shows an increase in the number of companies saying their costs are “way too high” — from 11% in 2022 to 14% in 2024. This isn’t a huge jump, but it indicates a continued lack of control over cloud costs.”</a:t>
            </a:r>
            <a:endParaRPr sz="900">
              <a:latin typeface="Inter"/>
              <a:ea typeface="Inter"/>
              <a:cs typeface="Inter"/>
              <a:sym typeface="Inter"/>
            </a:endParaRPr>
          </a:p>
        </p:txBody>
      </p:sp>
      <p:sp>
        <p:nvSpPr>
          <p:cNvPr id="78" name="Google Shape;78;p7"/>
          <p:cNvSpPr/>
          <p:nvPr/>
        </p:nvSpPr>
        <p:spPr>
          <a:xfrm>
            <a:off x="3923125" y="5832600"/>
            <a:ext cx="3619500" cy="1434900"/>
          </a:xfrm>
          <a:prstGeom prst="rect">
            <a:avLst/>
          </a:prstGeom>
          <a:solidFill>
            <a:srgbClr val="DFE8FB"/>
          </a:solidFill>
          <a:ln>
            <a:noFill/>
          </a:ln>
        </p:spPr>
        <p:txBody>
          <a:bodyPr anchorCtr="0" anchor="t" bIns="91425" lIns="91425" spcFirstLastPara="1" rIns="91425" wrap="square" tIns="91425">
            <a:noAutofit/>
          </a:bodyPr>
          <a:lstStyle/>
          <a:p>
            <a:pPr indent="0" lvl="0" marL="0" marR="0" rtl="0" algn="l">
              <a:lnSpc>
                <a:spcPct val="125000"/>
              </a:lnSpc>
              <a:spcBef>
                <a:spcPts val="0"/>
              </a:spcBef>
              <a:spcAft>
                <a:spcPts val="0"/>
              </a:spcAft>
              <a:buNone/>
            </a:pPr>
            <a:r>
              <a:rPr lang="en" sz="900">
                <a:latin typeface="Inter"/>
                <a:ea typeface="Inter"/>
                <a:cs typeface="Inter"/>
                <a:sym typeface="Inter"/>
              </a:rPr>
              <a:t>Out of nearly 1,200 respondents around the world, only 8% qualified as highly mature. In this “haves” vs. “have nots” world, a few trailblazers are already enjoying the fruits of cloud maturity while many others continue to struggle. Highly cloud-mature organizations are seeing a </a:t>
            </a:r>
            <a:r>
              <a:rPr lang="en" sz="900">
                <a:latin typeface="Inter"/>
                <a:ea typeface="Inter"/>
                <a:cs typeface="Inter"/>
                <a:sym typeface="Inter"/>
              </a:rPr>
              <a:t>multiplier effect from having a cohesive foundation that teams can build consensus.</a:t>
            </a:r>
            <a:endParaRPr sz="900">
              <a:latin typeface="Inter"/>
              <a:ea typeface="Inter"/>
              <a:cs typeface="Inter"/>
              <a:sym typeface="Inter"/>
            </a:endParaRPr>
          </a:p>
        </p:txBody>
      </p:sp>
      <p:sp>
        <p:nvSpPr>
          <p:cNvPr id="79" name="Google Shape;79;p7"/>
          <p:cNvSpPr/>
          <p:nvPr/>
        </p:nvSpPr>
        <p:spPr>
          <a:xfrm>
            <a:off x="275275" y="5554025"/>
            <a:ext cx="3573900" cy="27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nter"/>
                <a:ea typeface="Inter"/>
                <a:cs typeface="Inter"/>
                <a:sym typeface="Inter"/>
              </a:rPr>
              <a:t>Cloud Costs Evidence</a:t>
            </a:r>
            <a:endParaRPr b="1" sz="1000">
              <a:latin typeface="Inter"/>
              <a:ea typeface="Inter"/>
              <a:cs typeface="Inter"/>
              <a:sym typeface="Inter"/>
            </a:endParaRPr>
          </a:p>
        </p:txBody>
      </p:sp>
      <p:sp>
        <p:nvSpPr>
          <p:cNvPr id="80" name="Google Shape;80;p7"/>
          <p:cNvSpPr/>
          <p:nvPr/>
        </p:nvSpPr>
        <p:spPr>
          <a:xfrm>
            <a:off x="3923150" y="5554025"/>
            <a:ext cx="3619500" cy="27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000">
                <a:solidFill>
                  <a:schemeClr val="dk1"/>
                </a:solidFill>
                <a:latin typeface="Inter"/>
                <a:ea typeface="Inter"/>
                <a:cs typeface="Inter"/>
                <a:sym typeface="Inter"/>
              </a:rPr>
              <a:t>HashiCorp Cloud Maturity Survey</a:t>
            </a:r>
            <a:endParaRPr b="1" sz="1000">
              <a:latin typeface="Inter"/>
              <a:ea typeface="Inter"/>
              <a:cs typeface="Inter"/>
              <a:sym typeface="Inter"/>
            </a:endParaRPr>
          </a:p>
        </p:txBody>
      </p:sp>
      <p:sp>
        <p:nvSpPr>
          <p:cNvPr id="81" name="Google Shape;81;p7"/>
          <p:cNvSpPr/>
          <p:nvPr/>
        </p:nvSpPr>
        <p:spPr>
          <a:xfrm>
            <a:off x="274325" y="5340500"/>
            <a:ext cx="7267200" cy="183000"/>
          </a:xfrm>
          <a:prstGeom prst="rightArrow">
            <a:avLst>
              <a:gd fmla="val 24519" name="adj1"/>
              <a:gd fmla="val 60825" name="adj2"/>
            </a:avLst>
          </a:prstGeom>
          <a:solidFill>
            <a:srgbClr val="3571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82" name="Google Shape;82;p7"/>
          <p:cNvSpPr/>
          <p:nvPr/>
        </p:nvSpPr>
        <p:spPr>
          <a:xfrm>
            <a:off x="264000" y="7709300"/>
            <a:ext cx="7267200" cy="1516200"/>
          </a:xfrm>
          <a:prstGeom prst="rect">
            <a:avLst/>
          </a:prstGeom>
          <a:solidFill>
            <a:srgbClr val="DFE8FB"/>
          </a:solidFill>
          <a:ln>
            <a:noFill/>
          </a:ln>
        </p:spPr>
        <p:txBody>
          <a:bodyPr anchorCtr="0" anchor="t" bIns="91425" lIns="91425" spcFirstLastPara="1" rIns="91425" wrap="square" tIns="91425">
            <a:noAutofit/>
          </a:bodyPr>
          <a:lstStyle/>
          <a:p>
            <a:pPr indent="-149225" lvl="0" marL="171450" marR="0" rtl="0" algn="l">
              <a:lnSpc>
                <a:spcPct val="100000"/>
              </a:lnSpc>
              <a:spcBef>
                <a:spcPts val="0"/>
              </a:spcBef>
              <a:spcAft>
                <a:spcPts val="0"/>
              </a:spcAft>
              <a:buSzPts val="1000"/>
              <a:buFont typeface="Inter"/>
              <a:buChar char="●"/>
            </a:pPr>
            <a:r>
              <a:rPr lang="en" sz="1000" u="sng">
                <a:solidFill>
                  <a:schemeClr val="hlink"/>
                </a:solidFill>
                <a:latin typeface="Inter"/>
                <a:ea typeface="Inter"/>
                <a:cs typeface="Inter"/>
                <a:sym typeface="Inter"/>
                <a:hlinkClick r:id="rId3"/>
              </a:rPr>
              <a:t>https://www.hashicorp.com/state-of-the-cloud</a:t>
            </a:r>
            <a:endParaRPr sz="1000">
              <a:latin typeface="Inter"/>
              <a:ea typeface="Inter"/>
              <a:cs typeface="Inter"/>
              <a:sym typeface="Inter"/>
            </a:endParaRPr>
          </a:p>
          <a:p>
            <a:pPr indent="-149225" lvl="0" marL="171450" marR="0" rtl="0" algn="l">
              <a:lnSpc>
                <a:spcPct val="100000"/>
              </a:lnSpc>
              <a:spcBef>
                <a:spcPts val="400"/>
              </a:spcBef>
              <a:spcAft>
                <a:spcPts val="0"/>
              </a:spcAft>
              <a:buSzPts val="1000"/>
              <a:buFont typeface="Inter"/>
              <a:buChar char="●"/>
            </a:pPr>
            <a:r>
              <a:rPr lang="en" sz="1000" u="sng">
                <a:solidFill>
                  <a:schemeClr val="hlink"/>
                </a:solidFill>
                <a:latin typeface="Inter"/>
                <a:ea typeface="Inter"/>
                <a:cs typeface="Inter"/>
                <a:sym typeface="Inter"/>
                <a:hlinkClick r:id="rId4"/>
              </a:rPr>
              <a:t>Point of View Document</a:t>
            </a:r>
            <a:endParaRPr sz="1000">
              <a:latin typeface="Inter"/>
              <a:ea typeface="Inter"/>
              <a:cs typeface="Inter"/>
              <a:sym typeface="Inter"/>
            </a:endParaRPr>
          </a:p>
          <a:p>
            <a:pPr indent="-149225" lvl="0" marL="171450" marR="0" rtl="0" algn="l">
              <a:lnSpc>
                <a:spcPct val="100000"/>
              </a:lnSpc>
              <a:spcBef>
                <a:spcPts val="400"/>
              </a:spcBef>
              <a:spcAft>
                <a:spcPts val="0"/>
              </a:spcAft>
              <a:buSzPts val="1000"/>
              <a:buFont typeface="Inter"/>
              <a:buChar char="●"/>
            </a:pPr>
            <a:r>
              <a:rPr lang="en" sz="1000">
                <a:latin typeface="Inter"/>
                <a:ea typeface="Inter"/>
                <a:cs typeface="Inter"/>
                <a:sym typeface="Inter"/>
              </a:rPr>
              <a:t>Evidence of Repatriation:</a:t>
            </a:r>
            <a:endParaRPr sz="1000">
              <a:latin typeface="Inter"/>
              <a:ea typeface="Inter"/>
              <a:cs typeface="Inter"/>
              <a:sym typeface="Inter"/>
            </a:endParaRPr>
          </a:p>
          <a:p>
            <a:pPr indent="-292100" lvl="1" marL="685800" marR="0" rtl="0" algn="l">
              <a:lnSpc>
                <a:spcPct val="100000"/>
              </a:lnSpc>
              <a:spcBef>
                <a:spcPts val="400"/>
              </a:spcBef>
              <a:spcAft>
                <a:spcPts val="0"/>
              </a:spcAft>
              <a:buSzPts val="1000"/>
              <a:buFont typeface="Inter"/>
              <a:buChar char="○"/>
            </a:pPr>
            <a:r>
              <a:rPr lang="en" sz="1100" u="sng">
                <a:solidFill>
                  <a:schemeClr val="hlink"/>
                </a:solidFill>
                <a:hlinkClick r:id="rId5"/>
              </a:rPr>
              <a:t>https://www.cyberdefensemagazine.com/is-2024-the-year-of-cloud-repatriation/</a:t>
            </a:r>
            <a:endParaRPr sz="1000">
              <a:latin typeface="Inter"/>
              <a:ea typeface="Inter"/>
              <a:cs typeface="Inter"/>
              <a:sym typeface="Inter"/>
            </a:endParaRPr>
          </a:p>
          <a:p>
            <a:pPr indent="-292100" lvl="1" marL="685800" marR="0" rtl="0" algn="l">
              <a:lnSpc>
                <a:spcPct val="100000"/>
              </a:lnSpc>
              <a:spcBef>
                <a:spcPts val="400"/>
              </a:spcBef>
              <a:spcAft>
                <a:spcPts val="0"/>
              </a:spcAft>
              <a:buSzPts val="1000"/>
              <a:buFont typeface="Inter"/>
              <a:buChar char="○"/>
            </a:pPr>
            <a:r>
              <a:rPr lang="en" sz="1100" u="sng">
                <a:solidFill>
                  <a:schemeClr val="hlink"/>
                </a:solidFill>
                <a:hlinkClick r:id="rId6"/>
              </a:rPr>
              <a:t>https://blogs.idc.com/2024/10/28/storm-clouds-ahead-missed-expectations-in-cloud-computing/</a:t>
            </a:r>
            <a:endParaRPr sz="1000">
              <a:latin typeface="Inter"/>
              <a:ea typeface="Inter"/>
              <a:cs typeface="Inter"/>
              <a:sym typeface="Inter"/>
            </a:endParaRPr>
          </a:p>
          <a:p>
            <a:pPr indent="-292100" lvl="1" marL="685800" marR="0" rtl="0" algn="l">
              <a:lnSpc>
                <a:spcPct val="100000"/>
              </a:lnSpc>
              <a:spcBef>
                <a:spcPts val="400"/>
              </a:spcBef>
              <a:spcAft>
                <a:spcPts val="0"/>
              </a:spcAft>
              <a:buSzPts val="1000"/>
              <a:buFont typeface="Inter"/>
              <a:buChar char="○"/>
            </a:pPr>
            <a:r>
              <a:rPr lang="en" sz="1100" u="sng">
                <a:solidFill>
                  <a:schemeClr val="hlink"/>
                </a:solidFill>
                <a:hlinkClick r:id="rId7"/>
              </a:rPr>
              <a:t>https://www.linkedin.com/pulse/growth-enterprise-public-cloud-repatriation-martin-hosken-depte/</a:t>
            </a:r>
            <a:endParaRPr sz="1000">
              <a:latin typeface="Inter"/>
              <a:ea typeface="Inter"/>
              <a:cs typeface="Inter"/>
              <a:sym typeface="Inter"/>
            </a:endParaRPr>
          </a:p>
          <a:p>
            <a:pPr indent="-292100" lvl="1" marL="685800" marR="0" rtl="0" algn="l">
              <a:lnSpc>
                <a:spcPct val="100000"/>
              </a:lnSpc>
              <a:spcBef>
                <a:spcPts val="400"/>
              </a:spcBef>
              <a:spcAft>
                <a:spcPts val="400"/>
              </a:spcAft>
              <a:buSzPts val="1000"/>
              <a:buFont typeface="Inter"/>
              <a:buChar char="○"/>
            </a:pPr>
            <a:r>
              <a:rPr lang="en" sz="1000" u="sng">
                <a:solidFill>
                  <a:schemeClr val="hlink"/>
                </a:solidFill>
                <a:latin typeface="Inter"/>
                <a:ea typeface="Inter"/>
                <a:cs typeface="Inter"/>
                <a:sym typeface="Inter"/>
                <a:hlinkClick r:id="rId8"/>
              </a:rPr>
              <a:t>AWS Investigation</a:t>
            </a:r>
            <a:endParaRPr sz="1000">
              <a:latin typeface="Inter"/>
              <a:ea typeface="Inter"/>
              <a:cs typeface="Inter"/>
              <a:sym typeface="Inter"/>
            </a:endParaRPr>
          </a:p>
        </p:txBody>
      </p:sp>
      <p:sp>
        <p:nvSpPr>
          <p:cNvPr id="83" name="Google Shape;83;p7"/>
          <p:cNvSpPr/>
          <p:nvPr/>
        </p:nvSpPr>
        <p:spPr>
          <a:xfrm>
            <a:off x="274325" y="7381150"/>
            <a:ext cx="72672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Inter"/>
                <a:ea typeface="Inter"/>
                <a:cs typeface="Inter"/>
                <a:sym typeface="Inter"/>
              </a:rPr>
              <a:t>ADDITIONAL RESOURCES</a:t>
            </a:r>
            <a:endParaRPr b="1" sz="1000">
              <a:solidFill>
                <a:schemeClr val="dk1"/>
              </a:solidFill>
              <a:latin typeface="Inter"/>
              <a:ea typeface="Inter"/>
              <a:cs typeface="Inter"/>
              <a:sym typeface="Inter"/>
            </a:endParaRPr>
          </a:p>
        </p:txBody>
      </p:sp>
      <p:pic>
        <p:nvPicPr>
          <p:cNvPr id="84" name="Google Shape;84;p7"/>
          <p:cNvPicPr preferRelativeResize="0"/>
          <p:nvPr/>
        </p:nvPicPr>
        <p:blipFill>
          <a:blip r:embed="rId9">
            <a:alphaModFix/>
          </a:blip>
          <a:stretch>
            <a:fillRect/>
          </a:stretch>
        </p:blipFill>
        <p:spPr>
          <a:xfrm>
            <a:off x="335203" y="9473177"/>
            <a:ext cx="983945" cy="206500"/>
          </a:xfrm>
          <a:prstGeom prst="rect">
            <a:avLst/>
          </a:prstGeom>
          <a:noFill/>
          <a:ln>
            <a:noFill/>
          </a:ln>
        </p:spPr>
      </p:pic>
      <p:pic>
        <p:nvPicPr>
          <p:cNvPr id="85" name="Google Shape;85;p7"/>
          <p:cNvPicPr preferRelativeResize="0"/>
          <p:nvPr/>
        </p:nvPicPr>
        <p:blipFill>
          <a:blip r:embed="rId9">
            <a:alphaModFix/>
          </a:blip>
          <a:stretch>
            <a:fillRect/>
          </a:stretch>
        </p:blipFill>
        <p:spPr>
          <a:xfrm>
            <a:off x="6106109" y="533383"/>
            <a:ext cx="1437791" cy="301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8"/>
          <p:cNvSpPr/>
          <p:nvPr/>
        </p:nvSpPr>
        <p:spPr>
          <a:xfrm>
            <a:off x="239550" y="1579950"/>
            <a:ext cx="3552000" cy="7653300"/>
          </a:xfrm>
          <a:prstGeom prst="rect">
            <a:avLst/>
          </a:prstGeom>
          <a:noFill/>
          <a:ln>
            <a:noFill/>
          </a:ln>
        </p:spPr>
        <p:txBody>
          <a:bodyPr anchorCtr="0" anchor="t" bIns="91425" lIns="91425" spcFirstLastPara="1" rIns="91425" wrap="square" tIns="91425">
            <a:noAutofit/>
          </a:bodyPr>
          <a:lstStyle/>
          <a:p>
            <a:pPr indent="-177800" lvl="0" marL="228600" rtl="0" algn="l">
              <a:lnSpc>
                <a:spcPct val="115000"/>
              </a:lnSpc>
              <a:spcBef>
                <a:spcPts val="0"/>
              </a:spcBef>
              <a:spcAft>
                <a:spcPts val="0"/>
              </a:spcAft>
              <a:buClr>
                <a:schemeClr val="dk1"/>
              </a:buClr>
              <a:buSzPts val="1000"/>
              <a:buFont typeface="Inter"/>
              <a:buChar char="●"/>
            </a:pPr>
            <a:r>
              <a:rPr lang="en" sz="1000">
                <a:solidFill>
                  <a:schemeClr val="dk1"/>
                </a:solidFill>
                <a:latin typeface="Inter"/>
                <a:ea typeface="Inter"/>
                <a:cs typeface="Inter"/>
                <a:sym typeface="Inter"/>
              </a:rPr>
              <a:t>Describe how your ops team provisions infrastructure today?</a:t>
            </a:r>
            <a:endParaRPr sz="1000">
              <a:solidFill>
                <a:schemeClr val="dk1"/>
              </a:solidFill>
              <a:latin typeface="Inter"/>
              <a:ea typeface="Inter"/>
              <a:cs typeface="Inter"/>
              <a:sym typeface="Inter"/>
            </a:endParaRPr>
          </a:p>
          <a:p>
            <a:pPr indent="-177800" lvl="0" marL="228600" rtl="0" algn="l">
              <a:lnSpc>
                <a:spcPct val="115000"/>
              </a:lnSpc>
              <a:spcBef>
                <a:spcPts val="400"/>
              </a:spcBef>
              <a:spcAft>
                <a:spcPts val="0"/>
              </a:spcAft>
              <a:buClr>
                <a:schemeClr val="dk1"/>
              </a:buClr>
              <a:buSzPts val="1000"/>
              <a:buFont typeface="Inter"/>
              <a:buChar char="●"/>
            </a:pPr>
            <a:r>
              <a:rPr lang="en" sz="1000">
                <a:solidFill>
                  <a:schemeClr val="dk1"/>
                </a:solidFill>
                <a:latin typeface="Inter"/>
                <a:ea typeface="Inter"/>
                <a:cs typeface="Inter"/>
                <a:sym typeface="Inter"/>
              </a:rPr>
              <a:t>Describe the most common challenges you face with your existing process?</a:t>
            </a:r>
            <a:endParaRPr sz="1000">
              <a:solidFill>
                <a:schemeClr val="dk1"/>
              </a:solidFill>
              <a:latin typeface="Inter"/>
              <a:ea typeface="Inter"/>
              <a:cs typeface="Inter"/>
              <a:sym typeface="Inter"/>
            </a:endParaRPr>
          </a:p>
          <a:p>
            <a:pPr indent="-177800" lvl="0" marL="228600" rtl="0" algn="l">
              <a:lnSpc>
                <a:spcPct val="115000"/>
              </a:lnSpc>
              <a:spcBef>
                <a:spcPts val="400"/>
              </a:spcBef>
              <a:spcAft>
                <a:spcPts val="0"/>
              </a:spcAft>
              <a:buClr>
                <a:schemeClr val="dk1"/>
              </a:buClr>
              <a:buSzPts val="1000"/>
              <a:buFont typeface="Inter"/>
              <a:buChar char="●"/>
            </a:pPr>
            <a:r>
              <a:rPr lang="en" sz="1000">
                <a:solidFill>
                  <a:schemeClr val="dk1"/>
                </a:solidFill>
                <a:latin typeface="Inter"/>
                <a:ea typeface="Inter"/>
                <a:cs typeface="Inter"/>
                <a:sym typeface="Inter"/>
              </a:rPr>
              <a:t>Tell me what KPIs indicate a successful provisioning workflow?</a:t>
            </a:r>
            <a:endParaRPr sz="1000">
              <a:solidFill>
                <a:schemeClr val="dk1"/>
              </a:solidFill>
              <a:latin typeface="Inter"/>
              <a:ea typeface="Inter"/>
              <a:cs typeface="Inter"/>
              <a:sym typeface="Inter"/>
            </a:endParaRPr>
          </a:p>
          <a:p>
            <a:pPr indent="-177800" lvl="0" marL="228600" rtl="0" algn="l">
              <a:lnSpc>
                <a:spcPct val="115000"/>
              </a:lnSpc>
              <a:spcBef>
                <a:spcPts val="400"/>
              </a:spcBef>
              <a:spcAft>
                <a:spcPts val="0"/>
              </a:spcAft>
              <a:buClr>
                <a:schemeClr val="dk1"/>
              </a:buClr>
              <a:buSzPts val="1000"/>
              <a:buFont typeface="Inter"/>
              <a:buChar char="●"/>
            </a:pPr>
            <a:r>
              <a:rPr lang="en" sz="1000">
                <a:solidFill>
                  <a:schemeClr val="dk1"/>
                </a:solidFill>
                <a:latin typeface="Inter"/>
                <a:ea typeface="Inter"/>
                <a:cs typeface="Inter"/>
                <a:sym typeface="Inter"/>
              </a:rPr>
              <a:t>Tell me the KPIs that indicate a positive impact on business performance? See -  </a:t>
            </a:r>
            <a:r>
              <a:rPr lang="en" sz="1000" u="sng">
                <a:solidFill>
                  <a:schemeClr val="accent5"/>
                </a:solidFill>
                <a:latin typeface="Inter"/>
                <a:ea typeface="Inter"/>
                <a:cs typeface="Inter"/>
                <a:sym typeface="Inter"/>
                <a:hlinkClick r:id="rId3">
                  <a:extLst>
                    <a:ext uri="{A12FA001-AC4F-418D-AE19-62706E023703}">
                      <ahyp:hlinkClr val="tx"/>
                    </a:ext>
                  </a:extLst>
                </a:hlinkClick>
              </a:rPr>
              <a:t>https://hashicorp.highspot.com/items/61a694637e30facd57a1493f?lfrm=srp.1#3</a:t>
            </a:r>
            <a:endParaRPr sz="1000">
              <a:latin typeface="Inter"/>
              <a:ea typeface="Inter"/>
              <a:cs typeface="Inter"/>
              <a:sym typeface="Inter"/>
            </a:endParaRPr>
          </a:p>
          <a:p>
            <a:pPr indent="-177800" lvl="0" marL="228600" rtl="0" algn="l">
              <a:lnSpc>
                <a:spcPct val="115000"/>
              </a:lnSpc>
              <a:spcBef>
                <a:spcPts val="400"/>
              </a:spcBef>
              <a:spcAft>
                <a:spcPts val="0"/>
              </a:spcAft>
              <a:buSzPts val="1000"/>
              <a:buFont typeface="Inter"/>
              <a:buChar char="●"/>
            </a:pPr>
            <a:r>
              <a:rPr lang="en" sz="1000">
                <a:latin typeface="Inter"/>
                <a:ea typeface="Inter"/>
                <a:cs typeface="Inter"/>
                <a:sym typeface="Inter"/>
              </a:rPr>
              <a:t>What are your top 3 business initiatives that will heavily depend on IT/Dev execution?</a:t>
            </a:r>
            <a:endParaRPr sz="1000">
              <a:latin typeface="Inter"/>
              <a:ea typeface="Inter"/>
              <a:cs typeface="Inter"/>
              <a:sym typeface="Inter"/>
            </a:endParaRPr>
          </a:p>
          <a:p>
            <a:pPr indent="-177800" lvl="0" marL="228600" rtl="0" algn="l">
              <a:lnSpc>
                <a:spcPct val="115000"/>
              </a:lnSpc>
              <a:spcBef>
                <a:spcPts val="400"/>
              </a:spcBef>
              <a:spcAft>
                <a:spcPts val="0"/>
              </a:spcAft>
              <a:buSzPts val="1000"/>
              <a:buFont typeface="Inter"/>
              <a:buChar char="●"/>
            </a:pPr>
            <a:r>
              <a:rPr lang="en" sz="1000">
                <a:latin typeface="Inter"/>
                <a:ea typeface="Inter"/>
                <a:cs typeface="Inter"/>
                <a:sym typeface="Inter"/>
              </a:rPr>
              <a:t>How many developers are you planning to enable?  </a:t>
            </a:r>
            <a:endParaRPr sz="1000">
              <a:latin typeface="Inter"/>
              <a:ea typeface="Inter"/>
              <a:cs typeface="Inter"/>
              <a:sym typeface="Inter"/>
            </a:endParaRPr>
          </a:p>
          <a:p>
            <a:pPr indent="0" lvl="0" marL="400050" rtl="0" algn="l">
              <a:lnSpc>
                <a:spcPct val="115000"/>
              </a:lnSpc>
              <a:spcBef>
                <a:spcPts val="400"/>
              </a:spcBef>
              <a:spcAft>
                <a:spcPts val="0"/>
              </a:spcAft>
              <a:buNone/>
            </a:pPr>
            <a:r>
              <a:rPr b="1" lang="en" sz="1000">
                <a:latin typeface="Inter"/>
                <a:ea typeface="Inter"/>
                <a:cs typeface="Inter"/>
                <a:sym typeface="Inter"/>
              </a:rPr>
              <a:t>Sidebar:  </a:t>
            </a:r>
            <a:r>
              <a:rPr lang="en" sz="1000">
                <a:latin typeface="Inter"/>
                <a:ea typeface="Inter"/>
                <a:cs typeface="Inter"/>
                <a:sym typeface="Inter"/>
              </a:rPr>
              <a:t>Why ask this question? In general, large enterprises with 50 or less developers tend to produce very little custom software.  They rely more heavily on vendored, vertical solutions. The strategic importance of modern concepts such as DevSecOps, IaC, golden image pipelines, etc tends to be much weaker.  That’s not to say there is not a desire to automate more but the customer may have to rely on COTs vendor recipes to do so.</a:t>
            </a:r>
            <a:endParaRPr sz="1000">
              <a:latin typeface="Inter"/>
              <a:ea typeface="Inter"/>
              <a:cs typeface="Inter"/>
              <a:sym typeface="Inter"/>
            </a:endParaRPr>
          </a:p>
          <a:p>
            <a:pPr indent="-177800" lvl="0" marL="228600" rtl="0" algn="l">
              <a:lnSpc>
                <a:spcPct val="115000"/>
              </a:lnSpc>
              <a:spcBef>
                <a:spcPts val="400"/>
              </a:spcBef>
              <a:spcAft>
                <a:spcPts val="0"/>
              </a:spcAft>
              <a:buSzPts val="1000"/>
              <a:buFont typeface="Inter"/>
              <a:buChar char="●"/>
            </a:pPr>
            <a:r>
              <a:rPr lang="en" sz="1000">
                <a:latin typeface="Inter"/>
                <a:ea typeface="Inter"/>
                <a:cs typeface="Inter"/>
                <a:sym typeface="Inter"/>
              </a:rPr>
              <a:t>With the following questions we are </a:t>
            </a:r>
            <a:r>
              <a:rPr lang="en" sz="1000">
                <a:latin typeface="Inter"/>
                <a:ea typeface="Inter"/>
                <a:cs typeface="Inter"/>
                <a:sym typeface="Inter"/>
              </a:rPr>
              <a:t>trying</a:t>
            </a:r>
            <a:r>
              <a:rPr lang="en" sz="1000">
                <a:latin typeface="Inter"/>
                <a:ea typeface="Inter"/>
                <a:cs typeface="Inter"/>
                <a:sym typeface="Inter"/>
              </a:rPr>
              <a:t> to determine the integrations required to establish a good foundation,</a:t>
            </a:r>
            <a:endParaRPr sz="1000">
              <a:latin typeface="Inter"/>
              <a:ea typeface="Inter"/>
              <a:cs typeface="Inter"/>
              <a:sym typeface="Inter"/>
            </a:endParaRPr>
          </a:p>
          <a:p>
            <a:pPr indent="-177800" lvl="1" marL="571500" rtl="0" algn="l">
              <a:lnSpc>
                <a:spcPct val="115000"/>
              </a:lnSpc>
              <a:spcBef>
                <a:spcPts val="400"/>
              </a:spcBef>
              <a:spcAft>
                <a:spcPts val="0"/>
              </a:spcAft>
              <a:buSzPts val="1000"/>
              <a:buFont typeface="Inter"/>
              <a:buChar char="○"/>
            </a:pPr>
            <a:r>
              <a:rPr lang="en" sz="1000">
                <a:latin typeface="Inter"/>
                <a:ea typeface="Inter"/>
                <a:cs typeface="Inter"/>
                <a:sym typeface="Inter"/>
              </a:rPr>
              <a:t>What SSO, VCS do you have?</a:t>
            </a:r>
            <a:endParaRPr sz="1000">
              <a:latin typeface="Inter"/>
              <a:ea typeface="Inter"/>
              <a:cs typeface="Inter"/>
              <a:sym typeface="Inter"/>
            </a:endParaRPr>
          </a:p>
          <a:p>
            <a:pPr indent="-177800" lvl="1" marL="571500" rtl="0" algn="l">
              <a:lnSpc>
                <a:spcPct val="115000"/>
              </a:lnSpc>
              <a:spcBef>
                <a:spcPts val="400"/>
              </a:spcBef>
              <a:spcAft>
                <a:spcPts val="0"/>
              </a:spcAft>
              <a:buSzPts val="1000"/>
              <a:buFont typeface="Inter"/>
              <a:buChar char="○"/>
            </a:pPr>
            <a:r>
              <a:rPr lang="en" sz="1000">
                <a:latin typeface="Inter"/>
                <a:ea typeface="Inter"/>
                <a:cs typeface="Inter"/>
                <a:sym typeface="Inter"/>
              </a:rPr>
              <a:t>Do you leverage datadog, Splunk?</a:t>
            </a:r>
            <a:endParaRPr sz="1000">
              <a:latin typeface="Inter"/>
              <a:ea typeface="Inter"/>
              <a:cs typeface="Inter"/>
              <a:sym typeface="Inter"/>
            </a:endParaRPr>
          </a:p>
          <a:p>
            <a:pPr indent="-177800" lvl="1" marL="571500" rtl="0" algn="l">
              <a:lnSpc>
                <a:spcPct val="115000"/>
              </a:lnSpc>
              <a:spcBef>
                <a:spcPts val="400"/>
              </a:spcBef>
              <a:spcAft>
                <a:spcPts val="0"/>
              </a:spcAft>
              <a:buSzPts val="1000"/>
              <a:buFont typeface="Inter"/>
              <a:buChar char="○"/>
            </a:pPr>
            <a:r>
              <a:rPr lang="en" sz="1000">
                <a:latin typeface="Inter"/>
                <a:ea typeface="Inter"/>
                <a:cs typeface="Inter"/>
                <a:sym typeface="Inter"/>
              </a:rPr>
              <a:t>Do you leverage ServiceNow, Palo Alto?</a:t>
            </a:r>
            <a:endParaRPr sz="1000">
              <a:latin typeface="Inter"/>
              <a:ea typeface="Inter"/>
              <a:cs typeface="Inter"/>
              <a:sym typeface="Inter"/>
            </a:endParaRPr>
          </a:p>
          <a:p>
            <a:pPr indent="-177800" lvl="1" marL="571500" rtl="0" algn="l">
              <a:lnSpc>
                <a:spcPct val="115000"/>
              </a:lnSpc>
              <a:spcBef>
                <a:spcPts val="400"/>
              </a:spcBef>
              <a:spcAft>
                <a:spcPts val="0"/>
              </a:spcAft>
              <a:buSzPts val="1000"/>
              <a:buFont typeface="Inter"/>
              <a:buChar char="○"/>
            </a:pPr>
            <a:r>
              <a:rPr lang="en" sz="1000">
                <a:latin typeface="Inter"/>
                <a:ea typeface="Inter"/>
                <a:cs typeface="Inter"/>
                <a:sym typeface="Inter"/>
              </a:rPr>
              <a:t>What is your typical application stack.</a:t>
            </a:r>
            <a:endParaRPr sz="1000">
              <a:latin typeface="Inter"/>
              <a:ea typeface="Inter"/>
              <a:cs typeface="Inter"/>
              <a:sym typeface="Inter"/>
            </a:endParaRPr>
          </a:p>
          <a:p>
            <a:pPr indent="-177800" lvl="1" marL="571500" rtl="0" algn="l">
              <a:lnSpc>
                <a:spcPct val="115000"/>
              </a:lnSpc>
              <a:spcBef>
                <a:spcPts val="400"/>
              </a:spcBef>
              <a:spcAft>
                <a:spcPts val="0"/>
              </a:spcAft>
              <a:buSzPts val="1000"/>
              <a:buFont typeface="Inter"/>
              <a:buChar char="○"/>
            </a:pPr>
            <a:r>
              <a:rPr lang="en" sz="1000">
                <a:latin typeface="Inter"/>
                <a:ea typeface="Inter"/>
                <a:cs typeface="Inter"/>
                <a:sym typeface="Inter"/>
              </a:rPr>
              <a:t>Do you have a designated platform team that manages cloud for the entire enterprise?</a:t>
            </a:r>
            <a:endParaRPr sz="1000">
              <a:latin typeface="Inter"/>
              <a:ea typeface="Inter"/>
              <a:cs typeface="Inter"/>
              <a:sym typeface="Inter"/>
            </a:endParaRPr>
          </a:p>
          <a:p>
            <a:pPr indent="-177800" lvl="0" marL="228600" rtl="0" algn="l">
              <a:lnSpc>
                <a:spcPct val="115000"/>
              </a:lnSpc>
              <a:spcBef>
                <a:spcPts val="400"/>
              </a:spcBef>
              <a:spcAft>
                <a:spcPts val="0"/>
              </a:spcAft>
              <a:buSzPts val="1000"/>
              <a:buFont typeface="Inter"/>
              <a:buChar char="●"/>
            </a:pPr>
            <a:r>
              <a:rPr lang="en" sz="1000">
                <a:latin typeface="Inter"/>
                <a:ea typeface="Inter"/>
                <a:cs typeface="Inter"/>
                <a:sym typeface="Inter"/>
              </a:rPr>
              <a:t>Do you have established automated workflows for cloud provisioning? What does the management of those workflows look like? </a:t>
            </a:r>
            <a:endParaRPr sz="1000">
              <a:latin typeface="Inter"/>
              <a:ea typeface="Inter"/>
              <a:cs typeface="Inter"/>
              <a:sym typeface="Inter"/>
            </a:endParaRPr>
          </a:p>
          <a:p>
            <a:pPr indent="-177800" lvl="0" marL="228600" rtl="0" algn="l">
              <a:lnSpc>
                <a:spcPct val="115000"/>
              </a:lnSpc>
              <a:spcBef>
                <a:spcPts val="400"/>
              </a:spcBef>
              <a:spcAft>
                <a:spcPts val="0"/>
              </a:spcAft>
              <a:buSzPts val="1000"/>
              <a:buFont typeface="Inter"/>
              <a:buChar char="●"/>
            </a:pPr>
            <a:r>
              <a:rPr lang="en" sz="1000">
                <a:latin typeface="Inter"/>
                <a:ea typeface="Inter"/>
                <a:cs typeface="Inter"/>
                <a:sym typeface="Inter"/>
              </a:rPr>
              <a:t>Do you have a centralized platform team? </a:t>
            </a:r>
            <a:endParaRPr sz="1000">
              <a:latin typeface="Inter"/>
              <a:ea typeface="Inter"/>
              <a:cs typeface="Inter"/>
              <a:sym typeface="Inter"/>
            </a:endParaRPr>
          </a:p>
          <a:p>
            <a:pPr indent="-177800" lvl="0" marL="228600" rtl="0" algn="l">
              <a:lnSpc>
                <a:spcPct val="115000"/>
              </a:lnSpc>
              <a:spcBef>
                <a:spcPts val="400"/>
              </a:spcBef>
              <a:spcAft>
                <a:spcPts val="0"/>
              </a:spcAft>
              <a:buSzPts val="1000"/>
              <a:buFont typeface="Inter"/>
              <a:buChar char="●"/>
            </a:pPr>
            <a:r>
              <a:rPr lang="en" sz="1000">
                <a:latin typeface="Inter"/>
                <a:ea typeface="Inter"/>
                <a:cs typeface="Inter"/>
                <a:sym typeface="Inter"/>
              </a:rPr>
              <a:t>Do changes occur manually outside of the IaC environment? If so, what impact does that have?</a:t>
            </a:r>
            <a:endParaRPr sz="1000">
              <a:latin typeface="Inter"/>
              <a:ea typeface="Inter"/>
              <a:cs typeface="Inter"/>
              <a:sym typeface="Inter"/>
            </a:endParaRPr>
          </a:p>
          <a:p>
            <a:pPr indent="0" lvl="0" marL="114300" rtl="0" algn="l">
              <a:lnSpc>
                <a:spcPct val="115000"/>
              </a:lnSpc>
              <a:spcBef>
                <a:spcPts val="400"/>
              </a:spcBef>
              <a:spcAft>
                <a:spcPts val="0"/>
              </a:spcAft>
              <a:buNone/>
            </a:pPr>
            <a:r>
              <a:t/>
            </a:r>
            <a:endParaRPr sz="1000">
              <a:latin typeface="Inter"/>
              <a:ea typeface="Inter"/>
              <a:cs typeface="Inter"/>
              <a:sym typeface="Inter"/>
            </a:endParaRPr>
          </a:p>
          <a:p>
            <a:pPr indent="-114300" lvl="0" marL="228600" rtl="0" algn="l">
              <a:lnSpc>
                <a:spcPct val="115000"/>
              </a:lnSpc>
              <a:spcBef>
                <a:spcPts val="400"/>
              </a:spcBef>
              <a:spcAft>
                <a:spcPts val="0"/>
              </a:spcAft>
              <a:buClr>
                <a:schemeClr val="dk1"/>
              </a:buClr>
              <a:buSzPts val="1100"/>
              <a:buFont typeface="Arial"/>
              <a:buNone/>
            </a:pPr>
            <a:r>
              <a:t/>
            </a:r>
            <a:endParaRPr sz="1000">
              <a:latin typeface="Inter"/>
              <a:ea typeface="Inter"/>
              <a:cs typeface="Inter"/>
              <a:sym typeface="Inter"/>
            </a:endParaRPr>
          </a:p>
          <a:p>
            <a:pPr indent="0" lvl="0" marL="0" rtl="0" algn="l">
              <a:lnSpc>
                <a:spcPct val="115000"/>
              </a:lnSpc>
              <a:spcBef>
                <a:spcPts val="400"/>
              </a:spcBef>
              <a:spcAft>
                <a:spcPts val="0"/>
              </a:spcAft>
              <a:buClr>
                <a:schemeClr val="dk1"/>
              </a:buClr>
              <a:buSzPts val="1100"/>
              <a:buFont typeface="Arial"/>
              <a:buNone/>
            </a:pPr>
            <a:r>
              <a:t/>
            </a:r>
            <a:endParaRPr sz="1000">
              <a:solidFill>
                <a:schemeClr val="dk1"/>
              </a:solidFill>
              <a:latin typeface="Inter"/>
              <a:ea typeface="Inter"/>
              <a:cs typeface="Inter"/>
              <a:sym typeface="Inter"/>
            </a:endParaRPr>
          </a:p>
          <a:p>
            <a:pPr indent="0" lvl="0" marL="0" rtl="0" algn="l">
              <a:lnSpc>
                <a:spcPct val="115000"/>
              </a:lnSpc>
              <a:spcBef>
                <a:spcPts val="400"/>
              </a:spcBef>
              <a:spcAft>
                <a:spcPts val="400"/>
              </a:spcAft>
              <a:buNone/>
            </a:pPr>
            <a:r>
              <a:t/>
            </a:r>
            <a:endParaRPr sz="1000">
              <a:latin typeface="Inter"/>
              <a:ea typeface="Inter"/>
              <a:cs typeface="Inter"/>
              <a:sym typeface="Inter"/>
            </a:endParaRPr>
          </a:p>
        </p:txBody>
      </p:sp>
      <p:sp>
        <p:nvSpPr>
          <p:cNvPr id="91" name="Google Shape;91;p8"/>
          <p:cNvSpPr/>
          <p:nvPr/>
        </p:nvSpPr>
        <p:spPr>
          <a:xfrm>
            <a:off x="3947175" y="1579950"/>
            <a:ext cx="3573900" cy="7653300"/>
          </a:xfrm>
          <a:prstGeom prst="rect">
            <a:avLst/>
          </a:prstGeom>
          <a:noFill/>
          <a:ln>
            <a:noFill/>
          </a:ln>
        </p:spPr>
        <p:txBody>
          <a:bodyPr anchorCtr="0" anchor="t" bIns="91425" lIns="91425" spcFirstLastPara="1" rIns="91425" wrap="square" tIns="91425">
            <a:noAutofit/>
          </a:bodyPr>
          <a:lstStyle/>
          <a:p>
            <a:pPr indent="-177800" lvl="0" marL="285750" rtl="0" algn="l">
              <a:lnSpc>
                <a:spcPct val="115000"/>
              </a:lnSpc>
              <a:spcBef>
                <a:spcPts val="0"/>
              </a:spcBef>
              <a:spcAft>
                <a:spcPts val="0"/>
              </a:spcAft>
              <a:buSzPts val="1000"/>
              <a:buFont typeface="Inter"/>
              <a:buChar char="●"/>
            </a:pPr>
            <a:r>
              <a:rPr lang="en" sz="1000">
                <a:latin typeface="Inter"/>
                <a:ea typeface="Inter"/>
                <a:cs typeface="Inter"/>
                <a:sym typeface="Inter"/>
              </a:rPr>
              <a:t>Launch a new AI enabled digital experience that will drive high returns on investment within 12 months</a:t>
            </a:r>
            <a:endParaRPr sz="1000">
              <a:latin typeface="Inter"/>
              <a:ea typeface="Inter"/>
              <a:cs typeface="Inter"/>
              <a:sym typeface="Inter"/>
            </a:endParaRPr>
          </a:p>
          <a:p>
            <a:pPr indent="-177800" lvl="0" marL="285750" rtl="0" algn="l">
              <a:lnSpc>
                <a:spcPct val="115000"/>
              </a:lnSpc>
              <a:spcBef>
                <a:spcPts val="400"/>
              </a:spcBef>
              <a:spcAft>
                <a:spcPts val="0"/>
              </a:spcAft>
              <a:buSzPts val="1000"/>
              <a:buFont typeface="Inter"/>
              <a:buChar char="●"/>
            </a:pPr>
            <a:r>
              <a:rPr lang="en" sz="1000">
                <a:latin typeface="Inter"/>
                <a:ea typeface="Inter"/>
                <a:cs typeface="Inter"/>
                <a:sym typeface="Inter"/>
              </a:rPr>
              <a:t>Reduce Cloud Spend by X%</a:t>
            </a:r>
            <a:endParaRPr sz="1000">
              <a:latin typeface="Inter"/>
              <a:ea typeface="Inter"/>
              <a:cs typeface="Inter"/>
              <a:sym typeface="Inter"/>
            </a:endParaRPr>
          </a:p>
          <a:p>
            <a:pPr indent="-177800" lvl="0" marL="285750" rtl="0" algn="l">
              <a:lnSpc>
                <a:spcPct val="115000"/>
              </a:lnSpc>
              <a:spcBef>
                <a:spcPts val="400"/>
              </a:spcBef>
              <a:spcAft>
                <a:spcPts val="0"/>
              </a:spcAft>
              <a:buSzPts val="1000"/>
              <a:buFont typeface="Inter"/>
              <a:buChar char="●"/>
            </a:pPr>
            <a:r>
              <a:rPr lang="en" sz="1000">
                <a:latin typeface="Inter"/>
                <a:ea typeface="Inter"/>
                <a:cs typeface="Inter"/>
                <a:sym typeface="Inter"/>
              </a:rPr>
              <a:t>Complete a technology focused Acquisition</a:t>
            </a:r>
            <a:endParaRPr sz="1000">
              <a:latin typeface="Inter"/>
              <a:ea typeface="Inter"/>
              <a:cs typeface="Inter"/>
              <a:sym typeface="Inter"/>
            </a:endParaRPr>
          </a:p>
          <a:p>
            <a:pPr indent="-177800" lvl="0" marL="285750" rtl="0" algn="l">
              <a:lnSpc>
                <a:spcPct val="115000"/>
              </a:lnSpc>
              <a:spcBef>
                <a:spcPts val="400"/>
              </a:spcBef>
              <a:spcAft>
                <a:spcPts val="0"/>
              </a:spcAft>
              <a:buSzPts val="1000"/>
              <a:buFont typeface="Inter"/>
              <a:buChar char="●"/>
            </a:pPr>
            <a:r>
              <a:rPr lang="en" sz="1000">
                <a:latin typeface="Inter"/>
                <a:ea typeface="Inter"/>
                <a:cs typeface="Inter"/>
                <a:sym typeface="Inter"/>
              </a:rPr>
              <a:t>Improve Customer QoS </a:t>
            </a:r>
            <a:endParaRPr sz="1000">
              <a:latin typeface="Inter"/>
              <a:ea typeface="Inter"/>
              <a:cs typeface="Inter"/>
              <a:sym typeface="Inter"/>
            </a:endParaRPr>
          </a:p>
          <a:p>
            <a:pPr indent="-177800" lvl="0" marL="285750" rtl="0" algn="l">
              <a:lnSpc>
                <a:spcPct val="115000"/>
              </a:lnSpc>
              <a:spcBef>
                <a:spcPts val="400"/>
              </a:spcBef>
              <a:spcAft>
                <a:spcPts val="0"/>
              </a:spcAft>
              <a:buSzPts val="1000"/>
              <a:buFont typeface="Inter"/>
              <a:buChar char="●"/>
            </a:pPr>
            <a:r>
              <a:rPr lang="en" sz="1000">
                <a:latin typeface="Inter"/>
                <a:ea typeface="Inter"/>
                <a:cs typeface="Inter"/>
                <a:sym typeface="Inter"/>
              </a:rPr>
              <a:t>Lower overall operational burden by Y%</a:t>
            </a:r>
            <a:endParaRPr sz="1000">
              <a:latin typeface="Inter"/>
              <a:ea typeface="Inter"/>
              <a:cs typeface="Inter"/>
              <a:sym typeface="Inter"/>
            </a:endParaRPr>
          </a:p>
          <a:p>
            <a:pPr indent="-177800" lvl="0" marL="285750" rtl="0" algn="l">
              <a:lnSpc>
                <a:spcPct val="115000"/>
              </a:lnSpc>
              <a:spcBef>
                <a:spcPts val="400"/>
              </a:spcBef>
              <a:spcAft>
                <a:spcPts val="0"/>
              </a:spcAft>
              <a:buSzPts val="1000"/>
              <a:buFont typeface="Inter"/>
              <a:buChar char="●"/>
            </a:pPr>
            <a:r>
              <a:rPr lang="en" sz="1000">
                <a:latin typeface="Inter"/>
                <a:ea typeface="Inter"/>
                <a:cs typeface="Inter"/>
                <a:sym typeface="Inter"/>
              </a:rPr>
              <a:t>Move from one cloud provider or on-prem to another cloud provider </a:t>
            </a:r>
            <a:endParaRPr sz="1000">
              <a:latin typeface="Inter"/>
              <a:ea typeface="Inter"/>
              <a:cs typeface="Inter"/>
              <a:sym typeface="Inter"/>
            </a:endParaRPr>
          </a:p>
          <a:p>
            <a:pPr indent="-177800" lvl="0" marL="285750" rtl="0" algn="l">
              <a:lnSpc>
                <a:spcPct val="115000"/>
              </a:lnSpc>
              <a:spcBef>
                <a:spcPts val="400"/>
              </a:spcBef>
              <a:spcAft>
                <a:spcPts val="0"/>
              </a:spcAft>
              <a:buSzPts val="1000"/>
              <a:buFont typeface="Inter"/>
              <a:buChar char="●"/>
            </a:pPr>
            <a:r>
              <a:rPr lang="en" sz="1000">
                <a:latin typeface="Inter"/>
                <a:ea typeface="Inter"/>
                <a:cs typeface="Inter"/>
                <a:sym typeface="Inter"/>
              </a:rPr>
              <a:t>Comply with new regulatory requirements around Cyber Security Reporting</a:t>
            </a:r>
            <a:endParaRPr sz="1000">
              <a:latin typeface="Inter"/>
              <a:ea typeface="Inter"/>
              <a:cs typeface="Inter"/>
              <a:sym typeface="Inter"/>
            </a:endParaRPr>
          </a:p>
          <a:p>
            <a:pPr indent="-177800" lvl="0" marL="285750" rtl="0" algn="l">
              <a:lnSpc>
                <a:spcPct val="115000"/>
              </a:lnSpc>
              <a:spcBef>
                <a:spcPts val="400"/>
              </a:spcBef>
              <a:spcAft>
                <a:spcPts val="0"/>
              </a:spcAft>
              <a:buSzPts val="1000"/>
              <a:buFont typeface="Inter"/>
              <a:buChar char="●"/>
            </a:pPr>
            <a:r>
              <a:rPr lang="en" sz="1000">
                <a:latin typeface="Inter"/>
                <a:ea typeface="Inter"/>
                <a:cs typeface="Inter"/>
                <a:sym typeface="Inter"/>
              </a:rPr>
              <a:t>Speed up new feature delivery </a:t>
            </a:r>
            <a:endParaRPr sz="1000">
              <a:latin typeface="Inter"/>
              <a:ea typeface="Inter"/>
              <a:cs typeface="Inter"/>
              <a:sym typeface="Inter"/>
            </a:endParaRPr>
          </a:p>
          <a:p>
            <a:pPr indent="0" lvl="0" marL="0" rtl="0" algn="l">
              <a:lnSpc>
                <a:spcPct val="115000"/>
              </a:lnSpc>
              <a:spcBef>
                <a:spcPts val="400"/>
              </a:spcBef>
              <a:spcAft>
                <a:spcPts val="0"/>
              </a:spcAft>
              <a:buNone/>
            </a:pPr>
            <a:r>
              <a:t/>
            </a:r>
            <a:endParaRPr sz="1000">
              <a:solidFill>
                <a:schemeClr val="dk1"/>
              </a:solidFill>
              <a:latin typeface="Inter"/>
              <a:ea typeface="Inter"/>
              <a:cs typeface="Inter"/>
              <a:sym typeface="Inter"/>
            </a:endParaRPr>
          </a:p>
          <a:p>
            <a:pPr indent="0" lvl="0" marL="0" rtl="0" algn="l">
              <a:lnSpc>
                <a:spcPct val="115000"/>
              </a:lnSpc>
              <a:spcBef>
                <a:spcPts val="400"/>
              </a:spcBef>
              <a:spcAft>
                <a:spcPts val="0"/>
              </a:spcAft>
              <a:buClr>
                <a:schemeClr val="dk1"/>
              </a:buClr>
              <a:buSzPts val="1100"/>
              <a:buFont typeface="Arial"/>
              <a:buNone/>
            </a:pPr>
            <a:r>
              <a:t/>
            </a:r>
            <a:endParaRPr sz="1000">
              <a:latin typeface="Inter"/>
              <a:ea typeface="Inter"/>
              <a:cs typeface="Inter"/>
              <a:sym typeface="Inter"/>
            </a:endParaRPr>
          </a:p>
          <a:p>
            <a:pPr indent="0" lvl="0" marL="0" rtl="0" algn="l">
              <a:lnSpc>
                <a:spcPct val="115000"/>
              </a:lnSpc>
              <a:spcBef>
                <a:spcPts val="400"/>
              </a:spcBef>
              <a:spcAft>
                <a:spcPts val="0"/>
              </a:spcAft>
              <a:buClr>
                <a:schemeClr val="dk1"/>
              </a:buClr>
              <a:buSzPts val="1100"/>
              <a:buFont typeface="Arial"/>
              <a:buNone/>
            </a:pPr>
            <a:r>
              <a:t/>
            </a:r>
            <a:endParaRPr sz="1000">
              <a:latin typeface="Inter"/>
              <a:ea typeface="Inter"/>
              <a:cs typeface="Inter"/>
              <a:sym typeface="Inter"/>
            </a:endParaRPr>
          </a:p>
          <a:p>
            <a:pPr indent="0" lvl="0" marL="0" rtl="0" algn="l">
              <a:lnSpc>
                <a:spcPct val="115000"/>
              </a:lnSpc>
              <a:spcBef>
                <a:spcPts val="400"/>
              </a:spcBef>
              <a:spcAft>
                <a:spcPts val="0"/>
              </a:spcAft>
              <a:buClr>
                <a:schemeClr val="dk1"/>
              </a:buClr>
              <a:buSzPts val="1100"/>
              <a:buFont typeface="Arial"/>
              <a:buNone/>
            </a:pPr>
            <a:r>
              <a:t/>
            </a:r>
            <a:endParaRPr sz="1000">
              <a:latin typeface="Inter"/>
              <a:ea typeface="Inter"/>
              <a:cs typeface="Inter"/>
              <a:sym typeface="Inter"/>
            </a:endParaRPr>
          </a:p>
          <a:p>
            <a:pPr indent="0" lvl="0" marL="0" rtl="0" algn="l">
              <a:lnSpc>
                <a:spcPct val="115000"/>
              </a:lnSpc>
              <a:spcBef>
                <a:spcPts val="400"/>
              </a:spcBef>
              <a:spcAft>
                <a:spcPts val="0"/>
              </a:spcAft>
              <a:buClr>
                <a:schemeClr val="dk1"/>
              </a:buClr>
              <a:buSzPts val="1100"/>
              <a:buFont typeface="Arial"/>
              <a:buNone/>
            </a:pPr>
            <a:r>
              <a:t/>
            </a:r>
            <a:endParaRPr sz="1000">
              <a:latin typeface="Inter"/>
              <a:ea typeface="Inter"/>
              <a:cs typeface="Inter"/>
              <a:sym typeface="Inter"/>
            </a:endParaRPr>
          </a:p>
          <a:p>
            <a:pPr indent="0" lvl="0" marL="0" rtl="0" algn="l">
              <a:lnSpc>
                <a:spcPct val="115000"/>
              </a:lnSpc>
              <a:spcBef>
                <a:spcPts val="400"/>
              </a:spcBef>
              <a:spcAft>
                <a:spcPts val="0"/>
              </a:spcAft>
              <a:buClr>
                <a:schemeClr val="dk1"/>
              </a:buClr>
              <a:buSzPts val="1100"/>
              <a:buFont typeface="Arial"/>
              <a:buNone/>
            </a:pPr>
            <a:r>
              <a:t/>
            </a:r>
            <a:endParaRPr sz="1000">
              <a:latin typeface="Inter"/>
              <a:ea typeface="Inter"/>
              <a:cs typeface="Inter"/>
              <a:sym typeface="Inter"/>
            </a:endParaRPr>
          </a:p>
          <a:p>
            <a:pPr indent="0" lvl="0" marL="0" rtl="0" algn="l">
              <a:lnSpc>
                <a:spcPct val="115000"/>
              </a:lnSpc>
              <a:spcBef>
                <a:spcPts val="400"/>
              </a:spcBef>
              <a:spcAft>
                <a:spcPts val="0"/>
              </a:spcAft>
              <a:buClr>
                <a:schemeClr val="dk1"/>
              </a:buClr>
              <a:buSzPts val="1100"/>
              <a:buFont typeface="Arial"/>
              <a:buNone/>
            </a:pPr>
            <a:r>
              <a:t/>
            </a:r>
            <a:endParaRPr sz="1000">
              <a:latin typeface="Inter"/>
              <a:ea typeface="Inter"/>
              <a:cs typeface="Inter"/>
              <a:sym typeface="Inter"/>
            </a:endParaRPr>
          </a:p>
          <a:p>
            <a:pPr indent="0" lvl="0" marL="0" marR="0" rtl="0" algn="l">
              <a:lnSpc>
                <a:spcPct val="115000"/>
              </a:lnSpc>
              <a:spcBef>
                <a:spcPts val="400"/>
              </a:spcBef>
              <a:spcAft>
                <a:spcPts val="400"/>
              </a:spcAft>
              <a:buNone/>
            </a:pPr>
            <a:r>
              <a:t/>
            </a:r>
            <a:endParaRPr sz="1000">
              <a:latin typeface="Inter"/>
              <a:ea typeface="Inter"/>
              <a:cs typeface="Inter"/>
              <a:sym typeface="Inter"/>
            </a:endParaRPr>
          </a:p>
        </p:txBody>
      </p:sp>
      <p:sp>
        <p:nvSpPr>
          <p:cNvPr id="92" name="Google Shape;92;p8"/>
          <p:cNvSpPr/>
          <p:nvPr/>
        </p:nvSpPr>
        <p:spPr>
          <a:xfrm>
            <a:off x="228600" y="1275950"/>
            <a:ext cx="35739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Inter"/>
                <a:ea typeface="Inter"/>
                <a:cs typeface="Inter"/>
                <a:sym typeface="Inter"/>
              </a:rPr>
              <a:t>QUESTIONS</a:t>
            </a:r>
            <a:r>
              <a:rPr b="1" lang="en" sz="1000">
                <a:solidFill>
                  <a:schemeClr val="dk1"/>
                </a:solidFill>
                <a:latin typeface="Inter"/>
                <a:ea typeface="Inter"/>
                <a:cs typeface="Inter"/>
                <a:sym typeface="Inter"/>
              </a:rPr>
              <a:t> TO ASK - ALL CUSTOMERS</a:t>
            </a:r>
            <a:endParaRPr b="1" sz="1000">
              <a:solidFill>
                <a:schemeClr val="dk1"/>
              </a:solidFill>
              <a:latin typeface="Inter"/>
              <a:ea typeface="Inter"/>
              <a:cs typeface="Inter"/>
              <a:sym typeface="Inter"/>
            </a:endParaRPr>
          </a:p>
        </p:txBody>
      </p:sp>
      <p:sp>
        <p:nvSpPr>
          <p:cNvPr id="93" name="Google Shape;93;p8"/>
          <p:cNvSpPr/>
          <p:nvPr/>
        </p:nvSpPr>
        <p:spPr>
          <a:xfrm>
            <a:off x="3924389" y="1275938"/>
            <a:ext cx="36195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Inter"/>
                <a:ea typeface="Inter"/>
                <a:cs typeface="Inter"/>
                <a:sym typeface="Inter"/>
              </a:rPr>
              <a:t>WHAT TO LISTEN FOR - ALL CUSTOMERS</a:t>
            </a:r>
            <a:endParaRPr b="1" sz="1000">
              <a:solidFill>
                <a:schemeClr val="dk1"/>
              </a:solidFill>
              <a:latin typeface="Inter"/>
              <a:ea typeface="Inter"/>
              <a:cs typeface="Inter"/>
              <a:sym typeface="Inter"/>
            </a:endParaRPr>
          </a:p>
        </p:txBody>
      </p:sp>
      <p:sp>
        <p:nvSpPr>
          <p:cNvPr id="94" name="Google Shape;94;p8"/>
          <p:cNvSpPr txBox="1"/>
          <p:nvPr/>
        </p:nvSpPr>
        <p:spPr>
          <a:xfrm>
            <a:off x="228600" y="457200"/>
            <a:ext cx="43359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Inter"/>
                <a:ea typeface="Inter"/>
                <a:cs typeface="Inter"/>
                <a:sym typeface="Inter"/>
              </a:rPr>
              <a:t>Cloud Foundations</a:t>
            </a:r>
            <a:endParaRPr b="1" sz="2000">
              <a:latin typeface="Inter"/>
              <a:ea typeface="Inter"/>
              <a:cs typeface="Inter"/>
              <a:sym typeface="Inter"/>
            </a:endParaRPr>
          </a:p>
        </p:txBody>
      </p:sp>
      <p:sp>
        <p:nvSpPr>
          <p:cNvPr id="95" name="Google Shape;95;p8"/>
          <p:cNvSpPr txBox="1"/>
          <p:nvPr/>
        </p:nvSpPr>
        <p:spPr>
          <a:xfrm>
            <a:off x="228600" y="762000"/>
            <a:ext cx="4999500" cy="3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ter"/>
                <a:ea typeface="Inter"/>
                <a:cs typeface="Inter"/>
                <a:sym typeface="Inter"/>
              </a:rPr>
              <a:t>Discovery Guide</a:t>
            </a:r>
            <a:endParaRPr>
              <a:latin typeface="Inter"/>
              <a:ea typeface="Inter"/>
              <a:cs typeface="Inter"/>
              <a:sym typeface="Inter"/>
            </a:endParaRPr>
          </a:p>
        </p:txBody>
      </p:sp>
      <p:sp>
        <p:nvSpPr>
          <p:cNvPr id="96" name="Google Shape;96;p8"/>
          <p:cNvSpPr txBox="1"/>
          <p:nvPr/>
        </p:nvSpPr>
        <p:spPr>
          <a:xfrm>
            <a:off x="5033800" y="746775"/>
            <a:ext cx="25101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Inter"/>
                <a:ea typeface="Inter"/>
                <a:cs typeface="Inter"/>
                <a:sym typeface="Inter"/>
              </a:rPr>
              <a:t>Technical Play</a:t>
            </a:r>
            <a:endParaRPr>
              <a:latin typeface="Inter"/>
              <a:ea typeface="Inter"/>
              <a:cs typeface="Inter"/>
              <a:sym typeface="Inter"/>
            </a:endParaRPr>
          </a:p>
        </p:txBody>
      </p:sp>
      <p:sp>
        <p:nvSpPr>
          <p:cNvPr id="97" name="Google Shape;97;p8"/>
          <p:cNvSpPr/>
          <p:nvPr/>
        </p:nvSpPr>
        <p:spPr>
          <a:xfrm>
            <a:off x="1427325" y="9439325"/>
            <a:ext cx="6116400" cy="274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800">
                <a:solidFill>
                  <a:schemeClr val="dk1"/>
                </a:solidFill>
              </a:rPr>
              <a:t>DISCOVERY GUIDE </a:t>
            </a:r>
            <a:r>
              <a:rPr lang="en" sz="800">
                <a:solidFill>
                  <a:schemeClr val="dk1"/>
                </a:solidFill>
              </a:rPr>
              <a:t>CLOUD FOUNDATIONS</a:t>
            </a:r>
            <a:endParaRPr sz="800">
              <a:solidFill>
                <a:schemeClr val="dk1"/>
              </a:solidFill>
            </a:endParaRPr>
          </a:p>
        </p:txBody>
      </p:sp>
      <p:pic>
        <p:nvPicPr>
          <p:cNvPr id="98" name="Google Shape;98;p8"/>
          <p:cNvPicPr preferRelativeResize="0"/>
          <p:nvPr/>
        </p:nvPicPr>
        <p:blipFill>
          <a:blip r:embed="rId4">
            <a:alphaModFix/>
          </a:blip>
          <a:stretch>
            <a:fillRect/>
          </a:stretch>
        </p:blipFill>
        <p:spPr>
          <a:xfrm>
            <a:off x="335203" y="9473177"/>
            <a:ext cx="983945" cy="206500"/>
          </a:xfrm>
          <a:prstGeom prst="rect">
            <a:avLst/>
          </a:prstGeom>
          <a:noFill/>
          <a:ln>
            <a:noFill/>
          </a:ln>
        </p:spPr>
      </p:pic>
      <p:pic>
        <p:nvPicPr>
          <p:cNvPr id="99" name="Google Shape;99;p8"/>
          <p:cNvPicPr preferRelativeResize="0"/>
          <p:nvPr/>
        </p:nvPicPr>
        <p:blipFill>
          <a:blip r:embed="rId4">
            <a:alphaModFix/>
          </a:blip>
          <a:stretch>
            <a:fillRect/>
          </a:stretch>
        </p:blipFill>
        <p:spPr>
          <a:xfrm>
            <a:off x="6057835" y="533383"/>
            <a:ext cx="1437791" cy="301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9"/>
          <p:cNvSpPr/>
          <p:nvPr/>
        </p:nvSpPr>
        <p:spPr>
          <a:xfrm>
            <a:off x="274550" y="1579950"/>
            <a:ext cx="3552000" cy="7653300"/>
          </a:xfrm>
          <a:prstGeom prst="rect">
            <a:avLst/>
          </a:prstGeom>
          <a:noFill/>
          <a:ln>
            <a:noFill/>
          </a:ln>
        </p:spPr>
        <p:txBody>
          <a:bodyPr anchorCtr="0" anchor="t" bIns="91425" lIns="91425" spcFirstLastPara="1" rIns="91425" wrap="square" tIns="91425">
            <a:noAutofit/>
          </a:bodyPr>
          <a:lstStyle/>
          <a:p>
            <a:pPr indent="-177800" lvl="0" marL="228600" rtl="0" algn="l">
              <a:lnSpc>
                <a:spcPct val="115000"/>
              </a:lnSpc>
              <a:spcBef>
                <a:spcPts val="0"/>
              </a:spcBef>
              <a:spcAft>
                <a:spcPts val="0"/>
              </a:spcAft>
              <a:buClr>
                <a:schemeClr val="dk1"/>
              </a:buClr>
              <a:buSzPts val="1000"/>
              <a:buFont typeface="Inter"/>
              <a:buChar char="●"/>
            </a:pPr>
            <a:r>
              <a:rPr lang="en" sz="1000">
                <a:solidFill>
                  <a:schemeClr val="dk1"/>
                </a:solidFill>
                <a:latin typeface="Inter"/>
                <a:ea typeface="Inter"/>
                <a:cs typeface="Inter"/>
                <a:sym typeface="Inter"/>
              </a:rPr>
              <a:t>Do you rely on multiple clouds, which ones?</a:t>
            </a:r>
            <a:endParaRPr sz="1000">
              <a:solidFill>
                <a:schemeClr val="dk1"/>
              </a:solidFill>
              <a:latin typeface="Inter"/>
              <a:ea typeface="Inter"/>
              <a:cs typeface="Inter"/>
              <a:sym typeface="Inter"/>
            </a:endParaRPr>
          </a:p>
          <a:p>
            <a:pPr indent="-177800" lvl="0" marL="228600" rtl="0" algn="l">
              <a:lnSpc>
                <a:spcPct val="115000"/>
              </a:lnSpc>
              <a:spcBef>
                <a:spcPts val="400"/>
              </a:spcBef>
              <a:spcAft>
                <a:spcPts val="0"/>
              </a:spcAft>
              <a:buClr>
                <a:schemeClr val="dk1"/>
              </a:buClr>
              <a:buSzPts val="1000"/>
              <a:buFont typeface="Inter"/>
              <a:buChar char="●"/>
            </a:pPr>
            <a:r>
              <a:rPr lang="en" sz="1000">
                <a:solidFill>
                  <a:schemeClr val="dk1"/>
                </a:solidFill>
                <a:latin typeface="Inter"/>
                <a:ea typeface="Inter"/>
                <a:cs typeface="Inter"/>
                <a:sym typeface="Inter"/>
              </a:rPr>
              <a:t>If private datacenter, are you trying to enable a modern IaC based workflow to your end users (LOBs)? </a:t>
            </a:r>
            <a:endParaRPr sz="1000">
              <a:solidFill>
                <a:schemeClr val="dk1"/>
              </a:solidFill>
              <a:latin typeface="Inter"/>
              <a:ea typeface="Inter"/>
              <a:cs typeface="Inter"/>
              <a:sym typeface="Inter"/>
            </a:endParaRPr>
          </a:p>
          <a:p>
            <a:pPr indent="-177800" lvl="0" marL="228600" rtl="0" algn="l">
              <a:lnSpc>
                <a:spcPct val="115000"/>
              </a:lnSpc>
              <a:spcBef>
                <a:spcPts val="400"/>
              </a:spcBef>
              <a:spcAft>
                <a:spcPts val="0"/>
              </a:spcAft>
              <a:buClr>
                <a:schemeClr val="dk1"/>
              </a:buClr>
              <a:buSzPts val="1000"/>
              <a:buFont typeface="Inter"/>
              <a:buChar char="●"/>
            </a:pPr>
            <a:r>
              <a:rPr lang="en" sz="1000">
                <a:solidFill>
                  <a:schemeClr val="dk1"/>
                </a:solidFill>
                <a:latin typeface="Inter"/>
                <a:ea typeface="Inter"/>
                <a:cs typeface="Inter"/>
                <a:sym typeface="Inter"/>
              </a:rPr>
              <a:t>Are you actively pursuing alternatives to VMware/Broadcom on-prem?</a:t>
            </a:r>
            <a:endParaRPr sz="1000">
              <a:solidFill>
                <a:schemeClr val="dk1"/>
              </a:solidFill>
              <a:latin typeface="Inter"/>
              <a:ea typeface="Inter"/>
              <a:cs typeface="Inter"/>
              <a:sym typeface="Inter"/>
            </a:endParaRPr>
          </a:p>
          <a:p>
            <a:pPr indent="-177800" lvl="0" marL="228600" rtl="0" algn="l">
              <a:lnSpc>
                <a:spcPct val="115000"/>
              </a:lnSpc>
              <a:spcBef>
                <a:spcPts val="400"/>
              </a:spcBef>
              <a:spcAft>
                <a:spcPts val="0"/>
              </a:spcAft>
              <a:buClr>
                <a:schemeClr val="dk1"/>
              </a:buClr>
              <a:buSzPts val="1000"/>
              <a:buFont typeface="Inter"/>
              <a:buChar char="●"/>
            </a:pPr>
            <a:r>
              <a:rPr lang="en" sz="1000">
                <a:solidFill>
                  <a:schemeClr val="dk1"/>
                </a:solidFill>
                <a:latin typeface="Inter"/>
                <a:ea typeface="Inter"/>
                <a:cs typeface="Inter"/>
                <a:sym typeface="Inter"/>
              </a:rPr>
              <a:t>Can you provide a breakdown of workloads across your cloud destination?  Counts by VM, Container, or TB worth of business data..</a:t>
            </a:r>
            <a:endParaRPr sz="1000">
              <a:solidFill>
                <a:schemeClr val="dk1"/>
              </a:solidFill>
              <a:latin typeface="Inter"/>
              <a:ea typeface="Inter"/>
              <a:cs typeface="Inter"/>
              <a:sym typeface="Inter"/>
            </a:endParaRPr>
          </a:p>
          <a:p>
            <a:pPr indent="-177800" lvl="0" marL="228600" rtl="0" algn="l">
              <a:lnSpc>
                <a:spcPct val="115000"/>
              </a:lnSpc>
              <a:spcBef>
                <a:spcPts val="400"/>
              </a:spcBef>
              <a:spcAft>
                <a:spcPts val="0"/>
              </a:spcAft>
              <a:buClr>
                <a:schemeClr val="dk1"/>
              </a:buClr>
              <a:buSzPts val="1000"/>
              <a:buFont typeface="Inter"/>
              <a:buChar char="●"/>
            </a:pPr>
            <a:r>
              <a:rPr lang="en" sz="1000">
                <a:solidFill>
                  <a:schemeClr val="dk1"/>
                </a:solidFill>
                <a:latin typeface="Inter"/>
                <a:ea typeface="Inter"/>
                <a:cs typeface="Inter"/>
                <a:sym typeface="Inter"/>
              </a:rPr>
              <a:t>Do you value cloud portability and are you building toward that outcome?</a:t>
            </a:r>
            <a:endParaRPr sz="1000">
              <a:solidFill>
                <a:schemeClr val="dk1"/>
              </a:solidFill>
              <a:latin typeface="Inter"/>
              <a:ea typeface="Inter"/>
              <a:cs typeface="Inter"/>
              <a:sym typeface="Inter"/>
            </a:endParaRPr>
          </a:p>
          <a:p>
            <a:pPr indent="-177800" lvl="0" marL="228600" rtl="0" algn="l">
              <a:lnSpc>
                <a:spcPct val="115000"/>
              </a:lnSpc>
              <a:spcBef>
                <a:spcPts val="400"/>
              </a:spcBef>
              <a:spcAft>
                <a:spcPts val="0"/>
              </a:spcAft>
              <a:buClr>
                <a:schemeClr val="dk1"/>
              </a:buClr>
              <a:buSzPts val="1000"/>
              <a:buFont typeface="Inter"/>
              <a:buChar char="●"/>
            </a:pPr>
            <a:r>
              <a:rPr lang="en" sz="1000">
                <a:solidFill>
                  <a:schemeClr val="dk1"/>
                </a:solidFill>
                <a:latin typeface="Inter"/>
                <a:ea typeface="Inter"/>
                <a:cs typeface="Inter"/>
                <a:sym typeface="Inter"/>
              </a:rPr>
              <a:t>What are the biggest challenges you have today adopting cloud?</a:t>
            </a:r>
            <a:endParaRPr sz="1000">
              <a:solidFill>
                <a:schemeClr val="dk1"/>
              </a:solidFill>
              <a:latin typeface="Inter"/>
              <a:ea typeface="Inter"/>
              <a:cs typeface="Inter"/>
              <a:sym typeface="Inter"/>
            </a:endParaRPr>
          </a:p>
          <a:p>
            <a:pPr indent="0" lvl="0" marL="0" rtl="0" algn="l">
              <a:lnSpc>
                <a:spcPct val="115000"/>
              </a:lnSpc>
              <a:spcBef>
                <a:spcPts val="400"/>
              </a:spcBef>
              <a:spcAft>
                <a:spcPts val="0"/>
              </a:spcAft>
              <a:buClr>
                <a:schemeClr val="dk1"/>
              </a:buClr>
              <a:buSzPts val="1100"/>
              <a:buFont typeface="Arial"/>
              <a:buNone/>
            </a:pPr>
            <a:r>
              <a:t/>
            </a:r>
            <a:endParaRPr sz="1000">
              <a:solidFill>
                <a:schemeClr val="dk1"/>
              </a:solidFill>
              <a:latin typeface="Inter"/>
              <a:ea typeface="Inter"/>
              <a:cs typeface="Inter"/>
              <a:sym typeface="Inter"/>
            </a:endParaRPr>
          </a:p>
          <a:p>
            <a:pPr indent="-114300" lvl="0" marL="285750" rtl="0" algn="l">
              <a:lnSpc>
                <a:spcPct val="115000"/>
              </a:lnSpc>
              <a:spcBef>
                <a:spcPts val="400"/>
              </a:spcBef>
              <a:spcAft>
                <a:spcPts val="400"/>
              </a:spcAft>
              <a:buNone/>
            </a:pPr>
            <a:r>
              <a:t/>
            </a:r>
            <a:endParaRPr sz="1000">
              <a:latin typeface="Inter"/>
              <a:ea typeface="Inter"/>
              <a:cs typeface="Inter"/>
              <a:sym typeface="Inter"/>
            </a:endParaRPr>
          </a:p>
        </p:txBody>
      </p:sp>
      <p:sp>
        <p:nvSpPr>
          <p:cNvPr id="105" name="Google Shape;105;p9"/>
          <p:cNvSpPr/>
          <p:nvPr/>
        </p:nvSpPr>
        <p:spPr>
          <a:xfrm>
            <a:off x="3947175" y="1579950"/>
            <a:ext cx="3573900" cy="7653300"/>
          </a:xfrm>
          <a:prstGeom prst="rect">
            <a:avLst/>
          </a:prstGeom>
          <a:noFill/>
          <a:ln>
            <a:noFill/>
          </a:ln>
        </p:spPr>
        <p:txBody>
          <a:bodyPr anchorCtr="0" anchor="t" bIns="91425" lIns="91425" spcFirstLastPara="1" rIns="91425" wrap="square" tIns="91425">
            <a:noAutofit/>
          </a:bodyPr>
          <a:lstStyle/>
          <a:p>
            <a:pPr indent="-177800" lvl="0" marL="228600" rtl="0" algn="l">
              <a:lnSpc>
                <a:spcPct val="115000"/>
              </a:lnSpc>
              <a:spcBef>
                <a:spcPts val="0"/>
              </a:spcBef>
              <a:spcAft>
                <a:spcPts val="0"/>
              </a:spcAft>
              <a:buSzPts val="1000"/>
              <a:buFont typeface="Inter"/>
              <a:buChar char="●"/>
            </a:pPr>
            <a:r>
              <a:rPr lang="en" sz="1000">
                <a:latin typeface="Inter"/>
                <a:ea typeface="Inter"/>
                <a:cs typeface="Inter"/>
                <a:sym typeface="Inter"/>
              </a:rPr>
              <a:t>T</a:t>
            </a:r>
            <a:r>
              <a:rPr lang="en" sz="1000">
                <a:latin typeface="Inter"/>
                <a:ea typeface="Inter"/>
                <a:cs typeface="Inter"/>
                <a:sym typeface="Inter"/>
              </a:rPr>
              <a:t>here is a noticeable difference in operating models for on-prem ticketing, clickops, siloed processes vs a governed and automated self-service model.   Customer needs to really want and value the latter to truly be worth our time.</a:t>
            </a:r>
            <a:endParaRPr sz="1000">
              <a:latin typeface="Inter"/>
              <a:ea typeface="Inter"/>
              <a:cs typeface="Inter"/>
              <a:sym typeface="Inter"/>
            </a:endParaRPr>
          </a:p>
          <a:p>
            <a:pPr indent="-177800" lvl="0" marL="228600" rtl="0" algn="l">
              <a:lnSpc>
                <a:spcPct val="115000"/>
              </a:lnSpc>
              <a:spcBef>
                <a:spcPts val="400"/>
              </a:spcBef>
              <a:spcAft>
                <a:spcPts val="0"/>
              </a:spcAft>
              <a:buSzPts val="1000"/>
              <a:buFont typeface="Inter"/>
              <a:buChar char="●"/>
            </a:pPr>
            <a:r>
              <a:rPr lang="en" sz="1000">
                <a:latin typeface="Inter"/>
                <a:ea typeface="Inter"/>
                <a:cs typeface="Inter"/>
                <a:sym typeface="Inter"/>
              </a:rPr>
              <a:t>We exclusively use one hyperscaler for everything and have no datacenters</a:t>
            </a:r>
            <a:endParaRPr sz="1000">
              <a:latin typeface="Inter"/>
              <a:ea typeface="Inter"/>
              <a:cs typeface="Inter"/>
              <a:sym typeface="Inter"/>
            </a:endParaRPr>
          </a:p>
          <a:p>
            <a:pPr indent="-177800" lvl="0" marL="228600" rtl="0" algn="l">
              <a:lnSpc>
                <a:spcPct val="115000"/>
              </a:lnSpc>
              <a:spcBef>
                <a:spcPts val="400"/>
              </a:spcBef>
              <a:spcAft>
                <a:spcPts val="0"/>
              </a:spcAft>
              <a:buSzPts val="1000"/>
              <a:buFont typeface="Inter"/>
              <a:buChar char="●"/>
            </a:pPr>
            <a:r>
              <a:rPr lang="en" sz="1000">
                <a:latin typeface="Inter"/>
                <a:ea typeface="Inter"/>
                <a:cs typeface="Inter"/>
                <a:sym typeface="Inter"/>
              </a:rPr>
              <a:t>Different LOBs use different clouds and some are exclusively on-prem.  Each LOB makes own decisions about cloud usage</a:t>
            </a:r>
            <a:endParaRPr sz="1000">
              <a:latin typeface="Inter"/>
              <a:ea typeface="Inter"/>
              <a:cs typeface="Inter"/>
              <a:sym typeface="Inter"/>
            </a:endParaRPr>
          </a:p>
          <a:p>
            <a:pPr indent="-177800" lvl="0" marL="228600" rtl="0" algn="l">
              <a:lnSpc>
                <a:spcPct val="115000"/>
              </a:lnSpc>
              <a:spcBef>
                <a:spcPts val="400"/>
              </a:spcBef>
              <a:spcAft>
                <a:spcPts val="0"/>
              </a:spcAft>
              <a:buSzPts val="1000"/>
              <a:buFont typeface="Inter"/>
              <a:buChar char="●"/>
            </a:pPr>
            <a:r>
              <a:rPr lang="en" sz="1000">
                <a:latin typeface="Inter"/>
                <a:ea typeface="Inter"/>
                <a:cs typeface="Inter"/>
                <a:sym typeface="Inter"/>
              </a:rPr>
              <a:t>We are looking to move aware from VMware but going to public cloud with our VM workloads is not an option</a:t>
            </a:r>
            <a:endParaRPr sz="1000">
              <a:latin typeface="Inter"/>
              <a:ea typeface="Inter"/>
              <a:cs typeface="Inter"/>
              <a:sym typeface="Inter"/>
            </a:endParaRPr>
          </a:p>
          <a:p>
            <a:pPr indent="-177800" lvl="0" marL="228600" rtl="0" algn="l">
              <a:lnSpc>
                <a:spcPct val="115000"/>
              </a:lnSpc>
              <a:spcBef>
                <a:spcPts val="400"/>
              </a:spcBef>
              <a:spcAft>
                <a:spcPts val="0"/>
              </a:spcAft>
              <a:buSzPts val="1000"/>
              <a:buFont typeface="Inter"/>
              <a:buChar char="●"/>
            </a:pPr>
            <a:r>
              <a:rPr lang="en" sz="1000">
                <a:latin typeface="Inter"/>
                <a:ea typeface="Inter"/>
                <a:cs typeface="Inter"/>
                <a:sym typeface="Inter"/>
              </a:rPr>
              <a:t>Everything running in public cloud is custom built, automated all the things, mostly containers and differentiate hyperscaler services</a:t>
            </a:r>
            <a:endParaRPr sz="1000">
              <a:latin typeface="Inter"/>
              <a:ea typeface="Inter"/>
              <a:cs typeface="Inter"/>
              <a:sym typeface="Inter"/>
            </a:endParaRPr>
          </a:p>
          <a:p>
            <a:pPr indent="-177800" lvl="0" marL="228600" rtl="0" algn="l">
              <a:lnSpc>
                <a:spcPct val="115000"/>
              </a:lnSpc>
              <a:spcBef>
                <a:spcPts val="400"/>
              </a:spcBef>
              <a:spcAft>
                <a:spcPts val="0"/>
              </a:spcAft>
              <a:buSzPts val="1000"/>
              <a:buFont typeface="Inter"/>
              <a:buChar char="●"/>
            </a:pPr>
            <a:r>
              <a:rPr lang="en" sz="1000">
                <a:latin typeface="Inter"/>
                <a:ea typeface="Inter"/>
                <a:cs typeface="Inter"/>
                <a:sym typeface="Inter"/>
              </a:rPr>
              <a:t>Everything on prem is mostly COTs/legacy VM, with exception of modern apps in Kubernetes</a:t>
            </a:r>
            <a:endParaRPr sz="1000">
              <a:latin typeface="Inter"/>
              <a:ea typeface="Inter"/>
              <a:cs typeface="Inter"/>
              <a:sym typeface="Inter"/>
            </a:endParaRPr>
          </a:p>
          <a:p>
            <a:pPr indent="-177800" lvl="0" marL="228600" rtl="0" algn="l">
              <a:lnSpc>
                <a:spcPct val="115000"/>
              </a:lnSpc>
              <a:spcBef>
                <a:spcPts val="400"/>
              </a:spcBef>
              <a:spcAft>
                <a:spcPts val="0"/>
              </a:spcAft>
              <a:buSzPts val="1000"/>
              <a:buFont typeface="Inter"/>
              <a:buChar char="●"/>
            </a:pPr>
            <a:r>
              <a:rPr lang="en" sz="1000">
                <a:latin typeface="Inter"/>
                <a:ea typeface="Inter"/>
                <a:cs typeface="Inter"/>
                <a:sym typeface="Inter"/>
              </a:rPr>
              <a:t>VM creation happens fast but We have to wait a long time for complete dev envs with networking, LBs, routes, firewalls etc</a:t>
            </a:r>
            <a:endParaRPr sz="1000">
              <a:latin typeface="Inter"/>
              <a:ea typeface="Inter"/>
              <a:cs typeface="Inter"/>
              <a:sym typeface="Inter"/>
            </a:endParaRPr>
          </a:p>
          <a:p>
            <a:pPr indent="-177800" lvl="0" marL="228600" rtl="0" algn="l">
              <a:lnSpc>
                <a:spcPct val="115000"/>
              </a:lnSpc>
              <a:spcBef>
                <a:spcPts val="400"/>
              </a:spcBef>
              <a:spcAft>
                <a:spcPts val="0"/>
              </a:spcAft>
              <a:buSzPts val="1000"/>
              <a:buFont typeface="Inter"/>
              <a:buChar char="●"/>
            </a:pPr>
            <a:r>
              <a:rPr lang="en" sz="1000">
                <a:latin typeface="Inter"/>
                <a:ea typeface="Inter"/>
                <a:cs typeface="Inter"/>
                <a:sym typeface="Inter"/>
              </a:rPr>
              <a:t>We are very concerned about costs growing out of control as we migrate to cloud.</a:t>
            </a:r>
            <a:endParaRPr sz="1000">
              <a:latin typeface="Inter"/>
              <a:ea typeface="Inter"/>
              <a:cs typeface="Inter"/>
              <a:sym typeface="Inter"/>
            </a:endParaRPr>
          </a:p>
          <a:p>
            <a:pPr indent="-177800" lvl="0" marL="228600" rtl="0" algn="l">
              <a:lnSpc>
                <a:spcPct val="115000"/>
              </a:lnSpc>
              <a:spcBef>
                <a:spcPts val="400"/>
              </a:spcBef>
              <a:spcAft>
                <a:spcPts val="400"/>
              </a:spcAft>
              <a:buSzPts val="1000"/>
              <a:buFont typeface="Inter"/>
              <a:buChar char="●"/>
            </a:pPr>
            <a:r>
              <a:rPr lang="en" sz="1000">
                <a:latin typeface="Inter"/>
                <a:ea typeface="Inter"/>
                <a:cs typeface="Inter"/>
                <a:sym typeface="Inter"/>
              </a:rPr>
              <a:t>We don’t trust ourselves or the cloud provider in preventing accidental security exposures or preventing breach from attack while moving to cloud.</a:t>
            </a:r>
            <a:endParaRPr sz="1000">
              <a:latin typeface="Inter"/>
              <a:ea typeface="Inter"/>
              <a:cs typeface="Inter"/>
              <a:sym typeface="Inter"/>
            </a:endParaRPr>
          </a:p>
        </p:txBody>
      </p:sp>
      <p:sp>
        <p:nvSpPr>
          <p:cNvPr id="106" name="Google Shape;106;p9"/>
          <p:cNvSpPr/>
          <p:nvPr/>
        </p:nvSpPr>
        <p:spPr>
          <a:xfrm>
            <a:off x="228600" y="1275950"/>
            <a:ext cx="35739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Inter"/>
                <a:ea typeface="Inter"/>
                <a:cs typeface="Inter"/>
                <a:sym typeface="Inter"/>
              </a:rPr>
              <a:t>QUESTIONS TO ASK - GREENFIELD</a:t>
            </a:r>
            <a:endParaRPr b="1" sz="1000">
              <a:solidFill>
                <a:schemeClr val="dk1"/>
              </a:solidFill>
              <a:latin typeface="Inter"/>
              <a:ea typeface="Inter"/>
              <a:cs typeface="Inter"/>
              <a:sym typeface="Inter"/>
            </a:endParaRPr>
          </a:p>
        </p:txBody>
      </p:sp>
      <p:sp>
        <p:nvSpPr>
          <p:cNvPr id="107" name="Google Shape;107;p9"/>
          <p:cNvSpPr/>
          <p:nvPr/>
        </p:nvSpPr>
        <p:spPr>
          <a:xfrm>
            <a:off x="3924389" y="1275938"/>
            <a:ext cx="36195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Inter"/>
                <a:ea typeface="Inter"/>
                <a:cs typeface="Inter"/>
                <a:sym typeface="Inter"/>
              </a:rPr>
              <a:t>WHAT TO LISTEN FOR - GREENFIELD</a:t>
            </a:r>
            <a:endParaRPr b="1" sz="1000">
              <a:solidFill>
                <a:schemeClr val="dk1"/>
              </a:solidFill>
              <a:latin typeface="Inter"/>
              <a:ea typeface="Inter"/>
              <a:cs typeface="Inter"/>
              <a:sym typeface="Inter"/>
            </a:endParaRPr>
          </a:p>
        </p:txBody>
      </p:sp>
      <p:sp>
        <p:nvSpPr>
          <p:cNvPr id="108" name="Google Shape;108;p9"/>
          <p:cNvSpPr txBox="1"/>
          <p:nvPr/>
        </p:nvSpPr>
        <p:spPr>
          <a:xfrm>
            <a:off x="228600" y="457200"/>
            <a:ext cx="43359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Inter"/>
                <a:ea typeface="Inter"/>
                <a:cs typeface="Inter"/>
                <a:sym typeface="Inter"/>
              </a:rPr>
              <a:t>Cloud Foundations</a:t>
            </a:r>
            <a:endParaRPr b="1" sz="2000">
              <a:latin typeface="Inter"/>
              <a:ea typeface="Inter"/>
              <a:cs typeface="Inter"/>
              <a:sym typeface="Inter"/>
            </a:endParaRPr>
          </a:p>
        </p:txBody>
      </p:sp>
      <p:sp>
        <p:nvSpPr>
          <p:cNvPr id="109" name="Google Shape;109;p9"/>
          <p:cNvSpPr txBox="1"/>
          <p:nvPr/>
        </p:nvSpPr>
        <p:spPr>
          <a:xfrm>
            <a:off x="228600" y="762000"/>
            <a:ext cx="50577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ter"/>
                <a:ea typeface="Inter"/>
                <a:cs typeface="Inter"/>
                <a:sym typeface="Inter"/>
              </a:rPr>
              <a:t>Discovery</a:t>
            </a:r>
            <a:r>
              <a:rPr lang="en">
                <a:latin typeface="Inter"/>
                <a:ea typeface="Inter"/>
                <a:cs typeface="Inter"/>
                <a:sym typeface="Inter"/>
              </a:rPr>
              <a:t> Guide</a:t>
            </a:r>
            <a:endParaRPr>
              <a:latin typeface="Inter"/>
              <a:ea typeface="Inter"/>
              <a:cs typeface="Inter"/>
              <a:sym typeface="Inter"/>
            </a:endParaRPr>
          </a:p>
        </p:txBody>
      </p:sp>
      <p:sp>
        <p:nvSpPr>
          <p:cNvPr id="110" name="Google Shape;110;p9"/>
          <p:cNvSpPr txBox="1"/>
          <p:nvPr/>
        </p:nvSpPr>
        <p:spPr>
          <a:xfrm>
            <a:off x="5033800" y="746775"/>
            <a:ext cx="25101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Inter"/>
                <a:ea typeface="Inter"/>
                <a:cs typeface="Inter"/>
                <a:sym typeface="Inter"/>
              </a:rPr>
              <a:t>Technical Play</a:t>
            </a:r>
            <a:endParaRPr>
              <a:latin typeface="Inter"/>
              <a:ea typeface="Inter"/>
              <a:cs typeface="Inter"/>
              <a:sym typeface="Inter"/>
            </a:endParaRPr>
          </a:p>
        </p:txBody>
      </p:sp>
      <p:sp>
        <p:nvSpPr>
          <p:cNvPr id="111" name="Google Shape;111;p9"/>
          <p:cNvSpPr/>
          <p:nvPr/>
        </p:nvSpPr>
        <p:spPr>
          <a:xfrm>
            <a:off x="1436925" y="9439325"/>
            <a:ext cx="6106800" cy="274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800">
                <a:solidFill>
                  <a:schemeClr val="dk1"/>
                </a:solidFill>
              </a:rPr>
              <a:t>DISCOVERY GUIDE </a:t>
            </a:r>
            <a:r>
              <a:rPr lang="en" sz="800">
                <a:solidFill>
                  <a:schemeClr val="dk1"/>
                </a:solidFill>
              </a:rPr>
              <a:t>CLOUD FOUNDATIONS</a:t>
            </a:r>
            <a:endParaRPr sz="800">
              <a:solidFill>
                <a:schemeClr val="dk1"/>
              </a:solidFill>
            </a:endParaRPr>
          </a:p>
        </p:txBody>
      </p:sp>
      <p:pic>
        <p:nvPicPr>
          <p:cNvPr id="112" name="Google Shape;112;p9"/>
          <p:cNvPicPr preferRelativeResize="0"/>
          <p:nvPr/>
        </p:nvPicPr>
        <p:blipFill>
          <a:blip r:embed="rId4">
            <a:alphaModFix/>
          </a:blip>
          <a:stretch>
            <a:fillRect/>
          </a:stretch>
        </p:blipFill>
        <p:spPr>
          <a:xfrm>
            <a:off x="335203" y="9473177"/>
            <a:ext cx="983945" cy="206500"/>
          </a:xfrm>
          <a:prstGeom prst="rect">
            <a:avLst/>
          </a:prstGeom>
          <a:noFill/>
          <a:ln>
            <a:noFill/>
          </a:ln>
        </p:spPr>
      </p:pic>
      <p:pic>
        <p:nvPicPr>
          <p:cNvPr id="113" name="Google Shape;113;p9"/>
          <p:cNvPicPr preferRelativeResize="0"/>
          <p:nvPr/>
        </p:nvPicPr>
        <p:blipFill>
          <a:blip r:embed="rId4">
            <a:alphaModFix/>
          </a:blip>
          <a:stretch>
            <a:fillRect/>
          </a:stretch>
        </p:blipFill>
        <p:spPr>
          <a:xfrm>
            <a:off x="6057835" y="533383"/>
            <a:ext cx="1437791" cy="301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0"/>
          <p:cNvSpPr/>
          <p:nvPr/>
        </p:nvSpPr>
        <p:spPr>
          <a:xfrm>
            <a:off x="274550" y="1579950"/>
            <a:ext cx="3552000" cy="785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000">
                <a:solidFill>
                  <a:schemeClr val="dk1"/>
                </a:solidFill>
              </a:rPr>
              <a:t>Existing TF OSS Account</a:t>
            </a:r>
            <a:endParaRPr b="1" sz="1000">
              <a:solidFill>
                <a:schemeClr val="dk1"/>
              </a:solidFill>
            </a:endParaRPr>
          </a:p>
          <a:p>
            <a:pPr indent="-177800" lvl="0" marL="285750" rtl="0" algn="l">
              <a:lnSpc>
                <a:spcPct val="115000"/>
              </a:lnSpc>
              <a:spcBef>
                <a:spcPts val="400"/>
              </a:spcBef>
              <a:spcAft>
                <a:spcPts val="0"/>
              </a:spcAft>
              <a:buSzPts val="1000"/>
              <a:buFont typeface="Inter"/>
              <a:buChar char="●"/>
            </a:pPr>
            <a:r>
              <a:rPr lang="en" sz="1000">
                <a:latin typeface="Inter"/>
                <a:ea typeface="Inter"/>
                <a:cs typeface="Inter"/>
                <a:sym typeface="Inter"/>
              </a:rPr>
              <a:t>How many </a:t>
            </a:r>
            <a:r>
              <a:rPr lang="en" sz="1000">
                <a:latin typeface="Inter"/>
                <a:ea typeface="Inter"/>
                <a:cs typeface="Inter"/>
                <a:sym typeface="Inter"/>
              </a:rPr>
              <a:t>people</a:t>
            </a:r>
            <a:r>
              <a:rPr lang="en" sz="1000">
                <a:latin typeface="Inter"/>
                <a:ea typeface="Inter"/>
                <a:cs typeface="Inter"/>
                <a:sym typeface="Inter"/>
              </a:rPr>
              <a:t> resources are authoring Terraform today?</a:t>
            </a:r>
            <a:endParaRPr sz="1000">
              <a:latin typeface="Inter"/>
              <a:ea typeface="Inter"/>
              <a:cs typeface="Inter"/>
              <a:sym typeface="Inter"/>
            </a:endParaRPr>
          </a:p>
          <a:p>
            <a:pPr indent="-177800" lvl="0" marL="285750" rtl="0" algn="l">
              <a:lnSpc>
                <a:spcPct val="115000"/>
              </a:lnSpc>
              <a:spcBef>
                <a:spcPts val="400"/>
              </a:spcBef>
              <a:spcAft>
                <a:spcPts val="0"/>
              </a:spcAft>
              <a:buSzPts val="1000"/>
              <a:buFont typeface="Inter"/>
              <a:buChar char="●"/>
            </a:pPr>
            <a:r>
              <a:rPr lang="en" sz="1000">
                <a:latin typeface="Inter"/>
                <a:ea typeface="Inter"/>
                <a:cs typeface="Inter"/>
                <a:sym typeface="Inter"/>
              </a:rPr>
              <a:t>Are you </a:t>
            </a:r>
            <a:r>
              <a:rPr lang="en" sz="1000">
                <a:latin typeface="Inter"/>
                <a:ea typeface="Inter"/>
                <a:cs typeface="Inter"/>
                <a:sym typeface="Inter"/>
              </a:rPr>
              <a:t>familiar</a:t>
            </a:r>
            <a:r>
              <a:rPr lang="en" sz="1000">
                <a:latin typeface="Inter"/>
                <a:ea typeface="Inter"/>
                <a:cs typeface="Inter"/>
                <a:sym typeface="Inter"/>
              </a:rPr>
              <a:t> with the value differences </a:t>
            </a:r>
            <a:r>
              <a:rPr lang="en" sz="1000">
                <a:latin typeface="Inter"/>
                <a:ea typeface="Inter"/>
                <a:cs typeface="Inter"/>
                <a:sym typeface="Inter"/>
              </a:rPr>
              <a:t>between</a:t>
            </a:r>
            <a:r>
              <a:rPr lang="en" sz="1000">
                <a:latin typeface="Inter"/>
                <a:ea typeface="Inter"/>
                <a:cs typeface="Inter"/>
                <a:sym typeface="Inter"/>
              </a:rPr>
              <a:t> OSS TF and HashiCorp paid otterings?</a:t>
            </a:r>
            <a:endParaRPr sz="1000">
              <a:latin typeface="Inter"/>
              <a:ea typeface="Inter"/>
              <a:cs typeface="Inter"/>
              <a:sym typeface="Inter"/>
            </a:endParaRPr>
          </a:p>
          <a:p>
            <a:pPr indent="-177800" lvl="0" marL="285750" rtl="0" algn="l">
              <a:lnSpc>
                <a:spcPct val="115000"/>
              </a:lnSpc>
              <a:spcBef>
                <a:spcPts val="400"/>
              </a:spcBef>
              <a:spcAft>
                <a:spcPts val="0"/>
              </a:spcAft>
              <a:buSzPts val="1000"/>
              <a:buFont typeface="Inter"/>
              <a:buChar char="●"/>
            </a:pPr>
            <a:r>
              <a:rPr lang="en" sz="1000">
                <a:latin typeface="Inter"/>
                <a:ea typeface="Inter"/>
                <a:cs typeface="Inter"/>
                <a:sym typeface="Inter"/>
              </a:rPr>
              <a:t>Can you characterize for us how many cloud resources are being </a:t>
            </a:r>
            <a:r>
              <a:rPr lang="en" sz="1000">
                <a:latin typeface="Inter"/>
                <a:ea typeface="Inter"/>
                <a:cs typeface="Inter"/>
                <a:sym typeface="Inter"/>
              </a:rPr>
              <a:t>managed</a:t>
            </a:r>
            <a:r>
              <a:rPr lang="en" sz="1000">
                <a:latin typeface="Inter"/>
                <a:ea typeface="Inter"/>
                <a:cs typeface="Inter"/>
                <a:sym typeface="Inter"/>
              </a:rPr>
              <a:t> via Terraform? What would best guess as to the percentage of resources managed via TF vs not managed with TF?  Not managed can include Networking, non-prod click ops, other vendor automation approaches like AWS CloudFormation or VMWare Aria Automation/SaltStack</a:t>
            </a:r>
            <a:endParaRPr sz="1000">
              <a:latin typeface="Inter"/>
              <a:ea typeface="Inter"/>
              <a:cs typeface="Inter"/>
              <a:sym typeface="Inter"/>
            </a:endParaRPr>
          </a:p>
          <a:p>
            <a:pPr indent="-177800" lvl="0" marL="285750" rtl="0" algn="l">
              <a:lnSpc>
                <a:spcPct val="115000"/>
              </a:lnSpc>
              <a:spcBef>
                <a:spcPts val="400"/>
              </a:spcBef>
              <a:spcAft>
                <a:spcPts val="0"/>
              </a:spcAft>
              <a:buSzPts val="1000"/>
              <a:buFont typeface="Inter"/>
              <a:buChar char="●"/>
            </a:pPr>
            <a:r>
              <a:rPr lang="en" sz="1000">
                <a:latin typeface="Inter"/>
                <a:ea typeface="Inter"/>
                <a:cs typeface="Inter"/>
                <a:sym typeface="Inter"/>
              </a:rPr>
              <a:t>What are your top 3 challenges managing your automation today? </a:t>
            </a:r>
            <a:endParaRPr sz="1000">
              <a:latin typeface="Inter"/>
              <a:ea typeface="Inter"/>
              <a:cs typeface="Inter"/>
              <a:sym typeface="Inter"/>
            </a:endParaRPr>
          </a:p>
          <a:p>
            <a:pPr indent="-177800" lvl="0" marL="285750" rtl="0" algn="l">
              <a:lnSpc>
                <a:spcPct val="115000"/>
              </a:lnSpc>
              <a:spcBef>
                <a:spcPts val="400"/>
              </a:spcBef>
              <a:spcAft>
                <a:spcPts val="0"/>
              </a:spcAft>
              <a:buClr>
                <a:schemeClr val="dk1"/>
              </a:buClr>
              <a:buSzPts val="1000"/>
              <a:buFont typeface="Inter"/>
              <a:buChar char="●"/>
            </a:pPr>
            <a:r>
              <a:rPr lang="en" sz="1000">
                <a:solidFill>
                  <a:srgbClr val="444746"/>
                </a:solidFill>
                <a:latin typeface="Inter"/>
                <a:ea typeface="Inter"/>
                <a:cs typeface="Inter"/>
                <a:sym typeface="Inter"/>
              </a:rPr>
              <a:t>Do you any governance and compliance controls in place with infra provisioning? What cost controls do you have?</a:t>
            </a:r>
            <a:endParaRPr sz="1000">
              <a:solidFill>
                <a:schemeClr val="dk1"/>
              </a:solidFill>
              <a:latin typeface="Inter"/>
              <a:ea typeface="Inter"/>
              <a:cs typeface="Inter"/>
              <a:sym typeface="Inter"/>
            </a:endParaRPr>
          </a:p>
          <a:p>
            <a:pPr indent="-177800" lvl="0" marL="285750" rtl="0" algn="l">
              <a:lnSpc>
                <a:spcPct val="115000"/>
              </a:lnSpc>
              <a:spcBef>
                <a:spcPts val="400"/>
              </a:spcBef>
              <a:spcAft>
                <a:spcPts val="0"/>
              </a:spcAft>
              <a:buClr>
                <a:schemeClr val="dk1"/>
              </a:buClr>
              <a:buSzPts val="1000"/>
              <a:buFont typeface="Inter"/>
              <a:buChar char="●"/>
            </a:pPr>
            <a:r>
              <a:rPr lang="en" sz="1000">
                <a:solidFill>
                  <a:schemeClr val="dk1"/>
                </a:solidFill>
                <a:latin typeface="Inter"/>
                <a:ea typeface="Inter"/>
                <a:cs typeface="Inter"/>
                <a:sym typeface="Inter"/>
              </a:rPr>
              <a:t>Are your development teams/LOB users happy with their time to market delivery of new features?</a:t>
            </a:r>
            <a:endParaRPr sz="1000">
              <a:solidFill>
                <a:schemeClr val="dk1"/>
              </a:solidFill>
              <a:latin typeface="Inter"/>
              <a:ea typeface="Inter"/>
              <a:cs typeface="Inter"/>
              <a:sym typeface="Inter"/>
            </a:endParaRPr>
          </a:p>
          <a:p>
            <a:pPr indent="-177800" lvl="0" marL="285750" rtl="0" algn="l">
              <a:lnSpc>
                <a:spcPct val="115000"/>
              </a:lnSpc>
              <a:spcBef>
                <a:spcPts val="400"/>
              </a:spcBef>
              <a:spcAft>
                <a:spcPts val="0"/>
              </a:spcAft>
              <a:buClr>
                <a:schemeClr val="dk1"/>
              </a:buClr>
              <a:buSzPts val="1000"/>
              <a:buFont typeface="Inter"/>
              <a:buChar char="●"/>
            </a:pPr>
            <a:r>
              <a:rPr lang="en" sz="1000">
                <a:solidFill>
                  <a:schemeClr val="dk1"/>
                </a:solidFill>
                <a:latin typeface="Inter"/>
                <a:ea typeface="Inter"/>
                <a:cs typeface="Inter"/>
                <a:sym typeface="Inter"/>
              </a:rPr>
              <a:t>How do you do drift detection?</a:t>
            </a:r>
            <a:endParaRPr sz="1000">
              <a:solidFill>
                <a:schemeClr val="dk1"/>
              </a:solidFill>
              <a:latin typeface="Inter"/>
              <a:ea typeface="Inter"/>
              <a:cs typeface="Inter"/>
              <a:sym typeface="Inter"/>
            </a:endParaRPr>
          </a:p>
          <a:p>
            <a:pPr indent="-177800" lvl="0" marL="285750" rtl="0" algn="l">
              <a:lnSpc>
                <a:spcPct val="115000"/>
              </a:lnSpc>
              <a:spcBef>
                <a:spcPts val="400"/>
              </a:spcBef>
              <a:spcAft>
                <a:spcPts val="0"/>
              </a:spcAft>
              <a:buClr>
                <a:schemeClr val="dk1"/>
              </a:buClr>
              <a:buSzPts val="1000"/>
              <a:buFont typeface="Inter"/>
              <a:buChar char="●"/>
            </a:pPr>
            <a:r>
              <a:rPr lang="en" sz="1000">
                <a:solidFill>
                  <a:srgbClr val="444746"/>
                </a:solidFill>
                <a:latin typeface="Inter"/>
                <a:ea typeface="Inter"/>
                <a:cs typeface="Inter"/>
                <a:sym typeface="Inter"/>
              </a:rPr>
              <a:t>How do you manage their access to the state file, RBAC, visibility, etc?</a:t>
            </a:r>
            <a:endParaRPr sz="1000">
              <a:solidFill>
                <a:srgbClr val="444746"/>
              </a:solidFill>
              <a:latin typeface="Inter"/>
              <a:ea typeface="Inter"/>
              <a:cs typeface="Inter"/>
              <a:sym typeface="Inter"/>
            </a:endParaRPr>
          </a:p>
          <a:p>
            <a:pPr indent="-177800" lvl="0" marL="285750" rtl="0" algn="l">
              <a:lnSpc>
                <a:spcPct val="115000"/>
              </a:lnSpc>
              <a:spcBef>
                <a:spcPts val="400"/>
              </a:spcBef>
              <a:spcAft>
                <a:spcPts val="0"/>
              </a:spcAft>
              <a:buClr>
                <a:srgbClr val="444746"/>
              </a:buClr>
              <a:buSzPts val="1000"/>
              <a:buFont typeface="Inter"/>
              <a:buChar char="●"/>
            </a:pPr>
            <a:r>
              <a:rPr lang="en" sz="1000">
                <a:solidFill>
                  <a:srgbClr val="444746"/>
                </a:solidFill>
                <a:latin typeface="Inter"/>
                <a:ea typeface="Inter"/>
                <a:cs typeface="Inter"/>
                <a:sym typeface="Inter"/>
              </a:rPr>
              <a:t>How are you tracking TF versions being used? </a:t>
            </a:r>
            <a:endParaRPr sz="1000">
              <a:solidFill>
                <a:srgbClr val="444746"/>
              </a:solidFill>
              <a:latin typeface="Inter"/>
              <a:ea typeface="Inter"/>
              <a:cs typeface="Inter"/>
              <a:sym typeface="Inter"/>
            </a:endParaRPr>
          </a:p>
          <a:p>
            <a:pPr indent="-177800" lvl="0" marL="285750" rtl="0" algn="l">
              <a:lnSpc>
                <a:spcPct val="115000"/>
              </a:lnSpc>
              <a:spcBef>
                <a:spcPts val="400"/>
              </a:spcBef>
              <a:spcAft>
                <a:spcPts val="0"/>
              </a:spcAft>
              <a:buClr>
                <a:srgbClr val="444746"/>
              </a:buClr>
              <a:buSzPts val="1000"/>
              <a:buFont typeface="Inter"/>
              <a:buChar char="●"/>
            </a:pPr>
            <a:r>
              <a:rPr lang="en" sz="1000">
                <a:solidFill>
                  <a:srgbClr val="444746"/>
                </a:solidFill>
                <a:latin typeface="Inter"/>
                <a:ea typeface="Inter"/>
                <a:cs typeface="Inter"/>
                <a:sym typeface="Inter"/>
              </a:rPr>
              <a:t>Do you use modules? If so, how are you tracking their lifecycle?</a:t>
            </a:r>
            <a:endParaRPr sz="1000">
              <a:solidFill>
                <a:srgbClr val="444746"/>
              </a:solidFill>
              <a:latin typeface="Inter"/>
              <a:ea typeface="Inter"/>
              <a:cs typeface="Inter"/>
              <a:sym typeface="Inter"/>
            </a:endParaRPr>
          </a:p>
          <a:p>
            <a:pPr indent="0" lvl="0" marL="0" rtl="0" algn="l">
              <a:lnSpc>
                <a:spcPct val="115000"/>
              </a:lnSpc>
              <a:spcBef>
                <a:spcPts val="400"/>
              </a:spcBef>
              <a:spcAft>
                <a:spcPts val="0"/>
              </a:spcAft>
              <a:buClr>
                <a:schemeClr val="dk1"/>
              </a:buClr>
              <a:buSzPts val="1100"/>
              <a:buFont typeface="Arial"/>
              <a:buNone/>
            </a:pPr>
            <a:r>
              <a:rPr b="1" lang="en" sz="1000">
                <a:latin typeface="Inter"/>
                <a:ea typeface="Inter"/>
                <a:cs typeface="Inter"/>
                <a:sym typeface="Inter"/>
              </a:rPr>
              <a:t>TF Enterprise or HCP Terraform Expansion Account</a:t>
            </a:r>
            <a:endParaRPr b="1" sz="1000">
              <a:latin typeface="Inter"/>
              <a:ea typeface="Inter"/>
              <a:cs typeface="Inter"/>
              <a:sym typeface="Inter"/>
            </a:endParaRPr>
          </a:p>
          <a:p>
            <a:pPr indent="-177800" lvl="0" marL="285750" rtl="0" algn="l">
              <a:lnSpc>
                <a:spcPct val="115000"/>
              </a:lnSpc>
              <a:spcBef>
                <a:spcPts val="400"/>
              </a:spcBef>
              <a:spcAft>
                <a:spcPts val="0"/>
              </a:spcAft>
              <a:buSzPts val="1000"/>
              <a:buFont typeface="Inter"/>
              <a:buChar char="●"/>
            </a:pPr>
            <a:r>
              <a:rPr lang="en" sz="1000">
                <a:latin typeface="Inter"/>
                <a:ea typeface="Inter"/>
                <a:cs typeface="Inter"/>
                <a:sym typeface="Inter"/>
              </a:rPr>
              <a:t>What challenges do you see with centralizing and standardizing across all clouds (hyper-scalers and/or private cloud)?</a:t>
            </a:r>
            <a:endParaRPr sz="1000">
              <a:latin typeface="Inter"/>
              <a:ea typeface="Inter"/>
              <a:cs typeface="Inter"/>
              <a:sym typeface="Inter"/>
            </a:endParaRPr>
          </a:p>
          <a:p>
            <a:pPr indent="-177800" lvl="0" marL="285750" rtl="0" algn="l">
              <a:lnSpc>
                <a:spcPct val="115000"/>
              </a:lnSpc>
              <a:spcBef>
                <a:spcPts val="0"/>
              </a:spcBef>
              <a:spcAft>
                <a:spcPts val="0"/>
              </a:spcAft>
              <a:buSzPts val="1000"/>
              <a:buFont typeface="Inter"/>
              <a:buChar char="●"/>
            </a:pPr>
            <a:r>
              <a:rPr lang="en" sz="1000">
                <a:latin typeface="Inter"/>
                <a:ea typeface="Inter"/>
                <a:cs typeface="Inter"/>
                <a:sym typeface="Inter"/>
              </a:rPr>
              <a:t>What pain points do you continue to have across Risk, Speed, Cost?</a:t>
            </a:r>
            <a:endParaRPr sz="1000">
              <a:latin typeface="Inter"/>
              <a:ea typeface="Inter"/>
              <a:cs typeface="Inter"/>
              <a:sym typeface="Inter"/>
            </a:endParaRPr>
          </a:p>
          <a:p>
            <a:pPr indent="-177800" lvl="0" marL="285750" rtl="0" algn="l">
              <a:lnSpc>
                <a:spcPct val="115000"/>
              </a:lnSpc>
              <a:spcBef>
                <a:spcPts val="400"/>
              </a:spcBef>
              <a:spcAft>
                <a:spcPts val="0"/>
              </a:spcAft>
              <a:buSzPts val="1000"/>
              <a:buFont typeface="Inter"/>
              <a:buChar char="●"/>
            </a:pPr>
            <a:r>
              <a:rPr lang="en" sz="1000">
                <a:latin typeface="Inter"/>
                <a:ea typeface="Inter"/>
                <a:cs typeface="Inter"/>
                <a:sym typeface="Inter"/>
              </a:rPr>
              <a:t>How do your SRE, DevSecOps, Cloud Engineering </a:t>
            </a:r>
            <a:r>
              <a:rPr lang="en" sz="1000">
                <a:latin typeface="Inter"/>
                <a:ea typeface="Inter"/>
                <a:cs typeface="Inter"/>
                <a:sym typeface="Inter"/>
              </a:rPr>
              <a:t>teams measure success?  What KPIs are most important?</a:t>
            </a:r>
            <a:endParaRPr sz="1000">
              <a:latin typeface="Inter"/>
              <a:ea typeface="Inter"/>
              <a:cs typeface="Inter"/>
              <a:sym typeface="Inter"/>
            </a:endParaRPr>
          </a:p>
          <a:p>
            <a:pPr indent="-177800" lvl="0" marL="285750" rtl="0" algn="l">
              <a:lnSpc>
                <a:spcPct val="115000"/>
              </a:lnSpc>
              <a:spcBef>
                <a:spcPts val="400"/>
              </a:spcBef>
              <a:spcAft>
                <a:spcPts val="0"/>
              </a:spcAft>
              <a:buSzPts val="1000"/>
              <a:buFont typeface="Inter"/>
              <a:buChar char="●"/>
            </a:pPr>
            <a:r>
              <a:rPr lang="en" sz="1000">
                <a:latin typeface="Inter"/>
                <a:ea typeface="Inter"/>
                <a:cs typeface="Inter"/>
                <a:sym typeface="Inter"/>
              </a:rPr>
              <a:t>Is your use of TF isolated to only public cloud and only a single public cloud provider?</a:t>
            </a:r>
            <a:endParaRPr sz="1000">
              <a:latin typeface="Inter"/>
              <a:ea typeface="Inter"/>
              <a:cs typeface="Inter"/>
              <a:sym typeface="Inter"/>
            </a:endParaRPr>
          </a:p>
          <a:p>
            <a:pPr indent="-120650" lvl="1" marL="514350" rtl="0" algn="l">
              <a:lnSpc>
                <a:spcPct val="115000"/>
              </a:lnSpc>
              <a:spcBef>
                <a:spcPts val="400"/>
              </a:spcBef>
              <a:spcAft>
                <a:spcPts val="0"/>
              </a:spcAft>
              <a:buSzPts val="1000"/>
              <a:buFont typeface="Inter"/>
              <a:buChar char="○"/>
            </a:pPr>
            <a:r>
              <a:rPr lang="en" sz="1000">
                <a:latin typeface="Inter"/>
                <a:ea typeface="Inter"/>
                <a:cs typeface="Inter"/>
                <a:sym typeface="Inter"/>
              </a:rPr>
              <a:t>How many workloads are in cloud vs on-prem?</a:t>
            </a:r>
            <a:endParaRPr sz="1000">
              <a:latin typeface="Inter"/>
              <a:ea typeface="Inter"/>
              <a:cs typeface="Inter"/>
              <a:sym typeface="Inter"/>
            </a:endParaRPr>
          </a:p>
          <a:p>
            <a:pPr indent="-120650" lvl="1" marL="514350" rtl="0" algn="l">
              <a:lnSpc>
                <a:spcPct val="115000"/>
              </a:lnSpc>
              <a:spcBef>
                <a:spcPts val="400"/>
              </a:spcBef>
              <a:spcAft>
                <a:spcPts val="0"/>
              </a:spcAft>
              <a:buSzPts val="1000"/>
              <a:buFont typeface="Inter"/>
              <a:buChar char="○"/>
            </a:pPr>
            <a:r>
              <a:rPr lang="en" sz="1000">
                <a:latin typeface="Inter"/>
                <a:ea typeface="Inter"/>
                <a:cs typeface="Inter"/>
                <a:sym typeface="Inter"/>
              </a:rPr>
              <a:t>What’s your expected workload growth rate to cloud for 2025?</a:t>
            </a:r>
            <a:endParaRPr sz="1000">
              <a:latin typeface="Inter"/>
              <a:ea typeface="Inter"/>
              <a:cs typeface="Inter"/>
              <a:sym typeface="Inter"/>
            </a:endParaRPr>
          </a:p>
          <a:p>
            <a:pPr indent="0" lvl="0" marL="0" rtl="0" algn="l">
              <a:lnSpc>
                <a:spcPct val="95000"/>
              </a:lnSpc>
              <a:spcBef>
                <a:spcPts val="400"/>
              </a:spcBef>
              <a:spcAft>
                <a:spcPts val="400"/>
              </a:spcAft>
              <a:buNone/>
            </a:pPr>
            <a:r>
              <a:t/>
            </a:r>
            <a:endParaRPr sz="900">
              <a:latin typeface="Inter"/>
              <a:ea typeface="Inter"/>
              <a:cs typeface="Inter"/>
              <a:sym typeface="Inter"/>
            </a:endParaRPr>
          </a:p>
        </p:txBody>
      </p:sp>
      <p:sp>
        <p:nvSpPr>
          <p:cNvPr id="119" name="Google Shape;119;p10"/>
          <p:cNvSpPr/>
          <p:nvPr/>
        </p:nvSpPr>
        <p:spPr>
          <a:xfrm>
            <a:off x="3947175" y="1579950"/>
            <a:ext cx="3573900" cy="785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000">
                <a:latin typeface="Inter"/>
                <a:ea typeface="Inter"/>
                <a:cs typeface="Inter"/>
                <a:sym typeface="Inter"/>
              </a:rPr>
              <a:t>OSS or existing TF Expansion Account</a:t>
            </a:r>
            <a:endParaRPr b="1" sz="1000">
              <a:latin typeface="Inter"/>
              <a:ea typeface="Inter"/>
              <a:cs typeface="Inter"/>
              <a:sym typeface="Inter"/>
            </a:endParaRPr>
          </a:p>
          <a:p>
            <a:pPr indent="-234950" lvl="0" marL="342900" rtl="0" algn="l">
              <a:lnSpc>
                <a:spcPct val="115000"/>
              </a:lnSpc>
              <a:spcBef>
                <a:spcPts val="400"/>
              </a:spcBef>
              <a:spcAft>
                <a:spcPts val="0"/>
              </a:spcAft>
              <a:buSzPts val="1000"/>
              <a:buFont typeface="Inter"/>
              <a:buChar char="●"/>
            </a:pPr>
            <a:r>
              <a:rPr lang="en" sz="1000">
                <a:solidFill>
                  <a:schemeClr val="dk1"/>
                </a:solidFill>
                <a:latin typeface="Inter"/>
                <a:ea typeface="Inter"/>
                <a:cs typeface="Inter"/>
                <a:sym typeface="Inter"/>
              </a:rPr>
              <a:t>Challenges around existing IaC workflow automation tools,</a:t>
            </a:r>
            <a:endParaRPr sz="1000">
              <a:solidFill>
                <a:schemeClr val="dk1"/>
              </a:solidFill>
              <a:latin typeface="Inter"/>
              <a:ea typeface="Inter"/>
              <a:cs typeface="Inter"/>
              <a:sym typeface="Inter"/>
            </a:endParaRPr>
          </a:p>
          <a:p>
            <a:pPr indent="-234950" lvl="1" marL="685800" rtl="0" algn="l">
              <a:lnSpc>
                <a:spcPct val="115000"/>
              </a:lnSpc>
              <a:spcBef>
                <a:spcPts val="400"/>
              </a:spcBef>
              <a:spcAft>
                <a:spcPts val="0"/>
              </a:spcAft>
              <a:buClr>
                <a:schemeClr val="dk1"/>
              </a:buClr>
              <a:buSzPts val="1000"/>
              <a:buFont typeface="Inter"/>
              <a:buChar char="○"/>
            </a:pPr>
            <a:r>
              <a:rPr lang="en" sz="1000">
                <a:solidFill>
                  <a:schemeClr val="dk1"/>
                </a:solidFill>
                <a:latin typeface="Inter"/>
                <a:ea typeface="Inter"/>
                <a:cs typeface="Inter"/>
                <a:sym typeface="Inter"/>
              </a:rPr>
              <a:t>Difficulties with state management</a:t>
            </a:r>
            <a:endParaRPr sz="1000">
              <a:solidFill>
                <a:schemeClr val="dk1"/>
              </a:solidFill>
              <a:latin typeface="Inter"/>
              <a:ea typeface="Inter"/>
              <a:cs typeface="Inter"/>
              <a:sym typeface="Inter"/>
            </a:endParaRPr>
          </a:p>
          <a:p>
            <a:pPr indent="-234950" lvl="1" marL="685800" rtl="0" algn="l">
              <a:lnSpc>
                <a:spcPct val="115000"/>
              </a:lnSpc>
              <a:spcBef>
                <a:spcPts val="400"/>
              </a:spcBef>
              <a:spcAft>
                <a:spcPts val="0"/>
              </a:spcAft>
              <a:buClr>
                <a:schemeClr val="dk1"/>
              </a:buClr>
              <a:buSzPts val="1000"/>
              <a:buFont typeface="Inter"/>
              <a:buChar char="○"/>
            </a:pPr>
            <a:r>
              <a:rPr lang="en" sz="1000">
                <a:solidFill>
                  <a:schemeClr val="dk1"/>
                </a:solidFill>
                <a:latin typeface="Inter"/>
                <a:ea typeface="Inter"/>
                <a:cs typeface="Inter"/>
                <a:sym typeface="Inter"/>
              </a:rPr>
              <a:t>Desire to establish approval workflows</a:t>
            </a:r>
            <a:endParaRPr sz="1000">
              <a:solidFill>
                <a:schemeClr val="dk1"/>
              </a:solidFill>
              <a:latin typeface="Inter"/>
              <a:ea typeface="Inter"/>
              <a:cs typeface="Inter"/>
              <a:sym typeface="Inter"/>
            </a:endParaRPr>
          </a:p>
          <a:p>
            <a:pPr indent="-234950" lvl="1" marL="685800" rtl="0" algn="l">
              <a:lnSpc>
                <a:spcPct val="115000"/>
              </a:lnSpc>
              <a:spcBef>
                <a:spcPts val="400"/>
              </a:spcBef>
              <a:spcAft>
                <a:spcPts val="0"/>
              </a:spcAft>
              <a:buClr>
                <a:schemeClr val="dk1"/>
              </a:buClr>
              <a:buSzPts val="1000"/>
              <a:buFont typeface="Inter"/>
              <a:buChar char="○"/>
            </a:pPr>
            <a:r>
              <a:rPr lang="en" sz="1000">
                <a:solidFill>
                  <a:schemeClr val="dk1"/>
                </a:solidFill>
                <a:latin typeface="Inter"/>
                <a:ea typeface="Inter"/>
                <a:cs typeface="Inter"/>
                <a:sym typeface="Inter"/>
              </a:rPr>
              <a:t>Lack of role based controls </a:t>
            </a:r>
            <a:endParaRPr sz="1000">
              <a:solidFill>
                <a:schemeClr val="dk1"/>
              </a:solidFill>
              <a:latin typeface="Inter"/>
              <a:ea typeface="Inter"/>
              <a:cs typeface="Inter"/>
              <a:sym typeface="Inter"/>
            </a:endParaRPr>
          </a:p>
          <a:p>
            <a:pPr indent="-234950" lvl="0" marL="342900" rtl="0" algn="l">
              <a:lnSpc>
                <a:spcPct val="115000"/>
              </a:lnSpc>
              <a:spcBef>
                <a:spcPts val="400"/>
              </a:spcBef>
              <a:spcAft>
                <a:spcPts val="0"/>
              </a:spcAft>
              <a:buSzPts val="1000"/>
              <a:buFont typeface="Inter"/>
              <a:buChar char="●"/>
            </a:pPr>
            <a:r>
              <a:rPr lang="en" sz="1000">
                <a:latin typeface="Inter"/>
                <a:ea typeface="Inter"/>
                <a:cs typeface="Inter"/>
                <a:sym typeface="Inter"/>
              </a:rPr>
              <a:t>Very few but very talented cloud engineers work with TF (the Unicorns)</a:t>
            </a:r>
            <a:endParaRPr sz="1000">
              <a:latin typeface="Inter"/>
              <a:ea typeface="Inter"/>
              <a:cs typeface="Inter"/>
              <a:sym typeface="Inter"/>
            </a:endParaRPr>
          </a:p>
          <a:p>
            <a:pPr indent="-234950" lvl="0" marL="342900" rtl="0" algn="l">
              <a:lnSpc>
                <a:spcPct val="115000"/>
              </a:lnSpc>
              <a:spcBef>
                <a:spcPts val="400"/>
              </a:spcBef>
              <a:spcAft>
                <a:spcPts val="0"/>
              </a:spcAft>
              <a:buSzPts val="1000"/>
              <a:buFont typeface="Inter"/>
              <a:buChar char="●"/>
            </a:pPr>
            <a:r>
              <a:rPr lang="en" sz="1000">
                <a:latin typeface="Inter"/>
                <a:ea typeface="Inter"/>
                <a:cs typeface="Inter"/>
                <a:sym typeface="Inter"/>
              </a:rPr>
              <a:t>TF is not used in connection with a centralized Cloud operations team.  Isolated pockets of use.  Lacking consensus</a:t>
            </a:r>
            <a:endParaRPr sz="1000">
              <a:latin typeface="Inter"/>
              <a:ea typeface="Inter"/>
              <a:cs typeface="Inter"/>
              <a:sym typeface="Inter"/>
            </a:endParaRPr>
          </a:p>
          <a:p>
            <a:pPr indent="-234950" lvl="0" marL="342900" rtl="0" algn="l">
              <a:lnSpc>
                <a:spcPct val="115000"/>
              </a:lnSpc>
              <a:spcBef>
                <a:spcPts val="400"/>
              </a:spcBef>
              <a:spcAft>
                <a:spcPts val="0"/>
              </a:spcAft>
              <a:buSzPts val="1000"/>
              <a:buFont typeface="Inter"/>
              <a:buChar char="●"/>
            </a:pPr>
            <a:r>
              <a:rPr lang="en" sz="1000">
                <a:latin typeface="Inter"/>
                <a:ea typeface="Inter"/>
                <a:cs typeface="Inter"/>
                <a:sym typeface="Inter"/>
              </a:rPr>
              <a:t>Migration to cloud going slower than expected</a:t>
            </a:r>
            <a:endParaRPr sz="1000">
              <a:latin typeface="Inter"/>
              <a:ea typeface="Inter"/>
              <a:cs typeface="Inter"/>
              <a:sym typeface="Inter"/>
            </a:endParaRPr>
          </a:p>
          <a:p>
            <a:pPr indent="-234950" lvl="0" marL="342900" rtl="0" algn="l">
              <a:lnSpc>
                <a:spcPct val="115000"/>
              </a:lnSpc>
              <a:spcBef>
                <a:spcPts val="400"/>
              </a:spcBef>
              <a:spcAft>
                <a:spcPts val="0"/>
              </a:spcAft>
              <a:buSzPts val="1000"/>
              <a:buFont typeface="Inter"/>
              <a:buChar char="●"/>
            </a:pPr>
            <a:r>
              <a:rPr lang="en" sz="1000">
                <a:latin typeface="Inter"/>
                <a:ea typeface="Inter"/>
                <a:cs typeface="Inter"/>
                <a:sym typeface="Inter"/>
              </a:rPr>
              <a:t>Widespread skills lacking</a:t>
            </a:r>
            <a:endParaRPr sz="1000">
              <a:latin typeface="Inter"/>
              <a:ea typeface="Inter"/>
              <a:cs typeface="Inter"/>
              <a:sym typeface="Inter"/>
            </a:endParaRPr>
          </a:p>
          <a:p>
            <a:pPr indent="-234950" lvl="0" marL="342900" rtl="0" algn="l">
              <a:lnSpc>
                <a:spcPct val="115000"/>
              </a:lnSpc>
              <a:spcBef>
                <a:spcPts val="400"/>
              </a:spcBef>
              <a:spcAft>
                <a:spcPts val="0"/>
              </a:spcAft>
              <a:buSzPts val="1000"/>
              <a:buFont typeface="Inter"/>
              <a:buChar char="●"/>
            </a:pPr>
            <a:r>
              <a:rPr lang="en" sz="1000">
                <a:latin typeface="Inter"/>
                <a:ea typeface="Inter"/>
                <a:cs typeface="Inter"/>
                <a:sym typeface="Inter"/>
              </a:rPr>
              <a:t>Lack executive sponsorship</a:t>
            </a:r>
            <a:endParaRPr sz="1000">
              <a:latin typeface="Inter"/>
              <a:ea typeface="Inter"/>
              <a:cs typeface="Inter"/>
              <a:sym typeface="Inter"/>
            </a:endParaRPr>
          </a:p>
          <a:p>
            <a:pPr indent="-234950" lvl="0" marL="342900" rtl="0" algn="l">
              <a:lnSpc>
                <a:spcPct val="115000"/>
              </a:lnSpc>
              <a:spcBef>
                <a:spcPts val="400"/>
              </a:spcBef>
              <a:spcAft>
                <a:spcPts val="0"/>
              </a:spcAft>
              <a:buSzPts val="1000"/>
              <a:buFont typeface="Inter"/>
              <a:buChar char="●"/>
            </a:pPr>
            <a:r>
              <a:rPr lang="en" sz="1000">
                <a:latin typeface="Inter"/>
                <a:ea typeface="Inter"/>
                <a:cs typeface="Inter"/>
                <a:sym typeface="Inter"/>
              </a:rPr>
              <a:t>Cloud Costs are much higher than anticipated</a:t>
            </a:r>
            <a:endParaRPr sz="1000">
              <a:latin typeface="Inter"/>
              <a:ea typeface="Inter"/>
              <a:cs typeface="Inter"/>
              <a:sym typeface="Inter"/>
            </a:endParaRPr>
          </a:p>
          <a:p>
            <a:pPr indent="-234950" lvl="0" marL="342900" rtl="0" algn="l">
              <a:lnSpc>
                <a:spcPct val="115000"/>
              </a:lnSpc>
              <a:spcBef>
                <a:spcPts val="400"/>
              </a:spcBef>
              <a:spcAft>
                <a:spcPts val="0"/>
              </a:spcAft>
              <a:buSzPts val="1000"/>
              <a:buFont typeface="Inter"/>
              <a:buChar char="●"/>
            </a:pPr>
            <a:r>
              <a:rPr lang="en" sz="1000">
                <a:latin typeface="Inter"/>
                <a:ea typeface="Inter"/>
                <a:cs typeface="Inter"/>
                <a:sym typeface="Inter"/>
              </a:rPr>
              <a:t>Friction between cloud operations team and development teams</a:t>
            </a:r>
            <a:endParaRPr sz="1000">
              <a:latin typeface="Inter"/>
              <a:ea typeface="Inter"/>
              <a:cs typeface="Inter"/>
              <a:sym typeface="Inter"/>
            </a:endParaRPr>
          </a:p>
          <a:p>
            <a:pPr indent="-234950" lvl="0" marL="342900" rtl="0" algn="l">
              <a:lnSpc>
                <a:spcPct val="115000"/>
              </a:lnSpc>
              <a:spcBef>
                <a:spcPts val="400"/>
              </a:spcBef>
              <a:spcAft>
                <a:spcPts val="0"/>
              </a:spcAft>
              <a:buSzPts val="1000"/>
              <a:buFont typeface="Inter"/>
              <a:buChar char="●"/>
            </a:pPr>
            <a:r>
              <a:rPr lang="en" sz="1000">
                <a:latin typeface="Inter"/>
                <a:ea typeface="Inter"/>
                <a:cs typeface="Inter"/>
                <a:sym typeface="Inter"/>
              </a:rPr>
              <a:t>Do not understand the differentiated benefits of TF Ent, HCP TF.. aka #DIYProud</a:t>
            </a:r>
            <a:endParaRPr sz="1000">
              <a:latin typeface="Inter"/>
              <a:ea typeface="Inter"/>
              <a:cs typeface="Inter"/>
              <a:sym typeface="Inter"/>
            </a:endParaRPr>
          </a:p>
          <a:p>
            <a:pPr indent="-234950" lvl="0" marL="342900" rtl="0" algn="l">
              <a:lnSpc>
                <a:spcPct val="115000"/>
              </a:lnSpc>
              <a:spcBef>
                <a:spcPts val="400"/>
              </a:spcBef>
              <a:spcAft>
                <a:spcPts val="0"/>
              </a:spcAft>
              <a:buSzPts val="1000"/>
              <a:buFont typeface="Inter"/>
              <a:buChar char="●"/>
            </a:pPr>
            <a:r>
              <a:rPr lang="en" sz="1000">
                <a:latin typeface="Inter"/>
                <a:ea typeface="Inter"/>
                <a:cs typeface="Inter"/>
                <a:sym typeface="Inter"/>
              </a:rPr>
              <a:t>Our workloads totals between on-prem/cloud have more or less equalized.  We may see incremental growth in cloud or on-prem but nothing significant will change with our spread.  We’ve been mainframed for years…</a:t>
            </a:r>
            <a:endParaRPr sz="1000">
              <a:latin typeface="Inter"/>
              <a:ea typeface="Inter"/>
              <a:cs typeface="Inter"/>
              <a:sym typeface="Inter"/>
            </a:endParaRPr>
          </a:p>
          <a:p>
            <a:pPr indent="-234950" lvl="0" marL="342900" rtl="0" algn="l">
              <a:lnSpc>
                <a:spcPct val="115000"/>
              </a:lnSpc>
              <a:spcBef>
                <a:spcPts val="400"/>
              </a:spcBef>
              <a:spcAft>
                <a:spcPts val="0"/>
              </a:spcAft>
              <a:buSzPts val="1000"/>
              <a:buFont typeface="Inter"/>
              <a:buChar char="●"/>
            </a:pPr>
            <a:r>
              <a:rPr lang="en" sz="1000">
                <a:latin typeface="Inter"/>
                <a:ea typeface="Inter"/>
                <a:cs typeface="Inter"/>
                <a:sym typeface="Inter"/>
              </a:rPr>
              <a:t>We only use TF for automating Public Cloud, and for the most part, one single provider (AWS, Azure, GCP)</a:t>
            </a:r>
            <a:endParaRPr sz="1000">
              <a:latin typeface="Inter"/>
              <a:ea typeface="Inter"/>
              <a:cs typeface="Inter"/>
              <a:sym typeface="Inter"/>
            </a:endParaRPr>
          </a:p>
          <a:p>
            <a:pPr indent="0" lvl="0" marL="0" rtl="0" algn="l">
              <a:lnSpc>
                <a:spcPct val="115000"/>
              </a:lnSpc>
              <a:spcBef>
                <a:spcPts val="400"/>
              </a:spcBef>
              <a:spcAft>
                <a:spcPts val="400"/>
              </a:spcAft>
              <a:buNone/>
            </a:pPr>
            <a:r>
              <a:t/>
            </a:r>
            <a:endParaRPr sz="1000">
              <a:latin typeface="Inter"/>
              <a:ea typeface="Inter"/>
              <a:cs typeface="Inter"/>
              <a:sym typeface="Inter"/>
            </a:endParaRPr>
          </a:p>
        </p:txBody>
      </p:sp>
      <p:sp>
        <p:nvSpPr>
          <p:cNvPr id="120" name="Google Shape;120;p10"/>
          <p:cNvSpPr/>
          <p:nvPr/>
        </p:nvSpPr>
        <p:spPr>
          <a:xfrm>
            <a:off x="274538" y="1254783"/>
            <a:ext cx="35739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Inter"/>
                <a:ea typeface="Inter"/>
                <a:cs typeface="Inter"/>
                <a:sym typeface="Inter"/>
              </a:rPr>
              <a:t>QUESTIONS TO ASK </a:t>
            </a:r>
            <a:endParaRPr b="1" sz="1000">
              <a:solidFill>
                <a:schemeClr val="dk1"/>
              </a:solidFill>
              <a:latin typeface="Inter"/>
              <a:ea typeface="Inter"/>
              <a:cs typeface="Inter"/>
              <a:sym typeface="Inter"/>
            </a:endParaRPr>
          </a:p>
        </p:txBody>
      </p:sp>
      <p:sp>
        <p:nvSpPr>
          <p:cNvPr id="121" name="Google Shape;121;p10"/>
          <p:cNvSpPr/>
          <p:nvPr/>
        </p:nvSpPr>
        <p:spPr>
          <a:xfrm>
            <a:off x="3924389" y="1254771"/>
            <a:ext cx="36195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Inter"/>
                <a:ea typeface="Inter"/>
                <a:cs typeface="Inter"/>
                <a:sym typeface="Inter"/>
              </a:rPr>
              <a:t>WHAT TO LISTEN FOR</a:t>
            </a:r>
            <a:endParaRPr b="1" sz="1000">
              <a:solidFill>
                <a:schemeClr val="dk1"/>
              </a:solidFill>
              <a:latin typeface="Inter"/>
              <a:ea typeface="Inter"/>
              <a:cs typeface="Inter"/>
              <a:sym typeface="Inter"/>
            </a:endParaRPr>
          </a:p>
        </p:txBody>
      </p:sp>
      <p:sp>
        <p:nvSpPr>
          <p:cNvPr id="122" name="Google Shape;122;p10"/>
          <p:cNvSpPr txBox="1"/>
          <p:nvPr/>
        </p:nvSpPr>
        <p:spPr>
          <a:xfrm>
            <a:off x="228600" y="381000"/>
            <a:ext cx="43359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Inter"/>
                <a:ea typeface="Inter"/>
                <a:cs typeface="Inter"/>
                <a:sym typeface="Inter"/>
              </a:rPr>
              <a:t>Cloud Foundations</a:t>
            </a:r>
            <a:endParaRPr b="1" sz="2000">
              <a:latin typeface="Inter"/>
              <a:ea typeface="Inter"/>
              <a:cs typeface="Inter"/>
              <a:sym typeface="Inter"/>
            </a:endParaRPr>
          </a:p>
        </p:txBody>
      </p:sp>
      <p:sp>
        <p:nvSpPr>
          <p:cNvPr id="123" name="Google Shape;123;p10"/>
          <p:cNvSpPr txBox="1"/>
          <p:nvPr/>
        </p:nvSpPr>
        <p:spPr>
          <a:xfrm>
            <a:off x="228600" y="685800"/>
            <a:ext cx="50577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ter"/>
                <a:ea typeface="Inter"/>
                <a:cs typeface="Inter"/>
                <a:sym typeface="Inter"/>
              </a:rPr>
              <a:t>Discovery Guide</a:t>
            </a:r>
            <a:endParaRPr>
              <a:latin typeface="Inter"/>
              <a:ea typeface="Inter"/>
              <a:cs typeface="Inter"/>
              <a:sym typeface="Inter"/>
            </a:endParaRPr>
          </a:p>
        </p:txBody>
      </p:sp>
      <p:sp>
        <p:nvSpPr>
          <p:cNvPr id="124" name="Google Shape;124;p10"/>
          <p:cNvSpPr txBox="1"/>
          <p:nvPr/>
        </p:nvSpPr>
        <p:spPr>
          <a:xfrm>
            <a:off x="5033800" y="746775"/>
            <a:ext cx="25101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Inter"/>
                <a:ea typeface="Inter"/>
                <a:cs typeface="Inter"/>
                <a:sym typeface="Inter"/>
              </a:rPr>
              <a:t>Technical Play</a:t>
            </a:r>
            <a:endParaRPr>
              <a:latin typeface="Inter"/>
              <a:ea typeface="Inter"/>
              <a:cs typeface="Inter"/>
              <a:sym typeface="Inter"/>
            </a:endParaRPr>
          </a:p>
        </p:txBody>
      </p:sp>
      <p:sp>
        <p:nvSpPr>
          <p:cNvPr id="125" name="Google Shape;125;p10"/>
          <p:cNvSpPr/>
          <p:nvPr/>
        </p:nvSpPr>
        <p:spPr>
          <a:xfrm>
            <a:off x="1503975" y="9591725"/>
            <a:ext cx="6039900" cy="274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800">
                <a:solidFill>
                  <a:schemeClr val="dk1"/>
                </a:solidFill>
              </a:rPr>
              <a:t>DISCOVERY GUIDE </a:t>
            </a:r>
            <a:r>
              <a:rPr lang="en" sz="800">
                <a:solidFill>
                  <a:schemeClr val="dk1"/>
                </a:solidFill>
              </a:rPr>
              <a:t>CLOUD FOUNDATIONS</a:t>
            </a:r>
            <a:endParaRPr b="1" sz="800">
              <a:solidFill>
                <a:schemeClr val="dk1"/>
              </a:solidFill>
            </a:endParaRPr>
          </a:p>
        </p:txBody>
      </p:sp>
      <p:pic>
        <p:nvPicPr>
          <p:cNvPr id="126" name="Google Shape;126;p10"/>
          <p:cNvPicPr preferRelativeResize="0"/>
          <p:nvPr/>
        </p:nvPicPr>
        <p:blipFill>
          <a:blip r:embed="rId4">
            <a:alphaModFix/>
          </a:blip>
          <a:stretch>
            <a:fillRect/>
          </a:stretch>
        </p:blipFill>
        <p:spPr>
          <a:xfrm>
            <a:off x="335203" y="9625577"/>
            <a:ext cx="983945" cy="206500"/>
          </a:xfrm>
          <a:prstGeom prst="rect">
            <a:avLst/>
          </a:prstGeom>
          <a:noFill/>
          <a:ln>
            <a:noFill/>
          </a:ln>
        </p:spPr>
      </p:pic>
      <p:pic>
        <p:nvPicPr>
          <p:cNvPr id="127" name="Google Shape;127;p10"/>
          <p:cNvPicPr preferRelativeResize="0"/>
          <p:nvPr/>
        </p:nvPicPr>
        <p:blipFill>
          <a:blip r:embed="rId4">
            <a:alphaModFix/>
          </a:blip>
          <a:stretch>
            <a:fillRect/>
          </a:stretch>
        </p:blipFill>
        <p:spPr>
          <a:xfrm>
            <a:off x="6057835" y="533383"/>
            <a:ext cx="1437791" cy="301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