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Lst>
  <p:sldSz cy="10058400" cx="7772400"/>
  <p:notesSz cx="6858000" cy="9144000"/>
  <p:embeddedFontLst>
    <p:embeddedFont>
      <p:font typeface="Inter"/>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dam Cavaliere"/>
  <p:cmAuthor clrIdx="1" id="1" initials="" lastIdx="2" name="Fiona Blac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11" Type="http://schemas.openxmlformats.org/officeDocument/2006/relationships/font" Target="fonts/Inter-italic.fntdata"/><Relationship Id="rId10" Type="http://schemas.openxmlformats.org/officeDocument/2006/relationships/font" Target="fonts/Inter-bold.fntdata"/><Relationship Id="rId12" Type="http://schemas.openxmlformats.org/officeDocument/2006/relationships/font" Target="fonts/Inter-boldItalic.fntdata"/><Relationship Id="rId9" Type="http://schemas.openxmlformats.org/officeDocument/2006/relationships/font" Target="fonts/Int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4T12:13:41.156">
    <p:pos x="173" y="1030"/>
    <p:text>Should we mention a workshop here or at least indicate that we can help people see how folks all need to play well together? What about mentioning enterprise guidance from the HVDs?</p:text>
  </p:cm>
  <p:cm authorId="1" idx="1" dt="2025-02-14T12:13:41.156">
    <p:pos x="173" y="1030"/>
    <p:text>@prakash@hashicorp.com @mike.wright@hashicorp.com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2-14T12:14:01.969">
    <p:pos x="187" y="935"/>
    <p:text>Can we link out to any whitepapers or customer stories that help back this up? I know we have them.</p:text>
  </p:cm>
  <p:cm authorId="1" idx="2" dt="2025-02-14T12:14:01.969">
    <p:pos x="187" y="935"/>
    <p:text>We can add them into the additional resources if someone tells me which ones @prakash@hashicorp.com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723739a5e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723739a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or two on other regulatory bodies. Workflow apporach will allow multiple teams contribute, need to be sure they are contributing to the same workflow. Multiple teams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 causes not post facto remediation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hyperlink" Target="https://developer.hashicorp.com/validated-designs/terraform-operating-guides-adoption/people-and-process"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rot="-3211499">
            <a:off x="398347" y="3782532"/>
            <a:ext cx="6973246" cy="24933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0">
                <a:solidFill>
                  <a:srgbClr val="EFEFEF"/>
                </a:solidFill>
              </a:rPr>
              <a:t>DRAFT</a:t>
            </a:r>
            <a:endParaRPr b="1" sz="15000">
              <a:solidFill>
                <a:srgbClr val="EFEFEF"/>
              </a:solidFill>
            </a:endParaRPr>
          </a:p>
        </p:txBody>
      </p:sp>
      <p:sp>
        <p:nvSpPr>
          <p:cNvPr id="62" name="Google Shape;62;p7"/>
          <p:cNvSpPr/>
          <p:nvPr/>
        </p:nvSpPr>
        <p:spPr>
          <a:xfrm>
            <a:off x="275550" y="1636088"/>
            <a:ext cx="7221300" cy="74202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Clr>
                <a:schemeClr val="dk1"/>
              </a:buClr>
              <a:buSzPts val="1100"/>
              <a:buFont typeface="Arial"/>
              <a:buNone/>
            </a:pPr>
            <a:r>
              <a:rPr b="1" lang="en" sz="1000">
                <a:solidFill>
                  <a:schemeClr val="dk1"/>
                </a:solidFill>
                <a:latin typeface="Inter"/>
                <a:ea typeface="Inter"/>
                <a:cs typeface="Inter"/>
                <a:sym typeface="Inter"/>
              </a:rPr>
              <a:t>O. </a:t>
            </a:r>
            <a:r>
              <a:rPr b="1" lang="en" sz="1000">
                <a:solidFill>
                  <a:schemeClr val="dk1"/>
                </a:solidFill>
                <a:latin typeface="Inter"/>
                <a:ea typeface="Inter"/>
                <a:cs typeface="Inter"/>
                <a:sym typeface="Inter"/>
              </a:rPr>
              <a:t>What do you mean by Cloud Foundations?</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None/>
            </a:pPr>
            <a:r>
              <a:rPr lang="en" sz="1000">
                <a:solidFill>
                  <a:schemeClr val="dk1"/>
                </a:solidFill>
                <a:latin typeface="Inter"/>
                <a:ea typeface="Inter"/>
                <a:cs typeface="Inter"/>
                <a:sym typeface="Inter"/>
              </a:rPr>
              <a:t>R. HCF describes an agnostic multi-cloud, including Private Cloud, layer of abstraction that delivers IaC over top of the vendor specific cloud platform of choice. This layer enables establishing common processes, skills, and patterns for consuming cloud so that you can move more easily between vendor specific implementations and be confident facilitating safe use of cloud resources. We are not positioning Hashicorp as everything you’d ever need to deliver your foundation, however, we are confident that you need a strong substrate that delivers a policy enforced onramp to cloud around which you build your specific cloud operating model. </a:t>
            </a:r>
            <a:endParaRPr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None/>
            </a:pPr>
            <a:r>
              <a:rPr b="1" lang="en" sz="1000">
                <a:latin typeface="Inter"/>
                <a:ea typeface="Inter"/>
                <a:cs typeface="Inter"/>
                <a:sym typeface="Inter"/>
              </a:rPr>
              <a:t>O. We use TF CE (formerly OSS) / OpenTofu for this already. What’s different here?</a:t>
            </a:r>
            <a:endParaRPr b="1" sz="1000">
              <a:latin typeface="Inter"/>
              <a:ea typeface="Inter"/>
              <a:cs typeface="Inter"/>
              <a:sym typeface="Inter"/>
            </a:endParaRPr>
          </a:p>
          <a:p>
            <a:pPr indent="-171450" lvl="0" marL="171450" rtl="0" algn="l">
              <a:lnSpc>
                <a:spcPct val="115000"/>
              </a:lnSpc>
              <a:spcBef>
                <a:spcPts val="400"/>
              </a:spcBef>
              <a:spcAft>
                <a:spcPts val="0"/>
              </a:spcAft>
              <a:buNone/>
            </a:pPr>
            <a:r>
              <a:rPr lang="en" sz="1000">
                <a:latin typeface="Inter"/>
                <a:ea typeface="Inter"/>
                <a:cs typeface="Inter"/>
                <a:sym typeface="Inter"/>
              </a:rPr>
              <a:t>R. Terraform CE/OpenTofu is an excellent way for a few users within the organization to get started. In fact, the HCP Terraform free tier is an even better way to get started with Terraform for up to 500 managed resources and </a:t>
            </a:r>
            <a:r>
              <a:rPr lang="en" sz="1000">
                <a:latin typeface="Inter"/>
                <a:ea typeface="Inter"/>
                <a:cs typeface="Inter"/>
                <a:sym typeface="Inter"/>
              </a:rPr>
              <a:t>safely</a:t>
            </a:r>
            <a:r>
              <a:rPr lang="en" sz="1000">
                <a:latin typeface="Inter"/>
                <a:ea typeface="Inter"/>
                <a:cs typeface="Inter"/>
                <a:sym typeface="Inter"/>
              </a:rPr>
              <a:t> collaborate with secure remote state management and runs, (limited) policy as code enforcement, and single sign-on. HCP Terraform then offers several paid tiers to incorporate features and functionalities organizations and enterprises need. These capabilities include role based access control (RBAC) for teams, policy as code enforcement, audit logging, private connectivity via self-hosted agents, and performance scaling all within the SaaS offering.  Terraform Enterprise is also available as a self-hosted offering, which includes a highly available architecture model.</a:t>
            </a:r>
            <a:endParaRPr sz="1000">
              <a:latin typeface="Inter"/>
              <a:ea typeface="Inter"/>
              <a:cs typeface="Inter"/>
              <a:sym typeface="Inter"/>
            </a:endParaRPr>
          </a:p>
          <a:p>
            <a:pPr indent="-171450" lvl="0" marL="171450" rtl="0" algn="l">
              <a:lnSpc>
                <a:spcPct val="115000"/>
              </a:lnSpc>
              <a:spcBef>
                <a:spcPts val="400"/>
              </a:spcBef>
              <a:spcAft>
                <a:spcPts val="0"/>
              </a:spcAft>
              <a:buNone/>
            </a:pPr>
            <a:r>
              <a:t/>
            </a:r>
            <a:endParaRPr sz="500">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I only leverage one vendor for my cloud. Why should I invest in an agnostic automation layer?</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Cloud adoption challenges including unexpected high costs tend to come from a lack of consistent controls and policies enforced centrally. Even if you are consuming only one cloud provider (today), HCP TF and TFE provide a solid foundation for setting enterprise standards for cloud consumption so that you can achieve lower costs, reduce risk, and promote the speed that development teams require.</a:t>
            </a:r>
            <a:endParaRPr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We have already built our own homegrown abstraction layer over our on-prem and cloud resources.  Why should I change?</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As with anything you need to weigh the cost and supportability of DIY approaches.   While we heavily contribute to OSS, our enterprise distribution is focused on removing the toil and overhead from developing and managing your cloud automation platform based on OSS.  There are many enterprise features found in our curated commercial offering that are not found in </a:t>
            </a:r>
            <a:r>
              <a:rPr lang="en" sz="1000">
                <a:solidFill>
                  <a:schemeClr val="dk1"/>
                </a:solidFill>
                <a:latin typeface="Inter"/>
                <a:ea typeface="Inter"/>
                <a:cs typeface="Inter"/>
                <a:sym typeface="Inter"/>
              </a:rPr>
              <a:t>OSS</a:t>
            </a:r>
            <a:r>
              <a:rPr lang="en" sz="1000">
                <a:solidFill>
                  <a:schemeClr val="dk1"/>
                </a:solidFill>
                <a:latin typeface="Inter"/>
                <a:ea typeface="Inter"/>
                <a:cs typeface="Inter"/>
                <a:sym typeface="Inter"/>
              </a:rPr>
              <a:t>.  Lastly, if you are managing cloud resources for business critical applications, having access to expert support resources in times of need will dramatically lower your risk of downtime.</a:t>
            </a:r>
            <a:endParaRPr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This sounds great but I struggle gaining consensus for things like this. How can HashiCorp help us gain consensus?</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400"/>
              </a:spcAft>
              <a:buClr>
                <a:schemeClr val="dk1"/>
              </a:buClr>
              <a:buSzPts val="1100"/>
              <a:buFont typeface="Arial"/>
              <a:buNone/>
            </a:pPr>
            <a:r>
              <a:rPr lang="en" sz="1000">
                <a:solidFill>
                  <a:schemeClr val="dk1"/>
                </a:solidFill>
                <a:latin typeface="Inter"/>
                <a:ea typeface="Inter"/>
                <a:cs typeface="Inter"/>
                <a:sym typeface="Inter"/>
              </a:rPr>
              <a:t>R. </a:t>
            </a:r>
            <a:r>
              <a:rPr lang="en" sz="1000">
                <a:solidFill>
                  <a:schemeClr val="dk1"/>
                </a:solidFill>
                <a:latin typeface="Inter"/>
                <a:ea typeface="Inter"/>
                <a:cs typeface="Inter"/>
                <a:sym typeface="Inter"/>
              </a:rPr>
              <a:t>If you agree that this makes sense in principle, we can either join you directly or arm you with materials needed to make the case to your executive leadership. We have found that the most effective way to adopt a new approach is to align with a budgeted initiative or new application delivery as a means to showcase what good looks like. Most importantly be ready to compare metrics from a before baseline and results from having implemented an MVP cloud foundation. “Integers” are very effective consensus builders.</a:t>
            </a:r>
            <a:endParaRPr sz="1000">
              <a:solidFill>
                <a:schemeClr val="dk1"/>
              </a:solidFill>
              <a:latin typeface="Inter"/>
              <a:ea typeface="Inter"/>
              <a:cs typeface="Inter"/>
              <a:sym typeface="Inter"/>
            </a:endParaRPr>
          </a:p>
        </p:txBody>
      </p:sp>
      <p:sp>
        <p:nvSpPr>
          <p:cNvPr id="63" name="Google Shape;63;p7"/>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Inter"/>
                <a:ea typeface="Inter"/>
                <a:cs typeface="Inter"/>
                <a:sym typeface="Inter"/>
              </a:rPr>
              <a:t>Cloud Foundations</a:t>
            </a:r>
            <a:endParaRPr b="1" sz="2400">
              <a:latin typeface="Inter"/>
              <a:ea typeface="Inter"/>
              <a:cs typeface="Inter"/>
              <a:sym typeface="Inter"/>
            </a:endParaRPr>
          </a:p>
        </p:txBody>
      </p:sp>
      <p:sp>
        <p:nvSpPr>
          <p:cNvPr id="64" name="Google Shape;64;p7"/>
          <p:cNvSpPr txBox="1"/>
          <p:nvPr/>
        </p:nvSpPr>
        <p:spPr>
          <a:xfrm>
            <a:off x="228600" y="762000"/>
            <a:ext cx="4989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Addressing challenges to relevance</a:t>
            </a:r>
            <a:endParaRPr>
              <a:latin typeface="Inter"/>
              <a:ea typeface="Inter"/>
              <a:cs typeface="Inter"/>
              <a:sym typeface="Inter"/>
            </a:endParaRPr>
          </a:p>
        </p:txBody>
      </p:sp>
      <p:sp>
        <p:nvSpPr>
          <p:cNvPr id="65" name="Google Shape;65;p7"/>
          <p:cNvSpPr txBox="1"/>
          <p:nvPr/>
        </p:nvSpPr>
        <p:spPr>
          <a:xfrm>
            <a:off x="5662075" y="754425"/>
            <a:ext cx="1881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Objection</a:t>
            </a:r>
            <a:r>
              <a:rPr b="1" lang="en">
                <a:latin typeface="Inter"/>
                <a:ea typeface="Inter"/>
                <a:cs typeface="Inter"/>
                <a:sym typeface="Inter"/>
              </a:rPr>
              <a:t> Handling</a:t>
            </a:r>
            <a:endParaRPr b="1">
              <a:latin typeface="Inter"/>
              <a:ea typeface="Inter"/>
              <a:cs typeface="Inter"/>
              <a:sym typeface="Inter"/>
            </a:endParaRPr>
          </a:p>
        </p:txBody>
      </p:sp>
      <p:sp>
        <p:nvSpPr>
          <p:cNvPr id="66" name="Google Shape;66;p7"/>
          <p:cNvSpPr/>
          <p:nvPr/>
        </p:nvSpPr>
        <p:spPr>
          <a:xfrm>
            <a:off x="1393500" y="9439325"/>
            <a:ext cx="61503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OBJECTION HANDLING</a:t>
            </a:r>
            <a:r>
              <a:rPr b="1" lang="en" sz="800">
                <a:solidFill>
                  <a:schemeClr val="dk1"/>
                </a:solidFill>
              </a:rPr>
              <a:t> </a:t>
            </a:r>
            <a:r>
              <a:rPr lang="en" sz="800">
                <a:solidFill>
                  <a:schemeClr val="dk1"/>
                </a:solidFill>
              </a:rPr>
              <a:t>/  CLOUD FOUNDATIONS</a:t>
            </a:r>
            <a:endParaRPr sz="800">
              <a:solidFill>
                <a:schemeClr val="dk1"/>
              </a:solidFill>
            </a:endParaRPr>
          </a:p>
        </p:txBody>
      </p:sp>
      <p:sp>
        <p:nvSpPr>
          <p:cNvPr id="67" name="Google Shape;67;p7"/>
          <p:cNvSpPr/>
          <p:nvPr/>
        </p:nvSpPr>
        <p:spPr>
          <a:xfrm>
            <a:off x="274325" y="135215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OBJECTIONS &amp; RESPONSES</a:t>
            </a:r>
            <a:endParaRPr b="1" sz="1000">
              <a:solidFill>
                <a:srgbClr val="000000"/>
              </a:solidFill>
              <a:latin typeface="Inter"/>
              <a:ea typeface="Inter"/>
              <a:cs typeface="Inter"/>
              <a:sym typeface="Inter"/>
            </a:endParaRPr>
          </a:p>
        </p:txBody>
      </p:sp>
      <p:pic>
        <p:nvPicPr>
          <p:cNvPr id="68" name="Google Shape;68;p7"/>
          <p:cNvPicPr preferRelativeResize="0"/>
          <p:nvPr/>
        </p:nvPicPr>
        <p:blipFill>
          <a:blip r:embed="rId4">
            <a:alphaModFix/>
          </a:blip>
          <a:stretch>
            <a:fillRect/>
          </a:stretch>
        </p:blipFill>
        <p:spPr>
          <a:xfrm>
            <a:off x="6029684" y="534933"/>
            <a:ext cx="1437791" cy="301750"/>
          </a:xfrm>
          <a:prstGeom prst="rect">
            <a:avLst/>
          </a:prstGeom>
          <a:noFill/>
          <a:ln>
            <a:noFill/>
          </a:ln>
        </p:spPr>
      </p:pic>
      <p:pic>
        <p:nvPicPr>
          <p:cNvPr id="69" name="Google Shape;69;p7"/>
          <p:cNvPicPr preferRelativeResize="0"/>
          <p:nvPr/>
        </p:nvPicPr>
        <p:blipFill>
          <a:blip r:embed="rId4">
            <a:alphaModFix/>
          </a:blip>
          <a:stretch>
            <a:fillRect/>
          </a:stretch>
        </p:blipFill>
        <p:spPr>
          <a:xfrm>
            <a:off x="335203" y="9473177"/>
            <a:ext cx="983945" cy="20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8"/>
          <p:cNvSpPr txBox="1"/>
          <p:nvPr/>
        </p:nvSpPr>
        <p:spPr>
          <a:xfrm rot="-3211499">
            <a:off x="398347" y="3782532"/>
            <a:ext cx="6973246" cy="24933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0">
                <a:solidFill>
                  <a:srgbClr val="EFEFEF"/>
                </a:solidFill>
              </a:rPr>
              <a:t>DRAFT</a:t>
            </a:r>
            <a:endParaRPr b="1" sz="15000">
              <a:solidFill>
                <a:srgbClr val="EFEFEF"/>
              </a:solidFill>
            </a:endParaRPr>
          </a:p>
        </p:txBody>
      </p:sp>
      <p:sp>
        <p:nvSpPr>
          <p:cNvPr id="75" name="Google Shape;75;p8"/>
          <p:cNvSpPr txBox="1"/>
          <p:nvPr/>
        </p:nvSpPr>
        <p:spPr>
          <a:xfrm>
            <a:off x="228600" y="381000"/>
            <a:ext cx="4335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Inter"/>
                <a:ea typeface="Inter"/>
                <a:cs typeface="Inter"/>
                <a:sym typeface="Inter"/>
              </a:rPr>
              <a:t>Cloud Foundation</a:t>
            </a:r>
            <a:r>
              <a:rPr b="1" lang="en" sz="2400">
                <a:latin typeface="Inter"/>
                <a:ea typeface="Inter"/>
                <a:cs typeface="Inter"/>
                <a:sym typeface="Inter"/>
              </a:rPr>
              <a:t>s</a:t>
            </a:r>
            <a:endParaRPr b="1" sz="2400">
              <a:latin typeface="Inter"/>
              <a:ea typeface="Inter"/>
              <a:cs typeface="Inter"/>
              <a:sym typeface="Inter"/>
            </a:endParaRPr>
          </a:p>
        </p:txBody>
      </p:sp>
      <p:sp>
        <p:nvSpPr>
          <p:cNvPr id="76" name="Google Shape;76;p8"/>
          <p:cNvSpPr txBox="1"/>
          <p:nvPr/>
        </p:nvSpPr>
        <p:spPr>
          <a:xfrm>
            <a:off x="228600" y="762000"/>
            <a:ext cx="546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Addressing challenges to relevance</a:t>
            </a:r>
            <a:endParaRPr>
              <a:latin typeface="Inter"/>
              <a:ea typeface="Inter"/>
              <a:cs typeface="Inter"/>
              <a:sym typeface="Inter"/>
            </a:endParaRPr>
          </a:p>
        </p:txBody>
      </p:sp>
      <p:sp>
        <p:nvSpPr>
          <p:cNvPr id="77" name="Google Shape;77;p8"/>
          <p:cNvSpPr txBox="1"/>
          <p:nvPr/>
        </p:nvSpPr>
        <p:spPr>
          <a:xfrm>
            <a:off x="4957500" y="75442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Inter"/>
                <a:ea typeface="Inter"/>
                <a:cs typeface="Inter"/>
                <a:sym typeface="Inter"/>
              </a:rPr>
              <a:t>Objection Handling</a:t>
            </a:r>
            <a:endParaRPr b="1">
              <a:latin typeface="Inter"/>
              <a:ea typeface="Inter"/>
              <a:cs typeface="Inter"/>
              <a:sym typeface="Inter"/>
            </a:endParaRPr>
          </a:p>
        </p:txBody>
      </p:sp>
      <p:sp>
        <p:nvSpPr>
          <p:cNvPr id="78" name="Google Shape;78;p8"/>
          <p:cNvSpPr/>
          <p:nvPr/>
        </p:nvSpPr>
        <p:spPr>
          <a:xfrm>
            <a:off x="1393500" y="9439325"/>
            <a:ext cx="61503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OBJECTION HANDLING </a:t>
            </a:r>
            <a:r>
              <a:rPr lang="en" sz="800">
                <a:solidFill>
                  <a:schemeClr val="dk1"/>
                </a:solidFill>
              </a:rPr>
              <a:t>/  CLOUD FOUNDATIONS</a:t>
            </a:r>
            <a:endParaRPr sz="800">
              <a:solidFill>
                <a:schemeClr val="dk1"/>
              </a:solidFill>
            </a:endParaRPr>
          </a:p>
        </p:txBody>
      </p:sp>
      <p:sp>
        <p:nvSpPr>
          <p:cNvPr id="79" name="Google Shape;79;p8"/>
          <p:cNvSpPr/>
          <p:nvPr/>
        </p:nvSpPr>
        <p:spPr>
          <a:xfrm>
            <a:off x="274325" y="7832600"/>
            <a:ext cx="3542400" cy="1362900"/>
          </a:xfrm>
          <a:prstGeom prst="rect">
            <a:avLst/>
          </a:prstGeom>
          <a:solidFill>
            <a:srgbClr val="DFE8F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400"/>
              </a:spcAft>
              <a:buNone/>
            </a:pPr>
            <a:r>
              <a:t/>
            </a:r>
            <a:endParaRPr sz="1000">
              <a:latin typeface="Inter"/>
              <a:ea typeface="Inter"/>
              <a:cs typeface="Inter"/>
              <a:sym typeface="Inter"/>
            </a:endParaRPr>
          </a:p>
        </p:txBody>
      </p:sp>
      <p:sp>
        <p:nvSpPr>
          <p:cNvPr id="80" name="Google Shape;80;p8"/>
          <p:cNvSpPr/>
          <p:nvPr/>
        </p:nvSpPr>
        <p:spPr>
          <a:xfrm>
            <a:off x="274500" y="752260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ADDITIONAL RESOURCES</a:t>
            </a:r>
            <a:endParaRPr b="1" sz="1000">
              <a:solidFill>
                <a:schemeClr val="dk1"/>
              </a:solidFill>
              <a:latin typeface="Inter"/>
              <a:ea typeface="Inter"/>
              <a:cs typeface="Inter"/>
              <a:sym typeface="Inter"/>
            </a:endParaRPr>
          </a:p>
        </p:txBody>
      </p:sp>
      <p:sp>
        <p:nvSpPr>
          <p:cNvPr id="81" name="Google Shape;81;p8"/>
          <p:cNvSpPr/>
          <p:nvPr/>
        </p:nvSpPr>
        <p:spPr>
          <a:xfrm>
            <a:off x="297275" y="1484400"/>
            <a:ext cx="7221300" cy="5758500"/>
          </a:xfrm>
          <a:prstGeom prst="rect">
            <a:avLst/>
          </a:prstGeom>
          <a:noFill/>
          <a:ln>
            <a:noFill/>
          </a:ln>
        </p:spPr>
        <p:txBody>
          <a:bodyPr anchorCtr="0" anchor="t" bIns="91425" lIns="91425" spcFirstLastPara="1" rIns="91425" wrap="square" tIns="91425">
            <a:noAutofit/>
          </a:bodyPr>
          <a:lstStyle/>
          <a:p>
            <a:pPr indent="-171450" lvl="0" marL="171450" rtl="0" algn="l">
              <a:lnSpc>
                <a:spcPct val="115000"/>
              </a:lnSpc>
              <a:spcBef>
                <a:spcPts val="0"/>
              </a:spcBef>
              <a:spcAft>
                <a:spcPts val="0"/>
              </a:spcAft>
              <a:buClr>
                <a:schemeClr val="dk1"/>
              </a:buClr>
              <a:buSzPts val="1100"/>
              <a:buFont typeface="Arial"/>
              <a:buNone/>
            </a:pPr>
            <a:r>
              <a:rPr b="1" lang="en" sz="1000">
                <a:solidFill>
                  <a:schemeClr val="dk1"/>
                </a:solidFill>
                <a:latin typeface="Inter"/>
                <a:ea typeface="Inter"/>
                <a:cs typeface="Inter"/>
                <a:sym typeface="Inter"/>
              </a:rPr>
              <a:t>O. </a:t>
            </a:r>
            <a:r>
              <a:rPr b="1" lang="en" sz="1000">
                <a:solidFill>
                  <a:schemeClr val="dk1"/>
                </a:solidFill>
                <a:latin typeface="Inter"/>
                <a:ea typeface="Inter"/>
                <a:cs typeface="Inter"/>
                <a:sym typeface="Inter"/>
              </a:rPr>
              <a:t>How will this help with Day 2 </a:t>
            </a:r>
            <a:r>
              <a:rPr b="1" lang="en" sz="1000">
                <a:solidFill>
                  <a:schemeClr val="dk1"/>
                </a:solidFill>
                <a:latin typeface="Inter"/>
                <a:ea typeface="Inter"/>
                <a:cs typeface="Inter"/>
                <a:sym typeface="Inter"/>
              </a:rPr>
              <a:t>operations</a:t>
            </a:r>
            <a:r>
              <a:rPr b="1" lang="en" sz="1000">
                <a:solidFill>
                  <a:schemeClr val="dk1"/>
                </a:solidFill>
                <a:latin typeface="Inter"/>
                <a:ea typeface="Inter"/>
                <a:cs typeface="Inter"/>
                <a:sym typeface="Inter"/>
              </a:rPr>
              <a:t>?</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Cloud Foundations establishes a workflow that supports both day 0 provisioning infrastructure and subsequent changes to the infrastructure using GitOps methodologies. In addition to that the platform provides Day 2 functionality such as drift detection/remediation, continuous validation  to ensure that the provisioned infrastructure is valid and matches the configuration determined during the provisioning process.</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b="1"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Can you share some KPI metrics from other customers showing their improvements from implementing Cloud Foundations?</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a:t>
            </a:r>
            <a:r>
              <a:rPr lang="en" sz="1000">
                <a:solidFill>
                  <a:schemeClr val="dk1"/>
                </a:solidFill>
                <a:latin typeface="Inter"/>
                <a:ea typeface="Inter"/>
                <a:cs typeface="Inter"/>
                <a:sym typeface="Inter"/>
              </a:rPr>
              <a:t>Yes, Many of our customers derive success measurement from tracking the amount of time it takes to deliver a new feature or application into the hands of their customer (MTTD), time spent remediating production problems (MTTR), the number of human resources spent doing many kinds of infrastructure related manual tasks, the amount of time from vulnerability discovery to patch resolution.   Clearly cloud spend is high on the list as well.  These are just a few. Depending on your key business objectives, different KPI will get higher attention than others.  HashiCorp can help establish basic metrics aggregation directly through automation.</a:t>
            </a:r>
            <a:endParaRPr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 We’d like to make these changes, but it’s too hard to manage because different teams own different parts of the process. </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While different teams may own different parts of the process, the goal is to have each team contribute to a consistent workflow that is centrally organized/managed by a platform team. The people and process concerns are covered in the </a:t>
            </a:r>
            <a:r>
              <a:rPr lang="en" sz="1000" u="sng">
                <a:solidFill>
                  <a:schemeClr val="hlink"/>
                </a:solidFill>
                <a:latin typeface="Inter"/>
                <a:ea typeface="Inter"/>
                <a:cs typeface="Inter"/>
                <a:sym typeface="Inter"/>
                <a:hlinkClick r:id="rId4"/>
              </a:rPr>
              <a:t>Terraform Operating Guide</a:t>
            </a:r>
            <a:r>
              <a:rPr lang="en" sz="1000">
                <a:solidFill>
                  <a:schemeClr val="dk1"/>
                </a:solidFill>
                <a:latin typeface="Inter"/>
                <a:ea typeface="Inter"/>
                <a:cs typeface="Inter"/>
                <a:sym typeface="Inter"/>
              </a:rPr>
              <a:t> for adoption.</a:t>
            </a:r>
            <a:endParaRPr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t/>
            </a:r>
            <a:endParaRPr sz="5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b="1" lang="en" sz="1000">
                <a:solidFill>
                  <a:schemeClr val="dk1"/>
                </a:solidFill>
                <a:latin typeface="Inter"/>
                <a:ea typeface="Inter"/>
                <a:cs typeface="Inter"/>
                <a:sym typeface="Inter"/>
              </a:rPr>
              <a:t>O.Do I only need Terraform Enterprise or HCP Terraform to achieve your definition of “Cloud Foundation”?  What else might I need?  This sounds expensive.</a:t>
            </a:r>
            <a:endParaRPr b="1" sz="1000">
              <a:solidFill>
                <a:schemeClr val="dk1"/>
              </a:solidFill>
              <a:latin typeface="Inter"/>
              <a:ea typeface="Inter"/>
              <a:cs typeface="Inter"/>
              <a:sym typeface="Inter"/>
            </a:endParaRPr>
          </a:p>
          <a:p>
            <a:pPr indent="-171450" lvl="0" marL="171450" rtl="0" algn="l">
              <a:lnSpc>
                <a:spcPct val="115000"/>
              </a:lnSpc>
              <a:spcBef>
                <a:spcPts val="400"/>
              </a:spcBef>
              <a:spcAft>
                <a:spcPts val="0"/>
              </a:spcAft>
              <a:buClr>
                <a:schemeClr val="dk1"/>
              </a:buClr>
              <a:buSzPts val="1100"/>
              <a:buFont typeface="Arial"/>
              <a:buNone/>
            </a:pPr>
            <a:r>
              <a:rPr lang="en" sz="1000">
                <a:solidFill>
                  <a:schemeClr val="dk1"/>
                </a:solidFill>
                <a:latin typeface="Inter"/>
                <a:ea typeface="Inter"/>
                <a:cs typeface="Inter"/>
                <a:sym typeface="Inter"/>
              </a:rPr>
              <a:t>R. Use Terraform Enterprise for self-managed when use of HCP Terraform is not feasible.  HCP Terraform will provide the best experience with least amount of operational overhead to get started.   We also recommend having access to a version control system such as git to </a:t>
            </a:r>
            <a:endParaRPr b="1" sz="100">
              <a:solidFill>
                <a:schemeClr val="dk1"/>
              </a:solidFill>
              <a:latin typeface="Inter"/>
              <a:ea typeface="Inter"/>
              <a:cs typeface="Inter"/>
              <a:sym typeface="Inter"/>
            </a:endParaRPr>
          </a:p>
          <a:p>
            <a:pPr indent="0" lvl="0" marL="0" rtl="0" algn="l">
              <a:lnSpc>
                <a:spcPct val="115000"/>
              </a:lnSpc>
              <a:spcBef>
                <a:spcPts val="400"/>
              </a:spcBef>
              <a:spcAft>
                <a:spcPts val="400"/>
              </a:spcAft>
              <a:buClr>
                <a:schemeClr val="dk1"/>
              </a:buClr>
              <a:buSzPts val="1100"/>
              <a:buFont typeface="Arial"/>
              <a:buNone/>
            </a:pPr>
            <a:r>
              <a:t/>
            </a:r>
            <a:endParaRPr b="1" sz="1000">
              <a:latin typeface="Inter"/>
              <a:ea typeface="Inter"/>
              <a:cs typeface="Inter"/>
              <a:sym typeface="Inter"/>
            </a:endParaRPr>
          </a:p>
        </p:txBody>
      </p:sp>
      <p:sp>
        <p:nvSpPr>
          <p:cNvPr id="82" name="Google Shape;82;p8"/>
          <p:cNvSpPr/>
          <p:nvPr/>
        </p:nvSpPr>
        <p:spPr>
          <a:xfrm>
            <a:off x="274325" y="1219200"/>
            <a:ext cx="72213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nter"/>
                <a:ea typeface="Inter"/>
                <a:cs typeface="Inter"/>
                <a:sym typeface="Inter"/>
              </a:rPr>
              <a:t>OBJECTIONS &amp; RESPONSES</a:t>
            </a:r>
            <a:endParaRPr b="1" sz="1000">
              <a:solidFill>
                <a:srgbClr val="000000"/>
              </a:solidFill>
              <a:latin typeface="Inter"/>
              <a:ea typeface="Inter"/>
              <a:cs typeface="Inter"/>
              <a:sym typeface="Inter"/>
            </a:endParaRPr>
          </a:p>
        </p:txBody>
      </p:sp>
      <p:sp>
        <p:nvSpPr>
          <p:cNvPr id="83" name="Google Shape;83;p8"/>
          <p:cNvSpPr/>
          <p:nvPr/>
        </p:nvSpPr>
        <p:spPr>
          <a:xfrm>
            <a:off x="3976175" y="7832600"/>
            <a:ext cx="3542400" cy="1362900"/>
          </a:xfrm>
          <a:prstGeom prst="rect">
            <a:avLst/>
          </a:prstGeom>
          <a:solidFill>
            <a:srgbClr val="DFE8F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400"/>
              </a:spcAft>
              <a:buNone/>
            </a:pPr>
            <a:r>
              <a:t/>
            </a:r>
            <a:endParaRPr sz="1000">
              <a:latin typeface="Inter"/>
              <a:ea typeface="Inter"/>
              <a:cs typeface="Inter"/>
              <a:sym typeface="Inter"/>
            </a:endParaRPr>
          </a:p>
        </p:txBody>
      </p:sp>
      <p:pic>
        <p:nvPicPr>
          <p:cNvPr id="84" name="Google Shape;84;p8"/>
          <p:cNvPicPr preferRelativeResize="0"/>
          <p:nvPr/>
        </p:nvPicPr>
        <p:blipFill>
          <a:blip r:embed="rId5">
            <a:alphaModFix/>
          </a:blip>
          <a:stretch>
            <a:fillRect/>
          </a:stretch>
        </p:blipFill>
        <p:spPr>
          <a:xfrm>
            <a:off x="5953609" y="533383"/>
            <a:ext cx="1437791" cy="301750"/>
          </a:xfrm>
          <a:prstGeom prst="rect">
            <a:avLst/>
          </a:prstGeom>
          <a:noFill/>
          <a:ln>
            <a:noFill/>
          </a:ln>
        </p:spPr>
      </p:pic>
      <p:pic>
        <p:nvPicPr>
          <p:cNvPr id="85" name="Google Shape;85;p8"/>
          <p:cNvPicPr preferRelativeResize="0"/>
          <p:nvPr/>
        </p:nvPicPr>
        <p:blipFill>
          <a:blip r:embed="rId5">
            <a:alphaModFix/>
          </a:blip>
          <a:stretch>
            <a:fillRect/>
          </a:stretch>
        </p:blipFill>
        <p:spPr>
          <a:xfrm>
            <a:off x="335203" y="9473177"/>
            <a:ext cx="983945" cy="20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