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Lst>
  <p:sldSz cy="10058400" cx="7772400"/>
  <p:notesSz cx="6858000" cy="9144000"/>
  <p:embeddedFontLst>
    <p:embeddedFont>
      <p:font typeface="Lexend SemiBold"/>
      <p:regular r:id="rId9"/>
      <p:bold r:id="rId10"/>
    </p:embeddedFont>
    <p:embeddedFont>
      <p:font typeface="Inter"/>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ustin DeFrank"/>
  <p:cmAuthor clrIdx="1" id="1" initials="" lastIdx="2" name="Fiona Black"/>
  <p:cmAuthor clrIdx="2" id="2" initials="" lastIdx="4" name="Adam Cavaliere"/>
  <p:cmAuthor clrIdx="3" id="3" initials="" lastIdx="3" name="Nico Kab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nter-regular.fntdata"/><Relationship Id="rId10" Type="http://schemas.openxmlformats.org/officeDocument/2006/relationships/font" Target="fonts/LexendSemiBold-bold.fntdata"/><Relationship Id="rId13" Type="http://schemas.openxmlformats.org/officeDocument/2006/relationships/font" Target="fonts/Inter-italic.fntdata"/><Relationship Id="rId12"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font" Target="fonts/LexendSemiBold-regular.fntdata"/><Relationship Id="rId14" Type="http://schemas.openxmlformats.org/officeDocument/2006/relationships/font" Target="fonts/Int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2-10T17:27:19.876">
    <p:pos x="172" y="5177"/>
    <p:text>@fiona.black@hashicorp.com looks like in the VPM disco doc this just links to the other materials. Could those who are polishing this with the finishing touches take care of that?</p:text>
  </p:cm>
  <p:cm authorId="1" idx="1" dt="2025-02-10T17:27:19.876">
    <p:pos x="172" y="5177"/>
    <p:text>Links will be added just prior to publishing.</p:text>
  </p:cm>
  <p:cm authorId="2" idx="1" dt="2025-02-14T17:56:51.510">
    <p:pos x="173" y="4566"/>
    <p:text>What about application teams that are also stuck dealing with terrible slow processes? Are we capturing them in some way as part of this motion?</p:text>
  </p:cm>
  <p:cm authorId="1" idx="2" dt="2025-02-14T11:30:52.066">
    <p:pos x="173" y="4566"/>
    <p:text>@justin.defrank@hashicorp.com @nkabar@hashicorp.com please take a look at Adams comments.</p:text>
  </p:cm>
  <p:cm authorId="0" idx="2" dt="2025-02-14T17:56:51.510">
    <p:pos x="173" y="4566"/>
    <p:text>Those teams would be ideally be represented as internal consumers by sec tech leaders or sec ops engineers. We can directly call those teams out but this section in particular is asking about customers as a whole entity, not a subset of teams. I'd argue that this shouldn't be pointed at a subset of teams because that's antithetical to the "whole platform" approach we take.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5-02-14T15:44:02.182">
    <p:pos x="144" y="480"/>
    <p:text>In the other play, they called out who you are doing the discovery with. Does it make sense at all to consider that?</p:text>
  </p:cm>
  <p:cm authorId="3" idx="1" dt="2025-02-14T15:44:02.182">
    <p:pos x="144" y="480"/>
    <p:text>it's called out in the first page</p:text>
  </p:cm>
  <p:cm authorId="2" idx="3" dt="2025-02-14T15:46:40.550">
    <p:pos x="2472" y="851"/>
    <p:text>How are we capturing "Enterprise" specific needs as well? Should we have a section or another page even that gives discovery for that?</p:text>
  </p:cm>
  <p:cm authorId="3" idx="2" dt="2025-02-14T15:46:40.550">
    <p:pos x="2472" y="851"/>
    <p:text>i'm adding a few questions that highlight PR and ns</p:text>
  </p:cm>
  <p:cm authorId="2" idx="4" dt="2025-02-14T15:49:13.838">
    <p:pos x="172" y="1080"/>
    <p:text>Good question - there is a competitive aspect to this though, and old school PKI admins don't like the lack of visibility we have. How do we caution on this?</p:text>
  </p:cm>
  <p:cm authorId="3" idx="3" dt="2025-02-14T15:49:13.838">
    <p:pos x="172" y="1080"/>
    <p:text>I think the angle we should take here is automation vis UI/notifications. If certs are automated via Vault then there's less need to have a UI to show details on expiration etc. thoughts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bb64e8c_0_2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bb64e8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e4a3586f1_0_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e4a3586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divider">
  <p:cSld name="CUSTOM_1">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b="1" sz="6000">
                <a:solidFill>
                  <a:schemeClr val="l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k divider">
  <p:cSld name="CUSTOM_1_2">
    <p:bg>
      <p:bgPr>
        <a:solidFill>
          <a:schemeClr val="dk1"/>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ef placeholder">
  <p:cSld name="CUSTOM_1_1">
    <p:spTree>
      <p:nvGrpSpPr>
        <p:cNvPr id="15" name="Shape 15"/>
        <p:cNvGrpSpPr/>
        <p:nvPr/>
      </p:nvGrpSpPr>
      <p:grpSpPr>
        <a:xfrm>
          <a:off x="0" y="0"/>
          <a:ext cx="0" cy="0"/>
          <a:chOff x="0" y="0"/>
          <a:chExt cx="0" cy="0"/>
        </a:xfrm>
      </p:grpSpPr>
      <p:sp>
        <p:nvSpPr>
          <p:cNvPr id="16" name="Google Shape;16;p5"/>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7" name="Shape 17"/>
        <p:cNvGrpSpPr/>
        <p:nvPr/>
      </p:nvGrpSpPr>
      <p:grpSpPr>
        <a:xfrm>
          <a:off x="0" y="0"/>
          <a:ext cx="0" cy="0"/>
          <a:chOff x="0" y="0"/>
          <a:chExt cx="0" cy="0"/>
        </a:xfrm>
      </p:grpSpPr>
      <p:sp>
        <p:nvSpPr>
          <p:cNvPr id="18" name="Google Shape;18;p6"/>
          <p:cNvSpPr txBox="1"/>
          <p:nvPr>
            <p:ph idx="1" type="body"/>
          </p:nvPr>
        </p:nvSpPr>
        <p:spPr>
          <a:xfrm>
            <a:off x="228600" y="1765025"/>
            <a:ext cx="4572000" cy="10221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19" name="Google Shape;19;p6"/>
          <p:cNvSpPr txBox="1"/>
          <p:nvPr>
            <p:ph idx="2" type="body"/>
          </p:nvPr>
        </p:nvSpPr>
        <p:spPr>
          <a:xfrm>
            <a:off x="228602" y="7479107"/>
            <a:ext cx="4572000" cy="180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20" name="Google Shape;20;p6"/>
          <p:cNvSpPr txBox="1"/>
          <p:nvPr>
            <p:ph idx="3" type="body"/>
          </p:nvPr>
        </p:nvSpPr>
        <p:spPr>
          <a:xfrm>
            <a:off x="4869126" y="7479100"/>
            <a:ext cx="2697600" cy="1803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21" name="Google Shape;21;p6"/>
          <p:cNvSpPr txBox="1"/>
          <p:nvPr>
            <p:ph idx="4" type="body"/>
          </p:nvPr>
        </p:nvSpPr>
        <p:spPr>
          <a:xfrm>
            <a:off x="228599" y="3207100"/>
            <a:ext cx="7315200" cy="12954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grpSp>
        <p:nvGrpSpPr>
          <p:cNvPr id="22" name="Google Shape;22;p6"/>
          <p:cNvGrpSpPr/>
          <p:nvPr/>
        </p:nvGrpSpPr>
        <p:grpSpPr>
          <a:xfrm>
            <a:off x="5561019" y="548648"/>
            <a:ext cx="1906587" cy="274321"/>
            <a:chOff x="-1" y="-1"/>
            <a:chExt cx="1444056" cy="206754"/>
          </a:xfrm>
        </p:grpSpPr>
        <p:sp>
          <p:nvSpPr>
            <p:cNvPr id="23" name="Google Shape;23;p6"/>
            <p:cNvSpPr/>
            <p:nvPr/>
          </p:nvSpPr>
          <p:spPr>
            <a:xfrm>
              <a:off x="283379" y="28013"/>
              <a:ext cx="1160676" cy="178740"/>
            </a:xfrm>
            <a:custGeom>
              <a:rect b="b" l="l" r="r" t="t"/>
              <a:pathLst>
                <a:path extrusionOk="0" h="21600" w="21600">
                  <a:moveTo>
                    <a:pt x="8484" y="14915"/>
                  </a:moveTo>
                  <a:lnTo>
                    <a:pt x="8484" y="9444"/>
                  </a:lnTo>
                  <a:lnTo>
                    <a:pt x="9523" y="9444"/>
                  </a:lnTo>
                  <a:lnTo>
                    <a:pt x="9523" y="7712"/>
                  </a:lnTo>
                  <a:lnTo>
                    <a:pt x="8484" y="7712"/>
                  </a:lnTo>
                  <a:lnTo>
                    <a:pt x="8484" y="2649"/>
                  </a:lnTo>
                  <a:lnTo>
                    <a:pt x="9603" y="2649"/>
                  </a:lnTo>
                  <a:lnTo>
                    <a:pt x="9603" y="917"/>
                  </a:lnTo>
                  <a:lnTo>
                    <a:pt x="8186" y="917"/>
                  </a:lnTo>
                  <a:lnTo>
                    <a:pt x="8186" y="16647"/>
                  </a:lnTo>
                  <a:lnTo>
                    <a:pt x="9607" y="16647"/>
                  </a:lnTo>
                  <a:lnTo>
                    <a:pt x="9607" y="14915"/>
                  </a:lnTo>
                  <a:lnTo>
                    <a:pt x="8484" y="14915"/>
                  </a:lnTo>
                  <a:close/>
                  <a:moveTo>
                    <a:pt x="10954" y="4938"/>
                  </a:moveTo>
                  <a:cubicBezTo>
                    <a:pt x="10744" y="4938"/>
                    <a:pt x="10435" y="5549"/>
                    <a:pt x="10241" y="6160"/>
                  </a:cubicBezTo>
                  <a:lnTo>
                    <a:pt x="10231" y="6184"/>
                  </a:lnTo>
                  <a:lnTo>
                    <a:pt x="10202" y="5165"/>
                  </a:lnTo>
                  <a:lnTo>
                    <a:pt x="9967" y="5165"/>
                  </a:lnTo>
                  <a:lnTo>
                    <a:pt x="9964" y="16639"/>
                  </a:lnTo>
                  <a:lnTo>
                    <a:pt x="10256" y="16639"/>
                  </a:lnTo>
                  <a:lnTo>
                    <a:pt x="10256" y="7924"/>
                  </a:lnTo>
                  <a:lnTo>
                    <a:pt x="10262" y="7908"/>
                  </a:lnTo>
                  <a:cubicBezTo>
                    <a:pt x="10451" y="7281"/>
                    <a:pt x="10726" y="6740"/>
                    <a:pt x="10862" y="6748"/>
                  </a:cubicBezTo>
                  <a:cubicBezTo>
                    <a:pt x="10984" y="6748"/>
                    <a:pt x="11041" y="7101"/>
                    <a:pt x="11041" y="7869"/>
                  </a:cubicBezTo>
                  <a:lnTo>
                    <a:pt x="11041" y="16655"/>
                  </a:lnTo>
                  <a:lnTo>
                    <a:pt x="11332" y="16655"/>
                  </a:lnTo>
                  <a:lnTo>
                    <a:pt x="11334" y="7845"/>
                  </a:lnTo>
                  <a:cubicBezTo>
                    <a:pt x="11334" y="5894"/>
                    <a:pt x="11211" y="4946"/>
                    <a:pt x="10954" y="4946"/>
                  </a:cubicBezTo>
                  <a:close/>
                  <a:moveTo>
                    <a:pt x="12614" y="15024"/>
                  </a:moveTo>
                  <a:cubicBezTo>
                    <a:pt x="12499" y="15213"/>
                    <a:pt x="12415" y="15299"/>
                    <a:pt x="12334" y="15299"/>
                  </a:cubicBezTo>
                  <a:cubicBezTo>
                    <a:pt x="12158" y="15299"/>
                    <a:pt x="12145" y="14774"/>
                    <a:pt x="12145" y="13966"/>
                  </a:cubicBezTo>
                  <a:lnTo>
                    <a:pt x="12145" y="6740"/>
                  </a:lnTo>
                  <a:lnTo>
                    <a:pt x="12624" y="6740"/>
                  </a:lnTo>
                  <a:lnTo>
                    <a:pt x="12648" y="5173"/>
                  </a:lnTo>
                  <a:lnTo>
                    <a:pt x="12144" y="5173"/>
                  </a:lnTo>
                  <a:lnTo>
                    <a:pt x="12144" y="2046"/>
                  </a:lnTo>
                  <a:lnTo>
                    <a:pt x="11852" y="2320"/>
                  </a:lnTo>
                  <a:lnTo>
                    <a:pt x="11852" y="5173"/>
                  </a:lnTo>
                  <a:lnTo>
                    <a:pt x="11537" y="5173"/>
                  </a:lnTo>
                  <a:lnTo>
                    <a:pt x="11537" y="6740"/>
                  </a:lnTo>
                  <a:lnTo>
                    <a:pt x="11852" y="6740"/>
                  </a:lnTo>
                  <a:lnTo>
                    <a:pt x="11852" y="14296"/>
                  </a:lnTo>
                  <a:cubicBezTo>
                    <a:pt x="11852" y="16137"/>
                    <a:pt x="11977" y="16882"/>
                    <a:pt x="12287" y="16882"/>
                  </a:cubicBezTo>
                  <a:cubicBezTo>
                    <a:pt x="12409" y="16882"/>
                    <a:pt x="12538" y="16741"/>
                    <a:pt x="12652" y="16474"/>
                  </a:cubicBezTo>
                  <a:lnTo>
                    <a:pt x="12614" y="15024"/>
                  </a:lnTo>
                  <a:close/>
                  <a:moveTo>
                    <a:pt x="14174" y="11631"/>
                  </a:moveTo>
                  <a:lnTo>
                    <a:pt x="14174" y="9256"/>
                  </a:lnTo>
                  <a:cubicBezTo>
                    <a:pt x="14174" y="6348"/>
                    <a:pt x="13958" y="4938"/>
                    <a:pt x="13512" y="4938"/>
                  </a:cubicBezTo>
                  <a:cubicBezTo>
                    <a:pt x="13067" y="4938"/>
                    <a:pt x="12821" y="6372"/>
                    <a:pt x="12821" y="9209"/>
                  </a:cubicBezTo>
                  <a:lnTo>
                    <a:pt x="12821" y="12681"/>
                  </a:lnTo>
                  <a:cubicBezTo>
                    <a:pt x="12821" y="15550"/>
                    <a:pt x="13043" y="16882"/>
                    <a:pt x="13519" y="16882"/>
                  </a:cubicBezTo>
                  <a:cubicBezTo>
                    <a:pt x="13733" y="16882"/>
                    <a:pt x="13971" y="16639"/>
                    <a:pt x="14141" y="16239"/>
                  </a:cubicBezTo>
                  <a:lnTo>
                    <a:pt x="14104" y="14742"/>
                  </a:lnTo>
                  <a:cubicBezTo>
                    <a:pt x="13895" y="15095"/>
                    <a:pt x="13708" y="15275"/>
                    <a:pt x="13546" y="15275"/>
                  </a:cubicBezTo>
                  <a:cubicBezTo>
                    <a:pt x="13179" y="15275"/>
                    <a:pt x="13114" y="14437"/>
                    <a:pt x="13114" y="12665"/>
                  </a:cubicBezTo>
                  <a:lnTo>
                    <a:pt x="13114" y="11639"/>
                  </a:lnTo>
                  <a:lnTo>
                    <a:pt x="14175" y="11639"/>
                  </a:lnTo>
                  <a:close/>
                  <a:moveTo>
                    <a:pt x="13113" y="9068"/>
                  </a:moveTo>
                  <a:cubicBezTo>
                    <a:pt x="13113" y="7297"/>
                    <a:pt x="13236" y="6505"/>
                    <a:pt x="13512" y="6505"/>
                  </a:cubicBezTo>
                  <a:cubicBezTo>
                    <a:pt x="13789" y="6505"/>
                    <a:pt x="13892" y="7250"/>
                    <a:pt x="13892" y="9068"/>
                  </a:cubicBezTo>
                  <a:lnTo>
                    <a:pt x="13892" y="10063"/>
                  </a:lnTo>
                  <a:lnTo>
                    <a:pt x="13113" y="10063"/>
                  </a:lnTo>
                  <a:lnTo>
                    <a:pt x="13113" y="9068"/>
                  </a:lnTo>
                  <a:close/>
                  <a:moveTo>
                    <a:pt x="15257" y="4953"/>
                  </a:moveTo>
                  <a:cubicBezTo>
                    <a:pt x="15094" y="5400"/>
                    <a:pt x="14916" y="6082"/>
                    <a:pt x="14777" y="6772"/>
                  </a:cubicBezTo>
                  <a:lnTo>
                    <a:pt x="14766" y="6826"/>
                  </a:lnTo>
                  <a:lnTo>
                    <a:pt x="14748" y="5165"/>
                  </a:lnTo>
                  <a:lnTo>
                    <a:pt x="14496" y="5165"/>
                  </a:lnTo>
                  <a:lnTo>
                    <a:pt x="14496" y="16639"/>
                  </a:lnTo>
                  <a:lnTo>
                    <a:pt x="14788" y="16639"/>
                  </a:lnTo>
                  <a:lnTo>
                    <a:pt x="14788" y="8676"/>
                  </a:lnTo>
                  <a:lnTo>
                    <a:pt x="14791" y="8660"/>
                  </a:lnTo>
                  <a:cubicBezTo>
                    <a:pt x="14898" y="8174"/>
                    <a:pt x="15105" y="7273"/>
                    <a:pt x="15296" y="6678"/>
                  </a:cubicBezTo>
                  <a:lnTo>
                    <a:pt x="15258" y="4946"/>
                  </a:lnTo>
                  <a:close/>
                  <a:moveTo>
                    <a:pt x="16342" y="4938"/>
                  </a:moveTo>
                  <a:cubicBezTo>
                    <a:pt x="16127" y="4938"/>
                    <a:pt x="15914" y="5400"/>
                    <a:pt x="15758" y="6207"/>
                  </a:cubicBezTo>
                  <a:lnTo>
                    <a:pt x="15748" y="6254"/>
                  </a:lnTo>
                  <a:lnTo>
                    <a:pt x="15722" y="5165"/>
                  </a:lnTo>
                  <a:lnTo>
                    <a:pt x="15476" y="5165"/>
                  </a:lnTo>
                  <a:lnTo>
                    <a:pt x="15476" y="21600"/>
                  </a:lnTo>
                  <a:lnTo>
                    <a:pt x="15768" y="21334"/>
                  </a:lnTo>
                  <a:lnTo>
                    <a:pt x="15768" y="16521"/>
                  </a:lnTo>
                  <a:lnTo>
                    <a:pt x="15776" y="16537"/>
                  </a:lnTo>
                  <a:cubicBezTo>
                    <a:pt x="15908" y="16709"/>
                    <a:pt x="16116" y="16890"/>
                    <a:pt x="16283" y="16890"/>
                  </a:cubicBezTo>
                  <a:cubicBezTo>
                    <a:pt x="16667" y="16890"/>
                    <a:pt x="16854" y="15675"/>
                    <a:pt x="16854" y="13159"/>
                  </a:cubicBezTo>
                  <a:lnTo>
                    <a:pt x="16854" y="8433"/>
                  </a:lnTo>
                  <a:cubicBezTo>
                    <a:pt x="16854" y="6082"/>
                    <a:pt x="16686" y="4938"/>
                    <a:pt x="16341" y="4938"/>
                  </a:cubicBezTo>
                  <a:close/>
                  <a:moveTo>
                    <a:pt x="16562" y="13159"/>
                  </a:moveTo>
                  <a:cubicBezTo>
                    <a:pt x="16562" y="14609"/>
                    <a:pt x="16474" y="15228"/>
                    <a:pt x="16265" y="15228"/>
                  </a:cubicBezTo>
                  <a:cubicBezTo>
                    <a:pt x="16138" y="15228"/>
                    <a:pt x="15935" y="15087"/>
                    <a:pt x="15774" y="14875"/>
                  </a:cubicBezTo>
                  <a:lnTo>
                    <a:pt x="15768" y="14875"/>
                  </a:lnTo>
                  <a:lnTo>
                    <a:pt x="15768" y="8010"/>
                  </a:lnTo>
                  <a:lnTo>
                    <a:pt x="15770" y="7994"/>
                  </a:lnTo>
                  <a:cubicBezTo>
                    <a:pt x="15916" y="7148"/>
                    <a:pt x="16116" y="6607"/>
                    <a:pt x="16281" y="6607"/>
                  </a:cubicBezTo>
                  <a:cubicBezTo>
                    <a:pt x="16445" y="6607"/>
                    <a:pt x="16562" y="6913"/>
                    <a:pt x="16562" y="8441"/>
                  </a:cubicBezTo>
                  <a:lnTo>
                    <a:pt x="16562" y="13167"/>
                  </a:lnTo>
                  <a:close/>
                  <a:moveTo>
                    <a:pt x="17974" y="4961"/>
                  </a:moveTo>
                  <a:cubicBezTo>
                    <a:pt x="17811" y="5408"/>
                    <a:pt x="17632" y="6090"/>
                    <a:pt x="17493" y="6779"/>
                  </a:cubicBezTo>
                  <a:lnTo>
                    <a:pt x="17482" y="6834"/>
                  </a:lnTo>
                  <a:lnTo>
                    <a:pt x="17464" y="5173"/>
                  </a:lnTo>
                  <a:lnTo>
                    <a:pt x="17212" y="5173"/>
                  </a:lnTo>
                  <a:lnTo>
                    <a:pt x="17212" y="16647"/>
                  </a:lnTo>
                  <a:lnTo>
                    <a:pt x="17504" y="16647"/>
                  </a:lnTo>
                  <a:lnTo>
                    <a:pt x="17504" y="8684"/>
                  </a:lnTo>
                  <a:lnTo>
                    <a:pt x="17507" y="8668"/>
                  </a:lnTo>
                  <a:cubicBezTo>
                    <a:pt x="17613" y="8182"/>
                    <a:pt x="17820" y="7281"/>
                    <a:pt x="18011" y="6685"/>
                  </a:cubicBezTo>
                  <a:lnTo>
                    <a:pt x="17974" y="4953"/>
                  </a:lnTo>
                  <a:close/>
                  <a:moveTo>
                    <a:pt x="18192" y="455"/>
                  </a:moveTo>
                  <a:lnTo>
                    <a:pt x="18192" y="3229"/>
                  </a:lnTo>
                  <a:lnTo>
                    <a:pt x="18484" y="3229"/>
                  </a:lnTo>
                  <a:lnTo>
                    <a:pt x="18484" y="455"/>
                  </a:lnTo>
                  <a:lnTo>
                    <a:pt x="18192" y="455"/>
                  </a:lnTo>
                  <a:close/>
                  <a:moveTo>
                    <a:pt x="18192" y="5181"/>
                  </a:moveTo>
                  <a:lnTo>
                    <a:pt x="18192" y="16655"/>
                  </a:lnTo>
                  <a:lnTo>
                    <a:pt x="18484" y="16655"/>
                  </a:lnTo>
                  <a:lnTo>
                    <a:pt x="18484" y="5181"/>
                  </a:lnTo>
                  <a:lnTo>
                    <a:pt x="18192" y="5181"/>
                  </a:lnTo>
                  <a:close/>
                  <a:moveTo>
                    <a:pt x="19919" y="11302"/>
                  </a:moveTo>
                  <a:cubicBezTo>
                    <a:pt x="19844" y="10800"/>
                    <a:pt x="19698" y="10494"/>
                    <a:pt x="19454" y="10095"/>
                  </a:cubicBezTo>
                  <a:cubicBezTo>
                    <a:pt x="19154" y="9624"/>
                    <a:pt x="19145" y="9389"/>
                    <a:pt x="19145" y="8049"/>
                  </a:cubicBezTo>
                  <a:cubicBezTo>
                    <a:pt x="19145" y="6944"/>
                    <a:pt x="19191" y="6552"/>
                    <a:pt x="19452" y="6552"/>
                  </a:cubicBezTo>
                  <a:cubicBezTo>
                    <a:pt x="19588" y="6552"/>
                    <a:pt x="19784" y="6678"/>
                    <a:pt x="19939" y="6873"/>
                  </a:cubicBezTo>
                  <a:lnTo>
                    <a:pt x="19960" y="5329"/>
                  </a:lnTo>
                  <a:cubicBezTo>
                    <a:pt x="19818" y="5079"/>
                    <a:pt x="19637" y="4938"/>
                    <a:pt x="19463" y="4938"/>
                  </a:cubicBezTo>
                  <a:cubicBezTo>
                    <a:pt x="19020" y="4938"/>
                    <a:pt x="18856" y="5768"/>
                    <a:pt x="18856" y="8002"/>
                  </a:cubicBezTo>
                  <a:cubicBezTo>
                    <a:pt x="18856" y="10385"/>
                    <a:pt x="18897" y="10965"/>
                    <a:pt x="19332" y="11662"/>
                  </a:cubicBezTo>
                  <a:cubicBezTo>
                    <a:pt x="19687" y="12219"/>
                    <a:pt x="19711" y="12352"/>
                    <a:pt x="19711" y="13653"/>
                  </a:cubicBezTo>
                  <a:cubicBezTo>
                    <a:pt x="19711" y="14954"/>
                    <a:pt x="19666" y="15267"/>
                    <a:pt x="19375" y="15267"/>
                  </a:cubicBezTo>
                  <a:cubicBezTo>
                    <a:pt x="19224" y="15267"/>
                    <a:pt x="19027" y="15087"/>
                    <a:pt x="18873" y="14805"/>
                  </a:cubicBezTo>
                  <a:lnTo>
                    <a:pt x="18835" y="16278"/>
                  </a:lnTo>
                  <a:cubicBezTo>
                    <a:pt x="18975" y="16623"/>
                    <a:pt x="19214" y="16874"/>
                    <a:pt x="19394" y="16874"/>
                  </a:cubicBezTo>
                  <a:cubicBezTo>
                    <a:pt x="19907" y="16874"/>
                    <a:pt x="20001" y="15761"/>
                    <a:pt x="20001" y="13574"/>
                  </a:cubicBezTo>
                  <a:cubicBezTo>
                    <a:pt x="20001" y="12375"/>
                    <a:pt x="19990" y="11756"/>
                    <a:pt x="19919" y="11286"/>
                  </a:cubicBezTo>
                  <a:close/>
                  <a:moveTo>
                    <a:pt x="21599" y="11639"/>
                  </a:moveTo>
                  <a:lnTo>
                    <a:pt x="21599" y="9264"/>
                  </a:lnTo>
                  <a:cubicBezTo>
                    <a:pt x="21599" y="6356"/>
                    <a:pt x="21383" y="4946"/>
                    <a:pt x="20937" y="4946"/>
                  </a:cubicBezTo>
                  <a:cubicBezTo>
                    <a:pt x="20492" y="4946"/>
                    <a:pt x="20247" y="6380"/>
                    <a:pt x="20247" y="9217"/>
                  </a:cubicBezTo>
                  <a:lnTo>
                    <a:pt x="20247" y="12689"/>
                  </a:lnTo>
                  <a:cubicBezTo>
                    <a:pt x="20247" y="15557"/>
                    <a:pt x="20469" y="16890"/>
                    <a:pt x="20946" y="16890"/>
                  </a:cubicBezTo>
                  <a:cubicBezTo>
                    <a:pt x="21160" y="16890"/>
                    <a:pt x="21397" y="16647"/>
                    <a:pt x="21566" y="16247"/>
                  </a:cubicBezTo>
                  <a:lnTo>
                    <a:pt x="21529" y="14750"/>
                  </a:lnTo>
                  <a:cubicBezTo>
                    <a:pt x="21320" y="15103"/>
                    <a:pt x="21133" y="15283"/>
                    <a:pt x="20971" y="15283"/>
                  </a:cubicBezTo>
                  <a:cubicBezTo>
                    <a:pt x="20604" y="15283"/>
                    <a:pt x="20539" y="14444"/>
                    <a:pt x="20539" y="12673"/>
                  </a:cubicBezTo>
                  <a:lnTo>
                    <a:pt x="20539" y="11646"/>
                  </a:lnTo>
                  <a:lnTo>
                    <a:pt x="21600" y="11646"/>
                  </a:lnTo>
                  <a:close/>
                  <a:moveTo>
                    <a:pt x="20538" y="9076"/>
                  </a:moveTo>
                  <a:cubicBezTo>
                    <a:pt x="20538" y="7304"/>
                    <a:pt x="20661" y="6513"/>
                    <a:pt x="20936" y="6513"/>
                  </a:cubicBezTo>
                  <a:cubicBezTo>
                    <a:pt x="21211" y="6513"/>
                    <a:pt x="21318" y="7257"/>
                    <a:pt x="21318" y="9076"/>
                  </a:cubicBezTo>
                  <a:lnTo>
                    <a:pt x="21318" y="10071"/>
                  </a:lnTo>
                  <a:lnTo>
                    <a:pt x="20538" y="10071"/>
                  </a:lnTo>
                  <a:lnTo>
                    <a:pt x="20538" y="9076"/>
                  </a:lnTo>
                  <a:close/>
                  <a:moveTo>
                    <a:pt x="1651" y="886"/>
                  </a:moveTo>
                  <a:lnTo>
                    <a:pt x="2129" y="886"/>
                  </a:lnTo>
                  <a:lnTo>
                    <a:pt x="1403" y="16655"/>
                  </a:lnTo>
                  <a:lnTo>
                    <a:pt x="725" y="16655"/>
                  </a:lnTo>
                  <a:lnTo>
                    <a:pt x="0" y="886"/>
                  </a:lnTo>
                  <a:lnTo>
                    <a:pt x="478" y="886"/>
                  </a:lnTo>
                  <a:lnTo>
                    <a:pt x="1064" y="14029"/>
                  </a:lnTo>
                  <a:lnTo>
                    <a:pt x="1651" y="886"/>
                  </a:lnTo>
                  <a:close/>
                  <a:moveTo>
                    <a:pt x="3456" y="16655"/>
                  </a:moveTo>
                  <a:lnTo>
                    <a:pt x="3092" y="16655"/>
                  </a:lnTo>
                  <a:lnTo>
                    <a:pt x="3059" y="15871"/>
                  </a:lnTo>
                  <a:cubicBezTo>
                    <a:pt x="2899" y="16561"/>
                    <a:pt x="2709" y="16890"/>
                    <a:pt x="2531" y="16890"/>
                  </a:cubicBezTo>
                  <a:cubicBezTo>
                    <a:pt x="2206" y="16890"/>
                    <a:pt x="2067" y="15448"/>
                    <a:pt x="2067" y="13457"/>
                  </a:cubicBezTo>
                  <a:cubicBezTo>
                    <a:pt x="2067" y="11113"/>
                    <a:pt x="2224" y="10212"/>
                    <a:pt x="2585" y="10212"/>
                  </a:cubicBezTo>
                  <a:lnTo>
                    <a:pt x="3012" y="10212"/>
                  </a:lnTo>
                  <a:lnTo>
                    <a:pt x="3012" y="9005"/>
                  </a:lnTo>
                  <a:cubicBezTo>
                    <a:pt x="3012" y="7728"/>
                    <a:pt x="2958" y="7273"/>
                    <a:pt x="2673" y="7273"/>
                  </a:cubicBezTo>
                  <a:cubicBezTo>
                    <a:pt x="2512" y="7273"/>
                    <a:pt x="2338" y="7414"/>
                    <a:pt x="2181" y="7626"/>
                  </a:cubicBezTo>
                  <a:lnTo>
                    <a:pt x="2126" y="5424"/>
                  </a:lnTo>
                  <a:cubicBezTo>
                    <a:pt x="2294" y="5094"/>
                    <a:pt x="2538" y="4875"/>
                    <a:pt x="2736" y="4875"/>
                  </a:cubicBezTo>
                  <a:cubicBezTo>
                    <a:pt x="3293" y="4875"/>
                    <a:pt x="3457" y="6152"/>
                    <a:pt x="3457" y="9044"/>
                  </a:cubicBezTo>
                  <a:lnTo>
                    <a:pt x="3457" y="16647"/>
                  </a:lnTo>
                  <a:close/>
                  <a:moveTo>
                    <a:pt x="3011" y="12297"/>
                  </a:moveTo>
                  <a:lnTo>
                    <a:pt x="2683" y="12297"/>
                  </a:lnTo>
                  <a:cubicBezTo>
                    <a:pt x="2537" y="12297"/>
                    <a:pt x="2497" y="12556"/>
                    <a:pt x="2497" y="13433"/>
                  </a:cubicBezTo>
                  <a:cubicBezTo>
                    <a:pt x="2497" y="14241"/>
                    <a:pt x="2537" y="14593"/>
                    <a:pt x="2675" y="14593"/>
                  </a:cubicBezTo>
                  <a:cubicBezTo>
                    <a:pt x="2807" y="14593"/>
                    <a:pt x="2926" y="14311"/>
                    <a:pt x="3011" y="13998"/>
                  </a:cubicBezTo>
                  <a:lnTo>
                    <a:pt x="3011" y="12289"/>
                  </a:lnTo>
                  <a:close/>
                  <a:moveTo>
                    <a:pt x="4156" y="5118"/>
                  </a:moveTo>
                  <a:lnTo>
                    <a:pt x="4156" y="13167"/>
                  </a:lnTo>
                  <a:cubicBezTo>
                    <a:pt x="4156" y="13786"/>
                    <a:pt x="4196" y="14092"/>
                    <a:pt x="4299" y="14092"/>
                  </a:cubicBezTo>
                  <a:cubicBezTo>
                    <a:pt x="4408" y="14092"/>
                    <a:pt x="4601" y="13668"/>
                    <a:pt x="4762" y="13120"/>
                  </a:cubicBezTo>
                  <a:lnTo>
                    <a:pt x="4762" y="5118"/>
                  </a:lnTo>
                  <a:lnTo>
                    <a:pt x="5207" y="5118"/>
                  </a:lnTo>
                  <a:lnTo>
                    <a:pt x="5207" y="16647"/>
                  </a:lnTo>
                  <a:lnTo>
                    <a:pt x="4868" y="16647"/>
                  </a:lnTo>
                  <a:lnTo>
                    <a:pt x="4825" y="15675"/>
                  </a:lnTo>
                  <a:cubicBezTo>
                    <a:pt x="4603" y="16388"/>
                    <a:pt x="4321" y="16882"/>
                    <a:pt x="4114" y="16882"/>
                  </a:cubicBezTo>
                  <a:cubicBezTo>
                    <a:pt x="3818" y="16882"/>
                    <a:pt x="3713" y="15534"/>
                    <a:pt x="3713" y="13473"/>
                  </a:cubicBezTo>
                  <a:lnTo>
                    <a:pt x="3713" y="5110"/>
                  </a:lnTo>
                  <a:lnTo>
                    <a:pt x="4159" y="5110"/>
                  </a:lnTo>
                  <a:close/>
                  <a:moveTo>
                    <a:pt x="5444" y="16647"/>
                  </a:moveTo>
                  <a:lnTo>
                    <a:pt x="5444" y="400"/>
                  </a:lnTo>
                  <a:lnTo>
                    <a:pt x="5889" y="0"/>
                  </a:lnTo>
                  <a:lnTo>
                    <a:pt x="5889" y="16647"/>
                  </a:lnTo>
                  <a:lnTo>
                    <a:pt x="5444" y="16647"/>
                  </a:lnTo>
                  <a:close/>
                  <a:moveTo>
                    <a:pt x="7215" y="16435"/>
                  </a:moveTo>
                  <a:cubicBezTo>
                    <a:pt x="7120" y="16694"/>
                    <a:pt x="6938" y="16882"/>
                    <a:pt x="6825" y="16882"/>
                  </a:cubicBezTo>
                  <a:cubicBezTo>
                    <a:pt x="6501" y="16882"/>
                    <a:pt x="6337" y="15886"/>
                    <a:pt x="6337" y="13825"/>
                  </a:cubicBezTo>
                  <a:lnTo>
                    <a:pt x="6337" y="7406"/>
                  </a:lnTo>
                  <a:lnTo>
                    <a:pt x="6070" y="7406"/>
                  </a:lnTo>
                  <a:lnTo>
                    <a:pt x="6070" y="5110"/>
                  </a:lnTo>
                  <a:lnTo>
                    <a:pt x="6337" y="5110"/>
                  </a:lnTo>
                  <a:lnTo>
                    <a:pt x="6337" y="2242"/>
                  </a:lnTo>
                  <a:lnTo>
                    <a:pt x="6782" y="1842"/>
                  </a:lnTo>
                  <a:lnTo>
                    <a:pt x="6782" y="5110"/>
                  </a:lnTo>
                  <a:lnTo>
                    <a:pt x="7238" y="5110"/>
                  </a:lnTo>
                  <a:lnTo>
                    <a:pt x="7209" y="7406"/>
                  </a:lnTo>
                  <a:lnTo>
                    <a:pt x="6782" y="7406"/>
                  </a:lnTo>
                  <a:lnTo>
                    <a:pt x="6782" y="13441"/>
                  </a:lnTo>
                  <a:cubicBezTo>
                    <a:pt x="6782" y="14060"/>
                    <a:pt x="6825" y="14460"/>
                    <a:pt x="6943" y="14460"/>
                  </a:cubicBezTo>
                  <a:cubicBezTo>
                    <a:pt x="7008" y="14460"/>
                    <a:pt x="7089" y="14366"/>
                    <a:pt x="7165" y="14225"/>
                  </a:cubicBezTo>
                  <a:lnTo>
                    <a:pt x="7215" y="16427"/>
                  </a:lnTo>
                  <a:close/>
                </a:path>
              </a:pathLst>
            </a:custGeom>
            <a:solidFill>
              <a:srgbClr val="000000"/>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24" name="Google Shape;24;p6"/>
            <p:cNvSpPr/>
            <p:nvPr/>
          </p:nvSpPr>
          <p:spPr>
            <a:xfrm>
              <a:off x="-1" y="-1"/>
              <a:ext cx="207306" cy="201042"/>
            </a:xfrm>
            <a:custGeom>
              <a:rect b="b" l="l" r="r" t="t"/>
              <a:pathLst>
                <a:path extrusionOk="0" h="21600" w="21600">
                  <a:moveTo>
                    <a:pt x="0" y="0"/>
                  </a:moveTo>
                  <a:lnTo>
                    <a:pt x="10763" y="21600"/>
                  </a:lnTo>
                  <a:lnTo>
                    <a:pt x="21600" y="0"/>
                  </a:lnTo>
                  <a:lnTo>
                    <a:pt x="0" y="0"/>
                  </a:lnTo>
                  <a:close/>
                  <a:moveTo>
                    <a:pt x="9087" y="8577"/>
                  </a:moveTo>
                  <a:lnTo>
                    <a:pt x="7371" y="8577"/>
                  </a:lnTo>
                  <a:lnTo>
                    <a:pt x="7371" y="6807"/>
                  </a:lnTo>
                  <a:lnTo>
                    <a:pt x="9087" y="6807"/>
                  </a:lnTo>
                  <a:lnTo>
                    <a:pt x="9087" y="8577"/>
                  </a:lnTo>
                  <a:close/>
                  <a:moveTo>
                    <a:pt x="9087" y="5923"/>
                  </a:moveTo>
                  <a:lnTo>
                    <a:pt x="7371" y="5923"/>
                  </a:lnTo>
                  <a:lnTo>
                    <a:pt x="7371" y="4153"/>
                  </a:lnTo>
                  <a:lnTo>
                    <a:pt x="9087" y="4153"/>
                  </a:lnTo>
                  <a:lnTo>
                    <a:pt x="9087" y="5923"/>
                  </a:lnTo>
                  <a:close/>
                  <a:moveTo>
                    <a:pt x="11661" y="11225"/>
                  </a:moveTo>
                  <a:lnTo>
                    <a:pt x="9945" y="11225"/>
                  </a:lnTo>
                  <a:lnTo>
                    <a:pt x="9945" y="9455"/>
                  </a:lnTo>
                  <a:lnTo>
                    <a:pt x="11661" y="9455"/>
                  </a:lnTo>
                  <a:lnTo>
                    <a:pt x="11661" y="11225"/>
                  </a:lnTo>
                  <a:close/>
                  <a:moveTo>
                    <a:pt x="11661" y="8570"/>
                  </a:moveTo>
                  <a:lnTo>
                    <a:pt x="9945" y="8570"/>
                  </a:lnTo>
                  <a:lnTo>
                    <a:pt x="9945" y="6800"/>
                  </a:lnTo>
                  <a:lnTo>
                    <a:pt x="11661" y="6800"/>
                  </a:lnTo>
                  <a:lnTo>
                    <a:pt x="11661" y="8570"/>
                  </a:lnTo>
                  <a:close/>
                  <a:moveTo>
                    <a:pt x="11661" y="5916"/>
                  </a:moveTo>
                  <a:lnTo>
                    <a:pt x="9945" y="5916"/>
                  </a:lnTo>
                  <a:lnTo>
                    <a:pt x="9945" y="4146"/>
                  </a:lnTo>
                  <a:lnTo>
                    <a:pt x="11661" y="4146"/>
                  </a:lnTo>
                  <a:lnTo>
                    <a:pt x="11661" y="5916"/>
                  </a:lnTo>
                  <a:close/>
                  <a:moveTo>
                    <a:pt x="14215" y="8570"/>
                  </a:moveTo>
                  <a:lnTo>
                    <a:pt x="12499" y="8570"/>
                  </a:lnTo>
                  <a:lnTo>
                    <a:pt x="12499" y="6800"/>
                  </a:lnTo>
                  <a:lnTo>
                    <a:pt x="14215" y="6800"/>
                  </a:lnTo>
                  <a:lnTo>
                    <a:pt x="14215" y="8570"/>
                  </a:lnTo>
                  <a:close/>
                  <a:moveTo>
                    <a:pt x="12499" y="5916"/>
                  </a:moveTo>
                  <a:lnTo>
                    <a:pt x="12499" y="4146"/>
                  </a:lnTo>
                  <a:lnTo>
                    <a:pt x="14215" y="4146"/>
                  </a:lnTo>
                  <a:lnTo>
                    <a:pt x="14215" y="5916"/>
                  </a:lnTo>
                  <a:lnTo>
                    <a:pt x="12499" y="5916"/>
                  </a:lnTo>
                  <a:close/>
                </a:path>
              </a:pathLst>
            </a:custGeom>
            <a:solidFill>
              <a:srgbClr val="FFD814"/>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25" name="Google Shape;25;p6"/>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t>1 </a:t>
            </a:r>
            <a:r>
              <a:rPr lang="en"/>
              <a:t>week engagement</a:t>
            </a:r>
            <a:endParaRPr/>
          </a:p>
        </p:txBody>
      </p:sp>
      <p:sp>
        <p:nvSpPr>
          <p:cNvPr id="26" name="Google Shape;26;p6"/>
          <p:cNvSpPr/>
          <p:nvPr/>
        </p:nvSpPr>
        <p:spPr>
          <a:xfrm>
            <a:off x="335196" y="94731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nvGrpSpPr>
          <p:cNvPr id="27" name="Google Shape;27;p6"/>
          <p:cNvGrpSpPr/>
          <p:nvPr/>
        </p:nvGrpSpPr>
        <p:grpSpPr>
          <a:xfrm>
            <a:off x="274320" y="4502363"/>
            <a:ext cx="7315200" cy="2549438"/>
            <a:chOff x="274320" y="4426163"/>
            <a:chExt cx="7315200" cy="2549438"/>
          </a:xfrm>
        </p:grpSpPr>
        <p:sp>
          <p:nvSpPr>
            <p:cNvPr id="28" name="Google Shape;28;p6"/>
            <p:cNvSpPr/>
            <p:nvPr/>
          </p:nvSpPr>
          <p:spPr>
            <a:xfrm>
              <a:off x="319983"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29" name="Google Shape;29;p6"/>
            <p:cNvSpPr/>
            <p:nvPr/>
          </p:nvSpPr>
          <p:spPr>
            <a:xfrm>
              <a:off x="2121557"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0" name="Google Shape;30;p6"/>
            <p:cNvSpPr/>
            <p:nvPr/>
          </p:nvSpPr>
          <p:spPr>
            <a:xfrm>
              <a:off x="3923131"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1" name="Google Shape;31;p6"/>
            <p:cNvSpPr/>
            <p:nvPr/>
          </p:nvSpPr>
          <p:spPr>
            <a:xfrm>
              <a:off x="5724705"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2" name="Google Shape;32;p6"/>
            <p:cNvSpPr/>
            <p:nvPr/>
          </p:nvSpPr>
          <p:spPr>
            <a:xfrm>
              <a:off x="320007"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Prerequisites</a:t>
              </a:r>
              <a:endParaRPr b="1" sz="1000"/>
            </a:p>
          </p:txBody>
        </p:sp>
        <p:sp>
          <p:nvSpPr>
            <p:cNvPr id="33" name="Google Shape;33;p6"/>
            <p:cNvSpPr/>
            <p:nvPr/>
          </p:nvSpPr>
          <p:spPr>
            <a:xfrm>
              <a:off x="2121575"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Discovery</a:t>
              </a:r>
              <a:endParaRPr sz="1000"/>
            </a:p>
          </p:txBody>
        </p:sp>
        <p:sp>
          <p:nvSpPr>
            <p:cNvPr id="34" name="Google Shape;34;p6"/>
            <p:cNvSpPr/>
            <p:nvPr/>
          </p:nvSpPr>
          <p:spPr>
            <a:xfrm>
              <a:off x="3923143"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Delivery</a:t>
              </a:r>
              <a:endParaRPr sz="1000"/>
            </a:p>
          </p:txBody>
        </p:sp>
        <p:sp>
          <p:nvSpPr>
            <p:cNvPr id="35" name="Google Shape;35;p6"/>
            <p:cNvSpPr/>
            <p:nvPr/>
          </p:nvSpPr>
          <p:spPr>
            <a:xfrm>
              <a:off x="5724711"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Close</a:t>
              </a:r>
              <a:endParaRPr sz="1000"/>
            </a:p>
          </p:txBody>
        </p:sp>
        <p:sp>
          <p:nvSpPr>
            <p:cNvPr id="36" name="Google Shape;36;p6"/>
            <p:cNvSpPr/>
            <p:nvPr/>
          </p:nvSpPr>
          <p:spPr>
            <a:xfrm>
              <a:off x="319995"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1</a:t>
              </a:r>
              <a:endParaRPr i="1" sz="1000"/>
            </a:p>
          </p:txBody>
        </p:sp>
        <p:sp>
          <p:nvSpPr>
            <p:cNvPr id="37" name="Google Shape;37;p6"/>
            <p:cNvSpPr/>
            <p:nvPr/>
          </p:nvSpPr>
          <p:spPr>
            <a:xfrm>
              <a:off x="2121569"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2</a:t>
              </a:r>
              <a:endParaRPr sz="1000"/>
            </a:p>
          </p:txBody>
        </p:sp>
        <p:sp>
          <p:nvSpPr>
            <p:cNvPr id="38" name="Google Shape;38;p6"/>
            <p:cNvSpPr/>
            <p:nvPr/>
          </p:nvSpPr>
          <p:spPr>
            <a:xfrm>
              <a:off x="3923143"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3</a:t>
              </a:r>
              <a:endParaRPr sz="1000"/>
            </a:p>
          </p:txBody>
        </p:sp>
        <p:sp>
          <p:nvSpPr>
            <p:cNvPr id="39" name="Google Shape;39;p6"/>
            <p:cNvSpPr/>
            <p:nvPr/>
          </p:nvSpPr>
          <p:spPr>
            <a:xfrm>
              <a:off x="5724717"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4</a:t>
              </a:r>
              <a:endParaRPr sz="1000"/>
            </a:p>
          </p:txBody>
        </p:sp>
        <p:sp>
          <p:nvSpPr>
            <p:cNvPr id="40" name="Google Shape;40;p6"/>
            <p:cNvSpPr/>
            <p:nvPr/>
          </p:nvSpPr>
          <p:spPr>
            <a:xfrm>
              <a:off x="274320" y="4654694"/>
              <a:ext cx="7315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41" name="Google Shape;41;p6"/>
          <p:cNvSpPr/>
          <p:nvPr/>
        </p:nvSpPr>
        <p:spPr>
          <a:xfrm>
            <a:off x="4869125" y="2403125"/>
            <a:ext cx="6858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Project Manager</a:t>
            </a:r>
            <a:endParaRPr sz="900"/>
          </a:p>
        </p:txBody>
      </p:sp>
      <p:sp>
        <p:nvSpPr>
          <p:cNvPr id="42" name="Google Shape;42;p6"/>
          <p:cNvSpPr/>
          <p:nvPr/>
        </p:nvSpPr>
        <p:spPr>
          <a:xfrm>
            <a:off x="5522100" y="2403125"/>
            <a:ext cx="10023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Implementation Engineer</a:t>
            </a:r>
            <a:endParaRPr sz="900"/>
          </a:p>
        </p:txBody>
      </p:sp>
      <p:grpSp>
        <p:nvGrpSpPr>
          <p:cNvPr id="43" name="Google Shape;43;p6"/>
          <p:cNvGrpSpPr/>
          <p:nvPr/>
        </p:nvGrpSpPr>
        <p:grpSpPr>
          <a:xfrm>
            <a:off x="4983420" y="1925494"/>
            <a:ext cx="457196" cy="457196"/>
            <a:chOff x="2024575" y="3800650"/>
            <a:chExt cx="502800" cy="502800"/>
          </a:xfrm>
        </p:grpSpPr>
        <p:sp>
          <p:nvSpPr>
            <p:cNvPr id="44" name="Google Shape;44;p6"/>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grpSp>
        <p:nvGrpSpPr>
          <p:cNvPr id="46" name="Google Shape;46;p6"/>
          <p:cNvGrpSpPr/>
          <p:nvPr/>
        </p:nvGrpSpPr>
        <p:grpSpPr>
          <a:xfrm>
            <a:off x="5794658" y="1925494"/>
            <a:ext cx="457196" cy="457196"/>
            <a:chOff x="2024575" y="3800650"/>
            <a:chExt cx="502800" cy="502800"/>
          </a:xfrm>
        </p:grpSpPr>
        <p:sp>
          <p:nvSpPr>
            <p:cNvPr id="47" name="Google Shape;47;p6"/>
            <p:cNvSpPr/>
            <p:nvPr/>
          </p:nvSpPr>
          <p:spPr>
            <a:xfrm>
              <a:off x="2024575" y="3800650"/>
              <a:ext cx="502800" cy="502800"/>
            </a:xfrm>
            <a:prstGeom prst="ellipse">
              <a:avLst/>
            </a:prstGeom>
            <a:solidFill>
              <a:srgbClr val="FFF9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 name="Google Shape;48;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49" name="Google Shape;49;p6"/>
          <p:cNvSpPr/>
          <p:nvPr/>
        </p:nvSpPr>
        <p:spPr>
          <a:xfrm>
            <a:off x="4869125" y="1490825"/>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THE TEAM</a:t>
            </a:r>
            <a:endParaRPr b="1" sz="1000">
              <a:solidFill>
                <a:schemeClr val="dk1"/>
              </a:solidFill>
            </a:endParaRPr>
          </a:p>
        </p:txBody>
      </p:sp>
      <p:sp>
        <p:nvSpPr>
          <p:cNvPr id="50" name="Google Shape;50;p6"/>
          <p:cNvSpPr/>
          <p:nvPr/>
        </p:nvSpPr>
        <p:spPr>
          <a:xfrm>
            <a:off x="228600" y="29329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METHODOLOGY</a:t>
            </a:r>
            <a:endParaRPr b="1" sz="1000">
              <a:solidFill>
                <a:schemeClr val="dk1"/>
              </a:solidFill>
            </a:endParaRPr>
          </a:p>
        </p:txBody>
      </p:sp>
      <p:sp>
        <p:nvSpPr>
          <p:cNvPr id="51" name="Google Shape;51;p6"/>
          <p:cNvSpPr/>
          <p:nvPr/>
        </p:nvSpPr>
        <p:spPr>
          <a:xfrm>
            <a:off x="228600" y="7204900"/>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DELIVERABLES</a:t>
            </a:r>
            <a:endParaRPr b="1" sz="1000">
              <a:solidFill>
                <a:schemeClr val="dk1"/>
              </a:solidFill>
            </a:endParaRPr>
          </a:p>
        </p:txBody>
      </p:sp>
      <p:sp>
        <p:nvSpPr>
          <p:cNvPr id="52" name="Google Shape;52;p6"/>
          <p:cNvSpPr/>
          <p:nvPr/>
        </p:nvSpPr>
        <p:spPr>
          <a:xfrm>
            <a:off x="4869120" y="7204900"/>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GOVERNANCE</a:t>
            </a:r>
            <a:endParaRPr b="1" sz="1000">
              <a:solidFill>
                <a:schemeClr val="dk1"/>
              </a:solidFill>
            </a:endParaRPr>
          </a:p>
        </p:txBody>
      </p:sp>
      <p:sp>
        <p:nvSpPr>
          <p:cNvPr id="53" name="Google Shape;53;p6"/>
          <p:cNvSpPr/>
          <p:nvPr/>
        </p:nvSpPr>
        <p:spPr>
          <a:xfrm>
            <a:off x="228600" y="94393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HASHICORP  </a:t>
            </a:r>
            <a:r>
              <a:rPr lang="en" sz="800">
                <a:solidFill>
                  <a:schemeClr val="dk1"/>
                </a:solidFill>
              </a:rPr>
              <a:t>/  VAULT LAUNCH BRIEF</a:t>
            </a:r>
            <a:endParaRPr sz="800">
              <a:solidFill>
                <a:schemeClr val="dk1"/>
              </a:solidFill>
            </a:endParaRPr>
          </a:p>
        </p:txBody>
      </p:sp>
      <p:sp>
        <p:nvSpPr>
          <p:cNvPr id="54" name="Google Shape;54;p6"/>
          <p:cNvSpPr txBox="1"/>
          <p:nvPr>
            <p:ph type="title"/>
          </p:nvPr>
        </p:nvSpPr>
        <p:spPr>
          <a:xfrm>
            <a:off x="228600" y="423463"/>
            <a:ext cx="4740300" cy="524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6"/>
          <p:cNvSpPr txBox="1"/>
          <p:nvPr>
            <p:ph idx="5" type="title"/>
          </p:nvPr>
        </p:nvSpPr>
        <p:spPr>
          <a:xfrm>
            <a:off x="228600" y="820338"/>
            <a:ext cx="4740300" cy="524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6"/>
          <p:cNvSpPr/>
          <p:nvPr/>
        </p:nvSpPr>
        <p:spPr>
          <a:xfrm>
            <a:off x="228600" y="1490825"/>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SERVICE SUMMARY</a:t>
            </a:r>
            <a:endParaRPr b="1" sz="10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s://en.wikipedia.org/wiki/Public_key_infrastruc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nvSpPr>
        <p:spPr>
          <a:xfrm>
            <a:off x="228600" y="304800"/>
            <a:ext cx="5371800" cy="457200"/>
          </a:xfrm>
          <a:prstGeom prst="rect">
            <a:avLst/>
          </a:prstGeom>
          <a:noFill/>
          <a:ln>
            <a:noFill/>
          </a:ln>
        </p:spPr>
        <p:txBody>
          <a:bodyPr anchorCtr="0" anchor="t" bIns="91425" lIns="91425" spcFirstLastPara="1" rIns="91425" wrap="square" tIns="91425">
            <a:noAutofit/>
          </a:bodyPr>
          <a:lstStyle/>
          <a:p>
            <a:pPr indent="342900" lvl="0" marL="0" rtl="0" algn="l">
              <a:lnSpc>
                <a:spcPct val="115000"/>
              </a:lnSpc>
              <a:spcBef>
                <a:spcPts val="0"/>
              </a:spcBef>
              <a:spcAft>
                <a:spcPts val="0"/>
              </a:spcAft>
              <a:buClr>
                <a:schemeClr val="dk1"/>
              </a:buClr>
              <a:buSzPts val="1100"/>
              <a:buFont typeface="Arial"/>
              <a:buNone/>
            </a:pPr>
            <a:r>
              <a:rPr lang="en" sz="2200">
                <a:solidFill>
                  <a:schemeClr val="dk1"/>
                </a:solidFill>
                <a:latin typeface="Lexend SemiBold"/>
                <a:ea typeface="Lexend SemiBold"/>
                <a:cs typeface="Lexend SemiBold"/>
                <a:sym typeface="Lexend SemiBold"/>
              </a:rPr>
              <a:t>Auto Renewed Certificates</a:t>
            </a:r>
            <a:endParaRPr b="1" sz="2200">
              <a:latin typeface="Inter"/>
              <a:ea typeface="Inter"/>
              <a:cs typeface="Inter"/>
              <a:sym typeface="Inter"/>
            </a:endParaRPr>
          </a:p>
        </p:txBody>
      </p:sp>
      <p:sp>
        <p:nvSpPr>
          <p:cNvPr id="62" name="Google Shape;62;p7"/>
          <p:cNvSpPr txBox="1"/>
          <p:nvPr/>
        </p:nvSpPr>
        <p:spPr>
          <a:xfrm>
            <a:off x="238925" y="642075"/>
            <a:ext cx="505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Inter"/>
                <a:ea typeface="Inter"/>
                <a:cs typeface="Inter"/>
                <a:sym typeface="Inter"/>
              </a:rPr>
              <a:t>Technical</a:t>
            </a:r>
            <a:r>
              <a:rPr lang="en" sz="1600">
                <a:latin typeface="Inter"/>
                <a:ea typeface="Inter"/>
                <a:cs typeface="Inter"/>
                <a:sym typeface="Inter"/>
              </a:rPr>
              <a:t> Discovery Guide</a:t>
            </a:r>
            <a:endParaRPr sz="1600">
              <a:latin typeface="Inter"/>
              <a:ea typeface="Inter"/>
              <a:cs typeface="Inter"/>
              <a:sym typeface="Inter"/>
            </a:endParaRPr>
          </a:p>
        </p:txBody>
      </p:sp>
      <p:sp>
        <p:nvSpPr>
          <p:cNvPr id="63" name="Google Shape;63;p7"/>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Inter"/>
                <a:ea typeface="Inter"/>
                <a:cs typeface="Inter"/>
                <a:sym typeface="Inter"/>
              </a:rPr>
              <a:t>Technical Play</a:t>
            </a:r>
            <a:endParaRPr b="1">
              <a:latin typeface="Inter"/>
              <a:ea typeface="Inter"/>
              <a:cs typeface="Inter"/>
              <a:sym typeface="Inter"/>
            </a:endParaRPr>
          </a:p>
        </p:txBody>
      </p:sp>
      <p:sp>
        <p:nvSpPr>
          <p:cNvPr id="64" name="Google Shape;64;p7"/>
          <p:cNvSpPr/>
          <p:nvPr/>
        </p:nvSpPr>
        <p:spPr>
          <a:xfrm>
            <a:off x="238925" y="3130900"/>
            <a:ext cx="7267200" cy="1924800"/>
          </a:xfrm>
          <a:prstGeom prst="rect">
            <a:avLst/>
          </a:prstGeom>
          <a:noFill/>
          <a:ln>
            <a:noFill/>
          </a:ln>
        </p:spPr>
        <p:txBody>
          <a:bodyPr anchorCtr="0" anchor="t" bIns="91425" lIns="91425" spcFirstLastPara="1" rIns="91425" wrap="square" tIns="91425">
            <a:noAutofit/>
          </a:bodyPr>
          <a:lstStyle/>
          <a:p>
            <a:pPr indent="-149225" lvl="0" marL="171450" rtl="0" algn="l">
              <a:lnSpc>
                <a:spcPct val="12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Requirements for certificate longevity are becoming more narrow, thus increasing the </a:t>
            </a:r>
            <a:r>
              <a:rPr lang="en" sz="1000">
                <a:solidFill>
                  <a:schemeClr val="dk1"/>
                </a:solidFill>
                <a:latin typeface="Inter"/>
                <a:ea typeface="Inter"/>
                <a:cs typeface="Inter"/>
                <a:sym typeface="Inter"/>
              </a:rPr>
              <a:t>amount</a:t>
            </a:r>
            <a:r>
              <a:rPr lang="en" sz="1000">
                <a:solidFill>
                  <a:schemeClr val="dk1"/>
                </a:solidFill>
                <a:latin typeface="Inter"/>
                <a:ea typeface="Inter"/>
                <a:cs typeface="Inter"/>
                <a:sym typeface="Inter"/>
              </a:rPr>
              <a:t> of time spent managing certificate issuance and renewal for systems across organizations.</a:t>
            </a:r>
            <a:endParaRPr sz="1000">
              <a:solidFill>
                <a:schemeClr val="dk1"/>
              </a:solidFill>
              <a:latin typeface="Inter"/>
              <a:ea typeface="Inter"/>
              <a:cs typeface="Inter"/>
              <a:sym typeface="Inter"/>
            </a:endParaRPr>
          </a:p>
          <a:p>
            <a:pPr indent="-149225" lvl="0" marL="171450" rtl="0" algn="l">
              <a:lnSpc>
                <a:spcPct val="12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Historically this is a somewhat manual process, generally </a:t>
            </a:r>
            <a:r>
              <a:rPr lang="en" sz="1000">
                <a:solidFill>
                  <a:schemeClr val="dk1"/>
                </a:solidFill>
                <a:latin typeface="Inter"/>
                <a:ea typeface="Inter"/>
                <a:cs typeface="Inter"/>
                <a:sym typeface="Inter"/>
              </a:rPr>
              <a:t>initiated</a:t>
            </a:r>
            <a:r>
              <a:rPr lang="en" sz="1000">
                <a:solidFill>
                  <a:schemeClr val="dk1"/>
                </a:solidFill>
                <a:latin typeface="Inter"/>
                <a:ea typeface="Inter"/>
                <a:cs typeface="Inter"/>
                <a:sym typeface="Inter"/>
              </a:rPr>
              <a:t> through </a:t>
            </a:r>
            <a:r>
              <a:rPr lang="en" sz="1000">
                <a:solidFill>
                  <a:schemeClr val="dk1"/>
                </a:solidFill>
                <a:latin typeface="Inter"/>
                <a:ea typeface="Inter"/>
                <a:cs typeface="Inter"/>
                <a:sym typeface="Inter"/>
              </a:rPr>
              <a:t>ticket creation and subsequent operations team members interacting with </a:t>
            </a:r>
            <a:r>
              <a:rPr lang="en" sz="1000">
                <a:solidFill>
                  <a:schemeClr val="dk1"/>
                </a:solidFill>
                <a:latin typeface="Inter"/>
                <a:ea typeface="Inter"/>
                <a:cs typeface="Inter"/>
                <a:sym typeface="Inter"/>
              </a:rPr>
              <a:t>legacy “non-integrated” or “non-automated” tooling</a:t>
            </a:r>
            <a:r>
              <a:rPr lang="en" sz="1000">
                <a:solidFill>
                  <a:schemeClr val="dk1"/>
                </a:solidFill>
                <a:latin typeface="Inter"/>
                <a:ea typeface="Inter"/>
                <a:cs typeface="Inter"/>
                <a:sym typeface="Inter"/>
              </a:rPr>
              <a:t>.</a:t>
            </a:r>
            <a:endParaRPr sz="1000">
              <a:solidFill>
                <a:schemeClr val="dk1"/>
              </a:solidFill>
              <a:latin typeface="Inter"/>
              <a:ea typeface="Inter"/>
              <a:cs typeface="Inter"/>
              <a:sym typeface="Inter"/>
            </a:endParaRPr>
          </a:p>
          <a:p>
            <a:pPr indent="-149225" lvl="0" marL="171450" rtl="0" algn="l">
              <a:lnSpc>
                <a:spcPct val="12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Certificate expiration outage events are becoming more frequent, leading to millions if not billions of dollars of lost or missed revenue.</a:t>
            </a:r>
            <a:endParaRPr sz="1000">
              <a:solidFill>
                <a:schemeClr val="dk1"/>
              </a:solidFill>
              <a:latin typeface="Inter"/>
              <a:ea typeface="Inter"/>
              <a:cs typeface="Inter"/>
              <a:sym typeface="Inter"/>
            </a:endParaRPr>
          </a:p>
          <a:p>
            <a:pPr indent="-149225" lvl="0" marL="171450" rtl="0" algn="l">
              <a:lnSpc>
                <a:spcPct val="125000"/>
              </a:lnSpc>
              <a:spcBef>
                <a:spcPts val="400"/>
              </a:spcBef>
              <a:spcAft>
                <a:spcPts val="400"/>
              </a:spcAft>
              <a:buClr>
                <a:schemeClr val="dk1"/>
              </a:buClr>
              <a:buSzPts val="1000"/>
              <a:buFont typeface="Inter"/>
              <a:buChar char="●"/>
            </a:pPr>
            <a:r>
              <a:rPr lang="en" sz="1000">
                <a:solidFill>
                  <a:schemeClr val="dk1"/>
                </a:solidFill>
                <a:latin typeface="Inter"/>
                <a:ea typeface="Inter"/>
                <a:cs typeface="Inter"/>
                <a:sym typeface="Inter"/>
              </a:rPr>
              <a:t>Operations team members spend many cycles handling the manual orchestration of certificates. Bringing a level of automation to this process frees the time of those individuals to work on higher impact activities.</a:t>
            </a:r>
            <a:endParaRPr sz="1000">
              <a:solidFill>
                <a:schemeClr val="dk1"/>
              </a:solidFill>
              <a:latin typeface="Inter"/>
              <a:ea typeface="Inter"/>
              <a:cs typeface="Inter"/>
              <a:sym typeface="Inter"/>
            </a:endParaRPr>
          </a:p>
        </p:txBody>
      </p:sp>
      <p:sp>
        <p:nvSpPr>
          <p:cNvPr id="65" name="Google Shape;65;p7"/>
          <p:cNvSpPr/>
          <p:nvPr/>
        </p:nvSpPr>
        <p:spPr>
          <a:xfrm>
            <a:off x="2234300" y="1446850"/>
            <a:ext cx="5296800" cy="1410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 sz="1000">
                <a:solidFill>
                  <a:srgbClr val="FF0000"/>
                </a:solidFill>
                <a:latin typeface="Inter"/>
                <a:ea typeface="Inter"/>
                <a:cs typeface="Inter"/>
                <a:sym typeface="Inter"/>
              </a:rPr>
              <a:t>Security Technical Leaders</a:t>
            </a:r>
            <a:r>
              <a:rPr lang="en" sz="1000">
                <a:solidFill>
                  <a:schemeClr val="dk1"/>
                </a:solidFill>
                <a:latin typeface="Inter"/>
                <a:ea typeface="Inter"/>
                <a:cs typeface="Inter"/>
                <a:sym typeface="Inter"/>
              </a:rPr>
              <a:t> are under increasing pressure to ensure compliance with more restrictive PKI certificate requirements and eliminate the risk of financial losses or a tarnished brand reputation due to certificate concerns.</a:t>
            </a:r>
            <a:endParaRPr sz="1000">
              <a:solidFill>
                <a:schemeClr val="dk1"/>
              </a:solidFill>
              <a:latin typeface="Inter"/>
              <a:ea typeface="Inter"/>
              <a:cs typeface="Inter"/>
              <a:sym typeface="Inter"/>
            </a:endParaRPr>
          </a:p>
          <a:p>
            <a:pPr indent="0" lvl="0" marL="0" rtl="0" algn="l">
              <a:lnSpc>
                <a:spcPct val="125000"/>
              </a:lnSpc>
              <a:spcBef>
                <a:spcPts val="400"/>
              </a:spcBef>
              <a:spcAft>
                <a:spcPts val="0"/>
              </a:spcAft>
              <a:buClr>
                <a:schemeClr val="dk1"/>
              </a:buClr>
              <a:buSzPts val="1100"/>
              <a:buFont typeface="Arial"/>
              <a:buNone/>
            </a:pPr>
            <a:r>
              <a:rPr b="1" lang="en" sz="1000">
                <a:solidFill>
                  <a:srgbClr val="FF0000"/>
                </a:solidFill>
                <a:latin typeface="Inter"/>
                <a:ea typeface="Inter"/>
                <a:cs typeface="Inter"/>
                <a:sym typeface="Inter"/>
              </a:rPr>
              <a:t>Security Operations Engineers</a:t>
            </a:r>
            <a:r>
              <a:rPr lang="en" sz="1000">
                <a:solidFill>
                  <a:schemeClr val="dk1"/>
                </a:solidFill>
                <a:latin typeface="Inter"/>
                <a:ea typeface="Inter"/>
                <a:cs typeface="Inter"/>
                <a:sym typeface="Inter"/>
              </a:rPr>
              <a:t> want to spend less time manually managing </a:t>
            </a:r>
            <a:r>
              <a:rPr lang="en" sz="1000">
                <a:solidFill>
                  <a:schemeClr val="dk1"/>
                </a:solidFill>
                <a:latin typeface="Inter"/>
                <a:ea typeface="Inter"/>
                <a:cs typeface="Inter"/>
                <a:sym typeface="Inter"/>
              </a:rPr>
              <a:t>certificate</a:t>
            </a:r>
            <a:r>
              <a:rPr lang="en" sz="1000">
                <a:solidFill>
                  <a:schemeClr val="dk1"/>
                </a:solidFill>
                <a:latin typeface="Inter"/>
                <a:ea typeface="Inter"/>
                <a:cs typeface="Inter"/>
                <a:sym typeface="Inter"/>
              </a:rPr>
              <a:t> lifecycles, freeing them up for additional innovation or revenue generating activities.</a:t>
            </a:r>
            <a:endParaRPr sz="1000">
              <a:solidFill>
                <a:schemeClr val="dk1"/>
              </a:solidFill>
              <a:latin typeface="Inter"/>
              <a:ea typeface="Inter"/>
              <a:cs typeface="Inter"/>
              <a:sym typeface="Inter"/>
            </a:endParaRPr>
          </a:p>
          <a:p>
            <a:pPr indent="0" lvl="0" marL="0" rtl="0" algn="l">
              <a:lnSpc>
                <a:spcPct val="130000"/>
              </a:lnSpc>
              <a:spcBef>
                <a:spcPts val="400"/>
              </a:spcBef>
              <a:spcAft>
                <a:spcPts val="400"/>
              </a:spcAft>
              <a:buNone/>
            </a:pPr>
            <a:r>
              <a:t/>
            </a:r>
            <a:endParaRPr sz="900">
              <a:solidFill>
                <a:schemeClr val="dk1"/>
              </a:solidFill>
            </a:endParaRPr>
          </a:p>
        </p:txBody>
      </p:sp>
      <p:sp>
        <p:nvSpPr>
          <p:cNvPr id="66" name="Google Shape;66;p7"/>
          <p:cNvSpPr/>
          <p:nvPr/>
        </p:nvSpPr>
        <p:spPr>
          <a:xfrm>
            <a:off x="335196" y="95493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nvGrpSpPr>
          <p:cNvPr id="67" name="Google Shape;67;p7"/>
          <p:cNvGrpSpPr/>
          <p:nvPr/>
        </p:nvGrpSpPr>
        <p:grpSpPr>
          <a:xfrm>
            <a:off x="464745" y="1675744"/>
            <a:ext cx="457196" cy="457196"/>
            <a:chOff x="2024575" y="3800650"/>
            <a:chExt cx="502800" cy="502800"/>
          </a:xfrm>
        </p:grpSpPr>
        <p:sp>
          <p:nvSpPr>
            <p:cNvPr id="68" name="Google Shape;68;p7"/>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chemeClr val="dk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70" name="Google Shape;70;p7"/>
          <p:cNvGrpSpPr/>
          <p:nvPr/>
        </p:nvGrpSpPr>
        <p:grpSpPr>
          <a:xfrm>
            <a:off x="1349533" y="1675744"/>
            <a:ext cx="457196" cy="457196"/>
            <a:chOff x="2024575" y="3800650"/>
            <a:chExt cx="502800" cy="502800"/>
          </a:xfrm>
        </p:grpSpPr>
        <p:sp>
          <p:nvSpPr>
            <p:cNvPr id="71" name="Google Shape;71;p7"/>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chemeClr val="dk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73" name="Google Shape;73;p7"/>
          <p:cNvSpPr/>
          <p:nvPr/>
        </p:nvSpPr>
        <p:spPr>
          <a:xfrm>
            <a:off x="275300" y="2153400"/>
            <a:ext cx="836100" cy="1830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b="1" lang="en" sz="900">
                <a:latin typeface="Inter"/>
                <a:ea typeface="Inter"/>
                <a:cs typeface="Inter"/>
                <a:sym typeface="Inter"/>
              </a:rPr>
              <a:t>TDM</a:t>
            </a:r>
            <a:endParaRPr b="1" sz="900">
              <a:latin typeface="Inter"/>
              <a:ea typeface="Inter"/>
              <a:cs typeface="Inter"/>
              <a:sym typeface="Inter"/>
            </a:endParaRPr>
          </a:p>
        </p:txBody>
      </p:sp>
      <p:sp>
        <p:nvSpPr>
          <p:cNvPr id="74" name="Google Shape;74;p7"/>
          <p:cNvSpPr/>
          <p:nvPr/>
        </p:nvSpPr>
        <p:spPr>
          <a:xfrm>
            <a:off x="1076975" y="2196068"/>
            <a:ext cx="1002300" cy="1830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b="1" lang="en" sz="900">
                <a:latin typeface="Inter"/>
                <a:ea typeface="Inter"/>
                <a:cs typeface="Inter"/>
                <a:sym typeface="Inter"/>
              </a:rPr>
              <a:t>Security</a:t>
            </a:r>
            <a:endParaRPr b="1" sz="900">
              <a:latin typeface="Inter"/>
              <a:ea typeface="Inter"/>
              <a:cs typeface="Inter"/>
              <a:sym typeface="Inter"/>
            </a:endParaRPr>
          </a:p>
          <a:p>
            <a:pPr indent="0" lvl="0" marL="0" rtl="0" algn="ctr">
              <a:spcBef>
                <a:spcPts val="0"/>
              </a:spcBef>
              <a:spcAft>
                <a:spcPts val="0"/>
              </a:spcAft>
              <a:buNone/>
            </a:pPr>
            <a:r>
              <a:rPr b="1" lang="en" sz="900">
                <a:latin typeface="Inter"/>
                <a:ea typeface="Inter"/>
                <a:cs typeface="Inter"/>
                <a:sym typeface="Inter"/>
              </a:rPr>
              <a:t>Operations Engineer</a:t>
            </a:r>
            <a:endParaRPr b="1" sz="900">
              <a:latin typeface="Inter"/>
              <a:ea typeface="Inter"/>
              <a:cs typeface="Inter"/>
              <a:sym typeface="Inter"/>
            </a:endParaRPr>
          </a:p>
        </p:txBody>
      </p:sp>
      <p:sp>
        <p:nvSpPr>
          <p:cNvPr id="75" name="Google Shape;75;p7"/>
          <p:cNvSpPr/>
          <p:nvPr/>
        </p:nvSpPr>
        <p:spPr>
          <a:xfrm>
            <a:off x="228600" y="1198075"/>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THE PERSONA(S) IMPACTED</a:t>
            </a:r>
            <a:endParaRPr b="1" sz="1000">
              <a:solidFill>
                <a:schemeClr val="dk1"/>
              </a:solidFill>
              <a:latin typeface="Inter"/>
              <a:ea typeface="Inter"/>
              <a:cs typeface="Inter"/>
              <a:sym typeface="Inter"/>
            </a:endParaRPr>
          </a:p>
        </p:txBody>
      </p:sp>
      <p:sp>
        <p:nvSpPr>
          <p:cNvPr id="76" name="Google Shape;76;p7"/>
          <p:cNvSpPr/>
          <p:nvPr/>
        </p:nvSpPr>
        <p:spPr>
          <a:xfrm>
            <a:off x="228600" y="28567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BACKGROUND &amp; PROBLEM NARRATIVE</a:t>
            </a:r>
            <a:endParaRPr b="1" sz="1000">
              <a:solidFill>
                <a:schemeClr val="dk1"/>
              </a:solidFill>
              <a:latin typeface="Inter"/>
              <a:ea typeface="Inter"/>
              <a:cs typeface="Inter"/>
              <a:sym typeface="Inter"/>
            </a:endParaRPr>
          </a:p>
        </p:txBody>
      </p:sp>
      <p:sp>
        <p:nvSpPr>
          <p:cNvPr id="77" name="Google Shape;77;p7"/>
          <p:cNvSpPr/>
          <p:nvPr/>
        </p:nvSpPr>
        <p:spPr>
          <a:xfrm>
            <a:off x="228600" y="95155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TECHNICAL DISCOVERY GUIDE</a:t>
            </a:r>
            <a:r>
              <a:rPr b="1" lang="en" sz="800">
                <a:solidFill>
                  <a:schemeClr val="dk1"/>
                </a:solidFill>
              </a:rPr>
              <a:t> </a:t>
            </a:r>
            <a:r>
              <a:rPr lang="en" sz="800">
                <a:solidFill>
                  <a:schemeClr val="dk1"/>
                </a:solidFill>
              </a:rPr>
              <a:t>/  AUTO RENEWED CERTIFICATES</a:t>
            </a:r>
            <a:endParaRPr sz="800">
              <a:solidFill>
                <a:schemeClr val="dk1"/>
              </a:solidFill>
            </a:endParaRPr>
          </a:p>
        </p:txBody>
      </p:sp>
      <p:sp>
        <p:nvSpPr>
          <p:cNvPr id="78" name="Google Shape;78;p7"/>
          <p:cNvSpPr/>
          <p:nvPr/>
        </p:nvSpPr>
        <p:spPr>
          <a:xfrm>
            <a:off x="6200221" y="449532"/>
            <a:ext cx="1267375" cy="301752"/>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79" name="Google Shape;79;p7"/>
          <p:cNvSpPr/>
          <p:nvPr/>
        </p:nvSpPr>
        <p:spPr>
          <a:xfrm>
            <a:off x="275275" y="5451600"/>
            <a:ext cx="3573900" cy="1287600"/>
          </a:xfrm>
          <a:prstGeom prst="rect">
            <a:avLst/>
          </a:prstGeom>
          <a:solidFill>
            <a:srgbClr val="FFF6B9"/>
          </a:solidFill>
          <a:ln>
            <a:noFill/>
          </a:ln>
        </p:spPr>
        <p:txBody>
          <a:bodyPr anchorCtr="0" anchor="t" bIns="91425" lIns="91425" spcFirstLastPara="1" rIns="91425" wrap="square" tIns="91425">
            <a:noAutofit/>
          </a:bodyPr>
          <a:lstStyle/>
          <a:p>
            <a:pPr indent="0" lvl="0" marL="0" rtl="0" algn="l">
              <a:lnSpc>
                <a:spcPct val="125000"/>
              </a:lnSpc>
              <a:spcBef>
                <a:spcPts val="0"/>
              </a:spcBef>
              <a:spcAft>
                <a:spcPts val="400"/>
              </a:spcAft>
              <a:buNone/>
            </a:pPr>
            <a:r>
              <a:rPr lang="en" sz="1000">
                <a:latin typeface="Inter"/>
                <a:ea typeface="Inter"/>
                <a:cs typeface="Inter"/>
                <a:sym typeface="Inter"/>
              </a:rPr>
              <a:t>A digital certificate is a file or electronic password that proves the authenticity of a device, server, or user through the use of cryptography and the </a:t>
            </a:r>
            <a:r>
              <a:rPr lang="en" sz="1000" u="sng">
                <a:solidFill>
                  <a:schemeClr val="hlink"/>
                </a:solidFill>
                <a:latin typeface="Inter"/>
                <a:ea typeface="Inter"/>
                <a:cs typeface="Inter"/>
                <a:sym typeface="Inter"/>
                <a:hlinkClick r:id="rId4"/>
              </a:rPr>
              <a:t>public key infrastructure (PKI)</a:t>
            </a:r>
            <a:r>
              <a:rPr lang="en" sz="1000">
                <a:latin typeface="Inter"/>
                <a:ea typeface="Inter"/>
                <a:cs typeface="Inter"/>
                <a:sym typeface="Inter"/>
              </a:rPr>
              <a:t>.</a:t>
            </a:r>
            <a:endParaRPr sz="1000">
              <a:latin typeface="Inter"/>
              <a:ea typeface="Inter"/>
              <a:cs typeface="Inter"/>
              <a:sym typeface="Inter"/>
            </a:endParaRPr>
          </a:p>
        </p:txBody>
      </p:sp>
      <p:sp>
        <p:nvSpPr>
          <p:cNvPr id="80" name="Google Shape;80;p7"/>
          <p:cNvSpPr/>
          <p:nvPr/>
        </p:nvSpPr>
        <p:spPr>
          <a:xfrm>
            <a:off x="3923125" y="5451600"/>
            <a:ext cx="3573900" cy="1287600"/>
          </a:xfrm>
          <a:prstGeom prst="rect">
            <a:avLst/>
          </a:prstGeom>
          <a:solidFill>
            <a:srgbClr val="FFF6B9"/>
          </a:solid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400"/>
              </a:spcAft>
              <a:buNone/>
            </a:pPr>
            <a:r>
              <a:rPr lang="en" sz="1000">
                <a:latin typeface="Inter"/>
                <a:ea typeface="Inter"/>
                <a:cs typeface="Inter"/>
                <a:sym typeface="Inter"/>
              </a:rPr>
              <a:t>Digital certificates underpin the secure communication and access of systems, devices and both internal and external websites at an organization. Certificate mishandling, misuse, and expiration can lead to massive financial losses and brand reputation damage that isn’t easy to recover from.</a:t>
            </a:r>
            <a:endParaRPr sz="1000">
              <a:latin typeface="Inter"/>
              <a:ea typeface="Inter"/>
              <a:cs typeface="Inter"/>
              <a:sym typeface="Inter"/>
            </a:endParaRPr>
          </a:p>
        </p:txBody>
      </p:sp>
      <p:sp>
        <p:nvSpPr>
          <p:cNvPr id="81" name="Google Shape;81;p7"/>
          <p:cNvSpPr/>
          <p:nvPr/>
        </p:nvSpPr>
        <p:spPr>
          <a:xfrm>
            <a:off x="275275" y="5173025"/>
            <a:ext cx="35739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nter"/>
                <a:ea typeface="Inter"/>
                <a:cs typeface="Inter"/>
                <a:sym typeface="Inter"/>
              </a:rPr>
              <a:t>WHAT ARE CERTIFICATES?</a:t>
            </a:r>
            <a:endParaRPr b="1" sz="1000">
              <a:latin typeface="Inter"/>
              <a:ea typeface="Inter"/>
              <a:cs typeface="Inter"/>
              <a:sym typeface="Inter"/>
            </a:endParaRPr>
          </a:p>
        </p:txBody>
      </p:sp>
      <p:sp>
        <p:nvSpPr>
          <p:cNvPr id="82" name="Google Shape;82;p7"/>
          <p:cNvSpPr/>
          <p:nvPr/>
        </p:nvSpPr>
        <p:spPr>
          <a:xfrm>
            <a:off x="3923150" y="5173025"/>
            <a:ext cx="35739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latin typeface="Inter"/>
                <a:ea typeface="Inter"/>
                <a:cs typeface="Inter"/>
                <a:sym typeface="Inter"/>
              </a:rPr>
              <a:t>WHY ARE THEY IMPORTANT</a:t>
            </a:r>
            <a:r>
              <a:rPr b="1" lang="en" sz="1000">
                <a:solidFill>
                  <a:schemeClr val="dk1"/>
                </a:solidFill>
                <a:latin typeface="Inter"/>
                <a:ea typeface="Inter"/>
                <a:cs typeface="Inter"/>
                <a:sym typeface="Inter"/>
              </a:rPr>
              <a:t>?</a:t>
            </a:r>
            <a:endParaRPr b="1" sz="1000">
              <a:latin typeface="Inter"/>
              <a:ea typeface="Inter"/>
              <a:cs typeface="Inter"/>
              <a:sym typeface="Inter"/>
            </a:endParaRPr>
          </a:p>
        </p:txBody>
      </p:sp>
      <p:sp>
        <p:nvSpPr>
          <p:cNvPr id="83" name="Google Shape;83;p7"/>
          <p:cNvSpPr/>
          <p:nvPr/>
        </p:nvSpPr>
        <p:spPr>
          <a:xfrm>
            <a:off x="274325" y="5035700"/>
            <a:ext cx="7267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84" name="Google Shape;84;p7"/>
          <p:cNvSpPr/>
          <p:nvPr/>
        </p:nvSpPr>
        <p:spPr>
          <a:xfrm>
            <a:off x="274325" y="8219350"/>
            <a:ext cx="72558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ADDITIONAL RESOURCES</a:t>
            </a:r>
            <a:endParaRPr b="1" sz="1000">
              <a:solidFill>
                <a:schemeClr val="dk1"/>
              </a:solidFill>
              <a:latin typeface="Inter"/>
              <a:ea typeface="Inter"/>
              <a:cs typeface="Inter"/>
              <a:sym typeface="Inter"/>
            </a:endParaRPr>
          </a:p>
        </p:txBody>
      </p:sp>
      <p:sp>
        <p:nvSpPr>
          <p:cNvPr id="85" name="Google Shape;85;p7"/>
          <p:cNvSpPr/>
          <p:nvPr/>
        </p:nvSpPr>
        <p:spPr>
          <a:xfrm>
            <a:off x="275275" y="7249400"/>
            <a:ext cx="7221900" cy="815100"/>
          </a:xfrm>
          <a:prstGeom prst="rect">
            <a:avLst/>
          </a:prstGeom>
          <a:solidFill>
            <a:srgbClr val="FFF6B9"/>
          </a:solid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400"/>
              </a:spcAft>
              <a:buNone/>
            </a:pPr>
            <a:r>
              <a:rPr lang="en" sz="1000">
                <a:latin typeface="Inter"/>
                <a:ea typeface="Inter"/>
                <a:cs typeface="Inter"/>
                <a:sym typeface="Inter"/>
              </a:rPr>
              <a:t>I</a:t>
            </a:r>
            <a:r>
              <a:rPr lang="en" sz="1000">
                <a:latin typeface="Inter"/>
                <a:ea typeface="Inter"/>
                <a:cs typeface="Inter"/>
                <a:sym typeface="Inter"/>
              </a:rPr>
              <a:t>deal customers include new or existing HashiCorp customers who have a need to increase the efficiency of processes regarding PKI certificate management and reduce risk that could be present within their current operational model for issuing and renewing certificates.</a:t>
            </a:r>
            <a:endParaRPr sz="1000">
              <a:latin typeface="Inter"/>
              <a:ea typeface="Inter"/>
              <a:cs typeface="Inter"/>
              <a:sym typeface="Inter"/>
            </a:endParaRPr>
          </a:p>
        </p:txBody>
      </p:sp>
      <p:sp>
        <p:nvSpPr>
          <p:cNvPr id="86" name="Google Shape;86;p7"/>
          <p:cNvSpPr/>
          <p:nvPr/>
        </p:nvSpPr>
        <p:spPr>
          <a:xfrm>
            <a:off x="275275" y="7001825"/>
            <a:ext cx="71922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Inter"/>
                <a:ea typeface="Inter"/>
                <a:cs typeface="Inter"/>
                <a:sym typeface="Inter"/>
              </a:rPr>
              <a:t>IDEAL CUSTOMER PROFILE</a:t>
            </a:r>
            <a:endParaRPr b="1" sz="1000">
              <a:latin typeface="Inter"/>
              <a:ea typeface="Inter"/>
              <a:cs typeface="Inter"/>
              <a:sym typeface="Inter"/>
            </a:endParaRPr>
          </a:p>
        </p:txBody>
      </p:sp>
      <p:sp>
        <p:nvSpPr>
          <p:cNvPr id="87" name="Google Shape;87;p7"/>
          <p:cNvSpPr/>
          <p:nvPr/>
        </p:nvSpPr>
        <p:spPr>
          <a:xfrm rot="-10796736">
            <a:off x="274314" y="6817995"/>
            <a:ext cx="7267203"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88" name="Google Shape;88;p7"/>
          <p:cNvSpPr/>
          <p:nvPr/>
        </p:nvSpPr>
        <p:spPr>
          <a:xfrm>
            <a:off x="297050" y="8487300"/>
            <a:ext cx="3573900" cy="920400"/>
          </a:xfrm>
          <a:prstGeom prst="rect">
            <a:avLst/>
          </a:prstGeom>
          <a:solidFill>
            <a:srgbClr val="FFF6B9"/>
          </a:solidFill>
          <a:ln>
            <a:noFill/>
          </a:ln>
        </p:spPr>
        <p:txBody>
          <a:bodyPr anchorCtr="0" anchor="t" bIns="91425" lIns="91425" spcFirstLastPara="1" rIns="91425" wrap="square" tIns="91425">
            <a:noAutofit/>
          </a:bodyPr>
          <a:lstStyle/>
          <a:p>
            <a:pPr indent="-120650" lvl="0" marL="285750" rtl="0" algn="l">
              <a:lnSpc>
                <a:spcPct val="125000"/>
              </a:lnSpc>
              <a:spcBef>
                <a:spcPts val="0"/>
              </a:spcBef>
              <a:spcAft>
                <a:spcPts val="0"/>
              </a:spcAft>
              <a:buSzPts val="1000"/>
              <a:buFont typeface="Inter"/>
              <a:buChar char="●"/>
            </a:pPr>
            <a:r>
              <a:rPr lang="en" sz="1000">
                <a:latin typeface="Inter"/>
                <a:ea typeface="Inter"/>
                <a:cs typeface="Inter"/>
                <a:sym typeface="Inter"/>
              </a:rPr>
              <a:t>Sales One Pager</a:t>
            </a:r>
            <a:endParaRPr sz="1000">
              <a:latin typeface="Inter"/>
              <a:ea typeface="Inter"/>
              <a:cs typeface="Inter"/>
              <a:sym typeface="Inter"/>
            </a:endParaRPr>
          </a:p>
          <a:p>
            <a:pPr indent="-120650" lvl="0" marL="285750" rtl="0" algn="l">
              <a:lnSpc>
                <a:spcPct val="125000"/>
              </a:lnSpc>
              <a:spcBef>
                <a:spcPts val="0"/>
              </a:spcBef>
              <a:spcAft>
                <a:spcPts val="0"/>
              </a:spcAft>
              <a:buSzPts val="1000"/>
              <a:buFont typeface="Inter"/>
              <a:buChar char="●"/>
            </a:pPr>
            <a:r>
              <a:rPr lang="en" sz="1000">
                <a:latin typeface="Inter"/>
                <a:ea typeface="Inter"/>
                <a:cs typeface="Inter"/>
                <a:sym typeface="Inter"/>
              </a:rPr>
              <a:t>Discovery Guide</a:t>
            </a:r>
            <a:endParaRPr sz="1000">
              <a:latin typeface="Inter"/>
              <a:ea typeface="Inter"/>
              <a:cs typeface="Inter"/>
              <a:sym typeface="Inter"/>
            </a:endParaRPr>
          </a:p>
          <a:p>
            <a:pPr indent="-120650" lvl="0" marL="285750" rtl="0" algn="l">
              <a:lnSpc>
                <a:spcPct val="125000"/>
              </a:lnSpc>
              <a:spcBef>
                <a:spcPts val="0"/>
              </a:spcBef>
              <a:spcAft>
                <a:spcPts val="0"/>
              </a:spcAft>
              <a:buSzPts val="1000"/>
              <a:buFont typeface="Inter"/>
              <a:buChar char="●"/>
            </a:pPr>
            <a:r>
              <a:rPr lang="en" sz="1000">
                <a:latin typeface="Inter"/>
                <a:ea typeface="Inter"/>
                <a:cs typeface="Inter"/>
                <a:sym typeface="Inter"/>
              </a:rPr>
              <a:t>2nd Call Deck</a:t>
            </a:r>
            <a:endParaRPr sz="1000">
              <a:latin typeface="Inter"/>
              <a:ea typeface="Inter"/>
              <a:cs typeface="Inter"/>
              <a:sym typeface="Inter"/>
            </a:endParaRPr>
          </a:p>
          <a:p>
            <a:pPr indent="-120650" lvl="0" marL="285750" rtl="0" algn="l">
              <a:lnSpc>
                <a:spcPct val="125000"/>
              </a:lnSpc>
              <a:spcBef>
                <a:spcPts val="0"/>
              </a:spcBef>
              <a:spcAft>
                <a:spcPts val="0"/>
              </a:spcAft>
              <a:buSzPts val="1000"/>
              <a:buFont typeface="Inter"/>
              <a:buChar char="●"/>
            </a:pPr>
            <a:r>
              <a:rPr lang="en" sz="1000">
                <a:latin typeface="Inter"/>
                <a:ea typeface="Inter"/>
                <a:cs typeface="Inter"/>
                <a:sym typeface="Inter"/>
              </a:rPr>
              <a:t>Objection Handling</a:t>
            </a:r>
            <a:endParaRPr sz="1000">
              <a:latin typeface="Inter"/>
              <a:ea typeface="Inter"/>
              <a:cs typeface="Inter"/>
              <a:sym typeface="Inter"/>
            </a:endParaRPr>
          </a:p>
        </p:txBody>
      </p:sp>
      <p:sp>
        <p:nvSpPr>
          <p:cNvPr id="89" name="Google Shape;89;p7"/>
          <p:cNvSpPr/>
          <p:nvPr/>
        </p:nvSpPr>
        <p:spPr>
          <a:xfrm>
            <a:off x="3944900" y="8487300"/>
            <a:ext cx="3573900" cy="920400"/>
          </a:xfrm>
          <a:prstGeom prst="rect">
            <a:avLst/>
          </a:prstGeom>
          <a:solidFill>
            <a:srgbClr val="FFF6B9"/>
          </a:solidFill>
          <a:ln>
            <a:noFill/>
          </a:ln>
        </p:spPr>
        <p:txBody>
          <a:bodyPr anchorCtr="0" anchor="t" bIns="91425" lIns="91425" spcFirstLastPara="1" rIns="91425" wrap="square" tIns="91425">
            <a:noAutofit/>
          </a:bodyPr>
          <a:lstStyle/>
          <a:p>
            <a:pPr indent="-120650" lvl="0" marL="285750" rtl="0" algn="l">
              <a:lnSpc>
                <a:spcPct val="12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Workshop</a:t>
            </a:r>
            <a:endParaRPr sz="1000">
              <a:solidFill>
                <a:schemeClr val="dk1"/>
              </a:solidFill>
              <a:latin typeface="Inter"/>
              <a:ea typeface="Inter"/>
              <a:cs typeface="Inter"/>
              <a:sym typeface="Inter"/>
            </a:endParaRPr>
          </a:p>
          <a:p>
            <a:pPr indent="-120650" lvl="0" marL="285750" rtl="0" algn="l">
              <a:lnSpc>
                <a:spcPct val="12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DDR Demo</a:t>
            </a:r>
            <a:endParaRPr sz="1000">
              <a:solidFill>
                <a:schemeClr val="dk1"/>
              </a:solidFill>
              <a:latin typeface="Inter"/>
              <a:ea typeface="Inter"/>
              <a:cs typeface="Inter"/>
              <a:sym typeface="Inter"/>
            </a:endParaRPr>
          </a:p>
          <a:p>
            <a:pPr indent="-120650" lvl="0" marL="285750" rtl="0" algn="l">
              <a:lnSpc>
                <a:spcPct val="12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Demo Recording</a:t>
            </a:r>
            <a:endParaRPr sz="1000">
              <a:solidFill>
                <a:schemeClr val="dk1"/>
              </a:solidFill>
              <a:latin typeface="Inter"/>
              <a:ea typeface="Inter"/>
              <a:cs typeface="Inter"/>
              <a:sym typeface="Inter"/>
            </a:endParaRPr>
          </a:p>
          <a:p>
            <a:pPr indent="-120650" lvl="0" marL="285750" rtl="0" algn="l">
              <a:lnSpc>
                <a:spcPct val="12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Validated Pattern</a:t>
            </a:r>
            <a:endParaRPr sz="1000">
              <a:solidFill>
                <a:schemeClr val="dk1"/>
              </a:solidFill>
              <a:latin typeface="Inter"/>
              <a:ea typeface="Inter"/>
              <a:cs typeface="Inter"/>
              <a:sym typeface="Inter"/>
            </a:endParaRPr>
          </a:p>
          <a:p>
            <a:pPr indent="0" lvl="0" marL="0" marR="0" rtl="0" algn="l">
              <a:lnSpc>
                <a:spcPct val="125000"/>
              </a:lnSpc>
              <a:spcBef>
                <a:spcPts val="400"/>
              </a:spcBef>
              <a:spcAft>
                <a:spcPts val="400"/>
              </a:spcAft>
              <a:buNone/>
            </a:pPr>
            <a:r>
              <a:t/>
            </a:r>
            <a:endParaRPr sz="100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p:nvPr/>
        </p:nvSpPr>
        <p:spPr>
          <a:xfrm>
            <a:off x="274550" y="1714500"/>
            <a:ext cx="3573900" cy="7396800"/>
          </a:xfrm>
          <a:prstGeom prst="rect">
            <a:avLst/>
          </a:prstGeom>
          <a:noFill/>
          <a:ln>
            <a:noFill/>
          </a:ln>
        </p:spPr>
        <p:txBody>
          <a:bodyPr anchorCtr="0" anchor="t" bIns="91425" lIns="91425" spcFirstLastPara="1" rIns="91425" wrap="square" tIns="91425">
            <a:noAutofit/>
          </a:bodyPr>
          <a:lstStyle/>
          <a:p>
            <a:pPr indent="-177800" lvl="0" marL="228600" rtl="0" algn="l">
              <a:lnSpc>
                <a:spcPct val="125000"/>
              </a:lnSpc>
              <a:spcBef>
                <a:spcPts val="0"/>
              </a:spcBef>
              <a:spcAft>
                <a:spcPts val="0"/>
              </a:spcAft>
              <a:buSzPts val="1000"/>
              <a:buFont typeface="Inter"/>
              <a:buChar char="●"/>
            </a:pPr>
            <a:r>
              <a:rPr lang="en" sz="1000">
                <a:latin typeface="Inter"/>
                <a:ea typeface="Inter"/>
                <a:cs typeface="Inter"/>
                <a:sym typeface="Inter"/>
              </a:rPr>
              <a:t>Are you currently using PKI (Public Key Infrastructure) for managing machine certificates or identity-based certificates? </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What current solutions or tooling are in-use?</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What challenges do you face when ensuring robust compliance and security measures for your PKI processes and tooling?</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Are you using a hybrid or multi-cloud setup? Are you leveraging third-party tools like CRLs (Certificate Revocation Lists)?</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What type of endpoints do you need to support certificates for virtual machines, IoT devices, containers etc.?</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How do you integrate PKI into your machine provisioning, identity management, and digital certificate lifecycle processes?</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 Do you face challenges in integrating existing PKI infrastructure with other systems or tools (e.g., MFA tools, compliance platforms)?</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Are you currently automating the lifecycle of digital certificates (e.g. issuance, revocation, distribution)?</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Have you had  any incidents related to certifications generations or renewals. </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Please explain how your team manages certifications for your cloud infrastructure today?</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Who are your end-users or consumers?</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How do teams know when their certifications are about to expire and need to be renewed?</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Do you perform revocation or rotation of certificates? Can you share details about how these processes are managed.</a:t>
            </a:r>
            <a:endParaRPr sz="1000">
              <a:latin typeface="Inter"/>
              <a:ea typeface="Inter"/>
              <a:cs typeface="Inter"/>
              <a:sym typeface="Inter"/>
            </a:endParaRPr>
          </a:p>
          <a:p>
            <a:pPr indent="-177800" lvl="0" marL="228600" rtl="0" algn="l">
              <a:lnSpc>
                <a:spcPct val="125000"/>
              </a:lnSpc>
              <a:spcBef>
                <a:spcPts val="200"/>
              </a:spcBef>
              <a:spcAft>
                <a:spcPts val="0"/>
              </a:spcAft>
              <a:buSzPts val="1000"/>
              <a:buFont typeface="Inter"/>
              <a:buChar char="●"/>
            </a:pPr>
            <a:r>
              <a:rPr lang="en" sz="1000">
                <a:latin typeface="Inter"/>
                <a:ea typeface="Inter"/>
                <a:cs typeface="Inter"/>
                <a:sym typeface="Inter"/>
              </a:rPr>
              <a:t>How do you ensure that your PKI processes align with organizational governance policies and risk frameworks?</a:t>
            </a:r>
            <a:endParaRPr sz="1000">
              <a:latin typeface="Inter"/>
              <a:ea typeface="Inter"/>
              <a:cs typeface="Inter"/>
              <a:sym typeface="Inter"/>
            </a:endParaRPr>
          </a:p>
          <a:p>
            <a:pPr indent="-177800" lvl="0" marL="228600" rtl="0" algn="l">
              <a:lnSpc>
                <a:spcPct val="125000"/>
              </a:lnSpc>
              <a:spcBef>
                <a:spcPts val="200"/>
              </a:spcBef>
              <a:spcAft>
                <a:spcPts val="200"/>
              </a:spcAft>
              <a:buSzPts val="1000"/>
              <a:buFont typeface="Inter"/>
              <a:buChar char="●"/>
            </a:pPr>
            <a:r>
              <a:rPr lang="en" sz="1000">
                <a:latin typeface="Inter"/>
                <a:ea typeface="Inter"/>
                <a:cs typeface="Inter"/>
                <a:sym typeface="Inter"/>
              </a:rPr>
              <a:t>Do you implement failover mechanisms or disaster recovery strategies for certificate-related assets?</a:t>
            </a:r>
            <a:endParaRPr sz="1000">
              <a:latin typeface="Inter"/>
              <a:ea typeface="Inter"/>
              <a:cs typeface="Inter"/>
              <a:sym typeface="Inter"/>
            </a:endParaRPr>
          </a:p>
        </p:txBody>
      </p:sp>
      <p:sp>
        <p:nvSpPr>
          <p:cNvPr id="95" name="Google Shape;95;p8"/>
          <p:cNvSpPr/>
          <p:nvPr/>
        </p:nvSpPr>
        <p:spPr>
          <a:xfrm>
            <a:off x="3924400" y="1714500"/>
            <a:ext cx="3619500" cy="6453900"/>
          </a:xfrm>
          <a:prstGeom prst="rect">
            <a:avLst/>
          </a:prstGeom>
          <a:noFill/>
          <a:ln>
            <a:noFill/>
          </a:ln>
        </p:spPr>
        <p:txBody>
          <a:bodyPr anchorCtr="0" anchor="t" bIns="91425" lIns="91425" spcFirstLastPara="1" rIns="91425" wrap="square" tIns="91425">
            <a:noAutofit/>
          </a:bodyPr>
          <a:lstStyle/>
          <a:p>
            <a:pPr indent="-149225" lvl="0" marL="200025" marR="0" rtl="0" algn="l">
              <a:lnSpc>
                <a:spcPct val="115000"/>
              </a:lnSpc>
              <a:spcBef>
                <a:spcPts val="0"/>
              </a:spcBef>
              <a:spcAft>
                <a:spcPts val="0"/>
              </a:spcAft>
              <a:buSzPts val="1000"/>
              <a:buFont typeface="Inter"/>
              <a:buChar char="●"/>
            </a:pPr>
            <a:r>
              <a:rPr lang="en" sz="1000">
                <a:latin typeface="Inter"/>
                <a:ea typeface="Inter"/>
                <a:cs typeface="Inter"/>
                <a:sym typeface="Inter"/>
              </a:rPr>
              <a:t>We run into errors a lot when trying to automate </a:t>
            </a:r>
            <a:r>
              <a:rPr lang="en" sz="1000">
                <a:latin typeface="Inter"/>
                <a:ea typeface="Inter"/>
                <a:cs typeface="Inter"/>
                <a:sym typeface="Inter"/>
              </a:rPr>
              <a:t>certificates</a:t>
            </a:r>
            <a:r>
              <a:rPr lang="en" sz="1000">
                <a:latin typeface="Inter"/>
                <a:ea typeface="Inter"/>
                <a:cs typeface="Inter"/>
                <a:sym typeface="Inter"/>
              </a:rPr>
              <a:t> for our cloud/stores etc.</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We have little to no visibility into </a:t>
            </a:r>
            <a:r>
              <a:rPr lang="en" sz="1000">
                <a:latin typeface="Inter"/>
                <a:ea typeface="Inter"/>
                <a:cs typeface="Inter"/>
                <a:sym typeface="Inter"/>
              </a:rPr>
              <a:t>certifications</a:t>
            </a:r>
            <a:r>
              <a:rPr lang="en" sz="1000">
                <a:latin typeface="Inter"/>
                <a:ea typeface="Inter"/>
                <a:cs typeface="Inter"/>
                <a:sym typeface="Inter"/>
              </a:rPr>
              <a:t> </a:t>
            </a:r>
            <a:r>
              <a:rPr lang="en" sz="1000">
                <a:latin typeface="Inter"/>
                <a:ea typeface="Inter"/>
                <a:cs typeface="Inter"/>
                <a:sym typeface="Inter"/>
              </a:rPr>
              <a:t>lifecycle</a:t>
            </a:r>
            <a:r>
              <a:rPr lang="en" sz="1000">
                <a:latin typeface="Inter"/>
                <a:ea typeface="Inter"/>
                <a:cs typeface="Inter"/>
                <a:sym typeface="Inter"/>
              </a:rPr>
              <a:t> events.</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Preparing for audits is difficult and </a:t>
            </a:r>
            <a:r>
              <a:rPr lang="en" sz="1000">
                <a:latin typeface="Inter"/>
                <a:ea typeface="Inter"/>
                <a:cs typeface="Inter"/>
                <a:sym typeface="Inter"/>
              </a:rPr>
              <a:t>time</a:t>
            </a:r>
            <a:r>
              <a:rPr lang="en" sz="1000">
                <a:latin typeface="Inter"/>
                <a:ea typeface="Inter"/>
                <a:cs typeface="Inter"/>
                <a:sym typeface="Inter"/>
              </a:rPr>
              <a:t> consuming due to the complexity of our infrastructure. </a:t>
            </a:r>
            <a:endParaRPr sz="1000">
              <a:latin typeface="Inter"/>
              <a:ea typeface="Inter"/>
              <a:cs typeface="Inter"/>
              <a:sym typeface="Inter"/>
            </a:endParaRPr>
          </a:p>
          <a:p>
            <a:pPr indent="-149225" lvl="0" marL="200025" marR="0" rtl="0" algn="l">
              <a:lnSpc>
                <a:spcPct val="125000"/>
              </a:lnSpc>
              <a:spcBef>
                <a:spcPts val="200"/>
              </a:spcBef>
              <a:spcAft>
                <a:spcPts val="0"/>
              </a:spcAft>
              <a:buSzPts val="1000"/>
              <a:buFont typeface="Inter"/>
              <a:buChar char="●"/>
            </a:pPr>
            <a:r>
              <a:rPr lang="en" sz="1000">
                <a:latin typeface="Inter"/>
                <a:ea typeface="Inter"/>
                <a:cs typeface="Inter"/>
                <a:sym typeface="Inter"/>
              </a:rPr>
              <a:t>We have multiple disjointed processes for </a:t>
            </a:r>
            <a:r>
              <a:rPr lang="en" sz="1000">
                <a:latin typeface="Inter"/>
                <a:ea typeface="Inter"/>
                <a:cs typeface="Inter"/>
                <a:sym typeface="Inter"/>
              </a:rPr>
              <a:t>how we issue and manage certificates.</a:t>
            </a:r>
            <a:endParaRPr sz="1000">
              <a:latin typeface="Inter"/>
              <a:ea typeface="Inter"/>
              <a:cs typeface="Inter"/>
              <a:sym typeface="Inter"/>
            </a:endParaRPr>
          </a:p>
          <a:p>
            <a:pPr indent="-149225" lvl="0" marL="200025" marR="0" rtl="0" algn="l">
              <a:lnSpc>
                <a:spcPct val="125000"/>
              </a:lnSpc>
              <a:spcBef>
                <a:spcPts val="200"/>
              </a:spcBef>
              <a:spcAft>
                <a:spcPts val="0"/>
              </a:spcAft>
              <a:buSzPts val="1000"/>
              <a:buFont typeface="Inter"/>
              <a:buChar char="●"/>
            </a:pPr>
            <a:r>
              <a:rPr lang="en" sz="1000">
                <a:latin typeface="Inter"/>
                <a:ea typeface="Inter"/>
                <a:cs typeface="Inter"/>
                <a:sym typeface="Inter"/>
              </a:rPr>
              <a:t>We have a portal for users to use to generate certificates.</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We spend hours of time updating and distributing </a:t>
            </a:r>
            <a:r>
              <a:rPr lang="en" sz="1000">
                <a:latin typeface="Inter"/>
                <a:ea typeface="Inter"/>
                <a:cs typeface="Inter"/>
                <a:sym typeface="Inter"/>
              </a:rPr>
              <a:t>certificates</a:t>
            </a:r>
            <a:r>
              <a:rPr lang="en" sz="1000">
                <a:latin typeface="Inter"/>
                <a:ea typeface="Inter"/>
                <a:cs typeface="Inter"/>
                <a:sym typeface="Inter"/>
              </a:rPr>
              <a:t>.</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Revoking </a:t>
            </a:r>
            <a:r>
              <a:rPr lang="en" sz="1000">
                <a:latin typeface="Inter"/>
                <a:ea typeface="Inter"/>
                <a:cs typeface="Inter"/>
                <a:sym typeface="Inter"/>
              </a:rPr>
              <a:t>certifications</a:t>
            </a:r>
            <a:r>
              <a:rPr lang="en" sz="1000">
                <a:latin typeface="Inter"/>
                <a:ea typeface="Inter"/>
                <a:cs typeface="Inter"/>
                <a:sym typeface="Inter"/>
              </a:rPr>
              <a:t> and their interdependencies is complicated and time-consuming and risky.</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We are charged a lot per certificate by vendor X.</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We have some challenges integrating our current PKI into our cloud / k8s / edge/ store/ on-prem systems.</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We have a multi cloud / multi region distributed workloads that require access to certificates</a:t>
            </a:r>
            <a:endParaRPr sz="1000">
              <a:latin typeface="Inter"/>
              <a:ea typeface="Inter"/>
              <a:cs typeface="Inter"/>
              <a:sym typeface="Inter"/>
            </a:endParaRPr>
          </a:p>
          <a:p>
            <a:pPr indent="-149225" lvl="0" marL="200025" marR="0" rtl="0" algn="l">
              <a:lnSpc>
                <a:spcPct val="115000"/>
              </a:lnSpc>
              <a:spcBef>
                <a:spcPts val="200"/>
              </a:spcBef>
              <a:spcAft>
                <a:spcPts val="0"/>
              </a:spcAft>
              <a:buSzPts val="1000"/>
              <a:buFont typeface="Inter"/>
              <a:buChar char="●"/>
            </a:pPr>
            <a:r>
              <a:rPr lang="en" sz="1000">
                <a:latin typeface="Inter"/>
                <a:ea typeface="Inter"/>
                <a:cs typeface="Inter"/>
                <a:sym typeface="Inter"/>
              </a:rPr>
              <a:t>We have multiple business units with </a:t>
            </a:r>
            <a:r>
              <a:rPr lang="en" sz="1000">
                <a:latin typeface="Inter"/>
                <a:ea typeface="Inter"/>
                <a:cs typeface="Inter"/>
                <a:sym typeface="Inter"/>
              </a:rPr>
              <a:t>distinct</a:t>
            </a:r>
            <a:r>
              <a:rPr lang="en" sz="1000">
                <a:latin typeface="Inter"/>
                <a:ea typeface="Inter"/>
                <a:cs typeface="Inter"/>
                <a:sym typeface="Inter"/>
              </a:rPr>
              <a:t> PKI requirements </a:t>
            </a:r>
            <a:endParaRPr sz="1000">
              <a:latin typeface="Inter"/>
              <a:ea typeface="Inter"/>
              <a:cs typeface="Inter"/>
              <a:sym typeface="Inter"/>
            </a:endParaRPr>
          </a:p>
          <a:p>
            <a:pPr indent="0" lvl="0" marL="457200" marR="0" rtl="0" algn="l">
              <a:lnSpc>
                <a:spcPct val="115000"/>
              </a:lnSpc>
              <a:spcBef>
                <a:spcPts val="200"/>
              </a:spcBef>
              <a:spcAft>
                <a:spcPts val="200"/>
              </a:spcAft>
              <a:buNone/>
            </a:pPr>
            <a:r>
              <a:t/>
            </a:r>
            <a:endParaRPr sz="1000">
              <a:latin typeface="Inter"/>
              <a:ea typeface="Inter"/>
              <a:cs typeface="Inter"/>
              <a:sym typeface="Inter"/>
            </a:endParaRPr>
          </a:p>
        </p:txBody>
      </p:sp>
      <p:sp>
        <p:nvSpPr>
          <p:cNvPr id="96" name="Google Shape;96;p8"/>
          <p:cNvSpPr/>
          <p:nvPr/>
        </p:nvSpPr>
        <p:spPr>
          <a:xfrm>
            <a:off x="274538" y="1352150"/>
            <a:ext cx="35739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QUESTIONS TO ASK</a:t>
            </a:r>
            <a:endParaRPr b="1" sz="1000">
              <a:solidFill>
                <a:schemeClr val="dk1"/>
              </a:solidFill>
              <a:latin typeface="Inter"/>
              <a:ea typeface="Inter"/>
              <a:cs typeface="Inter"/>
              <a:sym typeface="Inter"/>
            </a:endParaRPr>
          </a:p>
        </p:txBody>
      </p:sp>
      <p:sp>
        <p:nvSpPr>
          <p:cNvPr id="97" name="Google Shape;97;p8"/>
          <p:cNvSpPr/>
          <p:nvPr/>
        </p:nvSpPr>
        <p:spPr>
          <a:xfrm>
            <a:off x="3924389" y="1352138"/>
            <a:ext cx="36195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WHAT TO LISTEN FOR</a:t>
            </a:r>
            <a:endParaRPr b="1" sz="1000">
              <a:solidFill>
                <a:schemeClr val="dk1"/>
              </a:solidFill>
              <a:latin typeface="Inter"/>
              <a:ea typeface="Inter"/>
              <a:cs typeface="Inter"/>
              <a:sym typeface="Inter"/>
            </a:endParaRPr>
          </a:p>
        </p:txBody>
      </p:sp>
      <p:sp>
        <p:nvSpPr>
          <p:cNvPr id="98" name="Google Shape;98;p8"/>
          <p:cNvSpPr txBox="1"/>
          <p:nvPr/>
        </p:nvSpPr>
        <p:spPr>
          <a:xfrm>
            <a:off x="228600" y="3810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Inter"/>
                <a:ea typeface="Inter"/>
                <a:cs typeface="Inter"/>
                <a:sym typeface="Inter"/>
              </a:rPr>
              <a:t>Auto Renewed Certificates</a:t>
            </a:r>
            <a:endParaRPr b="1" sz="2200">
              <a:latin typeface="Inter"/>
              <a:ea typeface="Inter"/>
              <a:cs typeface="Inter"/>
              <a:sym typeface="Inter"/>
            </a:endParaRPr>
          </a:p>
        </p:txBody>
      </p:sp>
      <p:sp>
        <p:nvSpPr>
          <p:cNvPr id="99" name="Google Shape;99;p8"/>
          <p:cNvSpPr txBox="1"/>
          <p:nvPr/>
        </p:nvSpPr>
        <p:spPr>
          <a:xfrm>
            <a:off x="228600" y="762000"/>
            <a:ext cx="505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Technical</a:t>
            </a:r>
            <a:r>
              <a:rPr lang="en" sz="1600">
                <a:latin typeface="Inter"/>
                <a:ea typeface="Inter"/>
                <a:cs typeface="Inter"/>
                <a:sym typeface="Inter"/>
              </a:rPr>
              <a:t> Discovery Guide</a:t>
            </a:r>
            <a:endParaRPr sz="1600">
              <a:latin typeface="Inter"/>
              <a:ea typeface="Inter"/>
              <a:cs typeface="Inter"/>
              <a:sym typeface="Inter"/>
            </a:endParaRPr>
          </a:p>
        </p:txBody>
      </p:sp>
      <p:sp>
        <p:nvSpPr>
          <p:cNvPr id="100" name="Google Shape;100;p8"/>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lang="en">
                <a:solidFill>
                  <a:schemeClr val="dk1"/>
                </a:solidFill>
                <a:latin typeface="Inter"/>
                <a:ea typeface="Inter"/>
                <a:cs typeface="Inter"/>
                <a:sym typeface="Inter"/>
              </a:rPr>
              <a:t>Technical Play</a:t>
            </a:r>
            <a:endParaRPr b="1">
              <a:latin typeface="Inter"/>
              <a:ea typeface="Inter"/>
              <a:cs typeface="Inter"/>
              <a:sym typeface="Inter"/>
            </a:endParaRPr>
          </a:p>
        </p:txBody>
      </p:sp>
      <p:sp>
        <p:nvSpPr>
          <p:cNvPr id="101" name="Google Shape;101;p8"/>
          <p:cNvSpPr/>
          <p:nvPr/>
        </p:nvSpPr>
        <p:spPr>
          <a:xfrm>
            <a:off x="6200221" y="525732"/>
            <a:ext cx="1267375" cy="301752"/>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02" name="Google Shape;102;p8"/>
          <p:cNvSpPr/>
          <p:nvPr/>
        </p:nvSpPr>
        <p:spPr>
          <a:xfrm>
            <a:off x="335196" y="94731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103" name="Google Shape;103;p8"/>
          <p:cNvSpPr/>
          <p:nvPr/>
        </p:nvSpPr>
        <p:spPr>
          <a:xfrm>
            <a:off x="228600" y="94393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800">
                <a:solidFill>
                  <a:schemeClr val="dk1"/>
                </a:solidFill>
              </a:rPr>
              <a:t>TECHNICAL DISCOVERY GUIDE </a:t>
            </a:r>
            <a:r>
              <a:rPr lang="en" sz="800">
                <a:solidFill>
                  <a:schemeClr val="dk1"/>
                </a:solidFill>
              </a:rPr>
              <a:t>/  AUTO RENEWED CERTIFICATES</a:t>
            </a:r>
            <a:endParaRPr sz="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