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Lst>
  <p:sldSz cy="10058400" cx="7772400"/>
  <p:notesSz cx="6858000" cy="9144000"/>
  <p:embeddedFontLst>
    <p:embeddedFont>
      <p:font typeface="Inter"/>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iona Black"/>
  <p:cmAuthor clrIdx="1" id="1" initials="" lastIdx="1" name="Adam Cavalie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11" Type="http://schemas.openxmlformats.org/officeDocument/2006/relationships/font" Target="fonts/Inter-boldItalic.fntdata"/><Relationship Id="rId10" Type="http://schemas.openxmlformats.org/officeDocument/2006/relationships/font" Target="fonts/Inter-italic.fntdata"/><Relationship Id="rId9" Type="http://schemas.openxmlformats.org/officeDocument/2006/relationships/font" Target="fonts/Int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Inter-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2-10T16:49:42.448">
    <p:pos x="194" y="4797"/>
    <p:text>links will be added when we are ready for publishing</p:text>
  </p:cm>
  <p:cm authorId="1" idx="1" dt="2025-02-13T20:03:38.398">
    <p:pos x="136" y="3806"/>
    <p:text>Can we rethink this to be a little more practical? It sounds pretty generic.</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bb64e8c_0_2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bb64e8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divider">
  <p:cSld name="CUSTOM_1">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b="1" sz="6000">
                <a:solidFill>
                  <a:schemeClr val="l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k divider">
  <p:cSld name="CUSTOM_1_2">
    <p:bg>
      <p:bgPr>
        <a:solidFill>
          <a:schemeClr val="dk1"/>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ef placeholder">
  <p:cSld name="CUSTOM_1_1">
    <p:spTree>
      <p:nvGrpSpPr>
        <p:cNvPr id="15" name="Shape 15"/>
        <p:cNvGrpSpPr/>
        <p:nvPr/>
      </p:nvGrpSpPr>
      <p:grpSpPr>
        <a:xfrm>
          <a:off x="0" y="0"/>
          <a:ext cx="0" cy="0"/>
          <a:chOff x="0" y="0"/>
          <a:chExt cx="0" cy="0"/>
        </a:xfrm>
      </p:grpSpPr>
      <p:sp>
        <p:nvSpPr>
          <p:cNvPr id="16" name="Google Shape;16;p5"/>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7" name="Shape 17"/>
        <p:cNvGrpSpPr/>
        <p:nvPr/>
      </p:nvGrpSpPr>
      <p:grpSpPr>
        <a:xfrm>
          <a:off x="0" y="0"/>
          <a:ext cx="0" cy="0"/>
          <a:chOff x="0" y="0"/>
          <a:chExt cx="0" cy="0"/>
        </a:xfrm>
      </p:grpSpPr>
      <p:sp>
        <p:nvSpPr>
          <p:cNvPr id="18" name="Google Shape;18;p6"/>
          <p:cNvSpPr txBox="1"/>
          <p:nvPr>
            <p:ph idx="1" type="body"/>
          </p:nvPr>
        </p:nvSpPr>
        <p:spPr>
          <a:xfrm>
            <a:off x="228600" y="1765025"/>
            <a:ext cx="4572000" cy="10221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19" name="Google Shape;19;p6"/>
          <p:cNvSpPr txBox="1"/>
          <p:nvPr>
            <p:ph idx="2" type="body"/>
          </p:nvPr>
        </p:nvSpPr>
        <p:spPr>
          <a:xfrm>
            <a:off x="228602" y="7479107"/>
            <a:ext cx="4572000" cy="180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20" name="Google Shape;20;p6"/>
          <p:cNvSpPr txBox="1"/>
          <p:nvPr>
            <p:ph idx="3" type="body"/>
          </p:nvPr>
        </p:nvSpPr>
        <p:spPr>
          <a:xfrm>
            <a:off x="4869126" y="7479100"/>
            <a:ext cx="2697600" cy="1803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21" name="Google Shape;21;p6"/>
          <p:cNvSpPr txBox="1"/>
          <p:nvPr>
            <p:ph idx="4" type="body"/>
          </p:nvPr>
        </p:nvSpPr>
        <p:spPr>
          <a:xfrm>
            <a:off x="228599" y="3207100"/>
            <a:ext cx="7315200" cy="12954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grpSp>
        <p:nvGrpSpPr>
          <p:cNvPr id="22" name="Google Shape;22;p6"/>
          <p:cNvGrpSpPr/>
          <p:nvPr/>
        </p:nvGrpSpPr>
        <p:grpSpPr>
          <a:xfrm>
            <a:off x="5561019" y="548648"/>
            <a:ext cx="1906587" cy="274321"/>
            <a:chOff x="-1" y="-1"/>
            <a:chExt cx="1444056" cy="206754"/>
          </a:xfrm>
        </p:grpSpPr>
        <p:sp>
          <p:nvSpPr>
            <p:cNvPr id="23" name="Google Shape;23;p6"/>
            <p:cNvSpPr/>
            <p:nvPr/>
          </p:nvSpPr>
          <p:spPr>
            <a:xfrm>
              <a:off x="283379" y="28013"/>
              <a:ext cx="1160676" cy="178740"/>
            </a:xfrm>
            <a:custGeom>
              <a:rect b="b" l="l" r="r" t="t"/>
              <a:pathLst>
                <a:path extrusionOk="0" h="21600" w="21600">
                  <a:moveTo>
                    <a:pt x="8484" y="14915"/>
                  </a:moveTo>
                  <a:lnTo>
                    <a:pt x="8484" y="9444"/>
                  </a:lnTo>
                  <a:lnTo>
                    <a:pt x="9523" y="9444"/>
                  </a:lnTo>
                  <a:lnTo>
                    <a:pt x="9523" y="7712"/>
                  </a:lnTo>
                  <a:lnTo>
                    <a:pt x="8484" y="7712"/>
                  </a:lnTo>
                  <a:lnTo>
                    <a:pt x="8484" y="2649"/>
                  </a:lnTo>
                  <a:lnTo>
                    <a:pt x="9603" y="2649"/>
                  </a:lnTo>
                  <a:lnTo>
                    <a:pt x="9603" y="917"/>
                  </a:lnTo>
                  <a:lnTo>
                    <a:pt x="8186" y="917"/>
                  </a:lnTo>
                  <a:lnTo>
                    <a:pt x="8186" y="16647"/>
                  </a:lnTo>
                  <a:lnTo>
                    <a:pt x="9607" y="16647"/>
                  </a:lnTo>
                  <a:lnTo>
                    <a:pt x="9607" y="14915"/>
                  </a:lnTo>
                  <a:lnTo>
                    <a:pt x="8484" y="14915"/>
                  </a:lnTo>
                  <a:close/>
                  <a:moveTo>
                    <a:pt x="10954" y="4938"/>
                  </a:moveTo>
                  <a:cubicBezTo>
                    <a:pt x="10744" y="4938"/>
                    <a:pt x="10435" y="5549"/>
                    <a:pt x="10241" y="6160"/>
                  </a:cubicBezTo>
                  <a:lnTo>
                    <a:pt x="10231" y="6184"/>
                  </a:lnTo>
                  <a:lnTo>
                    <a:pt x="10202" y="5165"/>
                  </a:lnTo>
                  <a:lnTo>
                    <a:pt x="9967" y="5165"/>
                  </a:lnTo>
                  <a:lnTo>
                    <a:pt x="9964" y="16639"/>
                  </a:lnTo>
                  <a:lnTo>
                    <a:pt x="10256" y="16639"/>
                  </a:lnTo>
                  <a:lnTo>
                    <a:pt x="10256" y="7924"/>
                  </a:lnTo>
                  <a:lnTo>
                    <a:pt x="10262" y="7908"/>
                  </a:lnTo>
                  <a:cubicBezTo>
                    <a:pt x="10451" y="7281"/>
                    <a:pt x="10726" y="6740"/>
                    <a:pt x="10862" y="6748"/>
                  </a:cubicBezTo>
                  <a:cubicBezTo>
                    <a:pt x="10984" y="6748"/>
                    <a:pt x="11041" y="7101"/>
                    <a:pt x="11041" y="7869"/>
                  </a:cubicBezTo>
                  <a:lnTo>
                    <a:pt x="11041" y="16655"/>
                  </a:lnTo>
                  <a:lnTo>
                    <a:pt x="11332" y="16655"/>
                  </a:lnTo>
                  <a:lnTo>
                    <a:pt x="11334" y="7845"/>
                  </a:lnTo>
                  <a:cubicBezTo>
                    <a:pt x="11334" y="5894"/>
                    <a:pt x="11211" y="4946"/>
                    <a:pt x="10954" y="4946"/>
                  </a:cubicBezTo>
                  <a:close/>
                  <a:moveTo>
                    <a:pt x="12614" y="15024"/>
                  </a:moveTo>
                  <a:cubicBezTo>
                    <a:pt x="12499" y="15213"/>
                    <a:pt x="12415" y="15299"/>
                    <a:pt x="12334" y="15299"/>
                  </a:cubicBezTo>
                  <a:cubicBezTo>
                    <a:pt x="12158" y="15299"/>
                    <a:pt x="12145" y="14774"/>
                    <a:pt x="12145" y="13966"/>
                  </a:cubicBezTo>
                  <a:lnTo>
                    <a:pt x="12145" y="6740"/>
                  </a:lnTo>
                  <a:lnTo>
                    <a:pt x="12624" y="6740"/>
                  </a:lnTo>
                  <a:lnTo>
                    <a:pt x="12648" y="5173"/>
                  </a:lnTo>
                  <a:lnTo>
                    <a:pt x="12144" y="5173"/>
                  </a:lnTo>
                  <a:lnTo>
                    <a:pt x="12144" y="2046"/>
                  </a:lnTo>
                  <a:lnTo>
                    <a:pt x="11852" y="2320"/>
                  </a:lnTo>
                  <a:lnTo>
                    <a:pt x="11852" y="5173"/>
                  </a:lnTo>
                  <a:lnTo>
                    <a:pt x="11537" y="5173"/>
                  </a:lnTo>
                  <a:lnTo>
                    <a:pt x="11537" y="6740"/>
                  </a:lnTo>
                  <a:lnTo>
                    <a:pt x="11852" y="6740"/>
                  </a:lnTo>
                  <a:lnTo>
                    <a:pt x="11852" y="14296"/>
                  </a:lnTo>
                  <a:cubicBezTo>
                    <a:pt x="11852" y="16137"/>
                    <a:pt x="11977" y="16882"/>
                    <a:pt x="12287" y="16882"/>
                  </a:cubicBezTo>
                  <a:cubicBezTo>
                    <a:pt x="12409" y="16882"/>
                    <a:pt x="12538" y="16741"/>
                    <a:pt x="12652" y="16474"/>
                  </a:cubicBezTo>
                  <a:lnTo>
                    <a:pt x="12614" y="15024"/>
                  </a:lnTo>
                  <a:close/>
                  <a:moveTo>
                    <a:pt x="14174" y="11631"/>
                  </a:moveTo>
                  <a:lnTo>
                    <a:pt x="14174" y="9256"/>
                  </a:lnTo>
                  <a:cubicBezTo>
                    <a:pt x="14174" y="6348"/>
                    <a:pt x="13958" y="4938"/>
                    <a:pt x="13512" y="4938"/>
                  </a:cubicBezTo>
                  <a:cubicBezTo>
                    <a:pt x="13067" y="4938"/>
                    <a:pt x="12821" y="6372"/>
                    <a:pt x="12821" y="9209"/>
                  </a:cubicBezTo>
                  <a:lnTo>
                    <a:pt x="12821" y="12681"/>
                  </a:lnTo>
                  <a:cubicBezTo>
                    <a:pt x="12821" y="15550"/>
                    <a:pt x="13043" y="16882"/>
                    <a:pt x="13519" y="16882"/>
                  </a:cubicBezTo>
                  <a:cubicBezTo>
                    <a:pt x="13733" y="16882"/>
                    <a:pt x="13971" y="16639"/>
                    <a:pt x="14141" y="16239"/>
                  </a:cubicBezTo>
                  <a:lnTo>
                    <a:pt x="14104" y="14742"/>
                  </a:lnTo>
                  <a:cubicBezTo>
                    <a:pt x="13895" y="15095"/>
                    <a:pt x="13708" y="15275"/>
                    <a:pt x="13546" y="15275"/>
                  </a:cubicBezTo>
                  <a:cubicBezTo>
                    <a:pt x="13179" y="15275"/>
                    <a:pt x="13114" y="14437"/>
                    <a:pt x="13114" y="12665"/>
                  </a:cubicBezTo>
                  <a:lnTo>
                    <a:pt x="13114" y="11639"/>
                  </a:lnTo>
                  <a:lnTo>
                    <a:pt x="14175" y="11639"/>
                  </a:lnTo>
                  <a:close/>
                  <a:moveTo>
                    <a:pt x="13113" y="9068"/>
                  </a:moveTo>
                  <a:cubicBezTo>
                    <a:pt x="13113" y="7297"/>
                    <a:pt x="13236" y="6505"/>
                    <a:pt x="13512" y="6505"/>
                  </a:cubicBezTo>
                  <a:cubicBezTo>
                    <a:pt x="13789" y="6505"/>
                    <a:pt x="13892" y="7250"/>
                    <a:pt x="13892" y="9068"/>
                  </a:cubicBezTo>
                  <a:lnTo>
                    <a:pt x="13892" y="10063"/>
                  </a:lnTo>
                  <a:lnTo>
                    <a:pt x="13113" y="10063"/>
                  </a:lnTo>
                  <a:lnTo>
                    <a:pt x="13113" y="9068"/>
                  </a:lnTo>
                  <a:close/>
                  <a:moveTo>
                    <a:pt x="15257" y="4953"/>
                  </a:moveTo>
                  <a:cubicBezTo>
                    <a:pt x="15094" y="5400"/>
                    <a:pt x="14916" y="6082"/>
                    <a:pt x="14777" y="6772"/>
                  </a:cubicBezTo>
                  <a:lnTo>
                    <a:pt x="14766" y="6826"/>
                  </a:lnTo>
                  <a:lnTo>
                    <a:pt x="14748" y="5165"/>
                  </a:lnTo>
                  <a:lnTo>
                    <a:pt x="14496" y="5165"/>
                  </a:lnTo>
                  <a:lnTo>
                    <a:pt x="14496" y="16639"/>
                  </a:lnTo>
                  <a:lnTo>
                    <a:pt x="14788" y="16639"/>
                  </a:lnTo>
                  <a:lnTo>
                    <a:pt x="14788" y="8676"/>
                  </a:lnTo>
                  <a:lnTo>
                    <a:pt x="14791" y="8660"/>
                  </a:lnTo>
                  <a:cubicBezTo>
                    <a:pt x="14898" y="8174"/>
                    <a:pt x="15105" y="7273"/>
                    <a:pt x="15296" y="6678"/>
                  </a:cubicBezTo>
                  <a:lnTo>
                    <a:pt x="15258" y="4946"/>
                  </a:lnTo>
                  <a:close/>
                  <a:moveTo>
                    <a:pt x="16342" y="4938"/>
                  </a:moveTo>
                  <a:cubicBezTo>
                    <a:pt x="16127" y="4938"/>
                    <a:pt x="15914" y="5400"/>
                    <a:pt x="15758" y="6207"/>
                  </a:cubicBezTo>
                  <a:lnTo>
                    <a:pt x="15748" y="6254"/>
                  </a:lnTo>
                  <a:lnTo>
                    <a:pt x="15722" y="5165"/>
                  </a:lnTo>
                  <a:lnTo>
                    <a:pt x="15476" y="5165"/>
                  </a:lnTo>
                  <a:lnTo>
                    <a:pt x="15476" y="21600"/>
                  </a:lnTo>
                  <a:lnTo>
                    <a:pt x="15768" y="21334"/>
                  </a:lnTo>
                  <a:lnTo>
                    <a:pt x="15768" y="16521"/>
                  </a:lnTo>
                  <a:lnTo>
                    <a:pt x="15776" y="16537"/>
                  </a:lnTo>
                  <a:cubicBezTo>
                    <a:pt x="15908" y="16709"/>
                    <a:pt x="16116" y="16890"/>
                    <a:pt x="16283" y="16890"/>
                  </a:cubicBezTo>
                  <a:cubicBezTo>
                    <a:pt x="16667" y="16890"/>
                    <a:pt x="16854" y="15675"/>
                    <a:pt x="16854" y="13159"/>
                  </a:cubicBezTo>
                  <a:lnTo>
                    <a:pt x="16854" y="8433"/>
                  </a:lnTo>
                  <a:cubicBezTo>
                    <a:pt x="16854" y="6082"/>
                    <a:pt x="16686" y="4938"/>
                    <a:pt x="16341" y="4938"/>
                  </a:cubicBezTo>
                  <a:close/>
                  <a:moveTo>
                    <a:pt x="16562" y="13159"/>
                  </a:moveTo>
                  <a:cubicBezTo>
                    <a:pt x="16562" y="14609"/>
                    <a:pt x="16474" y="15228"/>
                    <a:pt x="16265" y="15228"/>
                  </a:cubicBezTo>
                  <a:cubicBezTo>
                    <a:pt x="16138" y="15228"/>
                    <a:pt x="15935" y="15087"/>
                    <a:pt x="15774" y="14875"/>
                  </a:cubicBezTo>
                  <a:lnTo>
                    <a:pt x="15768" y="14875"/>
                  </a:lnTo>
                  <a:lnTo>
                    <a:pt x="15768" y="8010"/>
                  </a:lnTo>
                  <a:lnTo>
                    <a:pt x="15770" y="7994"/>
                  </a:lnTo>
                  <a:cubicBezTo>
                    <a:pt x="15916" y="7148"/>
                    <a:pt x="16116" y="6607"/>
                    <a:pt x="16281" y="6607"/>
                  </a:cubicBezTo>
                  <a:cubicBezTo>
                    <a:pt x="16445" y="6607"/>
                    <a:pt x="16562" y="6913"/>
                    <a:pt x="16562" y="8441"/>
                  </a:cubicBezTo>
                  <a:lnTo>
                    <a:pt x="16562" y="13167"/>
                  </a:lnTo>
                  <a:close/>
                  <a:moveTo>
                    <a:pt x="17974" y="4961"/>
                  </a:moveTo>
                  <a:cubicBezTo>
                    <a:pt x="17811" y="5408"/>
                    <a:pt x="17632" y="6090"/>
                    <a:pt x="17493" y="6779"/>
                  </a:cubicBezTo>
                  <a:lnTo>
                    <a:pt x="17482" y="6834"/>
                  </a:lnTo>
                  <a:lnTo>
                    <a:pt x="17464" y="5173"/>
                  </a:lnTo>
                  <a:lnTo>
                    <a:pt x="17212" y="5173"/>
                  </a:lnTo>
                  <a:lnTo>
                    <a:pt x="17212" y="16647"/>
                  </a:lnTo>
                  <a:lnTo>
                    <a:pt x="17504" y="16647"/>
                  </a:lnTo>
                  <a:lnTo>
                    <a:pt x="17504" y="8684"/>
                  </a:lnTo>
                  <a:lnTo>
                    <a:pt x="17507" y="8668"/>
                  </a:lnTo>
                  <a:cubicBezTo>
                    <a:pt x="17613" y="8182"/>
                    <a:pt x="17820" y="7281"/>
                    <a:pt x="18011" y="6685"/>
                  </a:cubicBezTo>
                  <a:lnTo>
                    <a:pt x="17974" y="4953"/>
                  </a:lnTo>
                  <a:close/>
                  <a:moveTo>
                    <a:pt x="18192" y="455"/>
                  </a:moveTo>
                  <a:lnTo>
                    <a:pt x="18192" y="3229"/>
                  </a:lnTo>
                  <a:lnTo>
                    <a:pt x="18484" y="3229"/>
                  </a:lnTo>
                  <a:lnTo>
                    <a:pt x="18484" y="455"/>
                  </a:lnTo>
                  <a:lnTo>
                    <a:pt x="18192" y="455"/>
                  </a:lnTo>
                  <a:close/>
                  <a:moveTo>
                    <a:pt x="18192" y="5181"/>
                  </a:moveTo>
                  <a:lnTo>
                    <a:pt x="18192" y="16655"/>
                  </a:lnTo>
                  <a:lnTo>
                    <a:pt x="18484" y="16655"/>
                  </a:lnTo>
                  <a:lnTo>
                    <a:pt x="18484" y="5181"/>
                  </a:lnTo>
                  <a:lnTo>
                    <a:pt x="18192" y="5181"/>
                  </a:lnTo>
                  <a:close/>
                  <a:moveTo>
                    <a:pt x="19919" y="11302"/>
                  </a:moveTo>
                  <a:cubicBezTo>
                    <a:pt x="19844" y="10800"/>
                    <a:pt x="19698" y="10494"/>
                    <a:pt x="19454" y="10095"/>
                  </a:cubicBezTo>
                  <a:cubicBezTo>
                    <a:pt x="19154" y="9624"/>
                    <a:pt x="19145" y="9389"/>
                    <a:pt x="19145" y="8049"/>
                  </a:cubicBezTo>
                  <a:cubicBezTo>
                    <a:pt x="19145" y="6944"/>
                    <a:pt x="19191" y="6552"/>
                    <a:pt x="19452" y="6552"/>
                  </a:cubicBezTo>
                  <a:cubicBezTo>
                    <a:pt x="19588" y="6552"/>
                    <a:pt x="19784" y="6678"/>
                    <a:pt x="19939" y="6873"/>
                  </a:cubicBezTo>
                  <a:lnTo>
                    <a:pt x="19960" y="5329"/>
                  </a:lnTo>
                  <a:cubicBezTo>
                    <a:pt x="19818" y="5079"/>
                    <a:pt x="19637" y="4938"/>
                    <a:pt x="19463" y="4938"/>
                  </a:cubicBezTo>
                  <a:cubicBezTo>
                    <a:pt x="19020" y="4938"/>
                    <a:pt x="18856" y="5768"/>
                    <a:pt x="18856" y="8002"/>
                  </a:cubicBezTo>
                  <a:cubicBezTo>
                    <a:pt x="18856" y="10385"/>
                    <a:pt x="18897" y="10965"/>
                    <a:pt x="19332" y="11662"/>
                  </a:cubicBezTo>
                  <a:cubicBezTo>
                    <a:pt x="19687" y="12219"/>
                    <a:pt x="19711" y="12352"/>
                    <a:pt x="19711" y="13653"/>
                  </a:cubicBezTo>
                  <a:cubicBezTo>
                    <a:pt x="19711" y="14954"/>
                    <a:pt x="19666" y="15267"/>
                    <a:pt x="19375" y="15267"/>
                  </a:cubicBezTo>
                  <a:cubicBezTo>
                    <a:pt x="19224" y="15267"/>
                    <a:pt x="19027" y="15087"/>
                    <a:pt x="18873" y="14805"/>
                  </a:cubicBezTo>
                  <a:lnTo>
                    <a:pt x="18835" y="16278"/>
                  </a:lnTo>
                  <a:cubicBezTo>
                    <a:pt x="18975" y="16623"/>
                    <a:pt x="19214" y="16874"/>
                    <a:pt x="19394" y="16874"/>
                  </a:cubicBezTo>
                  <a:cubicBezTo>
                    <a:pt x="19907" y="16874"/>
                    <a:pt x="20001" y="15761"/>
                    <a:pt x="20001" y="13574"/>
                  </a:cubicBezTo>
                  <a:cubicBezTo>
                    <a:pt x="20001" y="12375"/>
                    <a:pt x="19990" y="11756"/>
                    <a:pt x="19919" y="11286"/>
                  </a:cubicBezTo>
                  <a:close/>
                  <a:moveTo>
                    <a:pt x="21599" y="11639"/>
                  </a:moveTo>
                  <a:lnTo>
                    <a:pt x="21599" y="9264"/>
                  </a:lnTo>
                  <a:cubicBezTo>
                    <a:pt x="21599" y="6356"/>
                    <a:pt x="21383" y="4946"/>
                    <a:pt x="20937" y="4946"/>
                  </a:cubicBezTo>
                  <a:cubicBezTo>
                    <a:pt x="20492" y="4946"/>
                    <a:pt x="20247" y="6380"/>
                    <a:pt x="20247" y="9217"/>
                  </a:cubicBezTo>
                  <a:lnTo>
                    <a:pt x="20247" y="12689"/>
                  </a:lnTo>
                  <a:cubicBezTo>
                    <a:pt x="20247" y="15557"/>
                    <a:pt x="20469" y="16890"/>
                    <a:pt x="20946" y="16890"/>
                  </a:cubicBezTo>
                  <a:cubicBezTo>
                    <a:pt x="21160" y="16890"/>
                    <a:pt x="21397" y="16647"/>
                    <a:pt x="21566" y="16247"/>
                  </a:cubicBezTo>
                  <a:lnTo>
                    <a:pt x="21529" y="14750"/>
                  </a:lnTo>
                  <a:cubicBezTo>
                    <a:pt x="21320" y="15103"/>
                    <a:pt x="21133" y="15283"/>
                    <a:pt x="20971" y="15283"/>
                  </a:cubicBezTo>
                  <a:cubicBezTo>
                    <a:pt x="20604" y="15283"/>
                    <a:pt x="20539" y="14444"/>
                    <a:pt x="20539" y="12673"/>
                  </a:cubicBezTo>
                  <a:lnTo>
                    <a:pt x="20539" y="11646"/>
                  </a:lnTo>
                  <a:lnTo>
                    <a:pt x="21600" y="11646"/>
                  </a:lnTo>
                  <a:close/>
                  <a:moveTo>
                    <a:pt x="20538" y="9076"/>
                  </a:moveTo>
                  <a:cubicBezTo>
                    <a:pt x="20538" y="7304"/>
                    <a:pt x="20661" y="6513"/>
                    <a:pt x="20936" y="6513"/>
                  </a:cubicBezTo>
                  <a:cubicBezTo>
                    <a:pt x="21211" y="6513"/>
                    <a:pt x="21318" y="7257"/>
                    <a:pt x="21318" y="9076"/>
                  </a:cubicBezTo>
                  <a:lnTo>
                    <a:pt x="21318" y="10071"/>
                  </a:lnTo>
                  <a:lnTo>
                    <a:pt x="20538" y="10071"/>
                  </a:lnTo>
                  <a:lnTo>
                    <a:pt x="20538" y="9076"/>
                  </a:lnTo>
                  <a:close/>
                  <a:moveTo>
                    <a:pt x="1651" y="886"/>
                  </a:moveTo>
                  <a:lnTo>
                    <a:pt x="2129" y="886"/>
                  </a:lnTo>
                  <a:lnTo>
                    <a:pt x="1403" y="16655"/>
                  </a:lnTo>
                  <a:lnTo>
                    <a:pt x="725" y="16655"/>
                  </a:lnTo>
                  <a:lnTo>
                    <a:pt x="0" y="886"/>
                  </a:lnTo>
                  <a:lnTo>
                    <a:pt x="478" y="886"/>
                  </a:lnTo>
                  <a:lnTo>
                    <a:pt x="1064" y="14029"/>
                  </a:lnTo>
                  <a:lnTo>
                    <a:pt x="1651" y="886"/>
                  </a:lnTo>
                  <a:close/>
                  <a:moveTo>
                    <a:pt x="3456" y="16655"/>
                  </a:moveTo>
                  <a:lnTo>
                    <a:pt x="3092" y="16655"/>
                  </a:lnTo>
                  <a:lnTo>
                    <a:pt x="3059" y="15871"/>
                  </a:lnTo>
                  <a:cubicBezTo>
                    <a:pt x="2899" y="16561"/>
                    <a:pt x="2709" y="16890"/>
                    <a:pt x="2531" y="16890"/>
                  </a:cubicBezTo>
                  <a:cubicBezTo>
                    <a:pt x="2206" y="16890"/>
                    <a:pt x="2067" y="15448"/>
                    <a:pt x="2067" y="13457"/>
                  </a:cubicBezTo>
                  <a:cubicBezTo>
                    <a:pt x="2067" y="11113"/>
                    <a:pt x="2224" y="10212"/>
                    <a:pt x="2585" y="10212"/>
                  </a:cubicBezTo>
                  <a:lnTo>
                    <a:pt x="3012" y="10212"/>
                  </a:lnTo>
                  <a:lnTo>
                    <a:pt x="3012" y="9005"/>
                  </a:lnTo>
                  <a:cubicBezTo>
                    <a:pt x="3012" y="7728"/>
                    <a:pt x="2958" y="7273"/>
                    <a:pt x="2673" y="7273"/>
                  </a:cubicBezTo>
                  <a:cubicBezTo>
                    <a:pt x="2512" y="7273"/>
                    <a:pt x="2338" y="7414"/>
                    <a:pt x="2181" y="7626"/>
                  </a:cubicBezTo>
                  <a:lnTo>
                    <a:pt x="2126" y="5424"/>
                  </a:lnTo>
                  <a:cubicBezTo>
                    <a:pt x="2294" y="5094"/>
                    <a:pt x="2538" y="4875"/>
                    <a:pt x="2736" y="4875"/>
                  </a:cubicBezTo>
                  <a:cubicBezTo>
                    <a:pt x="3293" y="4875"/>
                    <a:pt x="3457" y="6152"/>
                    <a:pt x="3457" y="9044"/>
                  </a:cubicBezTo>
                  <a:lnTo>
                    <a:pt x="3457" y="16647"/>
                  </a:lnTo>
                  <a:close/>
                  <a:moveTo>
                    <a:pt x="3011" y="12297"/>
                  </a:moveTo>
                  <a:lnTo>
                    <a:pt x="2683" y="12297"/>
                  </a:lnTo>
                  <a:cubicBezTo>
                    <a:pt x="2537" y="12297"/>
                    <a:pt x="2497" y="12556"/>
                    <a:pt x="2497" y="13433"/>
                  </a:cubicBezTo>
                  <a:cubicBezTo>
                    <a:pt x="2497" y="14241"/>
                    <a:pt x="2537" y="14593"/>
                    <a:pt x="2675" y="14593"/>
                  </a:cubicBezTo>
                  <a:cubicBezTo>
                    <a:pt x="2807" y="14593"/>
                    <a:pt x="2926" y="14311"/>
                    <a:pt x="3011" y="13998"/>
                  </a:cubicBezTo>
                  <a:lnTo>
                    <a:pt x="3011" y="12289"/>
                  </a:lnTo>
                  <a:close/>
                  <a:moveTo>
                    <a:pt x="4156" y="5118"/>
                  </a:moveTo>
                  <a:lnTo>
                    <a:pt x="4156" y="13167"/>
                  </a:lnTo>
                  <a:cubicBezTo>
                    <a:pt x="4156" y="13786"/>
                    <a:pt x="4196" y="14092"/>
                    <a:pt x="4299" y="14092"/>
                  </a:cubicBezTo>
                  <a:cubicBezTo>
                    <a:pt x="4408" y="14092"/>
                    <a:pt x="4601" y="13668"/>
                    <a:pt x="4762" y="13120"/>
                  </a:cubicBezTo>
                  <a:lnTo>
                    <a:pt x="4762" y="5118"/>
                  </a:lnTo>
                  <a:lnTo>
                    <a:pt x="5207" y="5118"/>
                  </a:lnTo>
                  <a:lnTo>
                    <a:pt x="5207" y="16647"/>
                  </a:lnTo>
                  <a:lnTo>
                    <a:pt x="4868" y="16647"/>
                  </a:lnTo>
                  <a:lnTo>
                    <a:pt x="4825" y="15675"/>
                  </a:lnTo>
                  <a:cubicBezTo>
                    <a:pt x="4603" y="16388"/>
                    <a:pt x="4321" y="16882"/>
                    <a:pt x="4114" y="16882"/>
                  </a:cubicBezTo>
                  <a:cubicBezTo>
                    <a:pt x="3818" y="16882"/>
                    <a:pt x="3713" y="15534"/>
                    <a:pt x="3713" y="13473"/>
                  </a:cubicBezTo>
                  <a:lnTo>
                    <a:pt x="3713" y="5110"/>
                  </a:lnTo>
                  <a:lnTo>
                    <a:pt x="4159" y="5110"/>
                  </a:lnTo>
                  <a:close/>
                  <a:moveTo>
                    <a:pt x="5444" y="16647"/>
                  </a:moveTo>
                  <a:lnTo>
                    <a:pt x="5444" y="400"/>
                  </a:lnTo>
                  <a:lnTo>
                    <a:pt x="5889" y="0"/>
                  </a:lnTo>
                  <a:lnTo>
                    <a:pt x="5889" y="16647"/>
                  </a:lnTo>
                  <a:lnTo>
                    <a:pt x="5444" y="16647"/>
                  </a:lnTo>
                  <a:close/>
                  <a:moveTo>
                    <a:pt x="7215" y="16435"/>
                  </a:moveTo>
                  <a:cubicBezTo>
                    <a:pt x="7120" y="16694"/>
                    <a:pt x="6938" y="16882"/>
                    <a:pt x="6825" y="16882"/>
                  </a:cubicBezTo>
                  <a:cubicBezTo>
                    <a:pt x="6501" y="16882"/>
                    <a:pt x="6337" y="15886"/>
                    <a:pt x="6337" y="13825"/>
                  </a:cubicBezTo>
                  <a:lnTo>
                    <a:pt x="6337" y="7406"/>
                  </a:lnTo>
                  <a:lnTo>
                    <a:pt x="6070" y="7406"/>
                  </a:lnTo>
                  <a:lnTo>
                    <a:pt x="6070" y="5110"/>
                  </a:lnTo>
                  <a:lnTo>
                    <a:pt x="6337" y="5110"/>
                  </a:lnTo>
                  <a:lnTo>
                    <a:pt x="6337" y="2242"/>
                  </a:lnTo>
                  <a:lnTo>
                    <a:pt x="6782" y="1842"/>
                  </a:lnTo>
                  <a:lnTo>
                    <a:pt x="6782" y="5110"/>
                  </a:lnTo>
                  <a:lnTo>
                    <a:pt x="7238" y="5110"/>
                  </a:lnTo>
                  <a:lnTo>
                    <a:pt x="7209" y="7406"/>
                  </a:lnTo>
                  <a:lnTo>
                    <a:pt x="6782" y="7406"/>
                  </a:lnTo>
                  <a:lnTo>
                    <a:pt x="6782" y="13441"/>
                  </a:lnTo>
                  <a:cubicBezTo>
                    <a:pt x="6782" y="14060"/>
                    <a:pt x="6825" y="14460"/>
                    <a:pt x="6943" y="14460"/>
                  </a:cubicBezTo>
                  <a:cubicBezTo>
                    <a:pt x="7008" y="14460"/>
                    <a:pt x="7089" y="14366"/>
                    <a:pt x="7165" y="14225"/>
                  </a:cubicBezTo>
                  <a:lnTo>
                    <a:pt x="7215" y="16427"/>
                  </a:lnTo>
                  <a:close/>
                </a:path>
              </a:pathLst>
            </a:custGeom>
            <a:solidFill>
              <a:srgbClr val="000000"/>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24" name="Google Shape;24;p6"/>
            <p:cNvSpPr/>
            <p:nvPr/>
          </p:nvSpPr>
          <p:spPr>
            <a:xfrm>
              <a:off x="-1" y="-1"/>
              <a:ext cx="207306" cy="201042"/>
            </a:xfrm>
            <a:custGeom>
              <a:rect b="b" l="l" r="r" t="t"/>
              <a:pathLst>
                <a:path extrusionOk="0" h="21600" w="21600">
                  <a:moveTo>
                    <a:pt x="0" y="0"/>
                  </a:moveTo>
                  <a:lnTo>
                    <a:pt x="10763" y="21600"/>
                  </a:lnTo>
                  <a:lnTo>
                    <a:pt x="21600" y="0"/>
                  </a:lnTo>
                  <a:lnTo>
                    <a:pt x="0" y="0"/>
                  </a:lnTo>
                  <a:close/>
                  <a:moveTo>
                    <a:pt x="9087" y="8577"/>
                  </a:moveTo>
                  <a:lnTo>
                    <a:pt x="7371" y="8577"/>
                  </a:lnTo>
                  <a:lnTo>
                    <a:pt x="7371" y="6807"/>
                  </a:lnTo>
                  <a:lnTo>
                    <a:pt x="9087" y="6807"/>
                  </a:lnTo>
                  <a:lnTo>
                    <a:pt x="9087" y="8577"/>
                  </a:lnTo>
                  <a:close/>
                  <a:moveTo>
                    <a:pt x="9087" y="5923"/>
                  </a:moveTo>
                  <a:lnTo>
                    <a:pt x="7371" y="5923"/>
                  </a:lnTo>
                  <a:lnTo>
                    <a:pt x="7371" y="4153"/>
                  </a:lnTo>
                  <a:lnTo>
                    <a:pt x="9087" y="4153"/>
                  </a:lnTo>
                  <a:lnTo>
                    <a:pt x="9087" y="5923"/>
                  </a:lnTo>
                  <a:close/>
                  <a:moveTo>
                    <a:pt x="11661" y="11225"/>
                  </a:moveTo>
                  <a:lnTo>
                    <a:pt x="9945" y="11225"/>
                  </a:lnTo>
                  <a:lnTo>
                    <a:pt x="9945" y="9455"/>
                  </a:lnTo>
                  <a:lnTo>
                    <a:pt x="11661" y="9455"/>
                  </a:lnTo>
                  <a:lnTo>
                    <a:pt x="11661" y="11225"/>
                  </a:lnTo>
                  <a:close/>
                  <a:moveTo>
                    <a:pt x="11661" y="8570"/>
                  </a:moveTo>
                  <a:lnTo>
                    <a:pt x="9945" y="8570"/>
                  </a:lnTo>
                  <a:lnTo>
                    <a:pt x="9945" y="6800"/>
                  </a:lnTo>
                  <a:lnTo>
                    <a:pt x="11661" y="6800"/>
                  </a:lnTo>
                  <a:lnTo>
                    <a:pt x="11661" y="8570"/>
                  </a:lnTo>
                  <a:close/>
                  <a:moveTo>
                    <a:pt x="11661" y="5916"/>
                  </a:moveTo>
                  <a:lnTo>
                    <a:pt x="9945" y="5916"/>
                  </a:lnTo>
                  <a:lnTo>
                    <a:pt x="9945" y="4146"/>
                  </a:lnTo>
                  <a:lnTo>
                    <a:pt x="11661" y="4146"/>
                  </a:lnTo>
                  <a:lnTo>
                    <a:pt x="11661" y="5916"/>
                  </a:lnTo>
                  <a:close/>
                  <a:moveTo>
                    <a:pt x="14215" y="8570"/>
                  </a:moveTo>
                  <a:lnTo>
                    <a:pt x="12499" y="8570"/>
                  </a:lnTo>
                  <a:lnTo>
                    <a:pt x="12499" y="6800"/>
                  </a:lnTo>
                  <a:lnTo>
                    <a:pt x="14215" y="6800"/>
                  </a:lnTo>
                  <a:lnTo>
                    <a:pt x="14215" y="8570"/>
                  </a:lnTo>
                  <a:close/>
                  <a:moveTo>
                    <a:pt x="12499" y="5916"/>
                  </a:moveTo>
                  <a:lnTo>
                    <a:pt x="12499" y="4146"/>
                  </a:lnTo>
                  <a:lnTo>
                    <a:pt x="14215" y="4146"/>
                  </a:lnTo>
                  <a:lnTo>
                    <a:pt x="14215" y="5916"/>
                  </a:lnTo>
                  <a:lnTo>
                    <a:pt x="12499" y="5916"/>
                  </a:lnTo>
                  <a:close/>
                </a:path>
              </a:pathLst>
            </a:custGeom>
            <a:solidFill>
              <a:srgbClr val="FFD814"/>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25" name="Google Shape;25;p6"/>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t>1 </a:t>
            </a:r>
            <a:r>
              <a:rPr lang="en"/>
              <a:t>week engagement</a:t>
            </a:r>
            <a:endParaRPr/>
          </a:p>
        </p:txBody>
      </p:sp>
      <p:sp>
        <p:nvSpPr>
          <p:cNvPr id="26" name="Google Shape;26;p6"/>
          <p:cNvSpPr/>
          <p:nvPr/>
        </p:nvSpPr>
        <p:spPr>
          <a:xfrm>
            <a:off x="335196" y="94731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nvGrpSpPr>
          <p:cNvPr id="27" name="Google Shape;27;p6"/>
          <p:cNvGrpSpPr/>
          <p:nvPr/>
        </p:nvGrpSpPr>
        <p:grpSpPr>
          <a:xfrm>
            <a:off x="274320" y="4502363"/>
            <a:ext cx="7315200" cy="2549438"/>
            <a:chOff x="274320" y="4426163"/>
            <a:chExt cx="7315200" cy="2549438"/>
          </a:xfrm>
        </p:grpSpPr>
        <p:sp>
          <p:nvSpPr>
            <p:cNvPr id="28" name="Google Shape;28;p6"/>
            <p:cNvSpPr/>
            <p:nvPr/>
          </p:nvSpPr>
          <p:spPr>
            <a:xfrm>
              <a:off x="319983"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29" name="Google Shape;29;p6"/>
            <p:cNvSpPr/>
            <p:nvPr/>
          </p:nvSpPr>
          <p:spPr>
            <a:xfrm>
              <a:off x="2121557"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0" name="Google Shape;30;p6"/>
            <p:cNvSpPr/>
            <p:nvPr/>
          </p:nvSpPr>
          <p:spPr>
            <a:xfrm>
              <a:off x="3923131"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1" name="Google Shape;31;p6"/>
            <p:cNvSpPr/>
            <p:nvPr/>
          </p:nvSpPr>
          <p:spPr>
            <a:xfrm>
              <a:off x="5724705"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2" name="Google Shape;32;p6"/>
            <p:cNvSpPr/>
            <p:nvPr/>
          </p:nvSpPr>
          <p:spPr>
            <a:xfrm>
              <a:off x="320007"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Prerequisites</a:t>
              </a:r>
              <a:endParaRPr b="1" sz="1000"/>
            </a:p>
          </p:txBody>
        </p:sp>
        <p:sp>
          <p:nvSpPr>
            <p:cNvPr id="33" name="Google Shape;33;p6"/>
            <p:cNvSpPr/>
            <p:nvPr/>
          </p:nvSpPr>
          <p:spPr>
            <a:xfrm>
              <a:off x="2121575"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Discovery</a:t>
              </a:r>
              <a:endParaRPr sz="1000"/>
            </a:p>
          </p:txBody>
        </p:sp>
        <p:sp>
          <p:nvSpPr>
            <p:cNvPr id="34" name="Google Shape;34;p6"/>
            <p:cNvSpPr/>
            <p:nvPr/>
          </p:nvSpPr>
          <p:spPr>
            <a:xfrm>
              <a:off x="3923143"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Delivery</a:t>
              </a:r>
              <a:endParaRPr sz="1000"/>
            </a:p>
          </p:txBody>
        </p:sp>
        <p:sp>
          <p:nvSpPr>
            <p:cNvPr id="35" name="Google Shape;35;p6"/>
            <p:cNvSpPr/>
            <p:nvPr/>
          </p:nvSpPr>
          <p:spPr>
            <a:xfrm>
              <a:off x="5724711"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Close</a:t>
              </a:r>
              <a:endParaRPr sz="1000"/>
            </a:p>
          </p:txBody>
        </p:sp>
        <p:sp>
          <p:nvSpPr>
            <p:cNvPr id="36" name="Google Shape;36;p6"/>
            <p:cNvSpPr/>
            <p:nvPr/>
          </p:nvSpPr>
          <p:spPr>
            <a:xfrm>
              <a:off x="319995"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1</a:t>
              </a:r>
              <a:endParaRPr i="1" sz="1000"/>
            </a:p>
          </p:txBody>
        </p:sp>
        <p:sp>
          <p:nvSpPr>
            <p:cNvPr id="37" name="Google Shape;37;p6"/>
            <p:cNvSpPr/>
            <p:nvPr/>
          </p:nvSpPr>
          <p:spPr>
            <a:xfrm>
              <a:off x="2121569"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2</a:t>
              </a:r>
              <a:endParaRPr sz="1000"/>
            </a:p>
          </p:txBody>
        </p:sp>
        <p:sp>
          <p:nvSpPr>
            <p:cNvPr id="38" name="Google Shape;38;p6"/>
            <p:cNvSpPr/>
            <p:nvPr/>
          </p:nvSpPr>
          <p:spPr>
            <a:xfrm>
              <a:off x="3923143"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3</a:t>
              </a:r>
              <a:endParaRPr sz="1000"/>
            </a:p>
          </p:txBody>
        </p:sp>
        <p:sp>
          <p:nvSpPr>
            <p:cNvPr id="39" name="Google Shape;39;p6"/>
            <p:cNvSpPr/>
            <p:nvPr/>
          </p:nvSpPr>
          <p:spPr>
            <a:xfrm>
              <a:off x="5724717"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4</a:t>
              </a:r>
              <a:endParaRPr sz="1000"/>
            </a:p>
          </p:txBody>
        </p:sp>
        <p:sp>
          <p:nvSpPr>
            <p:cNvPr id="40" name="Google Shape;40;p6"/>
            <p:cNvSpPr/>
            <p:nvPr/>
          </p:nvSpPr>
          <p:spPr>
            <a:xfrm>
              <a:off x="274320" y="4654694"/>
              <a:ext cx="7315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41" name="Google Shape;41;p6"/>
          <p:cNvSpPr/>
          <p:nvPr/>
        </p:nvSpPr>
        <p:spPr>
          <a:xfrm>
            <a:off x="4869125" y="2403125"/>
            <a:ext cx="6858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Project Manager</a:t>
            </a:r>
            <a:endParaRPr sz="900"/>
          </a:p>
        </p:txBody>
      </p:sp>
      <p:sp>
        <p:nvSpPr>
          <p:cNvPr id="42" name="Google Shape;42;p6"/>
          <p:cNvSpPr/>
          <p:nvPr/>
        </p:nvSpPr>
        <p:spPr>
          <a:xfrm>
            <a:off x="5522100" y="2403125"/>
            <a:ext cx="10023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Implementation Engineer</a:t>
            </a:r>
            <a:endParaRPr sz="900"/>
          </a:p>
        </p:txBody>
      </p:sp>
      <p:grpSp>
        <p:nvGrpSpPr>
          <p:cNvPr id="43" name="Google Shape;43;p6"/>
          <p:cNvGrpSpPr/>
          <p:nvPr/>
        </p:nvGrpSpPr>
        <p:grpSpPr>
          <a:xfrm>
            <a:off x="4983420" y="1925494"/>
            <a:ext cx="457196" cy="457196"/>
            <a:chOff x="2024575" y="3800650"/>
            <a:chExt cx="502800" cy="502800"/>
          </a:xfrm>
        </p:grpSpPr>
        <p:sp>
          <p:nvSpPr>
            <p:cNvPr id="44" name="Google Shape;44;p6"/>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grpSp>
        <p:nvGrpSpPr>
          <p:cNvPr id="46" name="Google Shape;46;p6"/>
          <p:cNvGrpSpPr/>
          <p:nvPr/>
        </p:nvGrpSpPr>
        <p:grpSpPr>
          <a:xfrm>
            <a:off x="5794658" y="1925494"/>
            <a:ext cx="457196" cy="457196"/>
            <a:chOff x="2024575" y="3800650"/>
            <a:chExt cx="502800" cy="502800"/>
          </a:xfrm>
        </p:grpSpPr>
        <p:sp>
          <p:nvSpPr>
            <p:cNvPr id="47" name="Google Shape;47;p6"/>
            <p:cNvSpPr/>
            <p:nvPr/>
          </p:nvSpPr>
          <p:spPr>
            <a:xfrm>
              <a:off x="2024575" y="3800650"/>
              <a:ext cx="502800" cy="502800"/>
            </a:xfrm>
            <a:prstGeom prst="ellipse">
              <a:avLst/>
            </a:prstGeom>
            <a:solidFill>
              <a:srgbClr val="FFF9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 name="Google Shape;48;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49" name="Google Shape;49;p6"/>
          <p:cNvSpPr/>
          <p:nvPr/>
        </p:nvSpPr>
        <p:spPr>
          <a:xfrm>
            <a:off x="4869125" y="1490825"/>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THE TEAM</a:t>
            </a:r>
            <a:endParaRPr b="1" sz="1000">
              <a:solidFill>
                <a:schemeClr val="dk1"/>
              </a:solidFill>
            </a:endParaRPr>
          </a:p>
        </p:txBody>
      </p:sp>
      <p:sp>
        <p:nvSpPr>
          <p:cNvPr id="50" name="Google Shape;50;p6"/>
          <p:cNvSpPr/>
          <p:nvPr/>
        </p:nvSpPr>
        <p:spPr>
          <a:xfrm>
            <a:off x="228600" y="29329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METHODOLOGY</a:t>
            </a:r>
            <a:endParaRPr b="1" sz="1000">
              <a:solidFill>
                <a:schemeClr val="dk1"/>
              </a:solidFill>
            </a:endParaRPr>
          </a:p>
        </p:txBody>
      </p:sp>
      <p:sp>
        <p:nvSpPr>
          <p:cNvPr id="51" name="Google Shape;51;p6"/>
          <p:cNvSpPr/>
          <p:nvPr/>
        </p:nvSpPr>
        <p:spPr>
          <a:xfrm>
            <a:off x="228600" y="7204900"/>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DELIVERABLES</a:t>
            </a:r>
            <a:endParaRPr b="1" sz="1000">
              <a:solidFill>
                <a:schemeClr val="dk1"/>
              </a:solidFill>
            </a:endParaRPr>
          </a:p>
        </p:txBody>
      </p:sp>
      <p:sp>
        <p:nvSpPr>
          <p:cNvPr id="52" name="Google Shape;52;p6"/>
          <p:cNvSpPr/>
          <p:nvPr/>
        </p:nvSpPr>
        <p:spPr>
          <a:xfrm>
            <a:off x="4869120" y="7204900"/>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GOVERNANCE</a:t>
            </a:r>
            <a:endParaRPr b="1" sz="1000">
              <a:solidFill>
                <a:schemeClr val="dk1"/>
              </a:solidFill>
            </a:endParaRPr>
          </a:p>
        </p:txBody>
      </p:sp>
      <p:sp>
        <p:nvSpPr>
          <p:cNvPr id="53" name="Google Shape;53;p6"/>
          <p:cNvSpPr/>
          <p:nvPr/>
        </p:nvSpPr>
        <p:spPr>
          <a:xfrm>
            <a:off x="228600" y="94393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HASHICORP  </a:t>
            </a:r>
            <a:r>
              <a:rPr lang="en" sz="800">
                <a:solidFill>
                  <a:schemeClr val="dk1"/>
                </a:solidFill>
              </a:rPr>
              <a:t>/  VAULT LAUNCH BRIEF</a:t>
            </a:r>
            <a:endParaRPr sz="800">
              <a:solidFill>
                <a:schemeClr val="dk1"/>
              </a:solidFill>
            </a:endParaRPr>
          </a:p>
        </p:txBody>
      </p:sp>
      <p:sp>
        <p:nvSpPr>
          <p:cNvPr id="54" name="Google Shape;54;p6"/>
          <p:cNvSpPr txBox="1"/>
          <p:nvPr>
            <p:ph type="title"/>
          </p:nvPr>
        </p:nvSpPr>
        <p:spPr>
          <a:xfrm>
            <a:off x="228600" y="423463"/>
            <a:ext cx="4740300" cy="524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6"/>
          <p:cNvSpPr txBox="1"/>
          <p:nvPr>
            <p:ph idx="5" type="title"/>
          </p:nvPr>
        </p:nvSpPr>
        <p:spPr>
          <a:xfrm>
            <a:off x="228600" y="820338"/>
            <a:ext cx="4740300" cy="524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6"/>
          <p:cNvSpPr/>
          <p:nvPr/>
        </p:nvSpPr>
        <p:spPr>
          <a:xfrm>
            <a:off x="228600" y="1490825"/>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SERVICE SUMMARY</a:t>
            </a:r>
            <a:endParaRPr b="1" sz="10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nvSpPr>
        <p:spPr>
          <a:xfrm>
            <a:off x="228600" y="304800"/>
            <a:ext cx="4972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Inter"/>
                <a:ea typeface="Inter"/>
                <a:cs typeface="Inter"/>
                <a:sym typeface="Inter"/>
              </a:rPr>
              <a:t>Machine Identity and Trust</a:t>
            </a:r>
            <a:endParaRPr b="1" sz="1800">
              <a:latin typeface="Inter"/>
              <a:ea typeface="Inter"/>
              <a:cs typeface="Inter"/>
              <a:sym typeface="Inter"/>
            </a:endParaRPr>
          </a:p>
        </p:txBody>
      </p:sp>
      <p:sp>
        <p:nvSpPr>
          <p:cNvPr id="62" name="Google Shape;62;p7"/>
          <p:cNvSpPr txBox="1"/>
          <p:nvPr/>
        </p:nvSpPr>
        <p:spPr>
          <a:xfrm>
            <a:off x="228600" y="651250"/>
            <a:ext cx="50577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Auto Renewed </a:t>
            </a:r>
            <a:r>
              <a:rPr lang="en">
                <a:latin typeface="Inter"/>
                <a:ea typeface="Inter"/>
                <a:cs typeface="Inter"/>
                <a:sym typeface="Inter"/>
              </a:rPr>
              <a:t>Certificates</a:t>
            </a:r>
            <a:endParaRPr>
              <a:latin typeface="Inter"/>
              <a:ea typeface="Inter"/>
              <a:cs typeface="Inter"/>
              <a:sym typeface="Inter"/>
            </a:endParaRPr>
          </a:p>
        </p:txBody>
      </p:sp>
      <p:sp>
        <p:nvSpPr>
          <p:cNvPr id="63" name="Google Shape;63;p7"/>
          <p:cNvSpPr txBox="1"/>
          <p:nvPr/>
        </p:nvSpPr>
        <p:spPr>
          <a:xfrm>
            <a:off x="5286300" y="602050"/>
            <a:ext cx="2268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nter"/>
                <a:ea typeface="Inter"/>
                <a:cs typeface="Inter"/>
                <a:sym typeface="Inter"/>
              </a:rPr>
              <a:t>Sales One Pager</a:t>
            </a:r>
            <a:endParaRPr>
              <a:latin typeface="Inter"/>
              <a:ea typeface="Inter"/>
              <a:cs typeface="Inter"/>
              <a:sym typeface="Inter"/>
            </a:endParaRPr>
          </a:p>
        </p:txBody>
      </p:sp>
      <p:sp>
        <p:nvSpPr>
          <p:cNvPr id="64" name="Google Shape;64;p7"/>
          <p:cNvSpPr/>
          <p:nvPr/>
        </p:nvSpPr>
        <p:spPr>
          <a:xfrm>
            <a:off x="217200" y="2934800"/>
            <a:ext cx="7315200" cy="26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Inter"/>
                <a:ea typeface="Inter"/>
                <a:cs typeface="Inter"/>
                <a:sym typeface="Inter"/>
              </a:rPr>
              <a:t>As compliance requirements tighten around certificate rotation and revocation, organizations must accelerate certificate deployment beyond the limits of today's manual processes. Currently, an operator may request a certificate via a helpdesk ticket, manually connect to the consuming workload, and restart it, an inefficient approach that fails to meet evolving compliance demands.</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A 2024 Venafi survey found enterprises spend 110,000 hours deploying certificates, with automation still rare - 29% rely on spreadsheets for tracking. Meanwhile, certificate-related outages have cost companies millions: in 2023, Starlink experienced service disruption due to an expired ground station certificate, and in 2022, Spotify's Megaphone was down for over nine hours due to an expired TLS certificate. A 2016 Ponemon Institute report estimates downtime costs at ~$9,000 per minute, meaning failure to modernize could result in losses of up to $4.8M per incident.</a:t>
            </a:r>
            <a:endParaRPr sz="1000">
              <a:latin typeface="Inter"/>
              <a:ea typeface="Inter"/>
              <a:cs typeface="Inter"/>
              <a:sym typeface="Inter"/>
            </a:endParaRPr>
          </a:p>
          <a:p>
            <a:pPr indent="0" lvl="0" marL="0" rtl="0" algn="l">
              <a:lnSpc>
                <a:spcPct val="115000"/>
              </a:lnSpc>
              <a:spcBef>
                <a:spcPts val="0"/>
              </a:spcBef>
              <a:spcAft>
                <a:spcPts val="0"/>
              </a:spcAft>
              <a:buNone/>
            </a:pPr>
            <a:r>
              <a:t/>
            </a:r>
            <a:endParaRPr sz="1000">
              <a:latin typeface="Inter"/>
              <a:ea typeface="Inter"/>
              <a:cs typeface="Inter"/>
              <a:sym typeface="Inter"/>
            </a:endParaRPr>
          </a:p>
          <a:p>
            <a:pPr indent="0" lvl="0" marL="0" rtl="0" algn="l">
              <a:lnSpc>
                <a:spcPct val="115000"/>
              </a:lnSpc>
              <a:spcBef>
                <a:spcPts val="0"/>
              </a:spcBef>
              <a:spcAft>
                <a:spcPts val="0"/>
              </a:spcAft>
              <a:buNone/>
            </a:pPr>
            <a:r>
              <a:rPr lang="en" sz="1000">
                <a:latin typeface="Inter"/>
                <a:ea typeface="Inter"/>
                <a:cs typeface="Inter"/>
                <a:sym typeface="Inter"/>
              </a:rPr>
              <a:t>With HashiCorp’s opinionated workflow, teams can eliminate inefficiencies, reducing certificate deployment effort by 99%. Vault automates issuance and lifecycle management, ensuring security leaders can protect valid identities, enforce compliance, and reduce operational costs, all within a unified, scalable platform.</a:t>
            </a:r>
            <a:endParaRPr sz="1000">
              <a:latin typeface="Inter"/>
              <a:ea typeface="Inter"/>
              <a:cs typeface="Inter"/>
              <a:sym typeface="Inter"/>
            </a:endParaRPr>
          </a:p>
          <a:p>
            <a:pPr indent="0" lvl="0" marL="0" rtl="0" algn="l">
              <a:lnSpc>
                <a:spcPct val="100000"/>
              </a:lnSpc>
              <a:spcBef>
                <a:spcPts val="0"/>
              </a:spcBef>
              <a:spcAft>
                <a:spcPts val="0"/>
              </a:spcAft>
              <a:buNone/>
            </a:pPr>
            <a:r>
              <a:t/>
            </a:r>
            <a:endParaRPr b="1" sz="1000">
              <a:solidFill>
                <a:schemeClr val="dk1"/>
              </a:solidFill>
              <a:latin typeface="Inter"/>
              <a:ea typeface="Inter"/>
              <a:cs typeface="Inter"/>
              <a:sym typeface="Inter"/>
            </a:endParaRPr>
          </a:p>
        </p:txBody>
      </p:sp>
      <p:sp>
        <p:nvSpPr>
          <p:cNvPr id="65" name="Google Shape;65;p7"/>
          <p:cNvSpPr/>
          <p:nvPr/>
        </p:nvSpPr>
        <p:spPr>
          <a:xfrm>
            <a:off x="2264750" y="1408700"/>
            <a:ext cx="5279400" cy="118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Inter"/>
                <a:ea typeface="Inter"/>
                <a:cs typeface="Inter"/>
                <a:sym typeface="Inter"/>
              </a:rPr>
              <a:t>Ideal customers for this sales play are those who have not considered automating their certificate lifecycle, or customers who have used or are using other tools which may be more manual in nature for managing their certificates.</a:t>
            </a:r>
            <a:r>
              <a:rPr lang="en" sz="1000">
                <a:latin typeface="Inter"/>
                <a:ea typeface="Inter"/>
                <a:cs typeface="Inter"/>
                <a:sym typeface="Inter"/>
              </a:rPr>
              <a:t> This sales play is a good fit for customers looking to automatically manage PKI certificates for closed ecosystems like mesh, mTLS, or looking to implement private certificate authorities.</a:t>
            </a:r>
            <a:endParaRPr sz="1000">
              <a:latin typeface="Inter"/>
              <a:ea typeface="Inter"/>
              <a:cs typeface="Inter"/>
              <a:sym typeface="Inter"/>
            </a:endParaRPr>
          </a:p>
          <a:p>
            <a:pPr indent="0" lvl="0" marL="0" rtl="0" algn="l">
              <a:lnSpc>
                <a:spcPct val="125000"/>
              </a:lnSpc>
              <a:spcBef>
                <a:spcPts val="0"/>
              </a:spcBef>
              <a:spcAft>
                <a:spcPts val="0"/>
              </a:spcAft>
              <a:buNone/>
            </a:pPr>
            <a:r>
              <a:t/>
            </a:r>
            <a:endParaRPr sz="1000">
              <a:solidFill>
                <a:schemeClr val="dk1"/>
              </a:solidFill>
              <a:latin typeface="Inter"/>
              <a:ea typeface="Inter"/>
              <a:cs typeface="Inter"/>
              <a:sym typeface="Inter"/>
            </a:endParaRPr>
          </a:p>
          <a:p>
            <a:pPr indent="0" lvl="0" marL="0" rtl="0" algn="l">
              <a:lnSpc>
                <a:spcPct val="150000"/>
              </a:lnSpc>
              <a:spcBef>
                <a:spcPts val="0"/>
              </a:spcBef>
              <a:spcAft>
                <a:spcPts val="0"/>
              </a:spcAft>
              <a:buClr>
                <a:schemeClr val="dk1"/>
              </a:buClr>
              <a:buSzPts val="1100"/>
              <a:buFont typeface="Arial"/>
              <a:buNone/>
            </a:pPr>
            <a:r>
              <a:t/>
            </a:r>
            <a:endParaRPr b="1" sz="1000">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000">
              <a:solidFill>
                <a:schemeClr val="dk1"/>
              </a:solidFill>
              <a:latin typeface="Inter"/>
              <a:ea typeface="Inter"/>
              <a:cs typeface="Inter"/>
              <a:sym typeface="Inter"/>
            </a:endParaRPr>
          </a:p>
          <a:p>
            <a:pPr indent="0" lvl="0" marL="0" rtl="0" algn="l">
              <a:spcBef>
                <a:spcPts val="0"/>
              </a:spcBef>
              <a:spcAft>
                <a:spcPts val="0"/>
              </a:spcAft>
              <a:buNone/>
            </a:pPr>
            <a:r>
              <a:t/>
            </a:r>
            <a:endParaRPr sz="1000">
              <a:solidFill>
                <a:schemeClr val="dk1"/>
              </a:solidFill>
              <a:latin typeface="Inter"/>
              <a:ea typeface="Inter"/>
              <a:cs typeface="Inter"/>
              <a:sym typeface="Inter"/>
            </a:endParaRPr>
          </a:p>
        </p:txBody>
      </p:sp>
      <p:sp>
        <p:nvSpPr>
          <p:cNvPr id="66" name="Google Shape;66;p7"/>
          <p:cNvSpPr/>
          <p:nvPr/>
        </p:nvSpPr>
        <p:spPr>
          <a:xfrm>
            <a:off x="217200" y="1109825"/>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OVERVIEW</a:t>
            </a:r>
            <a:endParaRPr b="1" sz="1000">
              <a:solidFill>
                <a:schemeClr val="dk1"/>
              </a:solidFill>
              <a:latin typeface="Inter"/>
              <a:ea typeface="Inter"/>
              <a:cs typeface="Inter"/>
              <a:sym typeface="Inter"/>
            </a:endParaRPr>
          </a:p>
        </p:txBody>
      </p:sp>
      <p:sp>
        <p:nvSpPr>
          <p:cNvPr id="67" name="Google Shape;67;p7"/>
          <p:cNvSpPr/>
          <p:nvPr/>
        </p:nvSpPr>
        <p:spPr>
          <a:xfrm>
            <a:off x="217200" y="2653188"/>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WHY &amp; WHAT</a:t>
            </a:r>
            <a:endParaRPr b="1" sz="1000">
              <a:solidFill>
                <a:schemeClr val="dk1"/>
              </a:solidFill>
              <a:latin typeface="Inter"/>
              <a:ea typeface="Inter"/>
              <a:cs typeface="Inter"/>
              <a:sym typeface="Inter"/>
            </a:endParaRPr>
          </a:p>
        </p:txBody>
      </p:sp>
      <p:sp>
        <p:nvSpPr>
          <p:cNvPr id="68" name="Google Shape;68;p7"/>
          <p:cNvSpPr/>
          <p:nvPr/>
        </p:nvSpPr>
        <p:spPr>
          <a:xfrm>
            <a:off x="6211521" y="382524"/>
            <a:ext cx="1267375" cy="301752"/>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9" name="Google Shape;69;p7"/>
          <p:cNvSpPr/>
          <p:nvPr/>
        </p:nvSpPr>
        <p:spPr>
          <a:xfrm>
            <a:off x="217200" y="5707077"/>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BUSINESS VALUE OF IMPLEMENTING AUTOMATIC CERTIFICATE RENEWAL WITH HASHICORP VAULT</a:t>
            </a:r>
            <a:endParaRPr b="1" sz="1000">
              <a:solidFill>
                <a:schemeClr val="dk1"/>
              </a:solidFill>
              <a:latin typeface="Inter"/>
              <a:ea typeface="Inter"/>
              <a:cs typeface="Inter"/>
              <a:sym typeface="Inter"/>
            </a:endParaRPr>
          </a:p>
        </p:txBody>
      </p:sp>
      <p:sp>
        <p:nvSpPr>
          <p:cNvPr id="70" name="Google Shape;70;p7"/>
          <p:cNvSpPr/>
          <p:nvPr/>
        </p:nvSpPr>
        <p:spPr>
          <a:xfrm>
            <a:off x="217200" y="6042050"/>
            <a:ext cx="7315200" cy="14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Inter"/>
                <a:ea typeface="Inter"/>
                <a:cs typeface="Inter"/>
                <a:sym typeface="Inter"/>
              </a:rPr>
              <a:t>Scale processes, procedures, and drive compliance for certificate management in a way that accelerates the automation of certificate renewal workflows.</a:t>
            </a:r>
            <a:endParaRPr sz="1000">
              <a:solidFill>
                <a:schemeClr val="dk1"/>
              </a:solidFill>
              <a:latin typeface="Inter"/>
              <a:ea typeface="Inter"/>
              <a:cs typeface="Inter"/>
              <a:sym typeface="Inter"/>
            </a:endParaRPr>
          </a:p>
          <a:p>
            <a:pPr indent="-292100" lvl="0" marL="457200" rtl="0" algn="l">
              <a:lnSpc>
                <a:spcPct val="115000"/>
              </a:lnSpc>
              <a:spcBef>
                <a:spcPts val="400"/>
              </a:spcBef>
              <a:spcAft>
                <a:spcPts val="0"/>
              </a:spcAft>
              <a:buClr>
                <a:schemeClr val="dk1"/>
              </a:buClr>
              <a:buSzPts val="1000"/>
              <a:buFont typeface="Inter"/>
              <a:buChar char="●"/>
            </a:pPr>
            <a:r>
              <a:rPr b="1" lang="en" sz="1000">
                <a:solidFill>
                  <a:schemeClr val="dk1"/>
                </a:solidFill>
                <a:latin typeface="Inter"/>
                <a:ea typeface="Inter"/>
                <a:cs typeface="Inter"/>
                <a:sym typeface="Inter"/>
              </a:rPr>
              <a:t>Cost</a:t>
            </a:r>
            <a:r>
              <a:rPr lang="en" sz="1000">
                <a:solidFill>
                  <a:schemeClr val="dk1"/>
                </a:solidFill>
                <a:latin typeface="Inter"/>
                <a:ea typeface="Inter"/>
                <a:cs typeface="Inter"/>
                <a:sym typeface="Inter"/>
              </a:rPr>
              <a:t> - Fewer hours manually configuring and renewing certificates across all services within the organization</a:t>
            </a:r>
            <a:endParaRPr sz="1000">
              <a:solidFill>
                <a:schemeClr val="dk1"/>
              </a:solidFill>
              <a:latin typeface="Inter"/>
              <a:ea typeface="Inter"/>
              <a:cs typeface="Inter"/>
              <a:sym typeface="Inter"/>
            </a:endParaRPr>
          </a:p>
          <a:p>
            <a:pPr indent="-292100" lvl="0" marL="457200" rtl="0" algn="l">
              <a:lnSpc>
                <a:spcPct val="115000"/>
              </a:lnSpc>
              <a:spcBef>
                <a:spcPts val="400"/>
              </a:spcBef>
              <a:spcAft>
                <a:spcPts val="0"/>
              </a:spcAft>
              <a:buClr>
                <a:schemeClr val="dk1"/>
              </a:buClr>
              <a:buSzPts val="1000"/>
              <a:buFont typeface="Inter"/>
              <a:buChar char="●"/>
            </a:pPr>
            <a:r>
              <a:rPr b="1" lang="en" sz="1000">
                <a:solidFill>
                  <a:schemeClr val="dk1"/>
                </a:solidFill>
                <a:latin typeface="Inter"/>
                <a:ea typeface="Inter"/>
                <a:cs typeface="Inter"/>
                <a:sym typeface="Inter"/>
              </a:rPr>
              <a:t>Speed</a:t>
            </a:r>
            <a:r>
              <a:rPr lang="en" sz="1000">
                <a:solidFill>
                  <a:schemeClr val="dk1"/>
                </a:solidFill>
                <a:latin typeface="Inter"/>
                <a:ea typeface="Inter"/>
                <a:cs typeface="Inter"/>
                <a:sym typeface="Inter"/>
              </a:rPr>
              <a:t> - Increase efficiency through automation of the certificate renewal process</a:t>
            </a:r>
            <a:endParaRPr sz="1000">
              <a:solidFill>
                <a:schemeClr val="dk1"/>
              </a:solidFill>
              <a:latin typeface="Inter"/>
              <a:ea typeface="Inter"/>
              <a:cs typeface="Inter"/>
              <a:sym typeface="Inter"/>
            </a:endParaRPr>
          </a:p>
          <a:p>
            <a:pPr indent="-292100" lvl="0" marL="457200" rtl="0" algn="l">
              <a:lnSpc>
                <a:spcPct val="115000"/>
              </a:lnSpc>
              <a:spcBef>
                <a:spcPts val="400"/>
              </a:spcBef>
              <a:spcAft>
                <a:spcPts val="0"/>
              </a:spcAft>
              <a:buClr>
                <a:schemeClr val="dk1"/>
              </a:buClr>
              <a:buSzPts val="1000"/>
              <a:buFont typeface="Inter"/>
              <a:buChar char="●"/>
            </a:pPr>
            <a:r>
              <a:rPr b="1" lang="en" sz="1000">
                <a:solidFill>
                  <a:schemeClr val="dk1"/>
                </a:solidFill>
                <a:latin typeface="Inter"/>
                <a:ea typeface="Inter"/>
                <a:cs typeface="Inter"/>
                <a:sym typeface="Inter"/>
              </a:rPr>
              <a:t>Risk</a:t>
            </a:r>
            <a:r>
              <a:rPr lang="en" sz="1000">
                <a:solidFill>
                  <a:schemeClr val="dk1"/>
                </a:solidFill>
                <a:latin typeface="Inter"/>
                <a:ea typeface="Inter"/>
                <a:cs typeface="Inter"/>
                <a:sym typeface="Inter"/>
              </a:rPr>
              <a:t> - Meet accelerated certificate compliance guidelines, reduce risk of service downtime</a:t>
            </a:r>
            <a:endParaRPr sz="1000">
              <a:solidFill>
                <a:schemeClr val="dk1"/>
              </a:solidFill>
              <a:latin typeface="Inter"/>
              <a:ea typeface="Inter"/>
              <a:cs typeface="Inter"/>
              <a:sym typeface="Inter"/>
            </a:endParaRPr>
          </a:p>
          <a:p>
            <a:pPr indent="0" lvl="0" marL="0" rtl="0" algn="l">
              <a:lnSpc>
                <a:spcPct val="125000"/>
              </a:lnSpc>
              <a:spcBef>
                <a:spcPts val="400"/>
              </a:spcBef>
              <a:spcAft>
                <a:spcPts val="0"/>
              </a:spcAft>
              <a:buNone/>
            </a:pPr>
            <a:r>
              <a:rPr lang="en" sz="1000">
                <a:solidFill>
                  <a:schemeClr val="dk1"/>
                </a:solidFill>
                <a:latin typeface="Inter"/>
                <a:ea typeface="Inter"/>
                <a:cs typeface="Inter"/>
                <a:sym typeface="Inter"/>
              </a:rPr>
              <a:t>	</a:t>
            </a:r>
            <a:endParaRPr sz="1000">
              <a:solidFill>
                <a:schemeClr val="dk1"/>
              </a:solidFill>
              <a:latin typeface="Inter"/>
              <a:ea typeface="Inter"/>
              <a:cs typeface="Inter"/>
              <a:sym typeface="Inter"/>
            </a:endParaRPr>
          </a:p>
        </p:txBody>
      </p:sp>
      <p:sp>
        <p:nvSpPr>
          <p:cNvPr id="71" name="Google Shape;71;p7"/>
          <p:cNvSpPr/>
          <p:nvPr/>
        </p:nvSpPr>
        <p:spPr>
          <a:xfrm>
            <a:off x="228600" y="2063350"/>
            <a:ext cx="994500" cy="457200"/>
          </a:xfrm>
          <a:prstGeom prst="rect">
            <a:avLst/>
          </a:prstGeom>
          <a:solidFill>
            <a:srgbClr val="FFFFFF"/>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700">
                <a:latin typeface="Inter"/>
                <a:ea typeface="Inter"/>
                <a:cs typeface="Inter"/>
                <a:sym typeface="Inter"/>
              </a:rPr>
              <a:t>Directo</a:t>
            </a:r>
            <a:r>
              <a:rPr lang="en" sz="700">
                <a:latin typeface="Inter"/>
                <a:ea typeface="Inter"/>
                <a:cs typeface="Inter"/>
                <a:sym typeface="Inter"/>
              </a:rPr>
              <a:t>r</a:t>
            </a:r>
            <a:r>
              <a:rPr lang="en" sz="700">
                <a:latin typeface="Inter"/>
                <a:ea typeface="Inter"/>
                <a:cs typeface="Inter"/>
                <a:sym typeface="Inter"/>
              </a:rPr>
              <a:t> or Technical Manager of Security</a:t>
            </a:r>
            <a:endParaRPr sz="700">
              <a:latin typeface="Inter"/>
              <a:ea typeface="Inter"/>
              <a:cs typeface="Inter"/>
              <a:sym typeface="Inter"/>
            </a:endParaRPr>
          </a:p>
        </p:txBody>
      </p:sp>
      <p:sp>
        <p:nvSpPr>
          <p:cNvPr id="72" name="Google Shape;72;p7"/>
          <p:cNvSpPr/>
          <p:nvPr/>
        </p:nvSpPr>
        <p:spPr>
          <a:xfrm>
            <a:off x="1145475" y="2063325"/>
            <a:ext cx="1119300" cy="457200"/>
          </a:xfrm>
          <a:prstGeom prst="rect">
            <a:avLst/>
          </a:prstGeom>
          <a:solidFill>
            <a:srgbClr val="FFFFFF"/>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700">
                <a:latin typeface="Inter"/>
                <a:ea typeface="Inter"/>
                <a:cs typeface="Inter"/>
                <a:sym typeface="Inter"/>
              </a:rPr>
              <a:t>Hea</a:t>
            </a:r>
            <a:r>
              <a:rPr lang="en" sz="700">
                <a:latin typeface="Inter"/>
                <a:ea typeface="Inter"/>
                <a:cs typeface="Inter"/>
                <a:sym typeface="Inter"/>
              </a:rPr>
              <a:t>d</a:t>
            </a:r>
            <a:r>
              <a:rPr lang="en" sz="700">
                <a:latin typeface="Inter"/>
                <a:ea typeface="Inter"/>
                <a:cs typeface="Inter"/>
                <a:sym typeface="Inter"/>
              </a:rPr>
              <a:t> Of Platform or Application Development</a:t>
            </a:r>
            <a:endParaRPr sz="700">
              <a:latin typeface="Inter"/>
              <a:ea typeface="Inter"/>
              <a:cs typeface="Inter"/>
              <a:sym typeface="Inter"/>
            </a:endParaRPr>
          </a:p>
        </p:txBody>
      </p:sp>
      <p:sp>
        <p:nvSpPr>
          <p:cNvPr id="73" name="Google Shape;73;p7"/>
          <p:cNvSpPr/>
          <p:nvPr/>
        </p:nvSpPr>
        <p:spPr>
          <a:xfrm>
            <a:off x="308625" y="7949175"/>
            <a:ext cx="3437700" cy="22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RESOURCES</a:t>
            </a:r>
            <a:endParaRPr b="1" sz="1000">
              <a:solidFill>
                <a:schemeClr val="dk1"/>
              </a:solidFill>
              <a:latin typeface="Inter"/>
              <a:ea typeface="Inter"/>
              <a:cs typeface="Inter"/>
              <a:sym typeface="Inter"/>
            </a:endParaRPr>
          </a:p>
        </p:txBody>
      </p:sp>
      <p:grpSp>
        <p:nvGrpSpPr>
          <p:cNvPr id="74" name="Google Shape;74;p7"/>
          <p:cNvGrpSpPr/>
          <p:nvPr/>
        </p:nvGrpSpPr>
        <p:grpSpPr>
          <a:xfrm>
            <a:off x="308625" y="7884957"/>
            <a:ext cx="7132356" cy="1245994"/>
            <a:chOff x="251450" y="8159522"/>
            <a:chExt cx="7132356" cy="1327503"/>
          </a:xfrm>
        </p:grpSpPr>
        <p:sp>
          <p:nvSpPr>
            <p:cNvPr id="75" name="Google Shape;75;p7"/>
            <p:cNvSpPr/>
            <p:nvPr/>
          </p:nvSpPr>
          <p:spPr>
            <a:xfrm>
              <a:off x="251450" y="8159525"/>
              <a:ext cx="3529200" cy="1327500"/>
            </a:xfrm>
            <a:prstGeom prst="rect">
              <a:avLst/>
            </a:prstGeom>
            <a:solidFill>
              <a:srgbClr val="FFF6B9"/>
            </a:solidFill>
            <a:ln>
              <a:noFill/>
            </a:ln>
          </p:spPr>
          <p:txBody>
            <a:bodyPr anchorCtr="0" anchor="t" bIns="91425" lIns="91425" spcFirstLastPara="1" rIns="91425" wrap="square" tIns="91425">
              <a:noAutofit/>
            </a:bodyPr>
            <a:lstStyle/>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1st call Deck (PMM)</a:t>
              </a:r>
              <a:endParaRPr b="1" sz="1000">
                <a:solidFill>
                  <a:schemeClr val="dk1"/>
                </a:solidFill>
                <a:latin typeface="Inter"/>
                <a:ea typeface="Inter"/>
                <a:cs typeface="Inter"/>
                <a:sym typeface="Inter"/>
              </a:endParaRPr>
            </a:p>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Discovery Guide</a:t>
              </a:r>
              <a:endParaRPr b="1" sz="1000">
                <a:solidFill>
                  <a:schemeClr val="dk1"/>
                </a:solidFill>
                <a:latin typeface="Inter"/>
                <a:ea typeface="Inter"/>
                <a:cs typeface="Inter"/>
                <a:sym typeface="Inter"/>
              </a:endParaRPr>
            </a:p>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Objection Handling Guide</a:t>
              </a:r>
              <a:endParaRPr b="1" sz="1000">
                <a:solidFill>
                  <a:schemeClr val="dk1"/>
                </a:solidFill>
                <a:latin typeface="Inter"/>
                <a:ea typeface="Inter"/>
                <a:cs typeface="Inter"/>
                <a:sym typeface="Inter"/>
              </a:endParaRPr>
            </a:p>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2nd call Deck (Technical)</a:t>
              </a:r>
              <a:endParaRPr sz="1000">
                <a:latin typeface="Inter"/>
                <a:ea typeface="Inter"/>
                <a:cs typeface="Inter"/>
                <a:sym typeface="Inter"/>
              </a:endParaRPr>
            </a:p>
          </p:txBody>
        </p:sp>
        <p:sp>
          <p:nvSpPr>
            <p:cNvPr id="76" name="Google Shape;76;p7"/>
            <p:cNvSpPr/>
            <p:nvPr/>
          </p:nvSpPr>
          <p:spPr>
            <a:xfrm>
              <a:off x="3854606" y="8159522"/>
              <a:ext cx="3529200" cy="1327400"/>
            </a:xfrm>
            <a:prstGeom prst="rect">
              <a:avLst/>
            </a:prstGeom>
            <a:solidFill>
              <a:srgbClr val="FFF6B9"/>
            </a:solidFill>
            <a:ln>
              <a:noFill/>
            </a:ln>
          </p:spPr>
          <p:txBody>
            <a:bodyPr anchorCtr="0" anchor="t" bIns="91425" lIns="91425" spcFirstLastPara="1" rIns="91425" wrap="square" tIns="91425">
              <a:noAutofit/>
            </a:bodyPr>
            <a:lstStyle/>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DDR Demo</a:t>
              </a:r>
              <a:endParaRPr b="1" sz="1000">
                <a:solidFill>
                  <a:schemeClr val="dk1"/>
                </a:solidFill>
                <a:latin typeface="Inter"/>
                <a:ea typeface="Inter"/>
                <a:cs typeface="Inter"/>
                <a:sym typeface="Inter"/>
              </a:endParaRPr>
            </a:p>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Workshop</a:t>
              </a:r>
              <a:endParaRPr b="1" sz="1000">
                <a:solidFill>
                  <a:schemeClr val="dk1"/>
                </a:solidFill>
                <a:latin typeface="Inter"/>
                <a:ea typeface="Inter"/>
                <a:cs typeface="Inter"/>
                <a:sym typeface="Inter"/>
              </a:endParaRPr>
            </a:p>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Validated Pattern</a:t>
              </a:r>
              <a:endParaRPr b="1" sz="1000">
                <a:solidFill>
                  <a:schemeClr val="dk1"/>
                </a:solidFill>
                <a:latin typeface="Inter"/>
                <a:ea typeface="Inter"/>
                <a:cs typeface="Inter"/>
                <a:sym typeface="Inter"/>
              </a:endParaRPr>
            </a:p>
            <a:p>
              <a:pPr indent="-292100" lvl="0" marL="457200" marR="0" rtl="0" algn="l">
                <a:lnSpc>
                  <a:spcPct val="150000"/>
                </a:lnSpc>
                <a:spcBef>
                  <a:spcPts val="0"/>
                </a:spcBef>
                <a:spcAft>
                  <a:spcPts val="0"/>
                </a:spcAft>
                <a:buClr>
                  <a:schemeClr val="dk1"/>
                </a:buClr>
                <a:buSzPts val="1000"/>
                <a:buFont typeface="Inter"/>
                <a:buChar char="●"/>
              </a:pPr>
              <a:r>
                <a:rPr b="1" lang="en" sz="1000">
                  <a:solidFill>
                    <a:schemeClr val="dk1"/>
                  </a:solidFill>
                  <a:latin typeface="Inter"/>
                  <a:ea typeface="Inter"/>
                  <a:cs typeface="Inter"/>
                  <a:sym typeface="Inter"/>
                </a:rPr>
                <a:t>Pricing Exception</a:t>
              </a:r>
              <a:endParaRPr b="1" sz="1000">
                <a:solidFill>
                  <a:schemeClr val="dk1"/>
                </a:solidFill>
                <a:latin typeface="Inter"/>
                <a:ea typeface="Inter"/>
                <a:cs typeface="Inter"/>
                <a:sym typeface="Inter"/>
              </a:endParaRPr>
            </a:p>
          </p:txBody>
        </p:sp>
      </p:grpSp>
      <p:sp>
        <p:nvSpPr>
          <p:cNvPr id="77" name="Google Shape;77;p7"/>
          <p:cNvSpPr/>
          <p:nvPr/>
        </p:nvSpPr>
        <p:spPr>
          <a:xfrm>
            <a:off x="228600" y="95155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t>SALES ONE PAGER </a:t>
            </a:r>
            <a:r>
              <a:rPr lang="en" sz="800">
                <a:solidFill>
                  <a:srgbClr val="000000"/>
                </a:solidFill>
              </a:rPr>
              <a:t>/  </a:t>
            </a:r>
            <a:r>
              <a:rPr lang="en" sz="800"/>
              <a:t>AUTO RENEWED CERTS</a:t>
            </a:r>
            <a:endParaRPr sz="800">
              <a:solidFill>
                <a:srgbClr val="000000"/>
              </a:solidFill>
            </a:endParaRPr>
          </a:p>
        </p:txBody>
      </p:sp>
      <p:sp>
        <p:nvSpPr>
          <p:cNvPr id="78" name="Google Shape;78;p7"/>
          <p:cNvSpPr/>
          <p:nvPr/>
        </p:nvSpPr>
        <p:spPr>
          <a:xfrm>
            <a:off x="335196" y="95493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79" name="Google Shape;79;p7"/>
          <p:cNvSpPr/>
          <p:nvPr/>
        </p:nvSpPr>
        <p:spPr>
          <a:xfrm>
            <a:off x="308625" y="7616550"/>
            <a:ext cx="7132200" cy="22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Inter"/>
                <a:ea typeface="Inter"/>
                <a:cs typeface="Inter"/>
                <a:sym typeface="Inter"/>
              </a:rPr>
              <a:t>RESOURCES</a:t>
            </a:r>
            <a:endParaRPr b="1" sz="1000">
              <a:solidFill>
                <a:srgbClr val="000000"/>
              </a:solidFill>
              <a:latin typeface="Inter"/>
              <a:ea typeface="Inter"/>
              <a:cs typeface="Inter"/>
              <a:sym typeface="Inter"/>
            </a:endParaRPr>
          </a:p>
        </p:txBody>
      </p:sp>
      <p:grpSp>
        <p:nvGrpSpPr>
          <p:cNvPr id="80" name="Google Shape;80;p7"/>
          <p:cNvGrpSpPr/>
          <p:nvPr/>
        </p:nvGrpSpPr>
        <p:grpSpPr>
          <a:xfrm>
            <a:off x="1476520" y="1571269"/>
            <a:ext cx="457196" cy="457196"/>
            <a:chOff x="2024575" y="3800650"/>
            <a:chExt cx="502800" cy="502800"/>
          </a:xfrm>
        </p:grpSpPr>
        <p:sp>
          <p:nvSpPr>
            <p:cNvPr id="81" name="Google Shape;81;p7"/>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83" name="Google Shape;83;p7"/>
          <p:cNvGrpSpPr/>
          <p:nvPr/>
        </p:nvGrpSpPr>
        <p:grpSpPr>
          <a:xfrm>
            <a:off x="497245" y="1571269"/>
            <a:ext cx="457196" cy="457196"/>
            <a:chOff x="2024575" y="3800650"/>
            <a:chExt cx="502800" cy="502800"/>
          </a:xfrm>
        </p:grpSpPr>
        <p:sp>
          <p:nvSpPr>
            <p:cNvPr id="84" name="Google Shape;84;p7"/>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86" name="Google Shape;86;p7"/>
          <p:cNvSpPr/>
          <p:nvPr/>
        </p:nvSpPr>
        <p:spPr>
          <a:xfrm>
            <a:off x="274325" y="7474100"/>
            <a:ext cx="7267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