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3" r:id="rId3"/>
    <p:sldId id="286" r:id="rId4"/>
    <p:sldId id="257" r:id="rId5"/>
    <p:sldId id="262" r:id="rId6"/>
    <p:sldId id="258" r:id="rId7"/>
    <p:sldId id="263" r:id="rId8"/>
    <p:sldId id="259" r:id="rId9"/>
    <p:sldId id="264" r:id="rId10"/>
    <p:sldId id="260" r:id="rId11"/>
    <p:sldId id="265" r:id="rId12"/>
    <p:sldId id="261" r:id="rId13"/>
    <p:sldId id="266" r:id="rId14"/>
    <p:sldId id="287" r:id="rId15"/>
    <p:sldId id="267" r:id="rId16"/>
    <p:sldId id="288" r:id="rId17"/>
    <p:sldId id="269" r:id="rId18"/>
    <p:sldId id="268" r:id="rId19"/>
    <p:sldId id="289" r:id="rId20"/>
    <p:sldId id="270" r:id="rId21"/>
    <p:sldId id="271" r:id="rId22"/>
    <p:sldId id="272" r:id="rId23"/>
    <p:sldId id="273" r:id="rId24"/>
    <p:sldId id="274" r:id="rId25"/>
    <p:sldId id="290" r:id="rId26"/>
    <p:sldId id="275" r:id="rId27"/>
    <p:sldId id="276" r:id="rId28"/>
    <p:sldId id="279" r:id="rId29"/>
    <p:sldId id="284" r:id="rId30"/>
    <p:sldId id="285" r:id="rId31"/>
  </p:sldIdLst>
  <p:sldSz cx="6858000" cy="9144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7" autoAdjust="0"/>
  </p:normalViewPr>
  <p:slideViewPr>
    <p:cSldViewPr snapToGrid="0">
      <p:cViewPr varScale="1">
        <p:scale>
          <a:sx n="56" d="100"/>
          <a:sy n="56" d="100"/>
        </p:scale>
        <p:origin x="21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5C22-E5F5-412A-A5FC-2AA1DD8270A9}" type="datetimeFigureOut">
              <a:rPr lang="es-CO" smtClean="0"/>
              <a:t>02/01/2019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D595-F7C3-4EA1-8EFB-0659D4759D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466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5C22-E5F5-412A-A5FC-2AA1DD8270A9}" type="datetimeFigureOut">
              <a:rPr lang="es-CO" smtClean="0"/>
              <a:t>02/01/2019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D595-F7C3-4EA1-8EFB-0659D4759D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262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5C22-E5F5-412A-A5FC-2AA1DD8270A9}" type="datetimeFigureOut">
              <a:rPr lang="es-CO" smtClean="0"/>
              <a:t>02/01/2019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D595-F7C3-4EA1-8EFB-0659D4759D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581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5C22-E5F5-412A-A5FC-2AA1DD8270A9}" type="datetimeFigureOut">
              <a:rPr lang="es-CO" smtClean="0"/>
              <a:t>02/01/2019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D595-F7C3-4EA1-8EFB-0659D4759D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961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5C22-E5F5-412A-A5FC-2AA1DD8270A9}" type="datetimeFigureOut">
              <a:rPr lang="es-CO" smtClean="0"/>
              <a:t>02/01/2019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D595-F7C3-4EA1-8EFB-0659D4759D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086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5C22-E5F5-412A-A5FC-2AA1DD8270A9}" type="datetimeFigureOut">
              <a:rPr lang="es-CO" smtClean="0"/>
              <a:t>02/01/2019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D595-F7C3-4EA1-8EFB-0659D4759D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446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5C22-E5F5-412A-A5FC-2AA1DD8270A9}" type="datetimeFigureOut">
              <a:rPr lang="es-CO" smtClean="0"/>
              <a:t>02/01/2019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D595-F7C3-4EA1-8EFB-0659D4759D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10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5C22-E5F5-412A-A5FC-2AA1DD8270A9}" type="datetimeFigureOut">
              <a:rPr lang="es-CO" smtClean="0"/>
              <a:t>02/01/2019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D595-F7C3-4EA1-8EFB-0659D4759D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874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5C22-E5F5-412A-A5FC-2AA1DD8270A9}" type="datetimeFigureOut">
              <a:rPr lang="es-CO" smtClean="0"/>
              <a:t>02/01/2019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D595-F7C3-4EA1-8EFB-0659D4759D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270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5C22-E5F5-412A-A5FC-2AA1DD8270A9}" type="datetimeFigureOut">
              <a:rPr lang="es-CO" smtClean="0"/>
              <a:t>02/01/2019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D595-F7C3-4EA1-8EFB-0659D4759D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270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5C22-E5F5-412A-A5FC-2AA1DD8270A9}" type="datetimeFigureOut">
              <a:rPr lang="es-CO" smtClean="0"/>
              <a:t>02/01/2019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D595-F7C3-4EA1-8EFB-0659D4759D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333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45C22-E5F5-412A-A5FC-2AA1DD8270A9}" type="datetimeFigureOut">
              <a:rPr lang="es-CO" smtClean="0"/>
              <a:t>02/01/2019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D595-F7C3-4EA1-8EFB-0659D4759D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991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8D555989-BECA-439F-9F63-3ABE060399A2}"/>
              </a:ext>
            </a:extLst>
          </p:cNvPr>
          <p:cNvSpPr txBox="1"/>
          <p:nvPr/>
        </p:nvSpPr>
        <p:spPr>
          <a:xfrm>
            <a:off x="0" y="1037978"/>
            <a:ext cx="657778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/>
              <a:t>DISEÑO DE PROTECCION CONTRA RAYOS ELECTRICOS  EN BASE A LA PATENTE DE INVENCION ¨EQUIPO ELECTRICO FORMADO POR UNA BOBINA EN CORTO CIRCUITO FLOTANTE¨</a:t>
            </a:r>
          </a:p>
        </p:txBody>
      </p:sp>
    </p:spTree>
    <p:extLst>
      <p:ext uri="{BB962C8B-B14F-4D97-AF65-F5344CB8AC3E}">
        <p14:creationId xmlns:p14="http://schemas.microsoft.com/office/powerpoint/2010/main" val="3509122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42FE8F2-2FC1-47EF-BEEF-E67CC9A63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37" y="206476"/>
            <a:ext cx="4894621" cy="870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8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4" t="17205" r="17877" b="17419"/>
          <a:stretch/>
        </p:blipFill>
        <p:spPr>
          <a:xfrm>
            <a:off x="348312" y="324465"/>
            <a:ext cx="6074395" cy="83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648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07CBCF1-E204-4B36-9CD2-101E4CC19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39" y="412955"/>
            <a:ext cx="61722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52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8" t="18378" r="19508" b="16246"/>
          <a:stretch/>
        </p:blipFill>
        <p:spPr>
          <a:xfrm>
            <a:off x="328454" y="235974"/>
            <a:ext cx="6308104" cy="848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4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1488" y="463296"/>
            <a:ext cx="5915025" cy="7772655"/>
          </a:xfrm>
        </p:spPr>
        <p:txBody>
          <a:bodyPr>
            <a:normAutofit/>
          </a:bodyPr>
          <a:lstStyle/>
          <a:p>
            <a:r>
              <a:rPr lang="es-CO" sz="7200" dirty="0" smtClean="0">
                <a:solidFill>
                  <a:srgbClr val="0066FF"/>
                </a:solidFill>
              </a:rPr>
              <a:t>DOCUMENTO DE LA PATENTE DE INVENCIÓN  CONCEDIDA HASTA EL AÑO 2032</a:t>
            </a:r>
            <a:endParaRPr lang="es-CO" sz="7200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496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16" y="0"/>
            <a:ext cx="5978769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60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47104" y="398102"/>
            <a:ext cx="5915025" cy="8172873"/>
          </a:xfrm>
        </p:spPr>
        <p:txBody>
          <a:bodyPr>
            <a:noAutofit/>
          </a:bodyPr>
          <a:lstStyle/>
          <a:p>
            <a:pPr algn="just"/>
            <a:r>
              <a:rPr lang="es-CO" sz="6000" dirty="0" smtClean="0">
                <a:solidFill>
                  <a:srgbClr val="0066FF"/>
                </a:solidFill>
              </a:rPr>
              <a:t>PRODUCTOS DE LA PATENTE DE INVENCIÓN QUE ESTÁN FUNCIONANDO DESDE HACE DOS AÑOS CON RESULTADOS POSITIVOS </a:t>
            </a:r>
            <a:endParaRPr lang="es-CO" sz="6000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740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7" y="3095707"/>
            <a:ext cx="6312310" cy="502002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93024" y="1000897"/>
            <a:ext cx="61971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500" dirty="0">
                <a:latin typeface="Arial Black" panose="020B0A04020102020204" pitchFamily="34" charset="0"/>
              </a:rPr>
              <a:t>Equipo eléctrico para protección</a:t>
            </a:r>
          </a:p>
          <a:p>
            <a:pPr algn="ctr"/>
            <a:r>
              <a:rPr lang="es-CO" sz="2500" dirty="0">
                <a:latin typeface="Arial Black" panose="020B0A04020102020204" pitchFamily="34" charset="0"/>
              </a:rPr>
              <a:t>contra corto circuito</a:t>
            </a:r>
          </a:p>
        </p:txBody>
      </p:sp>
    </p:spTree>
    <p:extLst>
      <p:ext uri="{BB962C8B-B14F-4D97-AF65-F5344CB8AC3E}">
        <p14:creationId xmlns:p14="http://schemas.microsoft.com/office/powerpoint/2010/main" val="3293690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37" y="3485770"/>
            <a:ext cx="6400800" cy="4964443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93024" y="1000897"/>
            <a:ext cx="61971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500" dirty="0">
                <a:latin typeface="Arial Black" panose="020B0A04020102020204" pitchFamily="34" charset="0"/>
              </a:rPr>
              <a:t>Equipo eléctrico para protección</a:t>
            </a:r>
          </a:p>
          <a:p>
            <a:pPr algn="ctr"/>
            <a:r>
              <a:rPr lang="es-CO" sz="2500" dirty="0">
                <a:latin typeface="Arial Black" panose="020B0A04020102020204" pitchFamily="34" charset="0"/>
              </a:rPr>
              <a:t>contra rayos eléctricos</a:t>
            </a:r>
          </a:p>
        </p:txBody>
      </p:sp>
    </p:spTree>
    <p:extLst>
      <p:ext uri="{BB962C8B-B14F-4D97-AF65-F5344CB8AC3E}">
        <p14:creationId xmlns:p14="http://schemas.microsoft.com/office/powerpoint/2010/main" val="701947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0528" y="446870"/>
            <a:ext cx="5915025" cy="8172873"/>
          </a:xfrm>
        </p:spPr>
        <p:txBody>
          <a:bodyPr>
            <a:noAutofit/>
          </a:bodyPr>
          <a:lstStyle/>
          <a:p>
            <a:pPr algn="just"/>
            <a:r>
              <a:rPr lang="es-CO" sz="4000" dirty="0" smtClean="0">
                <a:solidFill>
                  <a:srgbClr val="0066FF"/>
                </a:solidFill>
              </a:rPr>
              <a:t>Resultados positivos de pruebas de alta tensión  en el laboratorio de la universidad nacional de Colombia sede Bogotá sobre almacenamiento y disipación de energía eléctrica en las bobinas en corto circuito flotantes que estando aun en contacto con la tierra física almacenan un alto porcentaje de la energía en ellas y el otro porcentaje   se va a tierra</a:t>
            </a:r>
            <a:r>
              <a:rPr lang="es-CO" sz="3600" dirty="0" smtClean="0">
                <a:solidFill>
                  <a:srgbClr val="0066FF"/>
                </a:solidFill>
              </a:rPr>
              <a:t>.</a:t>
            </a:r>
            <a:endParaRPr lang="es-CO" sz="3600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78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D7C2D5-60C9-433B-8725-DDEB12DB3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43" y="584617"/>
            <a:ext cx="6310859" cy="79597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CO" sz="28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1. explicación  sobre el cero de referencia  para este siglo XXI por medio de ecuaciones diferenciales flotantes </a:t>
            </a:r>
          </a:p>
          <a:p>
            <a:pPr algn="just"/>
            <a:r>
              <a:rPr lang="es-CO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2. laboratorios didácticos sobre el cero de referencia, sobre almacenamiento  de rayos eléctricos con metodología de puesta a tierra y con metodología de ecuaciones diferenciales flotantes.</a:t>
            </a:r>
          </a:p>
          <a:p>
            <a:pPr algn="just"/>
            <a:r>
              <a:rPr lang="es-CO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3. Laboratorio didáctico de almacenamiento de plasma eléctrico.</a:t>
            </a:r>
          </a:p>
          <a:p>
            <a:pPr algn="just"/>
            <a:r>
              <a:rPr lang="es-CO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4. laboratorio didáctico de generación eléctrica limpia</a:t>
            </a:r>
          </a:p>
          <a:p>
            <a:pPr algn="just"/>
            <a:r>
              <a:rPr lang="es-CO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5. Video de la historia  de pruebas de los laboratorios de alta tensión.</a:t>
            </a:r>
          </a:p>
          <a:p>
            <a:pPr algn="just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65119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51" y="0"/>
            <a:ext cx="6471698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64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51" y="0"/>
            <a:ext cx="6471698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49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51" y="0"/>
            <a:ext cx="6471698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56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51" y="0"/>
            <a:ext cx="6471698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90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51" y="0"/>
            <a:ext cx="6471698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04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1488" y="304800"/>
            <a:ext cx="5978080" cy="8217408"/>
          </a:xfrm>
        </p:spPr>
        <p:txBody>
          <a:bodyPr>
            <a:noAutofit/>
          </a:bodyPr>
          <a:lstStyle/>
          <a:p>
            <a:r>
              <a:rPr lang="es-CO" sz="5400" dirty="0" smtClean="0">
                <a:solidFill>
                  <a:srgbClr val="0066FF"/>
                </a:solidFill>
              </a:rPr>
              <a:t>DOCUMENTO DE LA SUPERINTENDENCIA DE INDUSTRIA Y COMERCIO QUE MUESTRA  EL REGISTRO DE MARCA CONCEDIDO A LA EMPRESA DAAR TECHNOLOGIES SAS </a:t>
            </a:r>
            <a:endParaRPr lang="es-CO" sz="5400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098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1DCFEB5-454E-4123-96E3-AEF1E1FB49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5" t="2458" r="9363" b="8526"/>
          <a:stretch/>
        </p:blipFill>
        <p:spPr>
          <a:xfrm>
            <a:off x="628903" y="0"/>
            <a:ext cx="5809724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82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463EB22-B769-4DF7-A288-C289B830DF90}"/>
              </a:ext>
            </a:extLst>
          </p:cNvPr>
          <p:cNvSpPr txBox="1"/>
          <p:nvPr/>
        </p:nvSpPr>
        <p:spPr>
          <a:xfrm>
            <a:off x="801858" y="548639"/>
            <a:ext cx="536682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4000" dirty="0"/>
              <a:t>Presentación de una </a:t>
            </a:r>
            <a:r>
              <a:rPr lang="es-CO" sz="4000" b="1" dirty="0"/>
              <a:t>nueva ley de la naturaleza</a:t>
            </a:r>
            <a:r>
              <a:rPr lang="es-CO" sz="4000" dirty="0"/>
              <a:t>: ¨Toda corriente eléctrica transitoria si esta en contacto con ecuaciones diferenciales flotantes, es almacenada y disipada por la ecuación diferencial sin que se devuelva a la fuente que la produjo ¨ </a:t>
            </a:r>
          </a:p>
        </p:txBody>
      </p:sp>
    </p:spTree>
    <p:extLst>
      <p:ext uri="{BB962C8B-B14F-4D97-AF65-F5344CB8AC3E}">
        <p14:creationId xmlns:p14="http://schemas.microsoft.com/office/powerpoint/2010/main" val="2247385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6083C4-736E-43E1-AC62-BDC9E5DA26ED}"/>
              </a:ext>
            </a:extLst>
          </p:cNvPr>
          <p:cNvSpPr txBox="1"/>
          <p:nvPr/>
        </p:nvSpPr>
        <p:spPr>
          <a:xfrm>
            <a:off x="638827" y="526094"/>
            <a:ext cx="5724395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dirty="0"/>
              <a:t>Problemas que se resolvieron con la patente de invención: </a:t>
            </a:r>
          </a:p>
          <a:p>
            <a:pPr marL="342900" indent="-342900" algn="just">
              <a:buAutoNum type="arabicPeriod"/>
            </a:pPr>
            <a:r>
              <a:rPr lang="es-CO" sz="2400" dirty="0"/>
              <a:t>En el siglo pasado los problemas de rayo eléctrico son: Tensión de paso, tensión de toque, tensión de transferencia y tensión inducida en la red.</a:t>
            </a:r>
          </a:p>
          <a:p>
            <a:pPr marL="342900" indent="-342900" algn="just">
              <a:buAutoNum type="arabicPeriod"/>
            </a:pPr>
            <a:r>
              <a:rPr lang="es-CO" sz="2400" dirty="0"/>
              <a:t>El otro problema que presenta las mismas tensiones es el de corto circuito entre fase y tierra.</a:t>
            </a:r>
          </a:p>
          <a:p>
            <a:endParaRPr lang="es-CO" sz="2400" dirty="0"/>
          </a:p>
          <a:p>
            <a:pPr algn="ctr"/>
            <a:r>
              <a:rPr lang="es-CO" sz="2400" dirty="0"/>
              <a:t>SOLUCIONES </a:t>
            </a:r>
          </a:p>
          <a:p>
            <a:pPr algn="just"/>
            <a:endParaRPr lang="es-CO" sz="2400" dirty="0"/>
          </a:p>
          <a:p>
            <a:pPr marL="342900" indent="-342900" algn="just">
              <a:buAutoNum type="arabicPeriod"/>
            </a:pPr>
            <a:r>
              <a:rPr lang="es-CO" sz="2400" dirty="0"/>
              <a:t>La patente de invención almacena y disipa las cargas  del líder ascendente y del líder descendente; es decir se comporta como un  HUECO NEGRO eléctrico, que elimina las tensiones de paso, de toque y de transferencia.</a:t>
            </a:r>
          </a:p>
          <a:p>
            <a:pPr marL="342900" indent="-342900" algn="just">
              <a:buAutoNum type="arabicPeriod"/>
            </a:pPr>
            <a:r>
              <a:rPr lang="es-CO" sz="2400" dirty="0"/>
              <a:t>La patente también cuenta con un equipo eléctrico flotante para corto circuito que elimina también las tensiones anteriores.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9440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C1C339-8AFA-495A-B8D0-8896ACAEB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8" y="669162"/>
            <a:ext cx="5915025" cy="7602001"/>
          </a:xfrm>
        </p:spPr>
        <p:txBody>
          <a:bodyPr>
            <a:normAutofit lnSpcReduction="10000"/>
          </a:bodyPr>
          <a:lstStyle/>
          <a:p>
            <a:r>
              <a:rPr lang="es-CO" sz="6600" dirty="0"/>
              <a:t>La patente de invención cuenta también con un generador eléctrico limpio que funciona con plasma eléctrico.</a:t>
            </a:r>
          </a:p>
        </p:txBody>
      </p:sp>
    </p:spTree>
    <p:extLst>
      <p:ext uri="{BB962C8B-B14F-4D97-AF65-F5344CB8AC3E}">
        <p14:creationId xmlns:p14="http://schemas.microsoft.com/office/powerpoint/2010/main" val="125160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8064" y="507830"/>
            <a:ext cx="5917120" cy="8306986"/>
          </a:xfrm>
        </p:spPr>
        <p:txBody>
          <a:bodyPr>
            <a:noAutofit/>
          </a:bodyPr>
          <a:lstStyle/>
          <a:p>
            <a:pPr algn="just"/>
            <a:r>
              <a:rPr lang="es-CO" sz="6600" dirty="0" smtClean="0">
                <a:solidFill>
                  <a:srgbClr val="0066FF"/>
                </a:solidFill>
              </a:rPr>
              <a:t>EJEMPLO DE DISEÑO DE LAS BOBINAS EN CORTO CIRCUITO PARA PROTECCIÓN DE LÍNEAS DE MEDIA TENSIÓN </a:t>
            </a:r>
            <a:endParaRPr lang="es-CO" sz="6600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050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90F7E3-D0AE-4DFD-BD5C-C8CDB4D8A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457200"/>
            <a:ext cx="5915025" cy="81381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3600" dirty="0"/>
              <a:t>Las aplicaciones de este equipo eléctrico son: </a:t>
            </a:r>
          </a:p>
          <a:p>
            <a:pPr marL="457200" indent="-457200" algn="just">
              <a:buAutoNum type="arabicPeriod"/>
            </a:pPr>
            <a:r>
              <a:rPr lang="es-CO" sz="3600" dirty="0"/>
              <a:t>Protección para alta tensión, media tensión y baja tensión.</a:t>
            </a:r>
          </a:p>
          <a:p>
            <a:pPr marL="457200" indent="-457200" algn="just">
              <a:buAutoNum type="arabicPeriod"/>
            </a:pPr>
            <a:r>
              <a:rPr lang="es-CO" sz="3600" dirty="0"/>
              <a:t>Protección para sistemas de comunicaciones.</a:t>
            </a:r>
          </a:p>
          <a:p>
            <a:pPr marL="457200" indent="-457200" algn="just">
              <a:buAutoNum type="arabicPeriod"/>
            </a:pPr>
            <a:r>
              <a:rPr lang="es-CO" sz="3600" dirty="0"/>
              <a:t>Protección para sistemas petroleros.</a:t>
            </a:r>
          </a:p>
          <a:p>
            <a:pPr marL="457200" indent="-457200" algn="just">
              <a:buAutoNum type="arabicPeriod"/>
            </a:pPr>
            <a:r>
              <a:rPr lang="es-CO" sz="3600" dirty="0"/>
              <a:t>Protección para obras civiles.</a:t>
            </a:r>
          </a:p>
          <a:p>
            <a:pPr marL="457200" indent="-457200" algn="just">
              <a:buAutoNum type="arabicPeriod"/>
            </a:pPr>
            <a:r>
              <a:rPr lang="es-CO" sz="3600" dirty="0"/>
              <a:t>Protección para barcos, aviones y vehículos.</a:t>
            </a:r>
          </a:p>
          <a:p>
            <a:pPr marL="457200" indent="-457200">
              <a:buAutoNum type="arabicPeriod"/>
            </a:pPr>
            <a:endParaRPr lang="es-CO" sz="3600" dirty="0"/>
          </a:p>
          <a:p>
            <a:pPr marL="457200" indent="-457200">
              <a:buAutoNum type="arabicPeriod"/>
            </a:pPr>
            <a:endParaRPr lang="es-CO" sz="3600" dirty="0"/>
          </a:p>
          <a:p>
            <a:pPr marL="457200" indent="-457200">
              <a:buAutoNum type="arabicPeriod"/>
            </a:pPr>
            <a:endParaRPr lang="es-CO" sz="3600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7785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542566D7-A55B-4F7A-9FA0-FC7AD09C6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58" y="294968"/>
            <a:ext cx="6105423" cy="814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41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2" t="17088" r="18553" b="17105"/>
          <a:stretch/>
        </p:blipFill>
        <p:spPr>
          <a:xfrm>
            <a:off x="374447" y="238622"/>
            <a:ext cx="6173838" cy="828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43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A6001F9-103D-44FB-8753-628BD749D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71" y="294967"/>
            <a:ext cx="6179774" cy="823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9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1" t="16657" r="20048" b="16676"/>
          <a:stretch/>
        </p:blipFill>
        <p:spPr>
          <a:xfrm>
            <a:off x="394112" y="294968"/>
            <a:ext cx="6138374" cy="849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6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A9E6829-6618-4DFC-9155-9D8A233A6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79" y="294968"/>
            <a:ext cx="4859764" cy="863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32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8" t="17223" r="26212" b="17727"/>
          <a:stretch/>
        </p:blipFill>
        <p:spPr>
          <a:xfrm>
            <a:off x="867669" y="324467"/>
            <a:ext cx="4933434" cy="867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775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</TotalTime>
  <Words>461</Words>
  <Application>Microsoft Office PowerPoint</Application>
  <PresentationFormat>Carta (216 x 279 mm)</PresentationFormat>
  <Paragraphs>34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6" baseType="lpstr">
      <vt:lpstr>Arial</vt:lpstr>
      <vt:lpstr>Arial Black</vt:lpstr>
      <vt:lpstr>Calibri</vt:lpstr>
      <vt:lpstr>Calibri Light</vt:lpstr>
      <vt:lpstr>Tahoma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FM MT</dc:creator>
  <cp:lastModifiedBy>eeeeeeeeeee</cp:lastModifiedBy>
  <cp:revision>20</cp:revision>
  <dcterms:created xsi:type="dcterms:W3CDTF">2018-04-17T20:59:37Z</dcterms:created>
  <dcterms:modified xsi:type="dcterms:W3CDTF">2019-01-02T19:58:38Z</dcterms:modified>
</cp:coreProperties>
</file>