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tkinson Hyperlegible" panose="020B0604020202020204" charset="0"/>
      <p:regular r:id="rId10"/>
    </p:embeddedFont>
    <p:embeddedFont>
      <p:font typeface="HK Grotesk" panose="020B0604020202020204" charset="0"/>
      <p:regular r:id="rId11"/>
    </p:embeddedFont>
    <p:embeddedFont>
      <p:font typeface="HK Grotesk Bold" panose="020B0604020202020204" charset="0"/>
      <p:regular r:id="rId12"/>
    </p:embeddedFont>
    <p:embeddedFont>
      <p:font typeface="HK Grotesk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83B68-0C41-4215-8CDB-55A2AEE713FA}" v="26" dt="2024-12-20T14:14:29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e4cb338a9dcb118/Documents/TUGAS%20akhir%20P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[TUGAS akhir PTI.xlsx]CHANNEL PELANGGAN!PivotTable2</c:name>
    <c:fmtId val="5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2800"/>
              <a:t>Segmentasi Pelanggan Berdasarkan Channel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'CHANNEL PELANGGAN'!$B$3</c:f>
              <c:strCache>
                <c:ptCount val="1"/>
                <c:pt idx="0">
                  <c:v>Sum of Region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PELANGGAN'!$B$4:$B$6</c:f>
              <c:numCache>
                <c:formatCode>General</c:formatCode>
                <c:ptCount val="2"/>
                <c:pt idx="0">
                  <c:v>748</c:v>
                </c:pt>
                <c:pt idx="1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05-4C4D-B01E-561E363136F7}"/>
            </c:ext>
          </c:extLst>
        </c:ser>
        <c:ser>
          <c:idx val="1"/>
          <c:order val="1"/>
          <c:tx>
            <c:strRef>
              <c:f>'CHANNEL PELANGGAN'!$C$3</c:f>
              <c:strCache>
                <c:ptCount val="1"/>
                <c:pt idx="0">
                  <c:v>Count of pengeluaran tertinggi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PELANGGAN'!$C$4:$C$6</c:f>
              <c:numCache>
                <c:formatCode>General</c:formatCode>
                <c:ptCount val="2"/>
                <c:pt idx="0">
                  <c:v>298</c:v>
                </c:pt>
                <c:pt idx="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05-4C4D-B01E-561E363136F7}"/>
            </c:ext>
          </c:extLst>
        </c:ser>
        <c:ser>
          <c:idx val="2"/>
          <c:order val="2"/>
          <c:tx>
            <c:strRef>
              <c:f>'CHANNEL PELANGGAN'!$D$3</c:f>
              <c:strCache>
                <c:ptCount val="1"/>
                <c:pt idx="0">
                  <c:v>Sum of Milk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PELANGGAN'!$D$4:$D$6</c:f>
              <c:numCache>
                <c:formatCode>General</c:formatCode>
                <c:ptCount val="2"/>
                <c:pt idx="0">
                  <c:v>1028614</c:v>
                </c:pt>
                <c:pt idx="1">
                  <c:v>1521743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05-4C4D-B01E-561E363136F7}"/>
            </c:ext>
          </c:extLst>
        </c:ser>
        <c:ser>
          <c:idx val="3"/>
          <c:order val="3"/>
          <c:tx>
            <c:strRef>
              <c:f>'CHANNEL PELANGGAN'!$E$3</c:f>
              <c:strCache>
                <c:ptCount val="1"/>
                <c:pt idx="0">
                  <c:v>Sum of Channel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PELANGGAN'!$E$4:$E$6</c:f>
              <c:numCache>
                <c:formatCode>General</c:formatCode>
                <c:ptCount val="2"/>
                <c:pt idx="0">
                  <c:v>298</c:v>
                </c:pt>
                <c:pt idx="1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805-4C4D-B01E-561E363136F7}"/>
            </c:ext>
          </c:extLst>
        </c:ser>
        <c:ser>
          <c:idx val="4"/>
          <c:order val="4"/>
          <c:tx>
            <c:strRef>
              <c:f>'CHANNEL PELANGGAN'!$F$3</c:f>
              <c:strCache>
                <c:ptCount val="1"/>
                <c:pt idx="0">
                  <c:v>Sum of Fresh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PELANGGAN'!$F$4:$F$6</c:f>
              <c:numCache>
                <c:formatCode>General</c:formatCode>
                <c:ptCount val="2"/>
                <c:pt idx="0">
                  <c:v>4015717</c:v>
                </c:pt>
                <c:pt idx="1">
                  <c:v>1264414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805-4C4D-B01E-561E363136F7}"/>
            </c:ext>
          </c:extLst>
        </c:ser>
        <c:ser>
          <c:idx val="5"/>
          <c:order val="5"/>
          <c:tx>
            <c:strRef>
              <c:f>'CHANNEL PELANGGAN'!$G$3</c:f>
              <c:strCache>
                <c:ptCount val="1"/>
                <c:pt idx="0">
                  <c:v>Sum of Frozen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PELANGGAN'!$G$4:$G$6</c:f>
              <c:numCache>
                <c:formatCode>General</c:formatCode>
                <c:ptCount val="2"/>
                <c:pt idx="0">
                  <c:v>1116979</c:v>
                </c:pt>
                <c:pt idx="1">
                  <c:v>234671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805-4C4D-B01E-561E363136F7}"/>
            </c:ext>
          </c:extLst>
        </c:ser>
        <c:ser>
          <c:idx val="6"/>
          <c:order val="6"/>
          <c:tx>
            <c:strRef>
              <c:f>'CHANNEL PELANGGAN'!$H$3</c:f>
              <c:strCache>
                <c:ptCount val="1"/>
                <c:pt idx="0">
                  <c:v>Sum of Grocery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PELANGGAN'!$H$4:$H$6</c:f>
              <c:numCache>
                <c:formatCode>General</c:formatCode>
                <c:ptCount val="2"/>
                <c:pt idx="0">
                  <c:v>1180717</c:v>
                </c:pt>
                <c:pt idx="1">
                  <c:v>2317845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805-4C4D-B01E-561E363136F7}"/>
            </c:ext>
          </c:extLst>
        </c:ser>
        <c:ser>
          <c:idx val="7"/>
          <c:order val="7"/>
          <c:tx>
            <c:strRef>
              <c:f>'CHANNEL PELANGGAN'!$I$3</c:f>
              <c:strCache>
                <c:ptCount val="1"/>
                <c:pt idx="0">
                  <c:v>Sum of Detergents_Paper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PELANGGAN'!$I$4:$I$6</c:f>
              <c:numCache>
                <c:formatCode>General</c:formatCode>
                <c:ptCount val="2"/>
                <c:pt idx="0">
                  <c:v>235587</c:v>
                </c:pt>
                <c:pt idx="1">
                  <c:v>1032270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805-4C4D-B01E-561E363136F7}"/>
            </c:ext>
          </c:extLst>
        </c:ser>
        <c:ser>
          <c:idx val="8"/>
          <c:order val="8"/>
          <c:tx>
            <c:strRef>
              <c:f>'CHANNEL PELANGGAN'!$J$3</c:f>
              <c:strCache>
                <c:ptCount val="1"/>
                <c:pt idx="0">
                  <c:v>Sum of Delicassen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0805-4C4D-B01E-561E363136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0805-4C4D-B01E-561E363136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'CHANNEL PELANGGAN'!$A$4:$A$6</c:f>
              <c:strCache>
                <c:ptCount val="2"/>
                <c:pt idx="0">
                  <c:v>Horeca</c:v>
                </c:pt>
                <c:pt idx="1">
                  <c:v>Retail</c:v>
                </c:pt>
              </c:strCache>
            </c:strRef>
          </c:cat>
          <c:val>
            <c:numRef>
              <c:f>'CHANNEL PELANGGAN'!$J$4:$J$6</c:f>
              <c:numCache>
                <c:formatCode>General</c:formatCode>
                <c:ptCount val="2"/>
                <c:pt idx="0">
                  <c:v>421955</c:v>
                </c:pt>
                <c:pt idx="1">
                  <c:v>248988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805-4C4D-B01E-561E363136F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5.xml"/><Relationship Id="rId18" Type="http://schemas.openxmlformats.org/officeDocument/2006/relationships/image" Target="../media/image20.svg"/><Relationship Id="rId3" Type="http://schemas.openxmlformats.org/officeDocument/2006/relationships/image" Target="../media/image10.svg"/><Relationship Id="rId21" Type="http://schemas.openxmlformats.org/officeDocument/2006/relationships/image" Target="../media/image22.svg"/><Relationship Id="rId7" Type="http://schemas.openxmlformats.org/officeDocument/2006/relationships/image" Target="../media/image12.sv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slide" Target="slide6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3.png"/><Relationship Id="rId10" Type="http://schemas.openxmlformats.org/officeDocument/2006/relationships/slide" Target="slide3.xml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svg"/><Relationship Id="rId7" Type="http://schemas.openxmlformats.org/officeDocument/2006/relationships/image" Target="../media/image3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7.svg"/><Relationship Id="rId10" Type="http://schemas.openxmlformats.org/officeDocument/2006/relationships/chart" Target="../charts/chart1.xml"/><Relationship Id="rId4" Type="http://schemas.openxmlformats.org/officeDocument/2006/relationships/image" Target="../media/image36.png"/><Relationship Id="rId9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svg"/><Relationship Id="rId7" Type="http://schemas.openxmlformats.org/officeDocument/2006/relationships/image" Target="../media/image34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984421" y="0"/>
            <a:ext cx="5094488" cy="5094488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 rot="-5400000">
            <a:off x="11482652" y="2596256"/>
            <a:ext cx="10287000" cy="5094488"/>
            <a:chOff x="0" y="0"/>
            <a:chExt cx="386460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06" cy="1913890"/>
            </a:xfrm>
            <a:custGeom>
              <a:avLst/>
              <a:gdLst/>
              <a:ahLst/>
              <a:cxnLst/>
              <a:rect l="l" t="t" r="r" b="b"/>
              <a:pathLst>
                <a:path w="3864606" h="1913890">
                  <a:moveTo>
                    <a:pt x="0" y="0"/>
                  </a:moveTo>
                  <a:lnTo>
                    <a:pt x="3864606" y="0"/>
                  </a:lnTo>
                  <a:lnTo>
                    <a:pt x="386460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7DBFF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8984421" y="0"/>
            <a:ext cx="5094488" cy="5094488"/>
          </a:xfrm>
          <a:custGeom>
            <a:avLst/>
            <a:gdLst/>
            <a:ahLst/>
            <a:cxnLst/>
            <a:rect l="l" t="t" r="r" b="b"/>
            <a:pathLst>
              <a:path w="5094488" h="5094488">
                <a:moveTo>
                  <a:pt x="0" y="0"/>
                </a:moveTo>
                <a:lnTo>
                  <a:pt x="5094488" y="0"/>
                </a:lnTo>
                <a:lnTo>
                  <a:pt x="5094488" y="5094488"/>
                </a:lnTo>
                <a:lnTo>
                  <a:pt x="0" y="5094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 rot="-10800000">
            <a:off x="8984421" y="5094488"/>
            <a:ext cx="5094488" cy="5094488"/>
          </a:xfrm>
          <a:custGeom>
            <a:avLst/>
            <a:gdLst/>
            <a:ahLst/>
            <a:cxnLst/>
            <a:rect l="l" t="t" r="r" b="b"/>
            <a:pathLst>
              <a:path w="5094488" h="5094488">
                <a:moveTo>
                  <a:pt x="0" y="0"/>
                </a:moveTo>
                <a:lnTo>
                  <a:pt x="5094488" y="0"/>
                </a:lnTo>
                <a:lnTo>
                  <a:pt x="5094488" y="5094487"/>
                </a:lnTo>
                <a:lnTo>
                  <a:pt x="0" y="509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 rot="-5400000">
            <a:off x="14078909" y="5094488"/>
            <a:ext cx="5192512" cy="5192512"/>
          </a:xfrm>
          <a:custGeom>
            <a:avLst/>
            <a:gdLst/>
            <a:ahLst/>
            <a:cxnLst/>
            <a:rect l="l" t="t" r="r" b="b"/>
            <a:pathLst>
              <a:path w="5192512" h="5192512">
                <a:moveTo>
                  <a:pt x="0" y="0"/>
                </a:moveTo>
                <a:lnTo>
                  <a:pt x="5192512" y="0"/>
                </a:lnTo>
                <a:lnTo>
                  <a:pt x="5192512" y="5192512"/>
                </a:lnTo>
                <a:lnTo>
                  <a:pt x="0" y="5192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 rot="-5400000" flipH="1">
            <a:off x="14078909" y="-49012"/>
            <a:ext cx="5192512" cy="5192512"/>
          </a:xfrm>
          <a:custGeom>
            <a:avLst/>
            <a:gdLst/>
            <a:ahLst/>
            <a:cxnLst/>
            <a:rect l="l" t="t" r="r" b="b"/>
            <a:pathLst>
              <a:path w="5192512" h="5192512">
                <a:moveTo>
                  <a:pt x="5192512" y="0"/>
                </a:moveTo>
                <a:lnTo>
                  <a:pt x="0" y="0"/>
                </a:lnTo>
                <a:lnTo>
                  <a:pt x="0" y="5192512"/>
                </a:lnTo>
                <a:lnTo>
                  <a:pt x="5192512" y="5192512"/>
                </a:lnTo>
                <a:lnTo>
                  <a:pt x="51925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Freeform 10"/>
          <p:cNvSpPr/>
          <p:nvPr/>
        </p:nvSpPr>
        <p:spPr>
          <a:xfrm rot="5400000">
            <a:off x="15546804" y="3544716"/>
            <a:ext cx="4349690" cy="3099543"/>
          </a:xfrm>
          <a:custGeom>
            <a:avLst/>
            <a:gdLst/>
            <a:ahLst/>
            <a:cxnLst/>
            <a:rect l="l" t="t" r="r" b="b"/>
            <a:pathLst>
              <a:path w="4349690" h="2174845">
                <a:moveTo>
                  <a:pt x="0" y="0"/>
                </a:moveTo>
                <a:lnTo>
                  <a:pt x="4349690" y="0"/>
                </a:lnTo>
                <a:lnTo>
                  <a:pt x="4349690" y="2174845"/>
                </a:lnTo>
                <a:lnTo>
                  <a:pt x="0" y="2174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1" name="Group 11"/>
          <p:cNvGrpSpPr/>
          <p:nvPr/>
        </p:nvGrpSpPr>
        <p:grpSpPr>
          <a:xfrm>
            <a:off x="638158" y="6464589"/>
            <a:ext cx="7806430" cy="101994"/>
            <a:chOff x="0" y="0"/>
            <a:chExt cx="43741729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43741730" cy="69850"/>
            </a:xfrm>
            <a:custGeom>
              <a:avLst/>
              <a:gdLst/>
              <a:ahLst/>
              <a:cxnLst/>
              <a:rect l="l" t="t" r="r" b="b"/>
              <a:pathLst>
                <a:path w="43741730" h="69850">
                  <a:moveTo>
                    <a:pt x="43450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741730" y="69850"/>
                  </a:lnTo>
                  <a:lnTo>
                    <a:pt x="43741730" y="0"/>
                  </a:lnTo>
                  <a:close/>
                </a:path>
              </a:pathLst>
            </a:custGeom>
            <a:solidFill>
              <a:srgbClr val="10223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38158" y="2910118"/>
            <a:ext cx="7806430" cy="299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3"/>
              </a:lnSpc>
            </a:pPr>
            <a:r>
              <a:rPr lang="en-US" sz="5202" b="1" spc="104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ANALISIS PENGELUARAN PELANGGAN WHOLESALE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52846" y="-12226"/>
            <a:ext cx="3429000" cy="6858000"/>
            <a:chOff x="0" y="0"/>
            <a:chExt cx="1913890" cy="38277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3827780"/>
            </a:xfrm>
            <a:custGeom>
              <a:avLst/>
              <a:gdLst/>
              <a:ahLst/>
              <a:cxnLst/>
              <a:rect l="l" t="t" r="r" b="b"/>
              <a:pathLst>
                <a:path w="1913890" h="3827780">
                  <a:moveTo>
                    <a:pt x="0" y="0"/>
                  </a:moveTo>
                  <a:lnTo>
                    <a:pt x="1913890" y="0"/>
                  </a:lnTo>
                  <a:lnTo>
                    <a:pt x="1913890" y="3827780"/>
                  </a:lnTo>
                  <a:lnTo>
                    <a:pt x="0" y="3827780"/>
                  </a:lnTo>
                  <a:close/>
                </a:path>
              </a:pathLst>
            </a:custGeom>
            <a:solidFill>
              <a:srgbClr val="7DBFF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849771" y="-12226"/>
            <a:ext cx="3429000" cy="342900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30000" y="3416774"/>
            <a:ext cx="3422846" cy="3422846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4859000" y="683962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 rot="-10800000">
            <a:off x="14859000" y="683962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/>
          <p:nvPr/>
        </p:nvGrpSpPr>
        <p:grpSpPr>
          <a:xfrm>
            <a:off x="11423846" y="6845774"/>
            <a:ext cx="3429000" cy="3429000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970229" y="4534158"/>
            <a:ext cx="1194233" cy="119423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4" name="Freeform 14"/>
          <p:cNvSpPr/>
          <p:nvPr/>
        </p:nvSpPr>
        <p:spPr>
          <a:xfrm rot="5400000">
            <a:off x="9720115" y="5129736"/>
            <a:ext cx="6851846" cy="3425923"/>
          </a:xfrm>
          <a:custGeom>
            <a:avLst/>
            <a:gdLst/>
            <a:ahLst/>
            <a:cxnLst/>
            <a:rect l="l" t="t" r="r" b="b"/>
            <a:pathLst>
              <a:path w="6851846" h="3425923">
                <a:moveTo>
                  <a:pt x="0" y="0"/>
                </a:moveTo>
                <a:lnTo>
                  <a:pt x="6851847" y="0"/>
                </a:lnTo>
                <a:lnTo>
                  <a:pt x="6851847" y="3425923"/>
                </a:lnTo>
                <a:lnTo>
                  <a:pt x="0" y="3425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5" name="Freeform 15"/>
          <p:cNvSpPr/>
          <p:nvPr/>
        </p:nvSpPr>
        <p:spPr>
          <a:xfrm>
            <a:off x="11420771" y="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6858000" h="3429000">
                <a:moveTo>
                  <a:pt x="0" y="0"/>
                </a:moveTo>
                <a:lnTo>
                  <a:pt x="6858000" y="0"/>
                </a:lnTo>
                <a:lnTo>
                  <a:pt x="6858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2AF58C-C422-2040-97B6-B33311D06232}"/>
              </a:ext>
            </a:extLst>
          </p:cNvPr>
          <p:cNvGrpSpPr/>
          <p:nvPr/>
        </p:nvGrpSpPr>
        <p:grpSpPr>
          <a:xfrm>
            <a:off x="1676400" y="2171700"/>
            <a:ext cx="2723322" cy="914400"/>
            <a:chOff x="1676400" y="2171700"/>
            <a:chExt cx="2723322" cy="914400"/>
          </a:xfrm>
        </p:grpSpPr>
        <p:pic>
          <p:nvPicPr>
            <p:cNvPr id="17" name="Graphic 16" descr="Badge 1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7313D992-8AFA-82F4-E72C-B12716637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76400" y="2171700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029775-D9C7-E79F-F3B8-FFD1CA3E1F69}"/>
                </a:ext>
              </a:extLst>
            </p:cNvPr>
            <p:cNvSpPr txBox="1"/>
            <p:nvPr/>
          </p:nvSpPr>
          <p:spPr>
            <a:xfrm>
              <a:off x="2808752" y="2398067"/>
              <a:ext cx="1590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anose="020B0604020202020204" charset="0"/>
                </a:rPr>
                <a:t>TUJUAN</a:t>
              </a:r>
              <a:endParaRPr lang="en-ID" sz="2400" b="1" dirty="0">
                <a:latin typeface="HK Grotesk" panose="020B060402020202020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7C237B-C3EF-C137-B12C-9FF0DE13A814}"/>
              </a:ext>
            </a:extLst>
          </p:cNvPr>
          <p:cNvGrpSpPr/>
          <p:nvPr/>
        </p:nvGrpSpPr>
        <p:grpSpPr>
          <a:xfrm>
            <a:off x="1676400" y="4661848"/>
            <a:ext cx="8625569" cy="977079"/>
            <a:chOff x="1676400" y="4661848"/>
            <a:chExt cx="8625569" cy="977079"/>
          </a:xfrm>
        </p:grpSpPr>
        <p:pic>
          <p:nvPicPr>
            <p:cNvPr id="21" name="Graphic 20" descr="Badge 3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22E5FB5-0326-C387-A8B0-495212E7B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76400" y="4661848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A16AAA-6728-D27E-30E3-C2814F619634}"/>
                </a:ext>
              </a:extLst>
            </p:cNvPr>
            <p:cNvSpPr txBox="1"/>
            <p:nvPr/>
          </p:nvSpPr>
          <p:spPr>
            <a:xfrm>
              <a:off x="2808752" y="4807930"/>
              <a:ext cx="74932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spc="168" dirty="0">
                  <a:latin typeface="HK Grotesk Bold"/>
                  <a:ea typeface="HK Grotesk Bold"/>
                  <a:cs typeface="HK Grotesk Bold"/>
                  <a:sym typeface="HK Grotesk Bold"/>
                </a:rPr>
                <a:t>GRAFIK PENGELUARAN </a:t>
              </a:r>
              <a:r>
                <a:rPr lang="en-US" sz="2400" b="1" spc="168" dirty="0">
                  <a:latin typeface="HK Grotesk" panose="020B0604020202020204" charset="0"/>
                  <a:ea typeface="HK Grotesk Bold"/>
                  <a:cs typeface="HK Grotesk Bold"/>
                  <a:sym typeface="HK Grotesk Bold"/>
                </a:rPr>
                <a:t>PELANGGAN</a:t>
              </a:r>
              <a:r>
                <a:rPr lang="en-US" sz="2400" b="1" spc="168" dirty="0">
                  <a:latin typeface="HK Grotesk Bold"/>
                  <a:ea typeface="HK Grotesk Bold"/>
                  <a:cs typeface="HK Grotesk Bold"/>
                  <a:sym typeface="HK Grotesk Bold"/>
                </a:rPr>
                <a:t> DI BERBAGAI KATEGORI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A8B448-9D14-2249-2CAC-0338ABD98E3D}"/>
              </a:ext>
            </a:extLst>
          </p:cNvPr>
          <p:cNvGrpSpPr/>
          <p:nvPr/>
        </p:nvGrpSpPr>
        <p:grpSpPr>
          <a:xfrm>
            <a:off x="1676400" y="5906922"/>
            <a:ext cx="10276352" cy="914400"/>
            <a:chOff x="1676400" y="5906922"/>
            <a:chExt cx="10276352" cy="914400"/>
          </a:xfrm>
        </p:grpSpPr>
        <p:pic>
          <p:nvPicPr>
            <p:cNvPr id="23" name="Graphic 22" descr="Badge 4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552F80F5-6F3A-CA83-1047-6444F38D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676400" y="5906922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6DE43F-4500-635A-30E6-BA5EB3EC9A79}"/>
                </a:ext>
              </a:extLst>
            </p:cNvPr>
            <p:cNvSpPr txBox="1"/>
            <p:nvPr/>
          </p:nvSpPr>
          <p:spPr>
            <a:xfrm>
              <a:off x="2808752" y="5931032"/>
              <a:ext cx="9144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spc="84" dirty="0">
                  <a:latin typeface="HK Grotesk Bold"/>
                  <a:ea typeface="HK Grotesk Bold"/>
                  <a:cs typeface="HK Grotesk Bold"/>
                  <a:sym typeface="HK Grotesk Bold"/>
                </a:rPr>
                <a:t>DIAGRAM SEGMENTASI PELANGGAN BERDASARKAN CHANNEL DAN REGION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C1E91D-AD54-8855-27CD-E330FDC24C60}"/>
              </a:ext>
            </a:extLst>
          </p:cNvPr>
          <p:cNvGrpSpPr/>
          <p:nvPr/>
        </p:nvGrpSpPr>
        <p:grpSpPr>
          <a:xfrm>
            <a:off x="1676400" y="7151996"/>
            <a:ext cx="5292823" cy="914400"/>
            <a:chOff x="1676400" y="7151996"/>
            <a:chExt cx="5292823" cy="914400"/>
          </a:xfrm>
        </p:grpSpPr>
        <p:pic>
          <p:nvPicPr>
            <p:cNvPr id="25" name="Graphic 24" descr="Badge 5 with solid fill">
              <a:hlinkClick r:id="rId19" action="ppaction://hlinksldjump"/>
              <a:extLst>
                <a:ext uri="{FF2B5EF4-FFF2-40B4-BE49-F238E27FC236}">
                  <a16:creationId xmlns:a16="http://schemas.microsoft.com/office/drawing/2014/main" id="{D8918C34-023B-A574-3F8D-34E8C699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676400" y="7151996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D0702-46E3-6927-D23E-AC7B1E3B712F}"/>
                </a:ext>
              </a:extLst>
            </p:cNvPr>
            <p:cNvSpPr txBox="1"/>
            <p:nvPr/>
          </p:nvSpPr>
          <p:spPr>
            <a:xfrm>
              <a:off x="2854423" y="7235399"/>
              <a:ext cx="41148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spc="84" dirty="0">
                  <a:latin typeface="HK Grotesk" panose="020B0604020202020204" charset="0"/>
                  <a:ea typeface="HK Grotesk Bold"/>
                  <a:cs typeface="HK Grotesk Bold"/>
                  <a:sym typeface="HK Grotesk Bold"/>
                </a:rPr>
                <a:t>KESIMPULAN DAN REKOMENDASI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278D5C-6653-4036-6616-42914D25D988}"/>
              </a:ext>
            </a:extLst>
          </p:cNvPr>
          <p:cNvGrpSpPr/>
          <p:nvPr/>
        </p:nvGrpSpPr>
        <p:grpSpPr>
          <a:xfrm>
            <a:off x="1676400" y="3416774"/>
            <a:ext cx="3114883" cy="914400"/>
            <a:chOff x="1676400" y="3416774"/>
            <a:chExt cx="3114883" cy="914400"/>
          </a:xfrm>
        </p:grpSpPr>
        <p:pic>
          <p:nvPicPr>
            <p:cNvPr id="19" name="Graphic 18" descr="Badge with solid fill">
              <a:hlinkClick r:id="rId22" action="ppaction://hlinksldjump"/>
              <a:extLst>
                <a:ext uri="{FF2B5EF4-FFF2-40B4-BE49-F238E27FC236}">
                  <a16:creationId xmlns:a16="http://schemas.microsoft.com/office/drawing/2014/main" id="{C5228CE9-D9C9-134E-2A24-8ED261F2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76400" y="341677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1865E-E6F2-A167-9C33-FC657862AD20}"/>
                </a:ext>
              </a:extLst>
            </p:cNvPr>
            <p:cNvSpPr txBox="1"/>
            <p:nvPr/>
          </p:nvSpPr>
          <p:spPr>
            <a:xfrm>
              <a:off x="2808752" y="3643141"/>
              <a:ext cx="1982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HK Grotesk" panose="020B0604020202020204" charset="0"/>
                </a:rPr>
                <a:t>RINGKASAN</a:t>
              </a:r>
              <a:endParaRPr lang="en-ID" sz="2400" b="1" dirty="0">
                <a:latin typeface="HK Grotesk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481428"/>
            <a:ext cx="6858000" cy="2805572"/>
            <a:chOff x="0" y="0"/>
            <a:chExt cx="4797026" cy="1962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97026" cy="1962438"/>
            </a:xfrm>
            <a:custGeom>
              <a:avLst/>
              <a:gdLst/>
              <a:ahLst/>
              <a:cxnLst/>
              <a:rect l="l" t="t" r="r" b="b"/>
              <a:pathLst>
                <a:path w="4797026" h="1962438">
                  <a:moveTo>
                    <a:pt x="0" y="0"/>
                  </a:moveTo>
                  <a:lnTo>
                    <a:pt x="4797026" y="0"/>
                  </a:lnTo>
                  <a:lnTo>
                    <a:pt x="4797026" y="1962438"/>
                  </a:lnTo>
                  <a:lnTo>
                    <a:pt x="0" y="1962438"/>
                  </a:lnTo>
                  <a:close/>
                </a:path>
              </a:pathLst>
            </a:custGeom>
            <a:solidFill>
              <a:srgbClr val="7DBFF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58000" y="7481428"/>
            <a:ext cx="6858000" cy="2805572"/>
            <a:chOff x="0" y="0"/>
            <a:chExt cx="4797026" cy="19624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97026" cy="1962438"/>
            </a:xfrm>
            <a:custGeom>
              <a:avLst/>
              <a:gdLst/>
              <a:ahLst/>
              <a:cxnLst/>
              <a:rect l="l" t="t" r="r" b="b"/>
              <a:pathLst>
                <a:path w="4797026" h="1962438">
                  <a:moveTo>
                    <a:pt x="0" y="0"/>
                  </a:moveTo>
                  <a:lnTo>
                    <a:pt x="4797026" y="0"/>
                  </a:lnTo>
                  <a:lnTo>
                    <a:pt x="4797026" y="1962438"/>
                  </a:lnTo>
                  <a:lnTo>
                    <a:pt x="0" y="1962438"/>
                  </a:ln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>
            <a:off x="11767526" y="3766526"/>
            <a:ext cx="6520474" cy="6520474"/>
          </a:xfrm>
          <a:custGeom>
            <a:avLst/>
            <a:gdLst/>
            <a:ahLst/>
            <a:cxnLst/>
            <a:rect l="l" t="t" r="r" b="b"/>
            <a:pathLst>
              <a:path w="6520474" h="6520474">
                <a:moveTo>
                  <a:pt x="0" y="0"/>
                </a:moveTo>
                <a:lnTo>
                  <a:pt x="6520474" y="0"/>
                </a:lnTo>
                <a:lnTo>
                  <a:pt x="6520474" y="6520474"/>
                </a:lnTo>
                <a:lnTo>
                  <a:pt x="0" y="6520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 rot="5400000">
            <a:off x="6858000" y="7481428"/>
            <a:ext cx="3035309" cy="3035309"/>
          </a:xfrm>
          <a:custGeom>
            <a:avLst/>
            <a:gdLst/>
            <a:ahLst/>
            <a:cxnLst/>
            <a:rect l="l" t="t" r="r" b="b"/>
            <a:pathLst>
              <a:path w="3035309" h="3035309">
                <a:moveTo>
                  <a:pt x="0" y="0"/>
                </a:moveTo>
                <a:lnTo>
                  <a:pt x="3035309" y="0"/>
                </a:lnTo>
                <a:lnTo>
                  <a:pt x="3035309" y="3035309"/>
                </a:lnTo>
                <a:lnTo>
                  <a:pt x="0" y="30353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8" name="Group 8"/>
          <p:cNvGrpSpPr/>
          <p:nvPr/>
        </p:nvGrpSpPr>
        <p:grpSpPr>
          <a:xfrm>
            <a:off x="1947119" y="2327515"/>
            <a:ext cx="12330460" cy="4696713"/>
            <a:chOff x="0" y="0"/>
            <a:chExt cx="16440613" cy="6262284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6440613" cy="894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17"/>
                </a:lnSpc>
              </a:pPr>
              <a:r>
                <a:rPr lang="en-US" sz="4199" b="1" spc="167">
                  <a:solidFill>
                    <a:srgbClr val="10223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TUJUAN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39332"/>
              <a:ext cx="14189855" cy="4822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8"/>
                </a:lnSpc>
              </a:pPr>
              <a:endParaRPr/>
            </a:p>
            <a:p>
              <a:pPr marL="518160" lvl="1" indent="-259080" algn="l">
                <a:lnSpc>
                  <a:spcPts val="3648"/>
                </a:lnSpc>
                <a:buAutoNum type="arabicPeriod"/>
              </a:pPr>
              <a:r>
                <a:rPr lang="en-US" sz="2400" spc="48">
                  <a:solidFill>
                    <a:srgbClr val="10223D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Mengidentifikasi saluran distribusi yang menghasilkan pendapatan terbesar.</a:t>
              </a:r>
            </a:p>
            <a:p>
              <a:pPr marL="518160" lvl="1" indent="-259080" algn="l">
                <a:lnSpc>
                  <a:spcPts val="3648"/>
                </a:lnSpc>
                <a:buAutoNum type="arabicPeriod"/>
              </a:pPr>
              <a:r>
                <a:rPr lang="en-US" sz="2400" spc="48">
                  <a:solidFill>
                    <a:srgbClr val="10223D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Menentukan kategori produk yang mendominasi pengeluaran pelanggan.</a:t>
              </a:r>
            </a:p>
            <a:p>
              <a:pPr marL="518160" lvl="1" indent="-259080" algn="l">
                <a:lnSpc>
                  <a:spcPts val="3648"/>
                </a:lnSpc>
                <a:buAutoNum type="arabicPeriod"/>
              </a:pPr>
              <a:r>
                <a:rPr lang="en-US" sz="2400" spc="48">
                  <a:solidFill>
                    <a:srgbClr val="10223D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Menganalisis pola pengeluaran berdasarkan channel dan region.</a:t>
              </a:r>
            </a:p>
            <a:p>
              <a:pPr marL="518160" lvl="1" indent="-259080" algn="l">
                <a:lnSpc>
                  <a:spcPts val="3648"/>
                </a:lnSpc>
                <a:buAutoNum type="arabicPeriod"/>
              </a:pPr>
              <a:r>
                <a:rPr lang="en-US" sz="2400" spc="48">
                  <a:solidFill>
                    <a:srgbClr val="10223D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Memberikan rekomendasi untuk meningkatkan penjualan pada kategori tertentu.</a:t>
              </a:r>
            </a:p>
            <a:p>
              <a:pPr algn="l">
                <a:lnSpc>
                  <a:spcPts val="3648"/>
                </a:lnSpc>
              </a:pPr>
              <a:endPara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095375"/>
            <a:ext cx="817782" cy="5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 spc="432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01</a:t>
            </a:r>
          </a:p>
        </p:txBody>
      </p:sp>
      <p:sp>
        <p:nvSpPr>
          <p:cNvPr id="12" name="Freeform 12"/>
          <p:cNvSpPr/>
          <p:nvPr/>
        </p:nvSpPr>
        <p:spPr>
          <a:xfrm>
            <a:off x="1246856" y="7481428"/>
            <a:ext cx="5611144" cy="2805572"/>
          </a:xfrm>
          <a:custGeom>
            <a:avLst/>
            <a:gdLst/>
            <a:ahLst/>
            <a:cxnLst/>
            <a:rect l="l" t="t" r="r" b="b"/>
            <a:pathLst>
              <a:path w="5611144" h="2805572">
                <a:moveTo>
                  <a:pt x="0" y="0"/>
                </a:moveTo>
                <a:lnTo>
                  <a:pt x="5611144" y="0"/>
                </a:lnTo>
                <a:lnTo>
                  <a:pt x="5611144" y="2805572"/>
                </a:lnTo>
                <a:lnTo>
                  <a:pt x="0" y="28055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B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16250" y="2571750"/>
            <a:ext cx="2571750" cy="2571750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4" name="Freeform 4"/>
          <p:cNvSpPr/>
          <p:nvPr/>
        </p:nvSpPr>
        <p:spPr>
          <a:xfrm rot="-10800000">
            <a:off x="15713600" y="2571750"/>
            <a:ext cx="2574400" cy="2574400"/>
          </a:xfrm>
          <a:custGeom>
            <a:avLst/>
            <a:gdLst/>
            <a:ahLst/>
            <a:cxnLst/>
            <a:rect l="l" t="t" r="r" b="b"/>
            <a:pathLst>
              <a:path w="2574400" h="2574400">
                <a:moveTo>
                  <a:pt x="0" y="0"/>
                </a:moveTo>
                <a:lnTo>
                  <a:pt x="2574400" y="0"/>
                </a:lnTo>
                <a:lnTo>
                  <a:pt x="2574400" y="2574400"/>
                </a:lnTo>
                <a:lnTo>
                  <a:pt x="0" y="257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Freeform 5"/>
          <p:cNvSpPr/>
          <p:nvPr/>
        </p:nvSpPr>
        <p:spPr>
          <a:xfrm rot="-10800000">
            <a:off x="15716250" y="514350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 rot="5400000">
            <a:off x="15716250" y="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13144500" y="514350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 rot="5400000">
            <a:off x="11858625" y="1285875"/>
            <a:ext cx="5143500" cy="2571750"/>
          </a:xfrm>
          <a:custGeom>
            <a:avLst/>
            <a:gdLst/>
            <a:ahLst/>
            <a:cxnLst/>
            <a:rect l="l" t="t" r="r" b="b"/>
            <a:pathLst>
              <a:path w="5143500" h="2571750">
                <a:moveTo>
                  <a:pt x="0" y="0"/>
                </a:moveTo>
                <a:lnTo>
                  <a:pt x="5143500" y="0"/>
                </a:lnTo>
                <a:lnTo>
                  <a:pt x="51435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9" name="Group 9"/>
          <p:cNvGrpSpPr/>
          <p:nvPr/>
        </p:nvGrpSpPr>
        <p:grpSpPr>
          <a:xfrm>
            <a:off x="13144500" y="7715250"/>
            <a:ext cx="5262411" cy="2596995"/>
            <a:chOff x="0" y="0"/>
            <a:chExt cx="1780124" cy="8784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0124" cy="878489"/>
            </a:xfrm>
            <a:custGeom>
              <a:avLst/>
              <a:gdLst/>
              <a:ahLst/>
              <a:cxnLst/>
              <a:rect l="l" t="t" r="r" b="b"/>
              <a:pathLst>
                <a:path w="1780124" h="878489">
                  <a:moveTo>
                    <a:pt x="0" y="0"/>
                  </a:moveTo>
                  <a:lnTo>
                    <a:pt x="1780124" y="0"/>
                  </a:lnTo>
                  <a:lnTo>
                    <a:pt x="1780124" y="878489"/>
                  </a:lnTo>
                  <a:lnTo>
                    <a:pt x="0" y="878489"/>
                  </a:lnTo>
                  <a:close/>
                </a:path>
              </a:pathLst>
            </a:custGeom>
            <a:solidFill>
              <a:srgbClr val="3B3931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920052" y="8217549"/>
            <a:ext cx="1592397" cy="15923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1028700" y="3490921"/>
          <a:ext cx="4749114" cy="5876906"/>
        </p:xfrm>
        <a:graphic>
          <a:graphicData uri="http://schemas.openxmlformats.org/drawingml/2006/table">
            <a:tbl>
              <a:tblPr/>
              <a:tblGrid>
                <a:gridCol w="237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KATEGORI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Pengeluaran (€)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FRESH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5,280,131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GROCERY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3,498,562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MILK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2,550,357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FROZEN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1,351,650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Detergents_Paper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1,267,857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5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DELICASSEN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670,943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1028700" y="2116183"/>
            <a:ext cx="8241803" cy="911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</a:pPr>
            <a:r>
              <a:rPr lang="en-US" sz="6399" b="1" dirty="0" err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Ringkasan</a:t>
            </a:r>
            <a:r>
              <a:rPr lang="en-US" sz="6399" b="1" dirty="0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Data Awal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34744" y="3481396"/>
            <a:ext cx="234522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0"/>
              </a:lnSpc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DATA UTAMA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26651" y="4467225"/>
            <a:ext cx="3035195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Total Region: 1,119</a:t>
            </a:r>
          </a:p>
          <a:p>
            <a:pPr marL="0" lvl="0" indent="0" algn="l">
              <a:lnSpc>
                <a:spcPts val="3120"/>
              </a:lnSpc>
            </a:pPr>
            <a:endParaRPr lang="en-US" sz="2600" b="1">
              <a:solidFill>
                <a:srgbClr val="F2EDDB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71388" y="5248275"/>
            <a:ext cx="3545721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55" lvl="1" indent="-280678" algn="l">
              <a:lnSpc>
                <a:spcPts val="3120"/>
              </a:lnSpc>
              <a:buFont typeface="Arial"/>
              <a:buChar char="•"/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Horeca: 748 regions</a:t>
            </a:r>
          </a:p>
          <a:p>
            <a:pPr marL="561355" lvl="1" indent="-280678" algn="l">
              <a:lnSpc>
                <a:spcPts val="3120"/>
              </a:lnSpc>
              <a:buFont typeface="Arial"/>
              <a:buChar char="•"/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Retail: 371 regions</a:t>
            </a:r>
          </a:p>
          <a:p>
            <a:pPr marL="0" lvl="0" indent="0" algn="l">
              <a:lnSpc>
                <a:spcPts val="3120"/>
              </a:lnSpc>
            </a:pPr>
            <a:endParaRPr lang="en-US" sz="2600" b="1">
              <a:solidFill>
                <a:srgbClr val="F2EDDB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134744" y="6624629"/>
            <a:ext cx="7144172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Catatan Penting</a:t>
            </a:r>
          </a:p>
          <a:p>
            <a:pPr algn="l">
              <a:lnSpc>
                <a:spcPts val="3120"/>
              </a:lnSpc>
            </a:pPr>
            <a:endParaRPr lang="en-US" sz="2600" b="1">
              <a:solidFill>
                <a:srgbClr val="F2EDDB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561355" lvl="1" indent="-280678" algn="l">
              <a:lnSpc>
                <a:spcPts val="3120"/>
              </a:lnSpc>
              <a:buFont typeface="Arial"/>
              <a:buChar char="•"/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Kategori Fresh memiliki pengeluaran terbesar (€5,280,131).</a:t>
            </a:r>
          </a:p>
          <a:p>
            <a:pPr marL="561355" lvl="1" indent="-280678" algn="l">
              <a:lnSpc>
                <a:spcPts val="3120"/>
              </a:lnSpc>
              <a:buFont typeface="Arial"/>
              <a:buChar char="•"/>
            </a:pPr>
            <a:r>
              <a:rPr lang="en-US" sz="2600" b="1">
                <a:solidFill>
                  <a:srgbClr val="F2EDDB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Horeca mendominasi jumlah region dibanding Retail.</a:t>
            </a:r>
          </a:p>
          <a:p>
            <a:pPr marL="0" lvl="0" indent="0" algn="l">
              <a:lnSpc>
                <a:spcPts val="3120"/>
              </a:lnSpc>
            </a:pPr>
            <a:endParaRPr lang="en-US" sz="2600" b="1">
              <a:solidFill>
                <a:srgbClr val="F2EDDB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1055088"/>
            <a:ext cx="817782" cy="5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 spc="43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94484" y="7152739"/>
            <a:ext cx="3134261" cy="3134261"/>
          </a:xfrm>
          <a:custGeom>
            <a:avLst/>
            <a:gdLst/>
            <a:ahLst/>
            <a:cxnLst/>
            <a:rect l="l" t="t" r="r" b="b"/>
            <a:pathLst>
              <a:path w="3134261" h="3134261">
                <a:moveTo>
                  <a:pt x="3134260" y="3134261"/>
                </a:moveTo>
                <a:lnTo>
                  <a:pt x="0" y="3134261"/>
                </a:lnTo>
                <a:lnTo>
                  <a:pt x="0" y="0"/>
                </a:lnTo>
                <a:lnTo>
                  <a:pt x="3134260" y="0"/>
                </a:lnTo>
                <a:lnTo>
                  <a:pt x="3134260" y="31342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3247794" y="7039206"/>
            <a:ext cx="6495588" cy="3247794"/>
            <a:chOff x="0" y="0"/>
            <a:chExt cx="2197273" cy="109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7273" cy="1098636"/>
            </a:xfrm>
            <a:custGeom>
              <a:avLst/>
              <a:gdLst/>
              <a:ahLst/>
              <a:cxnLst/>
              <a:rect l="l" t="t" r="r" b="b"/>
              <a:pathLst>
                <a:path w="2197273" h="1098636">
                  <a:moveTo>
                    <a:pt x="0" y="0"/>
                  </a:moveTo>
                  <a:lnTo>
                    <a:pt x="2197273" y="0"/>
                  </a:lnTo>
                  <a:lnTo>
                    <a:pt x="2197273" y="1098636"/>
                  </a:lnTo>
                  <a:lnTo>
                    <a:pt x="0" y="1098636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37341" y="7039206"/>
            <a:ext cx="9650659" cy="3247794"/>
            <a:chOff x="0" y="0"/>
            <a:chExt cx="3264544" cy="10986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64544" cy="1098636"/>
            </a:xfrm>
            <a:custGeom>
              <a:avLst/>
              <a:gdLst/>
              <a:ahLst/>
              <a:cxnLst/>
              <a:rect l="l" t="t" r="r" b="b"/>
              <a:pathLst>
                <a:path w="3264544" h="1098636">
                  <a:moveTo>
                    <a:pt x="0" y="0"/>
                  </a:moveTo>
                  <a:lnTo>
                    <a:pt x="3264544" y="0"/>
                  </a:lnTo>
                  <a:lnTo>
                    <a:pt x="3264544" y="1098636"/>
                  </a:lnTo>
                  <a:lnTo>
                    <a:pt x="0" y="1098636"/>
                  </a:lnTo>
                  <a:close/>
                </a:path>
              </a:pathLst>
            </a:custGeom>
            <a:solidFill>
              <a:srgbClr val="7DBFF8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59882" y="7039206"/>
            <a:ext cx="4090162" cy="3247794"/>
            <a:chOff x="0" y="0"/>
            <a:chExt cx="799697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96975" cy="6350000"/>
            </a:xfrm>
            <a:custGeom>
              <a:avLst/>
              <a:gdLst/>
              <a:ahLst/>
              <a:cxnLst/>
              <a:rect l="l" t="t" r="r" b="b"/>
              <a:pathLst>
                <a:path w="7996975" h="6350000">
                  <a:moveTo>
                    <a:pt x="3998488" y="0"/>
                  </a:moveTo>
                  <a:cubicBezTo>
                    <a:pt x="1790184" y="0"/>
                    <a:pt x="0" y="1421496"/>
                    <a:pt x="0" y="3175000"/>
                  </a:cubicBezTo>
                  <a:cubicBezTo>
                    <a:pt x="0" y="4928504"/>
                    <a:pt x="1790184" y="6350000"/>
                    <a:pt x="3998488" y="6350000"/>
                  </a:cubicBezTo>
                  <a:cubicBezTo>
                    <a:pt x="6206792" y="6350000"/>
                    <a:pt x="7996975" y="4928504"/>
                    <a:pt x="7996975" y="3175000"/>
                  </a:cubicBezTo>
                  <a:cubicBezTo>
                    <a:pt x="7996975" y="1421496"/>
                    <a:pt x="6206792" y="0"/>
                    <a:pt x="3998488" y="0"/>
                  </a:cubicBez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793218"/>
            <a:ext cx="6969573" cy="204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4200" b="1" spc="168" dirty="0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GRAFIK PENGELUARAN PELANGGAN DI BERBAGAI KATEGORI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227286"/>
            <a:ext cx="7323323" cy="226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Analisis: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Fresh mendominasi pengeluaran pelanggan.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Grocery dan Milk berada di posisi kedua dan ketiga.</a:t>
            </a:r>
          </a:p>
          <a:p>
            <a:pPr algn="l">
              <a:lnSpc>
                <a:spcPts val="3648"/>
              </a:lnSpc>
            </a:pPr>
            <a:endParaRPr lang="en-US" sz="2400" spc="48">
              <a:solidFill>
                <a:srgbClr val="10223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095375"/>
            <a:ext cx="817782" cy="5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1" spc="432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03</a:t>
            </a:r>
          </a:p>
        </p:txBody>
      </p:sp>
      <p:sp>
        <p:nvSpPr>
          <p:cNvPr id="12" name="Freeform 12"/>
          <p:cNvSpPr/>
          <p:nvPr/>
        </p:nvSpPr>
        <p:spPr>
          <a:xfrm rot="-10800000">
            <a:off x="3247794" y="7600785"/>
            <a:ext cx="5372431" cy="2686215"/>
          </a:xfrm>
          <a:custGeom>
            <a:avLst/>
            <a:gdLst/>
            <a:ahLst/>
            <a:cxnLst/>
            <a:rect l="l" t="t" r="r" b="b"/>
            <a:pathLst>
              <a:path w="5372431" h="2686215">
                <a:moveTo>
                  <a:pt x="0" y="0"/>
                </a:moveTo>
                <a:lnTo>
                  <a:pt x="5372431" y="0"/>
                </a:lnTo>
                <a:lnTo>
                  <a:pt x="5372431" y="2686215"/>
                </a:lnTo>
                <a:lnTo>
                  <a:pt x="0" y="2686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7CE57B-4D2B-4E90-BC86-B3106EAE0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3" y="1727586"/>
            <a:ext cx="9580739" cy="4588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2967" y="7715250"/>
            <a:ext cx="5143500" cy="2571750"/>
          </a:xfrm>
          <a:custGeom>
            <a:avLst/>
            <a:gdLst/>
            <a:ahLst/>
            <a:cxnLst/>
            <a:rect l="l" t="t" r="r" b="b"/>
            <a:pathLst>
              <a:path w="5143500" h="2571750">
                <a:moveTo>
                  <a:pt x="0" y="0"/>
                </a:moveTo>
                <a:lnTo>
                  <a:pt x="5143500" y="0"/>
                </a:lnTo>
                <a:lnTo>
                  <a:pt x="51435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6334717" y="5182560"/>
            <a:ext cx="2571750" cy="2571750"/>
            <a:chOff x="0" y="0"/>
            <a:chExt cx="191389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2967" y="5182560"/>
            <a:ext cx="2571750" cy="2571750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755953" y="5608719"/>
            <a:ext cx="1719433" cy="17194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EDDB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5068533" y="1324935"/>
            <a:ext cx="5143500" cy="2571750"/>
          </a:xfrm>
          <a:custGeom>
            <a:avLst/>
            <a:gdLst/>
            <a:ahLst/>
            <a:cxnLst/>
            <a:rect l="l" t="t" r="r" b="b"/>
            <a:pathLst>
              <a:path w="5143500" h="2571750">
                <a:moveTo>
                  <a:pt x="0" y="0"/>
                </a:moveTo>
                <a:lnTo>
                  <a:pt x="5143500" y="0"/>
                </a:lnTo>
                <a:lnTo>
                  <a:pt x="51435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Freeform 10"/>
          <p:cNvSpPr/>
          <p:nvPr/>
        </p:nvSpPr>
        <p:spPr>
          <a:xfrm>
            <a:off x="13762967" y="2591120"/>
            <a:ext cx="2591440" cy="2591440"/>
          </a:xfrm>
          <a:custGeom>
            <a:avLst/>
            <a:gdLst/>
            <a:ahLst/>
            <a:cxnLst/>
            <a:rect l="l" t="t" r="r" b="b"/>
            <a:pathLst>
              <a:path w="2591440" h="2591440">
                <a:moveTo>
                  <a:pt x="0" y="0"/>
                </a:moveTo>
                <a:lnTo>
                  <a:pt x="2591441" y="0"/>
                </a:lnTo>
                <a:lnTo>
                  <a:pt x="2591441" y="2591440"/>
                </a:lnTo>
                <a:lnTo>
                  <a:pt x="0" y="2591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>
          <a:xfrm>
            <a:off x="13762967" y="39060"/>
            <a:ext cx="2591440" cy="2591440"/>
          </a:xfrm>
          <a:custGeom>
            <a:avLst/>
            <a:gdLst/>
            <a:ahLst/>
            <a:cxnLst/>
            <a:rect l="l" t="t" r="r" b="b"/>
            <a:pathLst>
              <a:path w="2591440" h="2591440">
                <a:moveTo>
                  <a:pt x="0" y="0"/>
                </a:moveTo>
                <a:lnTo>
                  <a:pt x="2591441" y="0"/>
                </a:lnTo>
                <a:lnTo>
                  <a:pt x="2591441" y="2591441"/>
                </a:lnTo>
                <a:lnTo>
                  <a:pt x="0" y="25914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2" name="TextBox 12"/>
          <p:cNvSpPr txBox="1"/>
          <p:nvPr/>
        </p:nvSpPr>
        <p:spPr>
          <a:xfrm>
            <a:off x="1456609" y="2159156"/>
            <a:ext cx="10193380" cy="13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4200" b="1" spc="84" dirty="0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DIAGRAM SEGMENTASI PELANGGAN BERDASARKAN CHANNEL DAN REGION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6300" y="4003110"/>
            <a:ext cx="4838700" cy="5516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Channel: 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Horeca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: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Dominasi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pada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kategori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Fresh. 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Retail: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Dominasi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pada Grocery dan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Detergents_Paper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. </a:t>
            </a:r>
          </a:p>
          <a:p>
            <a:pPr algn="l">
              <a:lnSpc>
                <a:spcPts val="3648"/>
              </a:lnSpc>
            </a:pP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Region: 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Horeca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: 748 regions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pengeluaran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lebih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tinggi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per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kategori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marL="518160" lvl="1" indent="-259080" algn="l">
              <a:lnSpc>
                <a:spcPts val="3648"/>
              </a:lnSpc>
              <a:buFont typeface="Arial"/>
              <a:buChar char="•"/>
            </a:pP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Retail: 371 regions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potensi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peningkatan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pada </a:t>
            </a:r>
            <a:r>
              <a:rPr lang="en-US" sz="2400" spc="48" dirty="0" err="1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kategori</a:t>
            </a:r>
            <a:r>
              <a:rPr lang="en-US" sz="2400" spc="48" dirty="0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 Fresh.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095375"/>
            <a:ext cx="817782" cy="5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 b="1" spc="432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04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FA205FE-29BF-658A-2DDD-160170F53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03587"/>
              </p:ext>
            </p:extLst>
          </p:nvPr>
        </p:nvGraphicFramePr>
        <p:xfrm>
          <a:off x="6858000" y="3771900"/>
          <a:ext cx="5943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5295" y="7039206"/>
            <a:ext cx="6495588" cy="3247794"/>
            <a:chOff x="0" y="0"/>
            <a:chExt cx="2197273" cy="10986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7273" cy="1098636"/>
            </a:xfrm>
            <a:custGeom>
              <a:avLst/>
              <a:gdLst/>
              <a:ahLst/>
              <a:cxnLst/>
              <a:rect l="l" t="t" r="r" b="b"/>
              <a:pathLst>
                <a:path w="2197273" h="1098636">
                  <a:moveTo>
                    <a:pt x="0" y="0"/>
                  </a:moveTo>
                  <a:lnTo>
                    <a:pt x="2197273" y="0"/>
                  </a:lnTo>
                  <a:lnTo>
                    <a:pt x="2197273" y="1098636"/>
                  </a:lnTo>
                  <a:lnTo>
                    <a:pt x="0" y="1098636"/>
                  </a:lnTo>
                  <a:close/>
                </a:path>
              </a:pathLst>
            </a:custGeom>
            <a:solidFill>
              <a:srgbClr val="3B3931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247794" y="7039206"/>
            <a:ext cx="8527501" cy="3247794"/>
            <a:chOff x="0" y="0"/>
            <a:chExt cx="2884612" cy="10986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84612" cy="1098636"/>
            </a:xfrm>
            <a:custGeom>
              <a:avLst/>
              <a:gdLst/>
              <a:ahLst/>
              <a:cxnLst/>
              <a:rect l="l" t="t" r="r" b="b"/>
              <a:pathLst>
                <a:path w="2884612" h="1098636">
                  <a:moveTo>
                    <a:pt x="0" y="0"/>
                  </a:moveTo>
                  <a:lnTo>
                    <a:pt x="2884612" y="0"/>
                  </a:lnTo>
                  <a:lnTo>
                    <a:pt x="2884612" y="1098636"/>
                  </a:lnTo>
                  <a:lnTo>
                    <a:pt x="0" y="1098636"/>
                  </a:lnTo>
                  <a:close/>
                </a:path>
              </a:pathLst>
            </a:custGeom>
            <a:solidFill>
              <a:srgbClr val="7DBFF8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 rot="5400000" flipH="1" flipV="1">
            <a:off x="0" y="7039206"/>
            <a:ext cx="3247794" cy="3247794"/>
          </a:xfrm>
          <a:custGeom>
            <a:avLst/>
            <a:gdLst/>
            <a:ahLst/>
            <a:cxnLst/>
            <a:rect l="l" t="t" r="r" b="b"/>
            <a:pathLst>
              <a:path w="3247794" h="3247794">
                <a:moveTo>
                  <a:pt x="3247794" y="3247794"/>
                </a:moveTo>
                <a:lnTo>
                  <a:pt x="0" y="3247794"/>
                </a:lnTo>
                <a:lnTo>
                  <a:pt x="0" y="0"/>
                </a:lnTo>
                <a:lnTo>
                  <a:pt x="3247794" y="0"/>
                </a:lnTo>
                <a:lnTo>
                  <a:pt x="3247794" y="324779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 rot="-5400000" flipH="1" flipV="1">
            <a:off x="8537026" y="7039206"/>
            <a:ext cx="3247794" cy="3247794"/>
          </a:xfrm>
          <a:custGeom>
            <a:avLst/>
            <a:gdLst/>
            <a:ahLst/>
            <a:cxnLst/>
            <a:rect l="l" t="t" r="r" b="b"/>
            <a:pathLst>
              <a:path w="3247794" h="3247794">
                <a:moveTo>
                  <a:pt x="3247794" y="3247794"/>
                </a:moveTo>
                <a:lnTo>
                  <a:pt x="0" y="3247794"/>
                </a:lnTo>
                <a:lnTo>
                  <a:pt x="0" y="0"/>
                </a:lnTo>
                <a:lnTo>
                  <a:pt x="3247794" y="0"/>
                </a:lnTo>
                <a:lnTo>
                  <a:pt x="3247794" y="324779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11775295" y="7039206"/>
            <a:ext cx="6512705" cy="3256352"/>
          </a:xfrm>
          <a:custGeom>
            <a:avLst/>
            <a:gdLst/>
            <a:ahLst/>
            <a:cxnLst/>
            <a:rect l="l" t="t" r="r" b="b"/>
            <a:pathLst>
              <a:path w="6512705" h="3256352">
                <a:moveTo>
                  <a:pt x="0" y="0"/>
                </a:moveTo>
                <a:lnTo>
                  <a:pt x="6512705" y="0"/>
                </a:lnTo>
                <a:lnTo>
                  <a:pt x="6512705" y="3256352"/>
                </a:lnTo>
                <a:lnTo>
                  <a:pt x="0" y="3256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9" name="Group 9"/>
          <p:cNvGrpSpPr/>
          <p:nvPr/>
        </p:nvGrpSpPr>
        <p:grpSpPr>
          <a:xfrm>
            <a:off x="3247794" y="7039206"/>
            <a:ext cx="3247794" cy="3247794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1" name="Freeform 11"/>
          <p:cNvSpPr/>
          <p:nvPr/>
        </p:nvSpPr>
        <p:spPr>
          <a:xfrm rot="-5400000" flipH="1">
            <a:off x="0" y="7039206"/>
            <a:ext cx="3247794" cy="3247794"/>
          </a:xfrm>
          <a:custGeom>
            <a:avLst/>
            <a:gdLst/>
            <a:ahLst/>
            <a:cxnLst/>
            <a:rect l="l" t="t" r="r" b="b"/>
            <a:pathLst>
              <a:path w="3247794" h="3247794">
                <a:moveTo>
                  <a:pt x="3247794" y="0"/>
                </a:moveTo>
                <a:lnTo>
                  <a:pt x="0" y="0"/>
                </a:lnTo>
                <a:lnTo>
                  <a:pt x="0" y="3247794"/>
                </a:lnTo>
                <a:lnTo>
                  <a:pt x="3247794" y="3247794"/>
                </a:lnTo>
                <a:lnTo>
                  <a:pt x="324779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2" name="Group 12"/>
          <p:cNvGrpSpPr/>
          <p:nvPr/>
        </p:nvGrpSpPr>
        <p:grpSpPr>
          <a:xfrm>
            <a:off x="1274050" y="8437646"/>
            <a:ext cx="3947488" cy="394748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402942"/>
            <a:ext cx="6955515" cy="363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Kesimpulan: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Horeca mendominasi pendapatan, terutama di kategori Fresh.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Fresh adalah kategori dengan pengeluaran terbesar.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Retail menunjukkan peluang peningkatan pada penjualan kategori Fresh.</a:t>
            </a:r>
          </a:p>
          <a:p>
            <a:pPr algn="ctr">
              <a:lnSpc>
                <a:spcPts val="3648"/>
              </a:lnSpc>
            </a:pPr>
            <a:endParaRPr lang="en-US" sz="2400" spc="48">
              <a:solidFill>
                <a:srgbClr val="10223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67779" y="3402942"/>
            <a:ext cx="7391521" cy="363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Rekomendasi: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Memberikan diskon khusus untuk produk Fresh di Retail.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Membuat program bundling produk Fresh dengan Grocery.</a:t>
            </a:r>
          </a:p>
          <a:p>
            <a:pPr marL="518160" lvl="1" indent="-259080" algn="ctr">
              <a:lnSpc>
                <a:spcPts val="3648"/>
              </a:lnSpc>
              <a:buAutoNum type="arabicPeriod"/>
            </a:pPr>
            <a:r>
              <a:rPr lang="en-US" sz="2400" spc="48">
                <a:solidFill>
                  <a:srgbClr val="10223D"/>
                </a:solidFill>
                <a:latin typeface="HK Grotesk"/>
                <a:ea typeface="HK Grotesk"/>
                <a:cs typeface="HK Grotesk"/>
                <a:sym typeface="HK Grotesk"/>
              </a:rPr>
              <a:t>Mengadakan kampanye promosi yang menonjolkan kualitas dan manfaat produk Fresh.</a:t>
            </a:r>
          </a:p>
          <a:p>
            <a:pPr algn="ctr">
              <a:lnSpc>
                <a:spcPts val="3648"/>
              </a:lnSpc>
            </a:pPr>
            <a:endParaRPr lang="en-US" sz="2400" spc="48">
              <a:solidFill>
                <a:srgbClr val="10223D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594" y="1991994"/>
            <a:ext cx="14728812" cy="68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8"/>
              </a:lnSpc>
            </a:pPr>
            <a:r>
              <a:rPr lang="en-US" sz="4200" b="1" spc="84" dirty="0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KESIMPULAN DAN REKOMENDASI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35109" y="1095375"/>
            <a:ext cx="817782" cy="5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 b="1" spc="432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7818" y="5143500"/>
            <a:ext cx="5143500" cy="5143500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FC7AA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065694" y="6061376"/>
            <a:ext cx="3307749" cy="330774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B4B9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6" name="Freeform 6"/>
          <p:cNvSpPr/>
          <p:nvPr/>
        </p:nvSpPr>
        <p:spPr>
          <a:xfrm rot="-5400000" flipH="1" flipV="1">
            <a:off x="4318" y="5157343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51435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5143500" y="0"/>
                </a:lnTo>
                <a:lnTo>
                  <a:pt x="5143500" y="51435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6957807" y="6943964"/>
            <a:ext cx="1542572" cy="154257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382D"/>
            </a:solid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0" y="-11684"/>
            <a:ext cx="10310368" cy="5155184"/>
          </a:xfrm>
          <a:custGeom>
            <a:avLst/>
            <a:gdLst/>
            <a:ahLst/>
            <a:cxnLst/>
            <a:rect l="l" t="t" r="r" b="b"/>
            <a:pathLst>
              <a:path w="10310368" h="5155184">
                <a:moveTo>
                  <a:pt x="0" y="0"/>
                </a:moveTo>
                <a:lnTo>
                  <a:pt x="10310368" y="0"/>
                </a:lnTo>
                <a:lnTo>
                  <a:pt x="10310368" y="5155184"/>
                </a:lnTo>
                <a:lnTo>
                  <a:pt x="0" y="515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11823571" y="3629262"/>
            <a:ext cx="5435729" cy="3046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“It</a:t>
            </a:r>
            <a:r>
              <a:rPr lang="en-US" sz="4000" b="1" u="none" dirty="0">
                <a:solidFill>
                  <a:srgbClr val="10223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is not just about the money, it is about what you achieve on the pitch.” – Ronaldinho</a:t>
            </a:r>
          </a:p>
          <a:p>
            <a:pPr marL="0" lvl="0" indent="0" algn="l">
              <a:lnSpc>
                <a:spcPts val="4800"/>
              </a:lnSpc>
              <a:spcBef>
                <a:spcPct val="0"/>
              </a:spcBef>
            </a:pPr>
            <a:endParaRPr lang="en-US" sz="4000" b="1" u="none" dirty="0">
              <a:solidFill>
                <a:srgbClr val="10223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271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HK Grotesk Medium</vt:lpstr>
      <vt:lpstr>HK Grotesk Bold</vt:lpstr>
      <vt:lpstr>Atkinson Hyperlegible</vt:lpstr>
      <vt:lpstr>HK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Geometric Modern Homeschool Remote Learning Events and Special Interest Presentation</dc:title>
  <dc:creator>damn pil</dc:creator>
  <cp:lastModifiedBy>damn pil</cp:lastModifiedBy>
  <cp:revision>3</cp:revision>
  <dcterms:created xsi:type="dcterms:W3CDTF">2006-08-16T00:00:00Z</dcterms:created>
  <dcterms:modified xsi:type="dcterms:W3CDTF">2024-12-20T14:17:49Z</dcterms:modified>
  <dc:identifier>DAGZ0zuwtgY</dc:identifier>
</cp:coreProperties>
</file>