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87" r:id="rId5"/>
    <p:sldId id="259" r:id="rId6"/>
    <p:sldId id="284" r:id="rId7"/>
    <p:sldId id="286" r:id="rId8"/>
    <p:sldId id="285" r:id="rId9"/>
    <p:sldId id="288" r:id="rId10"/>
    <p:sldId id="265" r:id="rId11"/>
    <p:sldId id="294" r:id="rId12"/>
    <p:sldId id="295" r:id="rId13"/>
    <p:sldId id="267" r:id="rId14"/>
    <p:sldId id="305" r:id="rId15"/>
    <p:sldId id="268" r:id="rId16"/>
    <p:sldId id="291" r:id="rId17"/>
    <p:sldId id="269" r:id="rId18"/>
    <p:sldId id="272" r:id="rId19"/>
    <p:sldId id="304" r:id="rId20"/>
    <p:sldId id="306" r:id="rId21"/>
    <p:sldId id="273" r:id="rId22"/>
  </p:sldIdLst>
  <p:sldSz cx="9144000" cy="6858000" type="screen4x3"/>
  <p:notesSz cx="6815138" cy="9942513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0000FF"/>
    <a:srgbClr val="5A0033"/>
    <a:srgbClr val="0F6FC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1" autoAdjust="0"/>
    <p:restoredTop sz="71163" autoAdjust="0"/>
  </p:normalViewPr>
  <p:slideViewPr>
    <p:cSldViewPr snapToObjects="1">
      <p:cViewPr varScale="1">
        <p:scale>
          <a:sx n="67" d="100"/>
          <a:sy n="67" d="100"/>
        </p:scale>
        <p:origin x="122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4020" y="-102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E9F3FE7-C519-4E77-B58E-A1056C37C675}" type="datetimeFigureOut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6DF3E48-B56C-4B0C-819D-A20A7FD018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43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A49F323-D091-4C89-A95B-56707AA88467}" type="datetimeFigureOut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77DBDC-15CB-401F-A854-3639DDA263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01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FF29A0-A17E-4766-9017-218517A128A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09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E2D226-3F4E-4C84-892D-857A2927439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04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E542F0-CA7D-45FF-ADD1-EAF91C718FE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803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98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88F93A-0CD3-48E8-A30D-576D577652E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072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18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783D27-1963-41C8-BED5-109A1CB4082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99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49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2D4D9-4BF6-4AB1-AC24-E5CB0D26132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553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69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07658B-6A6F-4284-9393-A27A5EBAB7F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097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90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28C048-3CBB-49DD-88AA-0FD917C80A6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47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9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E1BA34F-25A5-4437-8697-2248A4C4B0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316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4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DC31F4-482C-450B-AB80-42A4F04BEFB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22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6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A1065-209B-4218-9B96-74F8C44FC5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48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AC1248-345D-448D-8ED3-4B0901F34BC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221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6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A1065-209B-4218-9B96-74F8C44FC5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630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8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CD6F9D-FBD7-4160-9889-C6BB7ECF1D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095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E18B50-8D05-42A4-869D-4D4691675AD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83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EBFD245-3E0C-48BA-AEC8-9717822152B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04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A797CB-43F0-4EA9-B897-5FD9438DA4C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03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EF0D0F-A80F-41FF-8324-FDFA2704875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94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4D64D7-507F-42C3-AC90-F37F505CF6A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75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11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0DB658-F221-4E29-BE5C-E9973654D9B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73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31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69248F-DC5E-4BEA-A356-3619E86C971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47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实验序号和标题"/>
          <p:cNvSpPr txBox="1">
            <a:spLocks/>
          </p:cNvSpPr>
          <p:nvPr userDrawn="1"/>
        </p:nvSpPr>
        <p:spPr>
          <a:xfrm>
            <a:off x="533400" y="1911350"/>
            <a:ext cx="8039100" cy="1828800"/>
          </a:xfrm>
          <a:prstGeom prst="rect">
            <a:avLst/>
          </a:prstGeom>
        </p:spPr>
        <p:txBody>
          <a:bodyPr lIns="0" rIns="0" bIns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4400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  <a:cs typeface="+mj-cs"/>
              </a:rPr>
              <a:t>第</a:t>
            </a:r>
            <a:r>
              <a:rPr lang="en-US" altLang="zh-CN" sz="4400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Lucida Calligraphy" pitchFamily="66" charset="0"/>
                <a:ea typeface="华文楷体" pitchFamily="2" charset="-122"/>
                <a:cs typeface="+mj-cs"/>
              </a:rPr>
              <a:t>8</a:t>
            </a:r>
            <a:r>
              <a:rPr lang="zh-CN" altLang="en-US" sz="4400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  <a:cs typeface="+mj-cs"/>
              </a:rPr>
              <a:t>章　多周期</a:t>
            </a:r>
            <a:r>
              <a:rPr lang="en-US" altLang="zh-CN" sz="4400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  <a:cs typeface="+mj-cs"/>
              </a:rPr>
              <a:t>CPU</a:t>
            </a:r>
            <a:r>
              <a:rPr lang="zh-CN" altLang="en-US" sz="4400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  <a:cs typeface="+mj-cs"/>
              </a:rPr>
              <a:t>设计实验</a:t>
            </a:r>
          </a:p>
        </p:txBody>
      </p:sp>
      <p:sp>
        <p:nvSpPr>
          <p:cNvPr id="3" name="课程标题"/>
          <p:cNvSpPr txBox="1">
            <a:spLocks noChangeArrowheads="1"/>
          </p:cNvSpPr>
          <p:nvPr userDrawn="1"/>
        </p:nvSpPr>
        <p:spPr>
          <a:xfrm>
            <a:off x="260350" y="777858"/>
            <a:ext cx="7637492" cy="739792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zh-CN" altLang="en-US" sz="40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黑体" pitchFamily="49" charset="-122"/>
              </a:rPr>
              <a:t>计算机组成课程设计</a:t>
            </a:r>
          </a:p>
        </p:txBody>
      </p:sp>
      <p:pic>
        <p:nvPicPr>
          <p:cNvPr id="4" name="浙江大学 图片" descr="C:\Documents and Settings\jgx\My Documents\课件制作\20088181580738_2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4650" y="139700"/>
            <a:ext cx="933450" cy="933450"/>
          </a:xfrm>
          <a:prstGeom prst="ellipse">
            <a:avLst/>
          </a:prstGeom>
          <a:noFill/>
          <a:effectLst>
            <a:innerShdw blurRad="114300">
              <a:prstClr val="black"/>
            </a:innerShdw>
            <a:softEdge rad="12700"/>
          </a:effectLst>
        </p:spPr>
      </p:pic>
      <p:sp>
        <p:nvSpPr>
          <p:cNvPr id="5" name="浙江大学计算机学院" descr="斜纹布"/>
          <p:cNvSpPr>
            <a:spLocks noChangeArrowheads="1" noChangeShapeType="1" noTextEdit="1"/>
          </p:cNvSpPr>
          <p:nvPr userDrawn="1"/>
        </p:nvSpPr>
        <p:spPr bwMode="auto">
          <a:xfrm>
            <a:off x="2971800" y="4451350"/>
            <a:ext cx="3306763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7200" kern="10">
                <a:ln w="9525">
                  <a:solidFill>
                    <a:srgbClr val="548DD4"/>
                  </a:solidFill>
                  <a:prstDash val="sysDot"/>
                  <a:round/>
                  <a:headEnd/>
                  <a:tailEnd/>
                </a:ln>
                <a:blipFill dpi="0" rotWithShape="0">
                  <a:blip r:embed="rId5"/>
                  <a:srcRect/>
                  <a:tile tx="0" ty="0" sx="100000" sy="100000" flip="none" algn="tl"/>
                </a:blipFill>
                <a:latin typeface="华文新魏"/>
                <a:ea typeface="华文新魏"/>
              </a:rPr>
              <a:t>浙江大学计算机学院 </a:t>
            </a:r>
          </a:p>
        </p:txBody>
      </p:sp>
      <p:sp>
        <p:nvSpPr>
          <p:cNvPr id="6" name="浙江大学精品课程系列" hidden="1"/>
          <p:cNvSpPr>
            <a:spLocks noChangeArrowheads="1" noChangeShapeType="1" noTextEdit="1"/>
          </p:cNvSpPr>
          <p:nvPr userDrawn="1"/>
        </p:nvSpPr>
        <p:spPr bwMode="auto">
          <a:xfrm>
            <a:off x="7038975" y="6607175"/>
            <a:ext cx="2066925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00" kern="10">
                <a:ln w="9525">
                  <a:noFill/>
                  <a:round/>
                  <a:headEnd/>
                  <a:tailEnd/>
                </a:ln>
                <a:solidFill>
                  <a:srgbClr val="00B0F0"/>
                </a:solidFill>
                <a:latin typeface="华文楷体"/>
                <a:ea typeface="华文楷体"/>
              </a:rPr>
              <a:t>浙江大学精品课程系列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"/>
          <p:cNvCxnSpPr/>
          <p:nvPr userDrawn="1"/>
        </p:nvCxnSpPr>
        <p:spPr>
          <a:xfrm rot="10800000" flipH="1">
            <a:off x="457200" y="657225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A1EB4AA1-AE12-4B4D-AFAF-2F2FE72B45E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C2E7D-462A-4EAB-B652-1044F3ACDB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"/>
          <p:cNvCxnSpPr/>
          <p:nvPr userDrawn="1"/>
        </p:nvCxnSpPr>
        <p:spPr>
          <a:xfrm rot="10800000" flipH="1">
            <a:off x="457200" y="657225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537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537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83D2227F-80D4-4C25-B69B-BDCAAF3F3822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93F2-58D1-4BEB-BD7E-5B23B8C27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"/>
          <p:cNvCxnSpPr/>
          <p:nvPr userDrawn="1"/>
        </p:nvCxnSpPr>
        <p:spPr>
          <a:xfrm rot="10800000" flipH="1">
            <a:off x="457200" y="657225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灯片编号占位符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42992-BE30-4E67-886E-7A46E8AC25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日期占位符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6A8ED-5393-417E-92E5-B9C1A125F95F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7" name="页脚占位符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华文楷体" pitchFamily="2" charset="-122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32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"/>
          <p:cNvCxnSpPr/>
          <p:nvPr userDrawn="1"/>
        </p:nvCxnSpPr>
        <p:spPr>
          <a:xfrm rot="10800000" flipH="1">
            <a:off x="457200" y="657225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4800"/>
            <a:ext cx="8164800" cy="64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1612"/>
            <a:ext cx="4038600" cy="47833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1612"/>
            <a:ext cx="4038600" cy="47833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5EE7CAD8-ED47-47EF-8C34-A2EADB01E999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539F-854F-453C-911A-B5091A2D0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"/>
          <p:cNvCxnSpPr/>
          <p:nvPr userDrawn="1"/>
        </p:nvCxnSpPr>
        <p:spPr>
          <a:xfrm rot="10800000" flipH="1">
            <a:off x="457200" y="657225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4800"/>
            <a:ext cx="8164800" cy="644400"/>
          </a:xfrm>
        </p:spPr>
        <p:txBody>
          <a:bodyPr tIns="4572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428628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424119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071678"/>
            <a:ext cx="4040188" cy="4288642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71678"/>
            <a:ext cx="4041775" cy="4288642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00F07062-A6D1-40B1-85AA-266A5E1CCFDA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4E448-34C8-4389-B7F8-77A456981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"/>
          <p:cNvCxnSpPr/>
          <p:nvPr userDrawn="1"/>
        </p:nvCxnSpPr>
        <p:spPr>
          <a:xfrm rot="10800000" flipH="1">
            <a:off x="457200" y="657225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4800"/>
            <a:ext cx="8164800" cy="644400"/>
          </a:xfrm>
        </p:spPr>
        <p:txBody>
          <a:bodyPr tIns="45720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altLang="en-US" sz="3600" b="1" kern="1200" baseline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9F42CB1F-872A-4CDB-97F5-9E8D20F52B57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6CD5E-DC31-4C0F-A668-5EF81ECCD3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"/>
          <p:cNvCxnSpPr/>
          <p:nvPr userDrawn="1"/>
        </p:nvCxnSpPr>
        <p:spPr>
          <a:xfrm rot="10800000" flipH="1">
            <a:off x="457200" y="657225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37CA6ECF-86DC-453C-8F47-093D593E7FD8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C68FA-59D0-4476-BC88-280494565A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"/>
          <p:cNvCxnSpPr/>
          <p:nvPr userDrawn="1"/>
        </p:nvCxnSpPr>
        <p:spPr>
          <a:xfrm rot="10800000" flipH="1">
            <a:off x="457200" y="657225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EA0EDD8A-8759-4345-8E13-75A48FA4C795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E2439-E8F2-4575-A3E8-CB6A76588F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角三角形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任意多边形 9" hidden="1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10" hidden="1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cxnSp>
        <p:nvCxnSpPr>
          <p:cNvPr id="9" name="直接连接符"/>
          <p:cNvCxnSpPr/>
          <p:nvPr userDrawn="1"/>
        </p:nvCxnSpPr>
        <p:spPr>
          <a:xfrm rot="10800000" flipH="1">
            <a:off x="457200" y="657225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t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01E2A2E8-D86B-430A-B042-ACE4D0FA3E4F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58188" y="6572250"/>
            <a:ext cx="328612" cy="214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13521-CF41-4B78-ABB6-868A343829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"/>
          <p:cNvSpPr>
            <a:spLocks noGrp="1"/>
          </p:cNvSpPr>
          <p:nvPr>
            <p:ph type="sldNum" sz="quarter" idx="4"/>
          </p:nvPr>
        </p:nvSpPr>
        <p:spPr>
          <a:xfrm>
            <a:off x="8358188" y="6565900"/>
            <a:ext cx="328612" cy="220663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cap="none" baseline="0" smtClean="0">
                <a:solidFill>
                  <a:schemeClr val="tx2">
                    <a:shade val="90000"/>
                  </a:schemeClr>
                </a:solidFill>
                <a:latin typeface="Century Schoolbook" pitchFamily="18" charset="0"/>
                <a:ea typeface="新宋体" pitchFamily="49" charset="-122"/>
                <a:cs typeface="Courier New" pitchFamily="49" charset="0"/>
              </a:defRPr>
            </a:lvl1pPr>
          </a:lstStyle>
          <a:p>
            <a:pPr>
              <a:defRPr/>
            </a:pPr>
            <a:fld id="{7A2E3B35-78EF-470D-8499-20D2082C4E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日期占位符"/>
          <p:cNvSpPr>
            <a:spLocks noGrp="1"/>
          </p:cNvSpPr>
          <p:nvPr>
            <p:ph type="dt" sz="half" idx="2"/>
          </p:nvPr>
        </p:nvSpPr>
        <p:spPr>
          <a:xfrm>
            <a:off x="6286500" y="6565900"/>
            <a:ext cx="2071688" cy="220663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cap="none" baseline="0" smtClean="0">
                <a:solidFill>
                  <a:schemeClr val="tx2">
                    <a:shade val="90000"/>
                  </a:schemeClr>
                </a:solidFill>
                <a:latin typeface="Century Schoolbook" pitchFamily="18" charset="0"/>
                <a:ea typeface="新宋体" pitchFamily="49" charset="-122"/>
                <a:cs typeface="Courier New" pitchFamily="49" charset="0"/>
              </a:defRPr>
            </a:lvl1pPr>
          </a:lstStyle>
          <a:p>
            <a:pPr>
              <a:defRPr/>
            </a:pPr>
            <a:fld id="{5E5DBD88-94AC-4F18-A84A-1E05D8E5961A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22" name="页脚占位符"/>
          <p:cNvSpPr>
            <a:spLocks noGrp="1"/>
          </p:cNvSpPr>
          <p:nvPr>
            <p:ph type="ftr" sz="quarter" idx="3"/>
          </p:nvPr>
        </p:nvSpPr>
        <p:spPr>
          <a:xfrm>
            <a:off x="457200" y="6572250"/>
            <a:ext cx="4829175" cy="220663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cap="none" baseline="0" smtClean="0">
                <a:solidFill>
                  <a:schemeClr val="tx2">
                    <a:shade val="90000"/>
                  </a:schemeClr>
                </a:solidFill>
                <a:latin typeface="Century Schoolbook" pitchFamily="18" charset="0"/>
                <a:ea typeface="新宋体" pitchFamily="49" charset="-122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30" name="文本占位符"/>
          <p:cNvSpPr>
            <a:spLocks noGrp="1"/>
          </p:cNvSpPr>
          <p:nvPr>
            <p:ph type="body" idx="1"/>
          </p:nvPr>
        </p:nvSpPr>
        <p:spPr>
          <a:xfrm>
            <a:off x="457200" y="1571625"/>
            <a:ext cx="8229600" cy="49291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9" name="标题占位符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0" rIns="0" bIns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任意多边形 2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1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2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任意多边形 1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ln>
            <a:solidFill>
              <a:schemeClr val="bg2">
                <a:lumMod val="10000"/>
              </a:schemeClr>
            </a:solidFill>
          </a:ln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Times New Roman" pitchFamily="18" charset="0"/>
          <a:ea typeface="新宋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新宋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新宋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新宋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新宋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新宋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新宋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新宋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新宋体" pitchFamily="49" charset="-122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800" b="1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Times New Roman" pitchFamily="18" charset="0"/>
          <a:ea typeface="新宋体" pitchFamily="49" charset="-122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800" b="1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Times New Roman" pitchFamily="18" charset="0"/>
          <a:ea typeface="新宋体" pitchFamily="49" charset="-122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400" b="1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Times New Roman" pitchFamily="18" charset="0"/>
          <a:ea typeface="新宋体" pitchFamily="49" charset="-122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400" b="1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Times New Roman" pitchFamily="18" charset="0"/>
          <a:ea typeface="新宋体" pitchFamily="49" charset="-122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400" b="1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Times New Roman" pitchFamily="18" charset="0"/>
          <a:ea typeface="新宋体" pitchFamily="49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nite_state_machin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mory_align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46A41F-817C-4572-9507-85DA3E807F2E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基本组件：</a:t>
            </a:r>
            <a:r>
              <a:rPr lang="en-US" altLang="zh-CN" sz="2400" smtClean="0"/>
              <a:t>16</a:t>
            </a:r>
            <a:r>
              <a:rPr lang="zh-CN" altLang="en-US" sz="2400" smtClean="0"/>
              <a:t>位 → </a:t>
            </a:r>
            <a:r>
              <a:rPr lang="en-US" altLang="zh-CN" sz="2400" smtClean="0"/>
              <a:t>32</a:t>
            </a:r>
            <a:r>
              <a:rPr lang="zh-CN" altLang="en-US" sz="2400" smtClean="0"/>
              <a:t>位符号位扩展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571612"/>
            <a:ext cx="82296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single_signext(i_16, o_32);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wire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[15:0] i_16;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reg 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[31:0] o_32;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always 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@(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i_16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ln>
                  <a:solidFill>
                    <a:schemeClr val="accent6">
                      <a:lumMod val="50000"/>
                    </a:schemeClr>
                  </a:solidFill>
                </a:ln>
                <a:latin typeface="Courier New" pitchFamily="49" charset="0"/>
                <a:cs typeface="Courier New" pitchFamily="49" charset="0"/>
              </a:rPr>
              <a:t>	o_32 &lt;= {{16{i_16[15]}}, i_16[15:0]};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endmodule</a:t>
            </a:r>
          </a:p>
        </p:txBody>
      </p:sp>
      <p:sp>
        <p:nvSpPr>
          <p:cNvPr id="9" name="Rectangle 2051"/>
          <p:cNvSpPr>
            <a:spLocks noGrp="1" noChangeArrowheads="1"/>
          </p:cNvSpPr>
          <p:nvPr>
            <p:ph idx="1"/>
          </p:nvPr>
        </p:nvSpPr>
        <p:spPr bwMode="auto">
          <a:xfrm>
            <a:off x="457200" y="3683000"/>
            <a:ext cx="8229600" cy="493713"/>
          </a:xfrm>
          <a:ln w="6350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None/>
              <a:tabLst>
                <a:tab pos="719138" algn="l"/>
              </a:tabLst>
              <a:defRPr/>
            </a:pPr>
            <a:r>
              <a:rPr lang="zh-CN" altLang="en-US" sz="2600" smtClean="0"/>
              <a:t>注意连接和复制操作的语法，特别是 </a:t>
            </a:r>
            <a:r>
              <a:rPr lang="en-US" altLang="zh-CN" sz="2600" smtClean="0">
                <a:latin typeface="Lucida Sans Unicode" pitchFamily="34" charset="0"/>
                <a:cs typeface="Lucida Sans Unicode" pitchFamily="34" charset="0"/>
              </a:rPr>
              <a:t>{ } </a:t>
            </a:r>
            <a:r>
              <a:rPr lang="zh-CN" altLang="en-US" sz="2600" smtClean="0"/>
              <a:t>的个数。</a:t>
            </a:r>
            <a:endParaRPr lang="en-US" altLang="zh-CN" sz="2600" smtClean="0"/>
          </a:p>
        </p:txBody>
      </p:sp>
      <p:grpSp>
        <p:nvGrpSpPr>
          <p:cNvPr id="123911" name="组合 7"/>
          <p:cNvGrpSpPr>
            <a:grpSpLocks/>
          </p:cNvGrpSpPr>
          <p:nvPr/>
        </p:nvGrpSpPr>
        <p:grpSpPr bwMode="auto">
          <a:xfrm>
            <a:off x="7143750" y="71438"/>
            <a:ext cx="1971675" cy="428625"/>
            <a:chOff x="7143768" y="71414"/>
            <a:chExt cx="1971660" cy="428628"/>
          </a:xfrm>
        </p:grpSpPr>
        <p:sp>
          <p:nvSpPr>
            <p:cNvPr id="10" name="燕尾形 9"/>
            <p:cNvSpPr/>
            <p:nvPr/>
          </p:nvSpPr>
          <p:spPr>
            <a:xfrm>
              <a:off x="7529528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7915287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8301047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8686806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7143768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7782D3-4A99-4509-B396-7CECDB23EB53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601" y="285750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测试指令</a:t>
            </a:r>
            <a:r>
              <a:rPr lang="zh-CN" altLang="en-US" dirty="0" smtClean="0">
                <a:ln>
                  <a:solidFill>
                    <a:srgbClr val="DBF5F9">
                      <a:lumMod val="10000"/>
                    </a:srgbClr>
                  </a:solidFill>
                </a:ln>
                <a:solidFill>
                  <a:srgbClr val="04617B"/>
                </a:solidFill>
              </a:rPr>
              <a:t>：</a:t>
            </a:r>
            <a:r>
              <a:rPr lang="zh-CN" altLang="en-US" sz="2400" dirty="0" smtClean="0">
                <a:ln>
                  <a:solidFill>
                    <a:srgbClr val="DBF5F9">
                      <a:lumMod val="10000"/>
                    </a:srgbClr>
                  </a:solidFill>
                </a:ln>
                <a:solidFill>
                  <a:srgbClr val="04617B"/>
                </a:solidFill>
              </a:rPr>
              <a:t>放在</a:t>
            </a:r>
            <a:r>
              <a:rPr lang="en-US" altLang="zh-CN" sz="2400" dirty="0" err="1" smtClean="0">
                <a:ln>
                  <a:solidFill>
                    <a:srgbClr val="DBF5F9">
                      <a:lumMod val="10000"/>
                    </a:srgbClr>
                  </a:solidFill>
                </a:ln>
                <a:solidFill>
                  <a:srgbClr val="04617B"/>
                </a:solidFill>
              </a:rPr>
              <a:t>coe</a:t>
            </a:r>
            <a:r>
              <a:rPr lang="zh-CN" altLang="en-US" sz="2400" dirty="0" smtClean="0">
                <a:ln>
                  <a:solidFill>
                    <a:srgbClr val="DBF5F9">
                      <a:lumMod val="10000"/>
                    </a:srgbClr>
                  </a:solidFill>
                </a:ln>
                <a:solidFill>
                  <a:srgbClr val="04617B"/>
                </a:solidFill>
              </a:rPr>
              <a:t>文件中用于内存初始化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40515"/>
              </p:ext>
            </p:extLst>
          </p:nvPr>
        </p:nvGraphicFramePr>
        <p:xfrm>
          <a:off x="426720" y="1196752"/>
          <a:ext cx="8302943" cy="3783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/>
                <a:gridCol w="7668587"/>
                <a:gridCol w="72008"/>
                <a:gridCol w="197223"/>
              </a:tblGrid>
              <a:tr h="457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#</a:t>
                      </a:r>
                      <a:endParaRPr kumimoji="0" lang="zh-CN" alt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MIPS</a:t>
                      </a:r>
                      <a:r>
                        <a:rPr kumimoji="0" lang="zh-CN" altLang="en-US" sz="2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汇编</a:t>
                      </a:r>
                      <a:endParaRPr kumimoji="0" lang="zh-CN" altLang="en-US" sz="2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  <a:tr h="3326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i="0" u="none" strike="noStrike" kern="1200" cap="none" spc="0" normalizeH="0" baseline="0" noProof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kumimoji="1" lang="en-US" altLang="zh-CN" sz="2400" b="1" i="0" u="none" strike="noStrike" kern="1200" cap="none" spc="0" normalizeH="0" baseline="0" noProof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kumimoji="1" lang="en-US" altLang="zh-CN" sz="2400" b="1" i="0" u="none" strike="noStrike" kern="1200" cap="none" spc="0" normalizeH="0" baseline="0" noProof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kumimoji="1" lang="en-US" altLang="zh-CN" sz="2400" b="1" i="0" u="none" strike="noStrike" kern="1200" cap="none" spc="0" normalizeH="0" baseline="0" noProof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kumimoji="1" lang="en-US" altLang="zh-CN" sz="2400" b="1" i="0" u="none" strike="noStrike" kern="1200" cap="none" spc="0" normalizeH="0" baseline="0" noProof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kumimoji="1" lang="en-US" altLang="zh-CN" sz="2400" b="1" i="0" u="none" strike="noStrike" kern="1200" cap="none" spc="0" normalizeH="0" baseline="0" noProof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kumimoji="1" lang="en-US" altLang="zh-CN" sz="2400" b="1" i="0" u="none" strike="noStrike" kern="1200" cap="none" spc="0" normalizeH="0" baseline="0" noProof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kumimoji="1" lang="en-US" altLang="zh-CN" sz="2400" b="1" i="0" u="none" strike="noStrike" kern="1200" cap="none" spc="0" normalizeH="0" baseline="0" noProof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0" algn="l"/>
                      <a:r>
                        <a:rPr kumimoji="1" lang="en-US" altLang="zh-CN" sz="2400" b="1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LW</a:t>
                      </a:r>
                      <a:r>
                        <a:rPr kumimoji="1" lang="en-US" altLang="zh-CN" sz="2400" b="1" baseline="0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CN" sz="2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r1,</a:t>
                      </a:r>
                      <a:r>
                        <a:rPr kumimoji="1" lang="en-US" altLang="zh-CN" sz="2400" b="1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CN" sz="2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40($0)</a:t>
                      </a:r>
                      <a:r>
                        <a:rPr kumimoji="1" lang="zh-CN" altLang="en-US" sz="2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； 地址</a:t>
                      </a:r>
                      <a:r>
                        <a:rPr kumimoji="1" lang="en-US" altLang="zh-CN" sz="2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40</a:t>
                      </a:r>
                      <a:r>
                        <a:rPr kumimoji="1" lang="zh-CN" altLang="en-US" sz="2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的内存数据是</a:t>
                      </a:r>
                      <a:r>
                        <a:rPr kumimoji="1" lang="en-US" altLang="zh-CN" sz="2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x11223344</a:t>
                      </a:r>
                    </a:p>
                    <a:p>
                      <a:pPr marL="87313" indent="0" algn="l"/>
                      <a:r>
                        <a:rPr kumimoji="1" lang="en-US" altLang="zh-CN" sz="2400" b="1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LW</a:t>
                      </a:r>
                      <a:r>
                        <a:rPr kumimoji="1" lang="en-US" altLang="zh-CN" sz="2400" b="1" baseline="0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CN" sz="2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r2, 44($0)</a:t>
                      </a:r>
                      <a:r>
                        <a:rPr kumimoji="1" lang="zh-CN" altLang="en-US" sz="2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； 地址</a:t>
                      </a:r>
                      <a:r>
                        <a:rPr kumimoji="1" lang="en-US" altLang="zh-CN" sz="2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44</a:t>
                      </a:r>
                      <a:r>
                        <a:rPr kumimoji="1" lang="zh-CN" altLang="en-US" sz="2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的内存数据是</a:t>
                      </a:r>
                      <a:r>
                        <a:rPr kumimoji="1" lang="en-US" altLang="zh-CN" sz="2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x00112233</a:t>
                      </a:r>
                    </a:p>
                    <a:p>
                      <a:pPr marL="87313" indent="0" algn="l"/>
                      <a:r>
                        <a:rPr kumimoji="1" lang="en-US" altLang="zh-CN" sz="2400" b="1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ADD</a:t>
                      </a:r>
                      <a:r>
                        <a:rPr kumimoji="1" lang="en-US" altLang="zh-CN" sz="2400" b="1" baseline="0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CN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r3, r1,</a:t>
                      </a:r>
                      <a:r>
                        <a:rPr kumimoji="1" lang="en-US" altLang="zh-CN" sz="24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r2</a:t>
                      </a:r>
                    </a:p>
                    <a:p>
                      <a:pPr marL="87313" indent="0" algn="l"/>
                      <a:r>
                        <a:rPr kumimoji="1" lang="en-US" altLang="zh-CN" sz="2400" b="1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SUB r4, r1, r2</a:t>
                      </a:r>
                    </a:p>
                    <a:p>
                      <a:pPr marL="87313" indent="0" algn="l"/>
                      <a:r>
                        <a:rPr kumimoji="1" lang="en-US" altLang="zh-CN" sz="2400" b="1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AND</a:t>
                      </a:r>
                      <a:r>
                        <a:rPr kumimoji="1" lang="en-US" altLang="zh-CN" sz="2400" b="1" baseline="0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CN" sz="2400" b="1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r5, r3, r4</a:t>
                      </a:r>
                    </a:p>
                    <a:p>
                      <a:pPr marL="87313" indent="0" algn="l"/>
                      <a:r>
                        <a:rPr kumimoji="1" lang="en-US" altLang="zh-CN" sz="2400" b="1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NOR</a:t>
                      </a:r>
                      <a:r>
                        <a:rPr kumimoji="1" lang="en-US" altLang="zh-CN" sz="2400" b="1" baseline="0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CN" sz="2400" b="1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r6, r4, r5</a:t>
                      </a:r>
                    </a:p>
                    <a:p>
                      <a:pPr marL="87313" indent="0" algn="l"/>
                      <a:r>
                        <a:rPr kumimoji="1" lang="en-US" altLang="zh-CN" sz="2400" b="1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SW</a:t>
                      </a:r>
                      <a:r>
                        <a:rPr kumimoji="1" lang="en-US" altLang="zh-CN" sz="2400" b="1" baseline="0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CN" sz="2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r6, 48($0)</a:t>
                      </a:r>
                    </a:p>
                    <a:p>
                      <a:pPr marL="87313" indent="0" algn="l"/>
                      <a:r>
                        <a:rPr kumimoji="1" lang="en-US" altLang="zh-CN" sz="2400" b="1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J</a:t>
                      </a:r>
                      <a:r>
                        <a:rPr kumimoji="1" lang="en-US" altLang="zh-CN" sz="2400" b="1" baseline="0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CN" sz="2400" b="1" dirty="0" smtClean="0"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0</a:t>
                      </a:r>
                      <a:endParaRPr lang="zh-CN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 dirty="0">
                        <a:ln>
                          <a:solidFill>
                            <a:srgbClr val="FFFF00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宋体" pitchFamily="49" charset="-122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pt-BR" altLang="zh-CN" sz="24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新宋体" pitchFamily="49" charset="-122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4694" name="组合 6"/>
          <p:cNvGrpSpPr>
            <a:grpSpLocks/>
          </p:cNvGrpSpPr>
          <p:nvPr/>
        </p:nvGrpSpPr>
        <p:grpSpPr bwMode="auto">
          <a:xfrm>
            <a:off x="7143750" y="71438"/>
            <a:ext cx="1971675" cy="428625"/>
            <a:chOff x="7143768" y="71414"/>
            <a:chExt cx="1971660" cy="428628"/>
          </a:xfrm>
        </p:grpSpPr>
        <p:sp>
          <p:nvSpPr>
            <p:cNvPr id="8" name="燕尾形 7"/>
            <p:cNvSpPr/>
            <p:nvPr/>
          </p:nvSpPr>
          <p:spPr>
            <a:xfrm>
              <a:off x="7529528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7915287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8301047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8686806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7143768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内容占位符 4"/>
          <p:cNvSpPr>
            <a:spLocks noGrp="1"/>
          </p:cNvSpPr>
          <p:nvPr>
            <p:ph idx="1"/>
          </p:nvPr>
        </p:nvSpPr>
        <p:spPr>
          <a:xfrm>
            <a:off x="457200" y="5286375"/>
            <a:ext cx="8229600" cy="714375"/>
          </a:xfrm>
        </p:spPr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zh-CN" altLang="en-US" dirty="0" smtClean="0"/>
              <a:t>对应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个寄存器</a:t>
            </a:r>
            <a:r>
              <a:rPr lang="en-US" altLang="zh-CN" dirty="0" smtClean="0"/>
              <a:t>reg0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reg1… reg31,</a:t>
            </a:r>
            <a:r>
              <a:rPr lang="zh-CN" altLang="en-US" dirty="0" smtClean="0"/>
              <a:t>上面</a:t>
            </a:r>
            <a:r>
              <a:rPr lang="en-US" altLang="zh-CN" dirty="0" smtClean="0"/>
              <a:t>r1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reg1</a:t>
            </a:r>
            <a:r>
              <a:rPr lang="zh-CN" altLang="en-US" dirty="0" smtClean="0"/>
              <a:t>（其余以此类推），</a:t>
            </a:r>
            <a:r>
              <a:rPr lang="en-US" altLang="zh-CN" dirty="0" smtClean="0"/>
              <a:t>$0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reg0</a:t>
            </a:r>
            <a:r>
              <a:rPr lang="zh-CN" altLang="en-US" dirty="0"/>
              <a:t>。</a:t>
            </a:r>
            <a:r>
              <a:rPr lang="zh-CN" altLang="en-US" dirty="0" smtClean="0"/>
              <a:t>将</a:t>
            </a:r>
            <a:r>
              <a:rPr lang="zh-CN" altLang="en-US" dirty="0" smtClean="0"/>
              <a:t>测试指令翻译成机器码后写入</a:t>
            </a:r>
            <a:r>
              <a:rPr lang="en-US" altLang="zh-CN" dirty="0" err="1" smtClean="0"/>
              <a:t>memory.coe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14670A-EC3E-4DB8-8913-5ACFBC68F758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寄存器文件是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中存放数据的主要场所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寄存器文件参数：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位寻址</a:t>
            </a:r>
            <a:endParaRPr lang="en-US" altLang="zh-CN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输入输出配置</a:t>
            </a:r>
            <a:endParaRPr lang="en-US" altLang="zh-CN" dirty="0" smtClean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每端口的数据位宽：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读数据端口：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写数据端口：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数据同步触发方式：时钟上升沿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额外增加一个读数据的调试端口，用于调试输出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实现代码参考单时钟数据通道的课件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寄存器文件</a:t>
            </a:r>
            <a:endParaRPr lang="zh-CN" altLang="en-US"/>
          </a:p>
        </p:txBody>
      </p:sp>
      <p:grpSp>
        <p:nvGrpSpPr>
          <p:cNvPr id="118790" name="组合 6"/>
          <p:cNvGrpSpPr>
            <a:grpSpLocks/>
          </p:cNvGrpSpPr>
          <p:nvPr/>
        </p:nvGrpSpPr>
        <p:grpSpPr bwMode="auto">
          <a:xfrm>
            <a:off x="7143750" y="71438"/>
            <a:ext cx="1971675" cy="428625"/>
            <a:chOff x="7143768" y="71414"/>
            <a:chExt cx="1971660" cy="428628"/>
          </a:xfrm>
        </p:grpSpPr>
        <p:sp>
          <p:nvSpPr>
            <p:cNvPr id="8" name="燕尾形 7"/>
            <p:cNvSpPr/>
            <p:nvPr/>
          </p:nvSpPr>
          <p:spPr>
            <a:xfrm>
              <a:off x="7529528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7915287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8301047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8686806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7143768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BDF79B-8C3F-45B8-BB3E-A901372C54E1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mtClean="0"/>
              <a:t>这是本实验的核心模块。</a:t>
            </a:r>
            <a:endParaRPr lang="en-US" altLang="zh-CN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mtClean="0"/>
              <a:t>该模块实现的是一个</a:t>
            </a:r>
            <a:r>
              <a:rPr lang="zh-CN" altLang="en-US" smtClean="0">
                <a:hlinkClick r:id="rId3"/>
              </a:rPr>
              <a:t>有限状态机</a:t>
            </a:r>
            <a:r>
              <a:rPr lang="zh-CN" altLang="en-US" smtClean="0"/>
              <a:t>，在时钟驱动下进行状态转换，一步步完成各条指令的执行，并输出内部状态而产生各种控制信号。</a:t>
            </a:r>
            <a:endParaRPr lang="en-US" altLang="zh-CN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mtClean="0"/>
              <a:t>本实验的有限状态机如下。</a:t>
            </a:r>
            <a:endParaRPr lang="en-US" altLang="zh-CN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CPU</a:t>
            </a:r>
            <a:r>
              <a:rPr lang="zh-CN" altLang="en-US" smtClean="0"/>
              <a:t>控制器</a:t>
            </a:r>
            <a:endParaRPr lang="zh-CN" altLang="en-US"/>
          </a:p>
        </p:txBody>
      </p:sp>
      <p:grpSp>
        <p:nvGrpSpPr>
          <p:cNvPr id="120838" name="组合 12"/>
          <p:cNvGrpSpPr>
            <a:grpSpLocks/>
          </p:cNvGrpSpPr>
          <p:nvPr/>
        </p:nvGrpSpPr>
        <p:grpSpPr bwMode="auto">
          <a:xfrm>
            <a:off x="7143750" y="71438"/>
            <a:ext cx="1971675" cy="428625"/>
            <a:chOff x="7143768" y="71414"/>
            <a:chExt cx="1971660" cy="428628"/>
          </a:xfrm>
        </p:grpSpPr>
        <p:sp>
          <p:nvSpPr>
            <p:cNvPr id="14" name="燕尾形 13"/>
            <p:cNvSpPr/>
            <p:nvPr/>
          </p:nvSpPr>
          <p:spPr>
            <a:xfrm>
              <a:off x="7529528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7915287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8301047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8686806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7143768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2605B0-5901-47AB-91F7-7B1E789203DE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25400" y="847725"/>
          <a:ext cx="8864600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4" name="Visio" r:id="rId4" imgW="5068634" imgH="3268694" progId="">
                  <p:embed/>
                </p:oleObj>
              </mc:Choice>
              <mc:Fallback>
                <p:oleObj name="Visio" r:id="rId4" imgW="5068634" imgH="3268694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847725"/>
                        <a:ext cx="8864600" cy="571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FD742-E296-44FF-A25F-9C1B59756F39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mtClean="0"/>
              <a:t>ALU</a:t>
            </a:r>
            <a:r>
              <a:rPr lang="zh-CN" altLang="en-US" smtClean="0"/>
              <a:t>采用分级控制：先由</a:t>
            </a:r>
            <a:r>
              <a:rPr lang="en-US" altLang="zh-CN" smtClean="0"/>
              <a:t>CPU</a:t>
            </a:r>
            <a:r>
              <a:rPr lang="zh-CN" altLang="en-US" smtClean="0"/>
              <a:t>控制器产生控制信号，再进入</a:t>
            </a:r>
            <a:r>
              <a:rPr lang="en-US" altLang="zh-CN" smtClean="0"/>
              <a:t>ALU</a:t>
            </a:r>
            <a:r>
              <a:rPr lang="zh-CN" altLang="en-US" smtClean="0"/>
              <a:t>控制器并结合</a:t>
            </a:r>
            <a:r>
              <a:rPr lang="en-US" altLang="zh-CN" smtClean="0"/>
              <a:t>funct</a:t>
            </a:r>
            <a:r>
              <a:rPr lang="zh-CN" altLang="en-US" smtClean="0"/>
              <a:t>产生控制信号。</a:t>
            </a:r>
            <a:endParaRPr lang="en-US" altLang="zh-CN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mtClean="0"/>
              <a:t>alu</a:t>
            </a:r>
            <a:r>
              <a:rPr lang="zh-CN" altLang="en-US" smtClean="0"/>
              <a:t>模块由</a:t>
            </a:r>
            <a:r>
              <a:rPr lang="en-US" altLang="zh-CN" smtClean="0"/>
              <a:t>2</a:t>
            </a:r>
            <a:r>
              <a:rPr lang="zh-CN" altLang="en-US" smtClean="0"/>
              <a:t>个子模块封装而成</a:t>
            </a:r>
            <a:endParaRPr lang="en-US" altLang="zh-CN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mtClean="0"/>
              <a:t>alu_ctrl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mtClean="0"/>
              <a:t>alu_core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mtClean="0"/>
              <a:t>实现代码请参考单时钟数据通道的课件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ALU</a:t>
            </a:r>
            <a:r>
              <a:rPr lang="zh-CN" altLang="en-US" smtClean="0"/>
              <a:t>及其控制器</a:t>
            </a:r>
            <a:endParaRPr lang="zh-CN" altLang="en-US"/>
          </a:p>
        </p:txBody>
      </p:sp>
      <p:grpSp>
        <p:nvGrpSpPr>
          <p:cNvPr id="125958" name="组合 6"/>
          <p:cNvGrpSpPr>
            <a:grpSpLocks/>
          </p:cNvGrpSpPr>
          <p:nvPr/>
        </p:nvGrpSpPr>
        <p:grpSpPr bwMode="auto">
          <a:xfrm>
            <a:off x="7143750" y="71438"/>
            <a:ext cx="1971675" cy="428625"/>
            <a:chOff x="7143768" y="71414"/>
            <a:chExt cx="1971660" cy="428628"/>
          </a:xfrm>
        </p:grpSpPr>
        <p:sp>
          <p:nvSpPr>
            <p:cNvPr id="8" name="燕尾形 7"/>
            <p:cNvSpPr/>
            <p:nvPr/>
          </p:nvSpPr>
          <p:spPr>
            <a:xfrm>
              <a:off x="7529528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7915287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8301047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8686806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7143768" y="71414"/>
              <a:ext cx="428622" cy="428628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2B44C1-9E3D-46D3-8FBE-302A7DCBD865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mtClean="0"/>
              <a:t>用途：显示</a:t>
            </a:r>
            <a:r>
              <a:rPr lang="en-US" altLang="zh-CN" smtClean="0"/>
              <a:t>CPU</a:t>
            </a:r>
            <a:r>
              <a:rPr lang="zh-CN" altLang="en-US" smtClean="0"/>
              <a:t>内部状态，便于发现错误。</a:t>
            </a:r>
            <a:endParaRPr lang="en-US" altLang="zh-CN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mtClean="0"/>
              <a:t>功能：</a:t>
            </a:r>
            <a:endParaRPr lang="en-US" altLang="zh-CN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mtClean="0"/>
              <a:t>LED</a:t>
            </a:r>
            <a:r>
              <a:rPr lang="zh-CN" altLang="en-US" smtClean="0"/>
              <a:t>闪烁显示系统时钟</a:t>
            </a:r>
            <a:endParaRPr lang="en-US" altLang="zh-CN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mtClean="0"/>
              <a:t>显示各个寄存器的数值</a:t>
            </a:r>
            <a:endParaRPr lang="en-US" altLang="zh-CN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mtClean="0"/>
              <a:t>显示正在执行指令的状态</a:t>
            </a:r>
            <a:endParaRPr lang="en-US" altLang="zh-CN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mtClean="0"/>
              <a:t>实现代码参考单时钟数据通道的课件，并根据本实验的要求进行修改和补充。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调试模块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6D4EE-0C92-4EAC-A856-3120F8C4A3A5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mtClean="0"/>
              <a:t>顶层模块将以上所有模块按照多周期数据通道的逻辑连接起来，形成完整的系统。</a:t>
            </a:r>
            <a:endParaRPr lang="en-US" altLang="zh-CN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mtClean="0"/>
              <a:t>为方便调试，调试模块也加入到顶层模块中。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顶层模块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D5205-43CF-4E30-8E47-B9AA2BCE5C13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fontAlgn="auto"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zh-CN" altLang="en-US" dirty="0" smtClean="0"/>
              <a:t>创建工程：学号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multi_cpu.ise</a:t>
            </a:r>
            <a:r>
              <a:rPr lang="en-US" altLang="zh-CN" dirty="0" smtClean="0"/>
              <a:t>(</a:t>
            </a:r>
            <a:r>
              <a:rPr lang="zh-CN" altLang="en-US" dirty="0"/>
              <a:t>每</a:t>
            </a:r>
            <a:r>
              <a:rPr lang="zh-CN" altLang="en-US" dirty="0" smtClean="0"/>
              <a:t>组选一组长，用组长的学号）</a:t>
            </a:r>
            <a:endParaRPr lang="en-US" altLang="zh-CN" dirty="0" smtClean="0"/>
          </a:p>
          <a:p>
            <a:pPr marL="514350" indent="-514350" fontAlgn="auto"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zh-CN" altLang="en-US" dirty="0" smtClean="0"/>
              <a:t>编写并测试各个基本模块</a:t>
            </a:r>
            <a:endParaRPr lang="en-US" altLang="zh-CN" dirty="0" smtClean="0"/>
          </a:p>
          <a:p>
            <a:pPr marL="514350" indent="-514350" fontAlgn="auto"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zh-CN" altLang="en-US" dirty="0" smtClean="0"/>
              <a:t>编写测试代码并翻译成机器码，写入</a:t>
            </a:r>
            <a:r>
              <a:rPr lang="en-US" altLang="zh-CN" dirty="0" smtClean="0"/>
              <a:t>coe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514350" indent="-514350" fontAlgn="auto"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zh-CN" altLang="en-US" dirty="0" smtClean="0"/>
              <a:t>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核生成</a:t>
            </a:r>
            <a:r>
              <a:rPr lang="zh-CN" altLang="en-US" dirty="0" smtClean="0">
                <a:solidFill>
                  <a:srgbClr val="FF0000"/>
                </a:solidFill>
              </a:rPr>
              <a:t>数据存储器模块</a:t>
            </a:r>
            <a:r>
              <a:rPr lang="zh-CN" altLang="en-US" dirty="0" smtClean="0"/>
              <a:t>，并设置初始值</a:t>
            </a:r>
            <a:endParaRPr lang="en-US" altLang="zh-CN" dirty="0" smtClean="0"/>
          </a:p>
          <a:p>
            <a:pPr marL="514350" indent="-514350" fontAlgn="auto"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zh-CN" altLang="en-US" dirty="0" smtClean="0"/>
              <a:t>用</a:t>
            </a:r>
            <a:r>
              <a:rPr lang="en-US" altLang="zh-CN" dirty="0" smtClean="0"/>
              <a:t>Verilog HDL</a:t>
            </a:r>
            <a:r>
              <a:rPr lang="zh-CN" altLang="en-US" dirty="0" smtClean="0"/>
              <a:t>实现</a:t>
            </a:r>
            <a:r>
              <a:rPr lang="zh-CN" altLang="en-US" dirty="0" smtClean="0">
                <a:solidFill>
                  <a:srgbClr val="FF0000"/>
                </a:solidFill>
              </a:rPr>
              <a:t>寄存器文件模块</a:t>
            </a:r>
            <a:endParaRPr lang="en-US" altLang="zh-CN" dirty="0" smtClean="0"/>
          </a:p>
          <a:p>
            <a:pPr marL="514350" indent="-514350" fontAlgn="auto"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zh-CN" altLang="en-US" dirty="0" smtClean="0"/>
              <a:t>将所有模块按多时钟数据通道的逻辑连接起来</a:t>
            </a:r>
            <a:endParaRPr lang="en-US" altLang="zh-CN" dirty="0" smtClean="0"/>
          </a:p>
          <a:p>
            <a:pPr marL="514350" indent="-514350" fontAlgn="auto"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zh-CN" altLang="en-US" dirty="0" smtClean="0"/>
              <a:t>设置时钟的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种输入，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引脚分配（</a:t>
            </a:r>
            <a:r>
              <a:rPr lang="en-US" altLang="zh-CN" dirty="0" smtClean="0"/>
              <a:t>UCF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 fontAlgn="auto"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zh-CN" altLang="en-US" dirty="0" smtClean="0"/>
              <a:t>生成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二进制文件并下载到实验板</a:t>
            </a:r>
            <a:endParaRPr lang="en-US" altLang="zh-CN" dirty="0" smtClean="0"/>
          </a:p>
          <a:p>
            <a:pPr marL="514350" indent="-514350" fontAlgn="auto"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zh-CN" altLang="en-US" dirty="0" smtClean="0"/>
              <a:t>物理运行时，观测并记录每个时钟的状态</a:t>
            </a:r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五、实验步骤</a:t>
            </a:r>
            <a:endParaRPr lang="zh-CN" altLang="en-US"/>
          </a:p>
        </p:txBody>
      </p:sp>
      <p:sp>
        <p:nvSpPr>
          <p:cNvPr id="7" name="左中括号 6"/>
          <p:cNvSpPr/>
          <p:nvPr/>
        </p:nvSpPr>
        <p:spPr>
          <a:xfrm>
            <a:off x="457200" y="2911475"/>
            <a:ext cx="46038" cy="50006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左中括号 7"/>
          <p:cNvSpPr/>
          <p:nvPr/>
        </p:nvSpPr>
        <p:spPr>
          <a:xfrm>
            <a:off x="434975" y="4972050"/>
            <a:ext cx="68263" cy="92868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929188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ClrTx/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sword</a:t>
            </a:r>
            <a:r>
              <a:rPr lang="zh-CN" altLang="en-US" dirty="0" smtClean="0"/>
              <a:t>板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个拨动开关中右边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ClrTx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sword</a:t>
            </a:r>
            <a:r>
              <a:rPr lang="zh-CN" altLang="en-US" dirty="0"/>
              <a:t>板</a:t>
            </a:r>
            <a:r>
              <a:rPr lang="en-US" altLang="zh-CN" dirty="0"/>
              <a:t>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LED</a:t>
            </a:r>
            <a:r>
              <a:rPr lang="zh-CN" altLang="en-US" dirty="0" smtClean="0"/>
              <a:t>中右边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ClrTx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sword</a:t>
            </a:r>
            <a:r>
              <a:rPr lang="zh-CN" altLang="en-US" dirty="0" smtClean="0"/>
              <a:t>板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段数码管中右边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个（从右至左依次记为</a:t>
            </a:r>
            <a:r>
              <a:rPr lang="en-US" altLang="zh-CN" dirty="0" smtClean="0"/>
              <a:t>AN0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AN1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AN2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AN3</a:t>
            </a:r>
            <a:r>
              <a:rPr lang="zh-CN" altLang="en-US" dirty="0" smtClean="0"/>
              <a:t> ）</a:t>
            </a:r>
            <a:endParaRPr lang="en-US" altLang="zh-CN" dirty="0"/>
          </a:p>
          <a:p>
            <a:pPr fontAlgn="auto">
              <a:spcAft>
                <a:spcPts val="0"/>
              </a:spcAft>
              <a:buClrTx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sword</a:t>
            </a:r>
            <a:r>
              <a:rPr lang="zh-CN" altLang="en-US" dirty="0" smtClean="0"/>
              <a:t>板左边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列按钮：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ClrTx/>
              <a:defRPr/>
            </a:pPr>
            <a:r>
              <a:rPr lang="zh-CN" altLang="en-US" dirty="0" smtClean="0"/>
              <a:t>左边第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列按钮的任何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个都可以代表下一页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</a:t>
            </a:r>
            <a:r>
              <a:rPr lang="zh-CN" altLang="en-US" dirty="0"/>
              <a:t>左边第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个按钮；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ClrTx/>
              <a:defRPr/>
            </a:pPr>
            <a:r>
              <a:rPr lang="zh-CN" altLang="en-US" dirty="0"/>
              <a:t>左边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列</a:t>
            </a:r>
            <a:r>
              <a:rPr lang="zh-CN" altLang="en-US" dirty="0"/>
              <a:t>按钮的任何</a:t>
            </a:r>
            <a:r>
              <a:rPr lang="en-US" altLang="zh-CN" dirty="0"/>
              <a:t>1</a:t>
            </a:r>
            <a:r>
              <a:rPr lang="zh-CN" altLang="en-US" dirty="0"/>
              <a:t>个都可以代表下一页</a:t>
            </a:r>
            <a:r>
              <a:rPr lang="en-US" altLang="zh-CN" dirty="0"/>
              <a:t>PPT</a:t>
            </a:r>
            <a:r>
              <a:rPr lang="zh-CN" altLang="en-US" dirty="0"/>
              <a:t>中左边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按钮；</a:t>
            </a:r>
            <a:endParaRPr lang="en-US" altLang="zh-CN" dirty="0"/>
          </a:p>
          <a:p>
            <a:pPr lvl="1" fontAlgn="auto">
              <a:spcAft>
                <a:spcPts val="0"/>
              </a:spcAft>
              <a:buClrTx/>
              <a:defRPr/>
            </a:pPr>
            <a:r>
              <a:rPr lang="zh-CN" altLang="en-US" dirty="0"/>
              <a:t>左边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列</a:t>
            </a:r>
            <a:r>
              <a:rPr lang="zh-CN" altLang="en-US" dirty="0"/>
              <a:t>按钮的任何</a:t>
            </a:r>
            <a:r>
              <a:rPr lang="en-US" altLang="zh-CN" dirty="0"/>
              <a:t>1</a:t>
            </a:r>
            <a:r>
              <a:rPr lang="zh-CN" altLang="en-US" dirty="0"/>
              <a:t>个都可以代表下一页</a:t>
            </a:r>
            <a:r>
              <a:rPr lang="en-US" altLang="zh-CN" dirty="0"/>
              <a:t>PPT</a:t>
            </a:r>
            <a:r>
              <a:rPr lang="zh-CN" altLang="en-US" dirty="0"/>
              <a:t>中左边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按钮；</a:t>
            </a:r>
            <a:endParaRPr lang="en-US" altLang="zh-CN" dirty="0"/>
          </a:p>
          <a:p>
            <a:pPr lvl="1" fontAlgn="auto">
              <a:spcAft>
                <a:spcPts val="0"/>
              </a:spcAft>
              <a:buClrTx/>
              <a:defRPr/>
            </a:pPr>
            <a:r>
              <a:rPr lang="zh-CN" altLang="en-US" dirty="0"/>
              <a:t>左边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</a:t>
            </a:r>
            <a:r>
              <a:rPr lang="zh-CN" altLang="en-US" dirty="0"/>
              <a:t>按钮的任何</a:t>
            </a:r>
            <a:r>
              <a:rPr lang="en-US" altLang="zh-CN" dirty="0"/>
              <a:t>1</a:t>
            </a:r>
            <a:r>
              <a:rPr lang="zh-CN" altLang="en-US" dirty="0"/>
              <a:t>个都可以代表下一页</a:t>
            </a:r>
            <a:r>
              <a:rPr lang="en-US" altLang="zh-CN" dirty="0"/>
              <a:t>PPT</a:t>
            </a:r>
            <a:r>
              <a:rPr lang="zh-CN" altLang="en-US" dirty="0"/>
              <a:t>中左边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/>
              <a:t>按钮；</a:t>
            </a:r>
            <a:endParaRPr lang="en-US" altLang="zh-CN" dirty="0"/>
          </a:p>
          <a:p>
            <a:pPr lvl="1" fontAlgn="auto">
              <a:spcAft>
                <a:spcPts val="0"/>
              </a:spcAft>
              <a:buClrTx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buClrTx/>
              <a:defRPr/>
            </a:pPr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92B781-5910-4FE5-B540-1B0EDD55347B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掌握多周期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9</a:t>
            </a:r>
            <a:r>
              <a:rPr lang="zh-CN" altLang="en-US" dirty="0" smtClean="0"/>
              <a:t>条常规指令多周期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的设计与开发</a:t>
            </a:r>
            <a:endParaRPr lang="en-US" altLang="zh-CN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LW, SW, </a:t>
            </a:r>
            <a:r>
              <a:rPr lang="en-US" altLang="zh-CN" dirty="0" smtClean="0">
                <a:solidFill>
                  <a:srgbClr val="0000FF"/>
                </a:solidFill>
              </a:rPr>
              <a:t>ADD, SUB, AND, OR,NOR,BEQ, </a:t>
            </a:r>
            <a:r>
              <a:rPr lang="en-US" altLang="zh-CN" dirty="0" smtClean="0"/>
              <a:t>J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zh-CN" altLang="en-US" dirty="0" smtClean="0"/>
              <a:t>实验环境</a:t>
            </a:r>
            <a:endParaRPr lang="en-US" altLang="zh-CN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装有</a:t>
            </a:r>
            <a:r>
              <a:rPr lang="en-US" altLang="zh-CN" dirty="0" smtClean="0"/>
              <a:t>ISE</a:t>
            </a:r>
            <a:r>
              <a:rPr lang="zh-CN" altLang="en-US" dirty="0" smtClean="0"/>
              <a:t>的计算机 </a:t>
            </a:r>
            <a:r>
              <a:rPr lang="en-US" altLang="zh-CN" dirty="0" smtClean="0"/>
              <a:t>		1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Sword</a:t>
            </a:r>
            <a:r>
              <a:rPr lang="zh-CN" altLang="en-US" dirty="0"/>
              <a:t>板</a:t>
            </a:r>
            <a:r>
              <a:rPr lang="en-US" altLang="zh-CN" dirty="0" smtClean="0"/>
              <a:t>		1</a:t>
            </a:r>
            <a:r>
              <a:rPr lang="zh-CN" altLang="en-US" dirty="0" smtClean="0"/>
              <a:t>套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一</a:t>
            </a:r>
            <a:r>
              <a:rPr lang="en-US" altLang="zh-CN" smtClean="0"/>
              <a:t>&amp;</a:t>
            </a:r>
            <a:r>
              <a:rPr lang="zh-CN" altLang="en-US" smtClean="0"/>
              <a:t>二、实验目的和实验环境</a:t>
            </a:r>
            <a:endParaRPr lang="zh-CN" alt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1775" y="1460500"/>
            <a:ext cx="72771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箭头连接符 8"/>
          <p:cNvCxnSpPr>
            <a:stCxn id="10" idx="0"/>
          </p:cNvCxnSpPr>
          <p:nvPr/>
        </p:nvCxnSpPr>
        <p:spPr>
          <a:xfrm rot="5400000" flipH="1" flipV="1">
            <a:off x="3813175" y="3892550"/>
            <a:ext cx="668338" cy="83343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9"/>
          <p:cNvSpPr txBox="1">
            <a:spLocks noChangeArrowheads="1"/>
          </p:cNvSpPr>
          <p:nvPr/>
        </p:nvSpPr>
        <p:spPr bwMode="auto">
          <a:xfrm>
            <a:off x="2897188" y="4643438"/>
            <a:ext cx="1666875" cy="1016000"/>
          </a:xfrm>
          <a:prstGeom prst="rect">
            <a:avLst/>
          </a:prstGeom>
          <a:ln>
            <a:prstDash val="sysDash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CPU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工作模式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L: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手动模式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H: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自动模式</a:t>
            </a:r>
          </a:p>
        </p:txBody>
      </p:sp>
      <p:sp>
        <p:nvSpPr>
          <p:cNvPr id="11" name="矩形 10"/>
          <p:cNvSpPr/>
          <p:nvPr/>
        </p:nvSpPr>
        <p:spPr>
          <a:xfrm>
            <a:off x="2857500" y="2357438"/>
            <a:ext cx="1644650" cy="642937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28"/>
          <p:cNvSpPr txBox="1">
            <a:spLocks noChangeArrowheads="1"/>
          </p:cNvSpPr>
          <p:nvPr/>
        </p:nvSpPr>
        <p:spPr bwMode="auto">
          <a:xfrm>
            <a:off x="142844" y="5286388"/>
            <a:ext cx="1327033" cy="400110"/>
          </a:xfrm>
          <a:prstGeom prst="rect">
            <a:avLst/>
          </a:prstGeom>
          <a:ln>
            <a:prstDash val="sysDash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复位信号</a:t>
            </a:r>
          </a:p>
        </p:txBody>
      </p:sp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142875" y="4300538"/>
            <a:ext cx="1317625" cy="400050"/>
          </a:xfrm>
          <a:prstGeom prst="rect">
            <a:avLst/>
          </a:prstGeom>
          <a:ln>
            <a:prstDash val="sysDash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手动时钟</a:t>
            </a:r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 flipV="1">
            <a:off x="1460500" y="3838575"/>
            <a:ext cx="325438" cy="661988"/>
          </a:xfrm>
          <a:prstGeom prst="bentConnector2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</p:cNvCxnSpPr>
          <p:nvPr/>
        </p:nvCxnSpPr>
        <p:spPr>
          <a:xfrm flipV="1">
            <a:off x="1460500" y="2897188"/>
            <a:ext cx="608013" cy="1603375"/>
          </a:xfrm>
          <a:prstGeom prst="bentConnector2">
            <a:avLst/>
          </a:prstGeom>
          <a:ln w="635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2937669" y="1710532"/>
            <a:ext cx="1292225" cy="1587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0" y="357166"/>
            <a:ext cx="4881570" cy="707886"/>
          </a:xfrm>
          <a:prstGeom prst="rect">
            <a:avLst/>
          </a:prstGeom>
          <a:ln>
            <a:prstDash val="sysDash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正在执行指令的</a:t>
            </a: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节拍，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个灯只亮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个（功能上重复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数码管的显示）</a:t>
            </a:r>
          </a:p>
        </p:txBody>
      </p:sp>
      <p:sp>
        <p:nvSpPr>
          <p:cNvPr id="19" name="矩形 18"/>
          <p:cNvSpPr/>
          <p:nvPr/>
        </p:nvSpPr>
        <p:spPr>
          <a:xfrm>
            <a:off x="5216525" y="1603375"/>
            <a:ext cx="3500438" cy="1357313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33"/>
          <p:cNvSpPr>
            <a:spLocks noChangeArrowheads="1"/>
          </p:cNvSpPr>
          <p:nvPr/>
        </p:nvSpPr>
        <p:spPr bwMode="auto">
          <a:xfrm>
            <a:off x="5187950" y="92075"/>
            <a:ext cx="3848546" cy="1477328"/>
          </a:xfrm>
          <a:prstGeom prst="rect">
            <a:avLst/>
          </a:prstGeom>
          <a:ln>
            <a:prstDash val="sysDash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正在执行指令的状态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AN3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时钟计数：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0,1,2,3,4,5,6, ...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AN2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指令类型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A,B,C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对应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, I, J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）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AN1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指令节拍：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0,1,2,3,4 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AN0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指令地址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16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进制个位数：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0-F</a:t>
            </a:r>
            <a:endParaRPr lang="zh-CN" altLang="en-US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6" name="左大括号 45"/>
          <p:cNvSpPr/>
          <p:nvPr/>
        </p:nvSpPr>
        <p:spPr>
          <a:xfrm>
            <a:off x="7331535" y="2947833"/>
            <a:ext cx="357153" cy="2444377"/>
          </a:xfrm>
          <a:prstGeom prst="leftBrac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TextBox 29"/>
          <p:cNvSpPr txBox="1">
            <a:spLocks noChangeArrowheads="1"/>
          </p:cNvSpPr>
          <p:nvPr/>
        </p:nvSpPr>
        <p:spPr bwMode="auto">
          <a:xfrm>
            <a:off x="6578600" y="4392613"/>
            <a:ext cx="1857375" cy="708025"/>
          </a:xfrm>
          <a:prstGeom prst="rect">
            <a:avLst/>
          </a:prstGeom>
          <a:ln>
            <a:prstDash val="sysDash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设置寄存器号</a:t>
            </a:r>
            <a:endParaRPr lang="en-US" altLang="zh-CN" sz="2000" b="1">
              <a:latin typeface="Times New Roman" pitchFamily="18" charset="0"/>
              <a:ea typeface="楷体_GB2312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（共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位）</a:t>
            </a:r>
          </a:p>
        </p:txBody>
      </p:sp>
      <p:sp>
        <p:nvSpPr>
          <p:cNvPr id="48" name="TextBox 29"/>
          <p:cNvSpPr txBox="1">
            <a:spLocks noChangeArrowheads="1"/>
          </p:cNvSpPr>
          <p:nvPr/>
        </p:nvSpPr>
        <p:spPr bwMode="auto">
          <a:xfrm>
            <a:off x="4635500" y="4392613"/>
            <a:ext cx="1857375" cy="708025"/>
          </a:xfrm>
          <a:prstGeom prst="rect">
            <a:avLst/>
          </a:prstGeom>
          <a:ln>
            <a:prstDash val="sysDash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七段数码管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显示内容选择</a:t>
            </a:r>
          </a:p>
        </p:txBody>
      </p:sp>
      <p:sp>
        <p:nvSpPr>
          <p:cNvPr id="49" name="左大括号 48"/>
          <p:cNvSpPr/>
          <p:nvPr/>
        </p:nvSpPr>
        <p:spPr>
          <a:xfrm>
            <a:off x="5278816" y="3839004"/>
            <a:ext cx="357153" cy="658427"/>
          </a:xfrm>
          <a:prstGeom prst="leftBrac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4635500" y="5162550"/>
          <a:ext cx="4137125" cy="16338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5450"/>
                <a:gridCol w="2841675"/>
              </a:tblGrid>
              <a:tr h="3267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开关输入</a:t>
                      </a:r>
                      <a:endParaRPr lang="zh-CN" altLang="en-US" sz="2000" dirty="0"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显示内容</a:t>
                      </a:r>
                      <a:endParaRPr lang="zh-CN" altLang="en-US" sz="2000" dirty="0"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00_xxxxx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</a:t>
                      </a:r>
                      <a:r>
                        <a:rPr kumimoji="0" lang="en-US" altLang="zh-CN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xxxxx</a:t>
                      </a:r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r>
                        <a:rPr kumimoji="0" lang="en-US" altLang="zh-CN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0" lang="zh-CN" altLang="en-US" sz="2000" b="1" kern="1200" baseline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01_xxxxx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kern="120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</a:t>
                      </a:r>
                      <a:r>
                        <a:rPr kumimoji="0" lang="en-US" altLang="zh-CN" sz="2000" b="1" kern="120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xxxxx</a:t>
                      </a:r>
                      <a:r>
                        <a:rPr kumimoji="0" lang="zh-CN" altLang="en-US" sz="2000" b="1" kern="120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</a:t>
                      </a:r>
                      <a:r>
                        <a:rPr kumimoji="0" lang="en-US" altLang="zh-CN" sz="2000" b="1" kern="120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r>
                        <a:rPr kumimoji="0" lang="zh-CN" altLang="en-US" sz="2000" b="1" kern="120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0" lang="zh-CN" altLang="en-US" sz="2000" b="1" kern="1200" baseline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10_xxxxx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正在执行指令的状态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11_xxxxx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自定义</a:t>
                      </a:r>
                      <a:endParaRPr kumimoji="0" lang="zh-CN" altLang="en-US" sz="2000" b="1" kern="1200" baseline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2" name="形状 61"/>
          <p:cNvCxnSpPr/>
          <p:nvPr/>
        </p:nvCxnSpPr>
        <p:spPr>
          <a:xfrm flipV="1">
            <a:off x="1470025" y="2922588"/>
            <a:ext cx="1255713" cy="2563812"/>
          </a:xfrm>
          <a:prstGeom prst="bentConnector2">
            <a:avLst/>
          </a:prstGeom>
          <a:ln w="539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8"/>
          <p:cNvSpPr txBox="1">
            <a:spLocks noChangeArrowheads="1"/>
          </p:cNvSpPr>
          <p:nvPr/>
        </p:nvSpPr>
        <p:spPr bwMode="auto">
          <a:xfrm>
            <a:off x="142844" y="4800882"/>
            <a:ext cx="1335578" cy="400110"/>
          </a:xfrm>
          <a:prstGeom prst="rect">
            <a:avLst/>
          </a:prstGeom>
          <a:ln>
            <a:prstDash val="sysDash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自动时钟</a:t>
            </a:r>
          </a:p>
        </p:txBody>
      </p:sp>
      <p:cxnSp>
        <p:nvCxnSpPr>
          <p:cNvPr id="80" name="形状 61"/>
          <p:cNvCxnSpPr/>
          <p:nvPr/>
        </p:nvCxnSpPr>
        <p:spPr>
          <a:xfrm flipV="1">
            <a:off x="1477963" y="2930525"/>
            <a:ext cx="863600" cy="2070100"/>
          </a:xfrm>
          <a:prstGeom prst="bentConnector2">
            <a:avLst/>
          </a:prstGeom>
          <a:ln w="539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29"/>
          <p:cNvSpPr txBox="1">
            <a:spLocks noChangeArrowheads="1"/>
          </p:cNvSpPr>
          <p:nvPr/>
        </p:nvSpPr>
        <p:spPr bwMode="auto">
          <a:xfrm>
            <a:off x="161925" y="5770563"/>
            <a:ext cx="4402138" cy="1016000"/>
          </a:xfrm>
          <a:prstGeom prst="rect">
            <a:avLst/>
          </a:prstGeom>
          <a:ln>
            <a:prstDash val="sysDash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3038" indent="-173038" fontAlgn="auto">
              <a:spcBef>
                <a:spcPts val="0"/>
              </a:spcBef>
              <a:spcAft>
                <a:spcPts val="0"/>
              </a:spcAft>
              <a:buFontTx/>
              <a:buBlip>
                <a:blip r:embed="rId4"/>
              </a:buBlip>
              <a:defRPr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自动模式不接受手动时钟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</a:endParaRPr>
          </a:p>
          <a:p>
            <a:pPr marL="173038" indent="-173038" fontAlgn="auto">
              <a:spcBef>
                <a:spcPts val="0"/>
              </a:spcBef>
              <a:spcAft>
                <a:spcPts val="0"/>
              </a:spcAft>
              <a:buFontTx/>
              <a:buBlip>
                <a:blip r:embed="rId4"/>
              </a:buBlip>
              <a:defRPr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手动模式不接受自动时钟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</a:endParaRPr>
          </a:p>
          <a:p>
            <a:pPr marL="173038" indent="-173038" fontAlgn="auto">
              <a:spcBef>
                <a:spcPts val="0"/>
              </a:spcBef>
              <a:spcAft>
                <a:spcPts val="0"/>
              </a:spcAft>
              <a:buFontTx/>
              <a:buBlip>
                <a:blip r:embed="rId4"/>
              </a:buBlip>
              <a:defRPr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LED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以增量形式显示节拍</a:t>
            </a:r>
          </a:p>
        </p:txBody>
      </p:sp>
      <p:cxnSp>
        <p:nvCxnSpPr>
          <p:cNvPr id="91" name="直接箭头连接符 14"/>
          <p:cNvCxnSpPr/>
          <p:nvPr/>
        </p:nvCxnSpPr>
        <p:spPr>
          <a:xfrm rot="5400000" flipH="1" flipV="1">
            <a:off x="1712912" y="4662488"/>
            <a:ext cx="1649413" cy="1588"/>
          </a:xfrm>
          <a:prstGeom prst="bentConnector3">
            <a:avLst>
              <a:gd name="adj1" fmla="val 50000"/>
            </a:avLst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标注 106"/>
          <p:cNvSpPr/>
          <p:nvPr/>
        </p:nvSpPr>
        <p:spPr>
          <a:xfrm>
            <a:off x="3597665" y="4300883"/>
            <a:ext cx="4260483" cy="2271389"/>
          </a:xfrm>
          <a:prstGeom prst="wedgeRoundRectCallout">
            <a:avLst>
              <a:gd name="adj1" fmla="val -56336"/>
              <a:gd name="adj2" fmla="val 47826"/>
              <a:gd name="adj3" fmla="val 16667"/>
            </a:avLst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57150" dist="38100" dir="5400000" algn="ctr" rotWithShape="0">
              <a:schemeClr val="accent3">
                <a:shade val="9000"/>
                <a:satMod val="105000"/>
                <a:alpha val="48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增量显示（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LD0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~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个节拍：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LD0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亮，其余灭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个节拍：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LD1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亮，其余灭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个节拍：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LD2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亮，其余灭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个节拍：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LD3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亮，其余灭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个节拍：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LD4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亮，其余灭</a:t>
            </a:r>
          </a:p>
        </p:txBody>
      </p:sp>
    </p:spTree>
    <p:extLst>
      <p:ext uri="{BB962C8B-B14F-4D97-AF65-F5344CB8AC3E}">
        <p14:creationId xmlns:p14="http://schemas.microsoft.com/office/powerpoint/2010/main" val="183787359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2" grpId="0" animBg="1"/>
      <p:bldP spid="47" grpId="0" animBg="1"/>
      <p:bldP spid="48" grpId="0" animBg="1"/>
      <p:bldP spid="1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E46A9B-05AD-42EE-82B7-F2686C46ACF9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单时钟数据通道设计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以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文字形式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给出以下代码：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包含详细注释的所有模块的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代码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包含各引脚作用注释的完整的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UCF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代码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详细描述每条指令在开发板上的实际运行情况，并分析每一步的结果是否正常。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不要出现以下情况：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对课件整页截图后直接粘贴到实验报告中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将自动生成的注释或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IP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模块代码放到报告中</a:t>
            </a:r>
          </a:p>
          <a:p>
            <a:pPr lvl="1"/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六、实验报告要求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3EB43A-CB41-42C8-9A7F-BAB3A105BC66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auto"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zh-CN" altLang="en-US" smtClean="0"/>
              <a:t>实现多周期</a:t>
            </a:r>
            <a:r>
              <a:rPr lang="en-US" altLang="zh-CN" smtClean="0"/>
              <a:t>CPU</a:t>
            </a:r>
            <a:r>
              <a:rPr lang="zh-CN" altLang="en-US" smtClean="0"/>
              <a:t>的各个模块</a:t>
            </a:r>
            <a:endParaRPr lang="en-US" altLang="zh-CN" smtClean="0"/>
          </a:p>
          <a:p>
            <a:pPr marL="514350" indent="-514350" fontAlgn="auto"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zh-CN" altLang="en-US" smtClean="0"/>
              <a:t>完成</a:t>
            </a:r>
            <a:r>
              <a:rPr lang="en-US" altLang="zh-CN" smtClean="0"/>
              <a:t>CPU</a:t>
            </a:r>
            <a:r>
              <a:rPr lang="zh-CN" altLang="en-US" smtClean="0"/>
              <a:t>模块的综合、仿真和</a:t>
            </a:r>
            <a:r>
              <a:rPr lang="en-US" altLang="zh-CN" smtClean="0"/>
              <a:t>FPGA</a:t>
            </a:r>
            <a:r>
              <a:rPr lang="zh-CN" altLang="en-US" smtClean="0"/>
              <a:t>实现</a:t>
            </a:r>
            <a:endParaRPr lang="en-US" altLang="zh-CN" smtClean="0"/>
          </a:p>
          <a:p>
            <a:pPr marL="514350" indent="-514350" fontAlgn="auto">
              <a:spcAft>
                <a:spcPts val="0"/>
              </a:spcAft>
              <a:buClrTx/>
              <a:buFont typeface="Wingdings 2"/>
              <a:buNone/>
              <a:defRPr/>
            </a:pPr>
            <a:endParaRPr lang="en-US" altLang="zh-CN" smtClean="0"/>
          </a:p>
          <a:p>
            <a:pPr marL="514350" indent="-514350" fontAlgn="auto">
              <a:spcAft>
                <a:spcPts val="0"/>
              </a:spcAft>
              <a:buClrTx/>
              <a:buFont typeface="Wingdings 2"/>
              <a:buNone/>
              <a:defRPr/>
            </a:pP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三、实验任务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05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0950"/>
            <a:ext cx="8961438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663700" y="6215063"/>
            <a:ext cx="5786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dirty="0"/>
              <a:t>Fig. 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995936" y="1052736"/>
            <a:ext cx="0" cy="504056"/>
          </a:xfrm>
          <a:prstGeom prst="straightConnector1">
            <a:avLst/>
          </a:prstGeom>
          <a:ln w="25400">
            <a:solidFill>
              <a:srgbClr val="AC8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5856" y="68340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State number</a:t>
            </a:r>
            <a:endParaRPr lang="zh-CN" altLang="en-US" sz="120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39FAD0-3B74-443C-AC5D-57AE6BCC5376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zh-CN" altLang="en-US" sz="2400" dirty="0" smtClean="0"/>
              <a:t>多周期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中：</a:t>
            </a:r>
            <a:endParaRPr lang="en-US" altLang="zh-CN" sz="24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dirty="0" smtClean="0"/>
              <a:t>每条指令的执行需多个时钟周期</a:t>
            </a:r>
            <a:endParaRPr lang="en-US" altLang="zh-CN" sz="24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dirty="0" smtClean="0"/>
              <a:t>增加</a:t>
            </a:r>
            <a:r>
              <a:rPr lang="en-US" altLang="zh-CN" sz="2400" dirty="0" smtClean="0"/>
              <a:t>IR</a:t>
            </a:r>
            <a:r>
              <a:rPr lang="zh-CN" altLang="en-US" sz="2400" dirty="0" smtClean="0"/>
              <a:t>寄存器存放当前指令，用于在未来几个时钟周期内产生控制信号，直到该指令完成</a:t>
            </a:r>
            <a:endParaRPr lang="en-US" altLang="zh-CN" sz="24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dirty="0" smtClean="0"/>
              <a:t>增加保持各节拍之间的状态寄存器</a:t>
            </a:r>
            <a:endParaRPr lang="en-US" altLang="zh-CN" sz="24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dirty="0" smtClean="0"/>
              <a:t>去除单周期中计算</a:t>
            </a:r>
            <a:r>
              <a:rPr lang="en-US" altLang="zh-CN" sz="2400" dirty="0" smtClean="0"/>
              <a:t>PC+4</a:t>
            </a:r>
            <a:r>
              <a:rPr lang="zh-CN" altLang="en-US" sz="2400" dirty="0" smtClean="0"/>
              <a:t>和转移地址的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个加法器</a:t>
            </a:r>
            <a:endParaRPr lang="en-US" altLang="zh-CN" sz="24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dirty="0" smtClean="0"/>
              <a:t>指令和数据放在同一个物理存储器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四、实验原理与电路图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70F58-25A4-4E5A-A217-3C686C910378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存储器</a:t>
            </a:r>
            <a:r>
              <a:rPr lang="en-US" altLang="zh-CN" dirty="0" smtClean="0"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zh-CN" altLang="en-US" dirty="0" smtClean="0"/>
              <a:t>指令、数据</a:t>
            </a:r>
            <a:r>
              <a:rPr lang="en-US" altLang="zh-CN" dirty="0" smtClean="0">
                <a:latin typeface="Lucida Sans Unicode" pitchFamily="34" charset="0"/>
                <a:cs typeface="Lucida Sans Unicode" pitchFamily="34" charset="0"/>
              </a:rPr>
              <a:t>) 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CPU</a:t>
            </a:r>
            <a:r>
              <a:rPr lang="zh-CN" altLang="en-US" dirty="0" smtClean="0"/>
              <a:t>控制器</a:t>
            </a:r>
            <a:r>
              <a:rPr lang="en-US" altLang="zh-CN" dirty="0" smtClean="0"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zh-CN" altLang="en-US" dirty="0" smtClean="0"/>
              <a:t>含总线控制器</a:t>
            </a:r>
            <a:r>
              <a:rPr lang="en-US" altLang="zh-CN" dirty="0" smtClean="0">
                <a:latin typeface="Lucida Sans Unicode" pitchFamily="34" charset="0"/>
                <a:cs typeface="Lucida Sans Unicode" pitchFamily="34" charset="0"/>
              </a:rPr>
              <a:t>) 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ALU</a:t>
            </a:r>
            <a:r>
              <a:rPr lang="zh-CN" altLang="en-US" dirty="0" smtClean="0"/>
              <a:t>及其控制单元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PC</a:t>
            </a:r>
            <a:r>
              <a:rPr lang="zh-CN" altLang="en-US" dirty="0" smtClean="0"/>
              <a:t>寄存器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寄存器文件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节拍寄存器</a:t>
            </a:r>
            <a:r>
              <a:rPr lang="en-US" altLang="zh-CN" dirty="0" smtClean="0"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zh-CN" altLang="en-US" dirty="0" smtClean="0"/>
              <a:t>新增</a:t>
            </a:r>
            <a:r>
              <a:rPr lang="en-US" altLang="zh-CN" dirty="0" smtClean="0">
                <a:latin typeface="Lucida Sans Unicode" pitchFamily="34" charset="0"/>
                <a:cs typeface="Lucida Sans Unicode" pitchFamily="34" charset="0"/>
              </a:rPr>
              <a:t>) </a:t>
            </a:r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多周期</a:t>
            </a:r>
            <a:r>
              <a:rPr lang="en-US" altLang="zh-CN" smtClean="0"/>
              <a:t>CPU</a:t>
            </a:r>
            <a:r>
              <a:rPr lang="zh-CN" altLang="en-US" smtClean="0"/>
              <a:t>主要部件</a:t>
            </a:r>
            <a:endParaRPr lang="zh-CN" altLang="en-US"/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3786188" y="2386013"/>
          <a:ext cx="5000625" cy="418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3" name="Visio" r:id="rId4" imgW="6877431" imgH="5756862" progId="">
                  <p:embed/>
                </p:oleObj>
              </mc:Choice>
              <mc:Fallback>
                <p:oleObj name="Visio" r:id="rId4" imgW="6877431" imgH="575686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386013"/>
                        <a:ext cx="5000625" cy="418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7ED4F-E0A4-415B-8886-B2AEC64C27C1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R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个节拍：  </a:t>
            </a:r>
            <a:r>
              <a:rPr lang="en-US" altLang="zh-CN" dirty="0" smtClean="0"/>
              <a:t>IF→ID →EX →WB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I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4/5</a:t>
            </a:r>
            <a:r>
              <a:rPr lang="zh-CN" altLang="en-US" dirty="0" smtClean="0"/>
              <a:t>个节拍：</a:t>
            </a:r>
            <a:r>
              <a:rPr lang="en-US" altLang="zh-CN" dirty="0" smtClean="0"/>
              <a:t>IF →ID →EX →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J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个节拍   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i="1" dirty="0" smtClean="0"/>
              <a:t>Control</a:t>
            </a:r>
            <a:r>
              <a:rPr lang="zh-CN" altLang="en-US" dirty="0" smtClean="0"/>
              <a:t>实现形式</a:t>
            </a:r>
            <a:r>
              <a:rPr lang="en-US" altLang="zh-CN" dirty="0" smtClean="0"/>
              <a:t>:</a:t>
            </a:r>
          </a:p>
          <a:p>
            <a:pPr marL="641033" lvl="1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请参考理论课教材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指令执行过程</a:t>
            </a:r>
            <a:endParaRPr lang="zh-CN" altLang="en-US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786188" y="2386013"/>
          <a:ext cx="5000625" cy="418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0" name="Visio" r:id="rId4" imgW="6877431" imgH="5756910" progId="">
                  <p:embed/>
                </p:oleObj>
              </mc:Choice>
              <mc:Fallback>
                <p:oleObj name="Visio" r:id="rId4" imgW="6877431" imgH="575691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386013"/>
                        <a:ext cx="5000625" cy="418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E0F7D-7229-4EAC-97A7-6FF1637996EA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32</a:t>
            </a:r>
            <a:r>
              <a:rPr lang="zh-CN" altLang="en-US" dirty="0" smtClean="0"/>
              <a:t>位固定指令长度的类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指令格式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寄存器文件有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/>
              <a:t>个通用寄存器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引入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个状态寄存器：</a:t>
            </a:r>
            <a:r>
              <a:rPr lang="en-US" altLang="zh-CN" dirty="0" smtClean="0"/>
              <a:t>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MDR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ALUout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非流水线结构，但每条指令执行需多个周期，且当前指令执行完毕后方开始执行下条指令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内存数据总线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位，按字节或字编址，数据</a:t>
            </a:r>
            <a:r>
              <a:rPr lang="zh-CN" altLang="en-US" dirty="0" smtClean="0">
                <a:solidFill>
                  <a:srgbClr val="FF0000"/>
                </a:solidFill>
              </a:rPr>
              <a:t>必须</a:t>
            </a:r>
            <a:r>
              <a:rPr lang="zh-CN" altLang="en-US" dirty="0" smtClean="0">
                <a:solidFill>
                  <a:srgbClr val="FF0000"/>
                </a:solidFill>
                <a:hlinkClick r:id="rId3"/>
              </a:rPr>
              <a:t>字对齐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2048×32bit</a:t>
            </a:r>
            <a:r>
              <a:rPr lang="zh-CN" altLang="en-US" dirty="0" smtClean="0"/>
              <a:t>单端口内存，地址线</a:t>
            </a:r>
            <a:r>
              <a:rPr lang="en-US" altLang="zh-CN" dirty="0" smtClean="0"/>
              <a:t>13</a:t>
            </a:r>
            <a:r>
              <a:rPr lang="zh-CN" altLang="en-US" dirty="0" smtClean="0"/>
              <a:t>位，利用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核构建，每个周期可执行一个读</a:t>
            </a:r>
            <a:r>
              <a:rPr lang="zh-CN" altLang="en-US" dirty="0"/>
              <a:t>或</a:t>
            </a:r>
            <a:r>
              <a:rPr lang="zh-CN" altLang="en-US" dirty="0" smtClean="0"/>
              <a:t>写操作。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所有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部件共享唯一的全局时钟（显示模块例外）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支持三种指令类型：</a:t>
            </a:r>
            <a:r>
              <a:rPr lang="en-US" altLang="zh-CN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；不支持中断和异常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多周期</a:t>
            </a:r>
            <a:r>
              <a:rPr lang="en-US" altLang="zh-CN" smtClean="0"/>
              <a:t>CPU</a:t>
            </a:r>
            <a:r>
              <a:rPr lang="zh-CN" altLang="en-US" smtClean="0"/>
              <a:t>结构定义 </a:t>
            </a:r>
            <a:r>
              <a:rPr lang="en-US" altLang="zh-CN" sz="2400" smtClean="0"/>
              <a:t>—— </a:t>
            </a:r>
            <a:r>
              <a:rPr lang="zh-CN" altLang="en-US" sz="2400" smtClean="0"/>
              <a:t>本实验</a:t>
            </a:r>
            <a:endParaRPr lang="zh-CN" altLang="en-US"/>
          </a:p>
        </p:txBody>
      </p:sp>
      <p:grpSp>
        <p:nvGrpSpPr>
          <p:cNvPr id="90118" name="组合 6"/>
          <p:cNvGrpSpPr>
            <a:grpSpLocks/>
          </p:cNvGrpSpPr>
          <p:nvPr/>
        </p:nvGrpSpPr>
        <p:grpSpPr bwMode="auto">
          <a:xfrm>
            <a:off x="7143750" y="71438"/>
            <a:ext cx="1971675" cy="428625"/>
            <a:chOff x="7143768" y="71414"/>
            <a:chExt cx="1971660" cy="428628"/>
          </a:xfrm>
        </p:grpSpPr>
        <p:sp>
          <p:nvSpPr>
            <p:cNvPr id="8" name="燕尾形 7"/>
            <p:cNvSpPr/>
            <p:nvPr/>
          </p:nvSpPr>
          <p:spPr>
            <a:xfrm>
              <a:off x="7529528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7915287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8301047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8686806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7143768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95E9B-394C-4FD8-B1D9-A7EB962B8B7D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4574D71-E6B6-4C9B-9EE1-60031EE01B2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设计实验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5000625"/>
          </a:xfrm>
        </p:spPr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CPU</a:t>
            </a:r>
            <a:r>
              <a:rPr lang="zh-CN" altLang="en-US" dirty="0" smtClean="0"/>
              <a:t>工作模式选择</a:t>
            </a:r>
            <a:r>
              <a:rPr lang="zh-CN" altLang="en-US" dirty="0" smtClean="0">
                <a:latin typeface="Lucida Sans Unicode" pitchFamily="34" charset="0"/>
                <a:cs typeface="Lucida Sans Unicode" pitchFamily="34" charset="0"/>
              </a:rPr>
              <a:t>：</a:t>
            </a:r>
            <a:r>
              <a:rPr lang="zh-CN" altLang="en-US" dirty="0" smtClean="0"/>
              <a:t>自动模式、手动模式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自动模式：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复位后</a:t>
            </a:r>
            <a:r>
              <a:rPr lang="zh-CN" altLang="en-US" dirty="0" smtClean="0">
                <a:solidFill>
                  <a:srgbClr val="0000FF"/>
                </a:solidFill>
              </a:rPr>
              <a:t>通过板上时钟的分频信号</a:t>
            </a:r>
            <a:r>
              <a:rPr lang="zh-CN" altLang="en-US" dirty="0" smtClean="0"/>
              <a:t>从内存</a:t>
            </a:r>
            <a:r>
              <a:rPr lang="en-US" altLang="zh-CN" dirty="0" smtClean="0"/>
              <a:t>0</a:t>
            </a:r>
            <a:r>
              <a:rPr lang="zh-CN" altLang="en-US" dirty="0" smtClean="0"/>
              <a:t>地址取指令并执行</a:t>
            </a:r>
            <a:endParaRPr lang="en-US" altLang="zh-CN" u="sng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手动模式：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复位后</a:t>
            </a:r>
            <a:r>
              <a:rPr lang="zh-CN" altLang="en-US" dirty="0" smtClean="0">
                <a:solidFill>
                  <a:srgbClr val="0000FF"/>
                </a:solidFill>
              </a:rPr>
              <a:t>通过按键产生的系统时钟</a:t>
            </a:r>
            <a:r>
              <a:rPr lang="zh-CN" altLang="en-US" dirty="0" smtClean="0"/>
              <a:t>从内存</a:t>
            </a:r>
            <a:r>
              <a:rPr lang="en-US" altLang="zh-CN" dirty="0" smtClean="0"/>
              <a:t>0</a:t>
            </a:r>
            <a:r>
              <a:rPr lang="zh-CN" altLang="en-US" dirty="0" smtClean="0"/>
              <a:t>地址取指令并执行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CPU</a:t>
            </a:r>
            <a:r>
              <a:rPr lang="zh-CN" altLang="en-US" dirty="0" smtClean="0"/>
              <a:t>工作模式的选择通过拨动开关实现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/>
              <a:t>两种模式下的显示输出及显示控制相同</a:t>
            </a:r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多周期</a:t>
            </a:r>
            <a:r>
              <a:rPr lang="en-US" altLang="zh-CN" smtClean="0"/>
              <a:t>CPU</a:t>
            </a:r>
            <a:r>
              <a:rPr lang="zh-CN" altLang="en-US" smtClean="0"/>
              <a:t>功能定义 </a:t>
            </a:r>
            <a:r>
              <a:rPr lang="en-US" altLang="zh-CN" sz="2400" smtClean="0"/>
              <a:t>—— </a:t>
            </a:r>
            <a:r>
              <a:rPr lang="zh-CN" altLang="en-US" sz="2400" smtClean="0"/>
              <a:t>本实验</a:t>
            </a:r>
            <a:endParaRPr lang="zh-CN" altLang="en-US"/>
          </a:p>
        </p:txBody>
      </p:sp>
      <p:grpSp>
        <p:nvGrpSpPr>
          <p:cNvPr id="92166" name="组合 7"/>
          <p:cNvGrpSpPr>
            <a:grpSpLocks/>
          </p:cNvGrpSpPr>
          <p:nvPr/>
        </p:nvGrpSpPr>
        <p:grpSpPr bwMode="auto">
          <a:xfrm>
            <a:off x="7143750" y="71438"/>
            <a:ext cx="1971675" cy="428625"/>
            <a:chOff x="7143768" y="71414"/>
            <a:chExt cx="1971660" cy="428628"/>
          </a:xfrm>
        </p:grpSpPr>
        <p:sp>
          <p:nvSpPr>
            <p:cNvPr id="9" name="燕尾形 8"/>
            <p:cNvSpPr/>
            <p:nvPr/>
          </p:nvSpPr>
          <p:spPr>
            <a:xfrm>
              <a:off x="7529528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7915287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8301047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8686806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7143768" y="71414"/>
              <a:ext cx="428622" cy="428628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OUTPUT_FILE_NAME" val="第8章_多周期CPU设计实验"/>
  <p:tag name="GENSWF_MOVIE_ONCLICK_URL" val="http://"/>
  <p:tag name="GENSWF_MOVIE_PRESENTATION_END_URL" val="http://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自定超链接颜色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超链接颜色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00FF"/>
    </a:hlink>
    <a:folHlink>
      <a:srgbClr val="0000FF"/>
    </a:folHlink>
  </a:clrScheme>
</a:themeOverride>
</file>

<file path=ppt/theme/themeOverride2.xml><?xml version="1.0" encoding="utf-8"?>
<a:themeOverride xmlns:a="http://schemas.openxmlformats.org/drawingml/2006/main">
  <a:clrScheme name="自定超链接颜色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00FF"/>
    </a:hlink>
    <a:folHlink>
      <a:srgbClr val="00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3237</TotalTime>
  <Words>1516</Words>
  <Application>Microsoft Office PowerPoint</Application>
  <PresentationFormat>全屏显示(4:3)</PresentationFormat>
  <Paragraphs>240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黑体</vt:lpstr>
      <vt:lpstr>华文仿宋</vt:lpstr>
      <vt:lpstr>华文楷体</vt:lpstr>
      <vt:lpstr>华文新魏</vt:lpstr>
      <vt:lpstr>楷体_GB2312</vt:lpstr>
      <vt:lpstr>隶书</vt:lpstr>
      <vt:lpstr>宋体</vt:lpstr>
      <vt:lpstr>新宋体</vt:lpstr>
      <vt:lpstr>Arial</vt:lpstr>
      <vt:lpstr>Arial Narrow</vt:lpstr>
      <vt:lpstr>Calibri</vt:lpstr>
      <vt:lpstr>Century Schoolbook</vt:lpstr>
      <vt:lpstr>Constantia</vt:lpstr>
      <vt:lpstr>Courier New</vt:lpstr>
      <vt:lpstr>Lucida Calligraphy</vt:lpstr>
      <vt:lpstr>Lucida Sans Unicode</vt:lpstr>
      <vt:lpstr>Times New Roman</vt:lpstr>
      <vt:lpstr>Wingdings 2</vt:lpstr>
      <vt:lpstr>template</vt:lpstr>
      <vt:lpstr>Visio</vt:lpstr>
      <vt:lpstr>PowerPoint 演示文稿</vt:lpstr>
      <vt:lpstr>一&amp;二、实验目的和实验环境</vt:lpstr>
      <vt:lpstr>三、实验任务</vt:lpstr>
      <vt:lpstr>PowerPoint 演示文稿</vt:lpstr>
      <vt:lpstr>四、实验原理与电路图</vt:lpstr>
      <vt:lpstr>多周期CPU主要部件</vt:lpstr>
      <vt:lpstr>指令执行过程</vt:lpstr>
      <vt:lpstr>多周期CPU结构定义 —— 本实验</vt:lpstr>
      <vt:lpstr>多周期CPU功能定义 —— 本实验</vt:lpstr>
      <vt:lpstr>基本组件：16位 → 32位符号位扩展</vt:lpstr>
      <vt:lpstr>测试指令：放在coe文件中用于内存初始化</vt:lpstr>
      <vt:lpstr>寄存器文件</vt:lpstr>
      <vt:lpstr>CPU控制器</vt:lpstr>
      <vt:lpstr>PowerPoint 演示文稿</vt:lpstr>
      <vt:lpstr>ALU及其控制器</vt:lpstr>
      <vt:lpstr>调试模块</vt:lpstr>
      <vt:lpstr>顶层模块</vt:lpstr>
      <vt:lpstr>五、实验步骤</vt:lpstr>
      <vt:lpstr>PowerPoint 演示文稿</vt:lpstr>
      <vt:lpstr>PowerPoint 演示文稿</vt:lpstr>
      <vt:lpstr>六、实验报告要求</vt:lpstr>
    </vt:vector>
  </TitlesOfParts>
  <Company>浙江大学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多周期CPU设计实验</dc:title>
  <dc:creator>姜干新</dc:creator>
  <cp:lastModifiedBy>lukj</cp:lastModifiedBy>
  <cp:revision>559</cp:revision>
  <dcterms:created xsi:type="dcterms:W3CDTF">2009-03-24T13:19:17Z</dcterms:created>
  <dcterms:modified xsi:type="dcterms:W3CDTF">2020-05-26T04:50:03Z</dcterms:modified>
</cp:coreProperties>
</file>