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42" r:id="rId2"/>
    <p:sldId id="360" r:id="rId3"/>
    <p:sldId id="326" r:id="rId4"/>
    <p:sldId id="361" r:id="rId5"/>
    <p:sldId id="359" r:id="rId6"/>
    <p:sldId id="35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2B1"/>
    <a:srgbClr val="97F6C5"/>
    <a:srgbClr val="0D0D0D"/>
    <a:srgbClr val="FF99FF"/>
    <a:srgbClr val="E080D0"/>
    <a:srgbClr val="E616A2"/>
    <a:srgbClr val="FFFFFF"/>
    <a:srgbClr val="14DE74"/>
    <a:srgbClr val="0BCB54"/>
    <a:srgbClr val="38E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38" autoAdjust="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987E-79DD-4012-8CAB-9D749746C6A4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5A401-F442-4DF9-A04C-6F24F3CF7E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5A401-F442-4DF9-A04C-6F24F3CF7E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9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5A401-F442-4DF9-A04C-6F24F3CF7E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9FBE-B1BD-48D3-9A9C-626E483FEF2C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DD8E-8A8E-4FF7-86EC-0A9E20BFB5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svg"/><Relationship Id="rId1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jpeg"/><Relationship Id="rId5" Type="http://schemas.openxmlformats.org/officeDocument/2006/relationships/image" Target="../media/image12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FDD533F-CEF8-4CAB-8646-96C2719F77A2}"/>
              </a:ext>
            </a:extLst>
          </p:cNvPr>
          <p:cNvSpPr/>
          <p:nvPr/>
        </p:nvSpPr>
        <p:spPr>
          <a:xfrm>
            <a:off x="7489272" y="455789"/>
            <a:ext cx="4196959" cy="5874673"/>
          </a:xfrm>
          <a:prstGeom prst="roundRect">
            <a:avLst>
              <a:gd name="adj" fmla="val 19379"/>
            </a:avLst>
          </a:prstGeom>
          <a:solidFill>
            <a:schemeClr val="bg1">
              <a:lumMod val="95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813130" y="1008252"/>
            <a:ext cx="2370417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400" b="1" spc="600" dirty="0">
                <a:solidFill>
                  <a:srgbClr val="38ED90"/>
                </a:solidFill>
              </a:rPr>
              <a:t>卜光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96611-E506-41E1-A034-307463D87333}"/>
              </a:ext>
            </a:extLst>
          </p:cNvPr>
          <p:cNvSpPr txBox="1"/>
          <p:nvPr/>
        </p:nvSpPr>
        <p:spPr>
          <a:xfrm>
            <a:off x="7828876" y="1917178"/>
            <a:ext cx="4169115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从塔罗占卜进入自我探索与自我疗愈的旅程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zh-CN" sz="1400" b="1" dirty="0"/>
              <a:t>在时间和光的交汇点</a:t>
            </a:r>
            <a:r>
              <a:rPr lang="zh-CN" altLang="en-US" sz="1400" b="1" dirty="0"/>
              <a:t>，</a:t>
            </a:r>
            <a:r>
              <a:rPr lang="zh-CN" altLang="zh-CN" sz="1400" b="1" dirty="0"/>
              <a:t>遇见自己，遇见世界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BDBF3F-87B7-48BC-BCB6-AE4E2E46F94B}"/>
              </a:ext>
            </a:extLst>
          </p:cNvPr>
          <p:cNvSpPr/>
          <p:nvPr/>
        </p:nvSpPr>
        <p:spPr>
          <a:xfrm>
            <a:off x="9183907" y="1218867"/>
            <a:ext cx="1459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spc="600" dirty="0">
                <a:solidFill>
                  <a:schemeClr val="bg1">
                    <a:lumMod val="75000"/>
                  </a:schemeClr>
                </a:solidFill>
                <a:ea typeface="微软雅黑" panose="020B0503020204020204" charset="-122"/>
                <a:cs typeface="+mn-ea"/>
                <a:sym typeface="+mn-lt"/>
              </a:rPr>
              <a:t>卜光</a:t>
            </a:r>
            <a:r>
              <a:rPr lang="en-US" altLang="zh-CN" sz="1600" b="1" spc="600" dirty="0">
                <a:solidFill>
                  <a:schemeClr val="bg1">
                    <a:lumMod val="75000"/>
                  </a:schemeClr>
                </a:solidFill>
                <a:ea typeface="微软雅黑" panose="020B0503020204020204" charset="-122"/>
                <a:cs typeface="+mn-ea"/>
                <a:sym typeface="+mn-lt"/>
              </a:rPr>
              <a:t>·</a:t>
            </a:r>
            <a:r>
              <a:rPr lang="zh-CN" altLang="en-US" sz="1600" b="1" spc="600" dirty="0">
                <a:solidFill>
                  <a:schemeClr val="bg1">
                    <a:lumMod val="75000"/>
                  </a:schemeClr>
                </a:solidFill>
                <a:ea typeface="微软雅黑" panose="020B0503020204020204" charset="-122"/>
                <a:cs typeface="+mn-ea"/>
                <a:sym typeface="+mn-lt"/>
              </a:rPr>
              <a:t>捕光</a:t>
            </a:r>
            <a:endParaRPr kumimoji="0" lang="zh-CN" altLang="en-US" sz="1600" b="1" i="0" u="none" strike="noStrike" kern="1200" cap="none" spc="60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D4A839D-2472-409C-A4F4-AE2206DAD596}"/>
              </a:ext>
            </a:extLst>
          </p:cNvPr>
          <p:cNvGrpSpPr/>
          <p:nvPr/>
        </p:nvGrpSpPr>
        <p:grpSpPr>
          <a:xfrm>
            <a:off x="-6442" y="404782"/>
            <a:ext cx="7412307" cy="5604718"/>
            <a:chOff x="20931" y="796082"/>
            <a:chExt cx="6957081" cy="5260505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396D0130-CE04-4B26-B99E-868E6C55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1" y="801414"/>
              <a:ext cx="2428171" cy="5255173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DE8B1B8-1607-4E51-A472-B62CF9B8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558" y="796082"/>
              <a:ext cx="2428171" cy="52551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968DC86-A106-4517-8E36-CF5C3E3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9841" y="801414"/>
              <a:ext cx="2428171" cy="5255172"/>
            </a:xfrm>
            <a:prstGeom prst="rect">
              <a:avLst/>
            </a:prstGeom>
          </p:spPr>
        </p:pic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EA55A96-43FB-44FC-ADF4-D915D9BCA40B}"/>
              </a:ext>
            </a:extLst>
          </p:cNvPr>
          <p:cNvSpPr/>
          <p:nvPr/>
        </p:nvSpPr>
        <p:spPr>
          <a:xfrm>
            <a:off x="7813130" y="1756707"/>
            <a:ext cx="3621894" cy="78810"/>
          </a:xfrm>
          <a:prstGeom prst="roundRect">
            <a:avLst>
              <a:gd name="adj" fmla="val 41143"/>
            </a:avLst>
          </a:prstGeom>
          <a:solidFill>
            <a:srgbClr val="FFFFF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C223DE-7AA1-430E-9931-1897D382623F}"/>
              </a:ext>
            </a:extLst>
          </p:cNvPr>
          <p:cNvSpPr txBox="1"/>
          <p:nvPr/>
        </p:nvSpPr>
        <p:spPr>
          <a:xfrm>
            <a:off x="9113711" y="3690631"/>
            <a:ext cx="1210508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张金慧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浙江大学  </a:t>
            </a:r>
            <a:endParaRPr lang="en-US" altLang="zh-CN" sz="12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41D8FA4-C373-43F5-A44F-C68670E2893B}"/>
              </a:ext>
            </a:extLst>
          </p:cNvPr>
          <p:cNvSpPr txBox="1"/>
          <p:nvPr/>
        </p:nvSpPr>
        <p:spPr>
          <a:xfrm>
            <a:off x="9113711" y="4490448"/>
            <a:ext cx="1210508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周依昕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浙江大学  </a:t>
            </a:r>
            <a:endParaRPr lang="en-US" altLang="zh-CN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64CD4D2-AA24-4F66-82DD-7D4CD2C54EC3}"/>
              </a:ext>
            </a:extLst>
          </p:cNvPr>
          <p:cNvSpPr txBox="1"/>
          <p:nvPr/>
        </p:nvSpPr>
        <p:spPr>
          <a:xfrm>
            <a:off x="9113711" y="5289473"/>
            <a:ext cx="1087804" cy="65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徐    震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浙江大学  </a:t>
            </a:r>
            <a:endParaRPr lang="en-US" altLang="zh-CN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FE6A870-FCEB-48A7-82CF-378ECD48D1B0}"/>
              </a:ext>
            </a:extLst>
          </p:cNvPr>
          <p:cNvSpPr txBox="1"/>
          <p:nvPr/>
        </p:nvSpPr>
        <p:spPr>
          <a:xfrm>
            <a:off x="9885137" y="3724356"/>
            <a:ext cx="2097108" cy="54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计算机科学技术学院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产品设计专业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0AB7712-4AEE-4C8E-AA67-3AE4CAE133F0}"/>
              </a:ext>
            </a:extLst>
          </p:cNvPr>
          <p:cNvSpPr txBox="1"/>
          <p:nvPr/>
        </p:nvSpPr>
        <p:spPr>
          <a:xfrm>
            <a:off x="9885137" y="4519518"/>
            <a:ext cx="2097108" cy="54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计算机科学技术学院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产品设计专业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82E04F-84F6-41B5-A2D0-B3ACB2547A36}"/>
              </a:ext>
            </a:extLst>
          </p:cNvPr>
          <p:cNvSpPr txBox="1"/>
          <p:nvPr/>
        </p:nvSpPr>
        <p:spPr>
          <a:xfrm>
            <a:off x="9885137" y="5306461"/>
            <a:ext cx="2097108" cy="54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计算机科学技术学院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计算机科学与技术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7875102" y="2246245"/>
            <a:ext cx="3190461" cy="3826252"/>
          </a:xfrm>
          <a:prstGeom prst="roundRect">
            <a:avLst>
              <a:gd name="adj" fmla="val 11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484200" y="2260815"/>
            <a:ext cx="3190461" cy="3826252"/>
          </a:xfrm>
          <a:prstGeom prst="roundRect">
            <a:avLst>
              <a:gd name="adj" fmla="val 11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1093298" y="2246246"/>
            <a:ext cx="3190461" cy="3826252"/>
          </a:xfrm>
          <a:prstGeom prst="roundRect">
            <a:avLst>
              <a:gd name="adj" fmla="val 11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1309" y="2424895"/>
            <a:ext cx="2994992" cy="33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3.</a:t>
            </a:r>
            <a:r>
              <a:rPr lang="zh-CN" altLang="zh-CN" sz="1400" b="1" dirty="0"/>
              <a:t>光照疗法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1980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年，精神病学家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Lewy 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等人首次发现了人类生物钟系统具备光感受特性。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1981 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 Lewy 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采用延长日光光照，利用人工阳光开始治疗抑郁。从此，光疗治疗季节性抑郁开始兴起。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/>
              <a:t>目前已肯定光疗对抑郁症患者是一种有效的治疗方法。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借助光可以缓解人们的负面情绪特性，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u="sng" dirty="0"/>
              <a:t>通过</a:t>
            </a:r>
            <a:r>
              <a:rPr lang="en-US" altLang="zh-CN" sz="1100" u="sng" dirty="0"/>
              <a:t>AR</a:t>
            </a:r>
            <a:r>
              <a:rPr lang="zh-CN" altLang="zh-CN" sz="1100" u="sng" dirty="0"/>
              <a:t>技术</a:t>
            </a:r>
            <a:r>
              <a:rPr lang="zh-CN" altLang="en-US" sz="1100" u="sng" dirty="0"/>
              <a:t>结合“</a:t>
            </a:r>
            <a:r>
              <a:rPr lang="zh-CN" altLang="zh-CN" sz="1100" u="sng" dirty="0"/>
              <a:t>光＋塔罗</a:t>
            </a:r>
            <a:r>
              <a:rPr lang="zh-CN" altLang="en-US" sz="1100" u="sng" dirty="0"/>
              <a:t>”</a:t>
            </a:r>
            <a:endParaRPr lang="en-US" altLang="zh-CN" sz="1100" u="sng" dirty="0"/>
          </a:p>
          <a:p>
            <a:pPr>
              <a:lnSpc>
                <a:spcPct val="150000"/>
              </a:lnSpc>
            </a:pPr>
            <a:r>
              <a:rPr lang="zh-CN" altLang="zh-CN" sz="1100" u="sng" dirty="0"/>
              <a:t>对用户产生正向心理引导</a:t>
            </a:r>
            <a:r>
              <a:rPr lang="zh-CN" altLang="en-US" sz="1100" u="sng" dirty="0"/>
              <a:t>，疏解</a:t>
            </a:r>
            <a:r>
              <a:rPr lang="zh-CN" altLang="zh-CN" sz="1100" u="sng" dirty="0"/>
              <a:t>负面情绪。</a:t>
            </a:r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1212640" y="2491920"/>
            <a:ext cx="2945296" cy="286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1.</a:t>
            </a:r>
            <a:r>
              <a:rPr lang="zh-CN" altLang="zh-CN" sz="1400" b="1" dirty="0"/>
              <a:t>心理解压需求环境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《心理健康蓝皮书》显示，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88%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的受访者认为心理健康工作重要，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74%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</a:rPr>
              <a:t>的受访者认为获得心理咨询服务不便利，很多职业人群的心理需要重点关注与疏解。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/>
              <a:t>当今社会快节奏的生活方式使得很多人的生活</a:t>
            </a:r>
            <a:r>
              <a:rPr lang="zh-CN" altLang="zh-CN" sz="1100" u="sng" dirty="0"/>
              <a:t>心理压力无处缓解</a:t>
            </a:r>
            <a:r>
              <a:rPr lang="zh-CN" altLang="zh-CN" sz="1100" dirty="0"/>
              <a:t>，</a:t>
            </a:r>
            <a:r>
              <a:rPr lang="zh-CN" altLang="en-US" sz="1100" dirty="0"/>
              <a:t>影响</a:t>
            </a:r>
            <a:r>
              <a:rPr lang="zh-CN" altLang="zh-CN" sz="1100" dirty="0"/>
              <a:t>心理健康</a:t>
            </a:r>
            <a:r>
              <a:rPr lang="zh-CN" altLang="en-US" sz="1100" dirty="0"/>
              <a:t>。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解压引导类的游戏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大多难以引导人们缓解心理压力。</a:t>
            </a:r>
          </a:p>
        </p:txBody>
      </p:sp>
      <p:sp>
        <p:nvSpPr>
          <p:cNvPr id="5" name="矩形 4"/>
          <p:cNvSpPr/>
          <p:nvPr/>
        </p:nvSpPr>
        <p:spPr>
          <a:xfrm>
            <a:off x="4714460" y="2424895"/>
            <a:ext cx="2763079" cy="3086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2.</a:t>
            </a:r>
            <a:r>
              <a:rPr lang="zh-CN" altLang="zh-CN" sz="1400" b="1" dirty="0"/>
              <a:t>塔罗的正向指引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</a:rPr>
              <a:t>1888</a:t>
            </a:r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</a:rPr>
              <a:t>年，承袭中古神秘学派的「金色曙光」在伦敦成立。他们将塔罗牌、占星术、卡巴拉密教与链金术再一次的结合，使塔罗牌的理论系统更形完备。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/>
              <a:t>现代塔罗占卜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dirty="0"/>
              <a:t>更强调占卜者的动机与内心反应，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r>
              <a:rPr lang="zh-CN" altLang="en-US" sz="1050" u="sng" dirty="0"/>
              <a:t>作为“心灵的镜子”与“直指人心”的工具</a:t>
            </a:r>
            <a:r>
              <a:rPr lang="zh-CN" altLang="en-US" sz="1050" dirty="0"/>
              <a:t>。</a:t>
            </a:r>
            <a:endParaRPr lang="en-US" altLang="zh-CN" sz="1050" dirty="0"/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/>
              <a:t>治愈系的塔罗牌占卜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zh-CN" sz="1100" dirty="0"/>
              <a:t>往往会给人更多</a:t>
            </a:r>
            <a:r>
              <a:rPr lang="zh-CN" altLang="zh-CN" sz="1100" u="sng" dirty="0"/>
              <a:t>心灵的力量</a:t>
            </a:r>
            <a:r>
              <a:rPr lang="zh-CN" altLang="zh-CN" sz="1100" dirty="0"/>
              <a:t>引导人们向前。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0407" y="362796"/>
            <a:ext cx="2198556" cy="338554"/>
            <a:chOff x="1204840" y="331236"/>
            <a:chExt cx="2198556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204840" y="396341"/>
              <a:ext cx="0" cy="208344"/>
            </a:xfrm>
            <a:prstGeom prst="line">
              <a:avLst/>
            </a:prstGeom>
            <a:ln w="38100">
              <a:solidFill>
                <a:srgbClr val="B07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31151" y="331236"/>
              <a:ext cx="2172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微软雅黑" panose="020B0503020204020204" charset="-122"/>
                  <a:cs typeface="+mn-ea"/>
                  <a:sym typeface="+mn-lt"/>
                </a:rPr>
                <a:t>设计背景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85221" y="1485130"/>
            <a:ext cx="14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BCB54"/>
                </a:solidFill>
                <a:latin typeface="+mj-ea"/>
                <a:ea typeface="+mj-ea"/>
              </a:rPr>
              <a:t>治愈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57607" y="1485130"/>
            <a:ext cx="14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BCB54"/>
                </a:solidFill>
                <a:latin typeface="+mj-ea"/>
                <a:ea typeface="+mj-ea"/>
              </a:rPr>
              <a:t>塔罗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10405" y="1485130"/>
            <a:ext cx="147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BCB54"/>
                </a:solidFill>
                <a:latin typeface="+mj-ea"/>
                <a:ea typeface="+mj-ea"/>
              </a:rPr>
              <a:t>捕光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50195" y="1423575"/>
            <a:ext cx="58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588F8"/>
                </a:solidFill>
              </a:rPr>
              <a:t>+</a:t>
            </a:r>
            <a:endParaRPr lang="zh-CN" altLang="en-US" sz="2800" b="1" dirty="0">
              <a:solidFill>
                <a:srgbClr val="F588F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36125" y="1423575"/>
            <a:ext cx="58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588F8"/>
                </a:solidFill>
              </a:rPr>
              <a:t>+</a:t>
            </a:r>
            <a:endParaRPr lang="zh-CN" altLang="en-US" sz="2800" b="1" dirty="0">
              <a:solidFill>
                <a:srgbClr val="F588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1F1F2E2E-B9D6-41C6-A7F0-010032E8C4DC}"/>
              </a:ext>
            </a:extLst>
          </p:cNvPr>
          <p:cNvSpPr/>
          <p:nvPr/>
        </p:nvSpPr>
        <p:spPr>
          <a:xfrm>
            <a:off x="867465" y="2524275"/>
            <a:ext cx="5787530" cy="3575814"/>
          </a:xfrm>
          <a:prstGeom prst="ellipse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69526" y="0"/>
            <a:ext cx="47224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11328" y="2693376"/>
            <a:ext cx="4740662" cy="2105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5281588" y="3861795"/>
            <a:ext cx="106060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7852843" y="1580257"/>
            <a:ext cx="3934526" cy="88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047951" y="3117637"/>
            <a:ext cx="899071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3025901" y="3117637"/>
            <a:ext cx="90603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3977588" y="3109601"/>
            <a:ext cx="106060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229419" y="3120464"/>
            <a:ext cx="765916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 rot="5400000">
            <a:off x="3210980" y="1668629"/>
            <a:ext cx="984638" cy="632943"/>
          </a:xfrm>
          <a:prstGeom prst="rightArrow">
            <a:avLst/>
          </a:prstGeom>
          <a:solidFill>
            <a:srgbClr val="9AF0B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5514" y="2700641"/>
            <a:ext cx="140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特征和需求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756671" y="349553"/>
            <a:ext cx="2464332" cy="338554"/>
            <a:chOff x="170688" y="331236"/>
            <a:chExt cx="2464332" cy="338554"/>
          </a:xfrm>
        </p:grpSpPr>
        <p:sp>
          <p:nvSpPr>
            <p:cNvPr id="17" name="文本框 16"/>
            <p:cNvSpPr txBox="1"/>
            <p:nvPr/>
          </p:nvSpPr>
          <p:spPr>
            <a:xfrm>
              <a:off x="170688" y="331236"/>
              <a:ext cx="1142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38ED90"/>
                  </a:solidFill>
                  <a:ea typeface="微软雅黑" panose="020B0503020204020204" charset="-122"/>
                  <a:cs typeface="+mn-ea"/>
                  <a:sym typeface="+mn-lt"/>
                </a:rPr>
                <a:t>用户细分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8ED90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204840" y="396341"/>
              <a:ext cx="0" cy="208344"/>
            </a:xfrm>
            <a:prstGeom prst="line">
              <a:avLst/>
            </a:prstGeom>
            <a:ln w="38100">
              <a:solidFill>
                <a:srgbClr val="B07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231152" y="331236"/>
              <a:ext cx="1403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微软雅黑" panose="020B0503020204020204" charset="-122"/>
                  <a:cs typeface="+mn-ea"/>
                  <a:sym typeface="+mn-lt"/>
                </a:rPr>
                <a:t>需求分析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01365" y="1259112"/>
            <a:ext cx="1403868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用户大数据</a:t>
            </a:r>
            <a:endParaRPr kumimoji="0" lang="en-US" altLang="zh-CN" sz="16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ea typeface="微软雅黑" panose="020B0503020204020204" charset="-122"/>
                <a:cs typeface="+mn-ea"/>
                <a:sym typeface="+mn-lt"/>
              </a:rPr>
              <a:t>用户调研</a:t>
            </a:r>
            <a:endParaRPr kumimoji="0" lang="zh-CN" altLang="en-US" sz="16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852843" y="2943304"/>
            <a:ext cx="3934526" cy="88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7852843" y="4332234"/>
            <a:ext cx="3934526" cy="88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052051" y="1710499"/>
            <a:ext cx="622224" cy="6222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55395" y="3086681"/>
            <a:ext cx="622224" cy="6222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052051" y="4462476"/>
            <a:ext cx="622224" cy="6222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2047952" y="3871857"/>
            <a:ext cx="765916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/>
          <p:cNvSpPr/>
          <p:nvPr/>
        </p:nvSpPr>
        <p:spPr>
          <a:xfrm>
            <a:off x="2887450" y="3871857"/>
            <a:ext cx="118636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4147399" y="3863821"/>
            <a:ext cx="106060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1229419" y="3874684"/>
            <a:ext cx="765916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345153" y="3926627"/>
            <a:ext cx="49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normalizeH="0" baseline="0" noProof="0" dirty="0">
                <a:ln>
                  <a:noFill/>
                </a:ln>
                <a:solidFill>
                  <a:srgbClr val="C507C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新鲜         治愈         有趣且好看       探索自我           </a:t>
            </a:r>
            <a:r>
              <a:rPr kumimoji="0" lang="en-US" altLang="zh-CN" sz="1400" b="1" i="0" u="none" strike="noStrike" kern="1200" cap="none" normalizeH="0" baseline="0" noProof="0" dirty="0">
                <a:ln>
                  <a:noFill/>
                </a:ln>
                <a:solidFill>
                  <a:srgbClr val="C507C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AR</a:t>
            </a:r>
            <a:r>
              <a:rPr kumimoji="0" lang="zh-CN" altLang="en-US" sz="1400" b="1" i="0" u="none" strike="noStrike" kern="1200" cap="none" normalizeH="0" baseline="0" noProof="0" dirty="0">
                <a:ln>
                  <a:noFill/>
                </a:ln>
                <a:solidFill>
                  <a:srgbClr val="C507CA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互动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27806" y="4368512"/>
            <a:ext cx="140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产品核心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059544" y="4628452"/>
            <a:ext cx="97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丁深入</a:t>
            </a:r>
          </a:p>
        </p:txBody>
      </p:sp>
      <p:sp>
        <p:nvSpPr>
          <p:cNvPr id="45" name="矩形 44"/>
          <p:cNvSpPr/>
          <p:nvPr/>
        </p:nvSpPr>
        <p:spPr>
          <a:xfrm>
            <a:off x="8681768" y="4426544"/>
            <a:ext cx="202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cs typeface="+mn-ea"/>
                <a:sym typeface="+mn-lt"/>
              </a:rPr>
              <a:t>塔罗占卜和占星爱好者 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92485" y="4676949"/>
            <a:ext cx="360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rgbClr val="12CC6B"/>
                </a:solidFill>
                <a:cs typeface="+mn-ea"/>
                <a:sym typeface="+mn-lt"/>
              </a:rPr>
              <a:t>疏解疑惑    辅助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占星   视觉美观    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2CC6B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  <a:p>
            <a:pPr lvl="0"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实体触摸</a:t>
            </a:r>
            <a:r>
              <a:rPr lang="zh-CN" altLang="en-US" sz="1200" dirty="0">
                <a:solidFill>
                  <a:srgbClr val="12CC6B"/>
                </a:solidFill>
                <a:ea typeface="微软雅黑" panose="020B0503020204020204" charset="-122"/>
                <a:cs typeface="+mn-ea"/>
                <a:sym typeface="+mn-lt"/>
              </a:rPr>
              <a:t>的仪式感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2CC6B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56624" y="1892423"/>
            <a:ext cx="97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ea typeface="微软雅黑" panose="020B0503020204020204" charset="-122"/>
                <a:cs typeface="+mn-ea"/>
                <a:sym typeface="+mn-lt"/>
              </a:rPr>
              <a:t>陈好奇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24822" y="1700563"/>
            <a:ext cx="202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cs typeface="+mn-ea"/>
                <a:sym typeface="+mn-lt"/>
              </a:rPr>
              <a:t>富有好奇心的年轻女生 </a:t>
            </a:r>
          </a:p>
        </p:txBody>
      </p:sp>
      <p:sp>
        <p:nvSpPr>
          <p:cNvPr id="50" name="矩形 49"/>
          <p:cNvSpPr/>
          <p:nvPr/>
        </p:nvSpPr>
        <p:spPr>
          <a:xfrm>
            <a:off x="8681768" y="3042000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400" dirty="0">
                <a:cs typeface="+mn-ea"/>
                <a:sym typeface="+mn-lt"/>
              </a:rPr>
              <a:t>工作学业压力大的青年群体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745223" y="1932381"/>
            <a:ext cx="299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12CC6B"/>
                </a:solidFill>
                <a:ea typeface="微软雅黑" panose="020B0503020204020204" charset="-122"/>
                <a:cs typeface="+mn-ea"/>
                <a:sym typeface="+mn-lt"/>
              </a:rPr>
              <a:t>感情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指引    人际关系   探索认知自我    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12CC6B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社交娱乐话题</a:t>
            </a:r>
          </a:p>
        </p:txBody>
      </p:sp>
      <p:sp>
        <p:nvSpPr>
          <p:cNvPr id="52" name="矩形: 圆角 51"/>
          <p:cNvSpPr/>
          <p:nvPr/>
        </p:nvSpPr>
        <p:spPr>
          <a:xfrm>
            <a:off x="5083845" y="3122106"/>
            <a:ext cx="1480527" cy="4342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AF0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45153" y="3172407"/>
            <a:ext cx="530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年轻       疏解情绪     放松娱乐       疑惑指引       实体触摸仪式感</a:t>
            </a:r>
          </a:p>
        </p:txBody>
      </p:sp>
      <p:cxnSp>
        <p:nvCxnSpPr>
          <p:cNvPr id="4" name="直接连接符 3"/>
          <p:cNvCxnSpPr>
            <a:stCxn id="9" idx="2"/>
            <a:endCxn id="32" idx="0"/>
          </p:cNvCxnSpPr>
          <p:nvPr/>
        </p:nvCxnSpPr>
        <p:spPr>
          <a:xfrm>
            <a:off x="1612377" y="3554743"/>
            <a:ext cx="0" cy="319941"/>
          </a:xfrm>
          <a:prstGeom prst="line">
            <a:avLst/>
          </a:prstGeom>
          <a:ln w="28575">
            <a:solidFill>
              <a:srgbClr val="38ED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60102" y="3543880"/>
            <a:ext cx="0" cy="319941"/>
          </a:xfrm>
          <a:prstGeom prst="line">
            <a:avLst/>
          </a:prstGeom>
          <a:ln w="28575">
            <a:solidFill>
              <a:srgbClr val="38ED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80773" y="3541854"/>
            <a:ext cx="0" cy="319941"/>
          </a:xfrm>
          <a:prstGeom prst="line">
            <a:avLst/>
          </a:prstGeom>
          <a:ln w="28575">
            <a:solidFill>
              <a:srgbClr val="38ED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574652" y="3551916"/>
            <a:ext cx="0" cy="319941"/>
          </a:xfrm>
          <a:prstGeom prst="line">
            <a:avLst/>
          </a:prstGeom>
          <a:ln w="28575">
            <a:solidFill>
              <a:srgbClr val="38ED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841477" y="3551916"/>
            <a:ext cx="0" cy="319941"/>
          </a:xfrm>
          <a:prstGeom prst="line">
            <a:avLst/>
          </a:prstGeom>
          <a:ln w="28575">
            <a:solidFill>
              <a:srgbClr val="38ED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241637" y="1135912"/>
            <a:ext cx="140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目标用户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048669" y="3251332"/>
            <a:ext cx="97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ea typeface="微软雅黑" panose="020B0503020204020204" charset="-122"/>
                <a:cs typeface="+mn-ea"/>
                <a:sym typeface="+mn-lt"/>
              </a:rPr>
              <a:t>赵放松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692485" y="3285091"/>
            <a:ext cx="299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CC6B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rPr>
              <a:t>放松娱乐身心    </a:t>
            </a:r>
            <a:r>
              <a:rPr lang="zh-CN" altLang="en-US" sz="1200" dirty="0">
                <a:solidFill>
                  <a:srgbClr val="12CC6B"/>
                </a:solidFill>
                <a:cs typeface="+mn-ea"/>
                <a:sym typeface="+mn-lt"/>
              </a:rPr>
              <a:t>释放压力         </a:t>
            </a:r>
            <a:endParaRPr lang="en-US" altLang="zh-CN" sz="1200" dirty="0">
              <a:solidFill>
                <a:srgbClr val="12CC6B"/>
              </a:solidFill>
              <a:cs typeface="+mn-ea"/>
              <a:sym typeface="+mn-lt"/>
            </a:endParaRPr>
          </a:p>
          <a:p>
            <a:pPr lvl="0">
              <a:defRPr/>
            </a:pPr>
            <a:r>
              <a:rPr lang="zh-CN" altLang="en-US" sz="1200" dirty="0">
                <a:solidFill>
                  <a:srgbClr val="12CC6B"/>
                </a:solidFill>
                <a:cs typeface="+mn-ea"/>
                <a:sym typeface="+mn-lt"/>
              </a:rPr>
              <a:t>偶尔指引迷茫                       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2CC6B"/>
              </a:solidFill>
              <a:effectLst/>
              <a:uLnTx/>
              <a:uFillTx/>
              <a:latin typeface="+mn-lt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9AE80E2-CEC9-4719-B052-A704931EEFF8}"/>
              </a:ext>
            </a:extLst>
          </p:cNvPr>
          <p:cNvSpPr/>
          <p:nvPr/>
        </p:nvSpPr>
        <p:spPr>
          <a:xfrm>
            <a:off x="1754465" y="4933473"/>
            <a:ext cx="3018274" cy="40745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FBE7D4A-2749-40BE-A5F4-66B0013339F1}"/>
              </a:ext>
            </a:extLst>
          </p:cNvPr>
          <p:cNvSpPr/>
          <p:nvPr/>
        </p:nvSpPr>
        <p:spPr>
          <a:xfrm>
            <a:off x="1754465" y="5408987"/>
            <a:ext cx="3018274" cy="40745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25B23D4-198E-41B7-A2F2-7C6EFE7840E0}"/>
              </a:ext>
            </a:extLst>
          </p:cNvPr>
          <p:cNvSpPr/>
          <p:nvPr/>
        </p:nvSpPr>
        <p:spPr>
          <a:xfrm>
            <a:off x="1754465" y="5884501"/>
            <a:ext cx="3018274" cy="40745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BE87FC0-3771-40B4-8454-38363A4BC4FD}"/>
              </a:ext>
            </a:extLst>
          </p:cNvPr>
          <p:cNvSpPr/>
          <p:nvPr/>
        </p:nvSpPr>
        <p:spPr>
          <a:xfrm>
            <a:off x="7387003" y="6106757"/>
            <a:ext cx="3018274" cy="40745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8D48B9-FD24-4F99-9394-F4EDED713B0D}"/>
              </a:ext>
            </a:extLst>
          </p:cNvPr>
          <p:cNvSpPr/>
          <p:nvPr/>
        </p:nvSpPr>
        <p:spPr>
          <a:xfrm>
            <a:off x="7390356" y="5400778"/>
            <a:ext cx="3014921" cy="61722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C6559D-6888-440A-9E96-6489DE247F1C}"/>
              </a:ext>
            </a:extLst>
          </p:cNvPr>
          <p:cNvSpPr/>
          <p:nvPr/>
        </p:nvSpPr>
        <p:spPr>
          <a:xfrm>
            <a:off x="7387003" y="4904568"/>
            <a:ext cx="3018274" cy="407451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1DC30D-906C-438B-B153-4308D7B75A9F}"/>
              </a:ext>
            </a:extLst>
          </p:cNvPr>
          <p:cNvSpPr/>
          <p:nvPr/>
        </p:nvSpPr>
        <p:spPr>
          <a:xfrm>
            <a:off x="1627064" y="4497154"/>
            <a:ext cx="3266429" cy="287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bg1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治愈</a:t>
            </a:r>
            <a:r>
              <a:rPr lang="zh-CN" altLang="zh-CN" sz="1200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活泼的视觉形象</a:t>
            </a:r>
            <a:endParaRPr lang="en-US" altLang="zh-CN" sz="1200" kern="100" dirty="0">
              <a:solidFill>
                <a:schemeClr val="bg1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生动舒适的交互体验</a:t>
            </a:r>
            <a:endParaRPr lang="en-US" altLang="zh-CN" sz="1200" kern="100" dirty="0">
              <a:solidFill>
                <a:schemeClr val="bg1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  <a:spcAft>
                <a:spcPts val="0"/>
              </a:spcAft>
            </a:pPr>
            <a:r>
              <a:rPr lang="zh-CN" altLang="zh-CN" sz="1200" kern="100" dirty="0">
                <a:solidFill>
                  <a:schemeClr val="bg1"/>
                </a:solidFill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明亮强对比度的色彩</a:t>
            </a:r>
            <a:endParaRPr lang="en-US" altLang="zh-CN" sz="1200" kern="100" dirty="0">
              <a:solidFill>
                <a:schemeClr val="bg1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  <a:spcAft>
                <a:spcPts val="0"/>
              </a:spcAft>
            </a:pPr>
            <a:endParaRPr lang="en-US" altLang="zh-CN" sz="1100" kern="100" dirty="0">
              <a:solidFill>
                <a:schemeClr val="bg1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250000"/>
              </a:lnSpc>
              <a:spcAft>
                <a:spcPts val="0"/>
              </a:spcAft>
            </a:pPr>
            <a:endParaRPr lang="zh-CN" altLang="en-US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en-US" altLang="zh-CN" sz="11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539C5-8A93-4A40-BA75-4DC32168361E}"/>
              </a:ext>
            </a:extLst>
          </p:cNvPr>
          <p:cNvSpPr/>
          <p:nvPr/>
        </p:nvSpPr>
        <p:spPr>
          <a:xfrm>
            <a:off x="8216632" y="4482437"/>
            <a:ext cx="2516426" cy="9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99FF"/>
                </a:solidFill>
                <a:effectLst/>
                <a:latin typeface="+mn-ea"/>
                <a:cs typeface="Times New Roman" panose="02020603050405020304" pitchFamily="18" charset="0"/>
              </a:rPr>
              <a:t>AR</a:t>
            </a:r>
            <a:r>
              <a:rPr lang="zh-CN" altLang="en-US" sz="1400" b="1" kern="100" dirty="0">
                <a:solidFill>
                  <a:srgbClr val="FF99FF"/>
                </a:solidFill>
                <a:effectLst/>
                <a:latin typeface="+mn-ea"/>
                <a:cs typeface="Times New Roman" panose="02020603050405020304" pitchFamily="18" charset="0"/>
              </a:rPr>
              <a:t>手势交互</a:t>
            </a:r>
            <a:endParaRPr lang="en-US" altLang="zh-CN" sz="1400" b="1" kern="100" dirty="0">
              <a:solidFill>
                <a:srgbClr val="FF99FF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1400" b="1" kern="100" dirty="0">
              <a:solidFill>
                <a:srgbClr val="FF99FF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1100" kern="100" dirty="0">
              <a:solidFill>
                <a:srgbClr val="FF99FF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89CAD-8BCD-4973-BA21-B0F2200974AD}"/>
              </a:ext>
            </a:extLst>
          </p:cNvPr>
          <p:cNvSpPr txBox="1"/>
          <p:nvPr/>
        </p:nvSpPr>
        <p:spPr>
          <a:xfrm>
            <a:off x="8122421" y="4904568"/>
            <a:ext cx="2408252" cy="34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更沉浸的模拟体验</a:t>
            </a:r>
            <a:endParaRPr lang="en-US" altLang="zh-CN" sz="12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9B47F9-68DC-4DE0-8CF1-27419B284530}"/>
              </a:ext>
            </a:extLst>
          </p:cNvPr>
          <p:cNvSpPr txBox="1"/>
          <p:nvPr/>
        </p:nvSpPr>
        <p:spPr>
          <a:xfrm>
            <a:off x="7502768" y="5477355"/>
            <a:ext cx="2786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满足塔罗爱好者对于</a:t>
            </a:r>
            <a:endParaRPr lang="en-US" altLang="zh-CN" sz="12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实体塔罗牌的偏爱和可触摸的仪式感</a:t>
            </a:r>
            <a:endParaRPr lang="en-US" altLang="zh-CN" sz="12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EFBFE8-AA9C-46B6-BF34-6E916B6BBE3D}"/>
              </a:ext>
            </a:extLst>
          </p:cNvPr>
          <p:cNvSpPr txBox="1"/>
          <p:nvPr/>
        </p:nvSpPr>
        <p:spPr>
          <a:xfrm>
            <a:off x="7357906" y="6106757"/>
            <a:ext cx="2931606" cy="340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为大型牌阵提供无限空间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6C19C42-A300-4A57-BB86-19DA2A578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7371"/>
          <a:stretch/>
        </p:blipFill>
        <p:spPr>
          <a:xfrm>
            <a:off x="3122034" y="574004"/>
            <a:ext cx="2224516" cy="3904338"/>
          </a:xfrm>
          <a:prstGeom prst="roundRect">
            <a:avLst>
              <a:gd name="adj" fmla="val 23717"/>
            </a:avLst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CE16291-738C-4919-BF2A-4C46FE08AD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t="7373" r="4185"/>
          <a:stretch/>
        </p:blipFill>
        <p:spPr>
          <a:xfrm>
            <a:off x="1114405" y="591236"/>
            <a:ext cx="2007629" cy="3904338"/>
          </a:xfrm>
          <a:prstGeom prst="round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D0DCB05-F25B-4C4D-9C4B-C8341DD53509}"/>
              </a:ext>
            </a:extLst>
          </p:cNvPr>
          <p:cNvSpPr txBox="1"/>
          <p:nvPr/>
        </p:nvSpPr>
        <p:spPr>
          <a:xfrm>
            <a:off x="170143" y="4467764"/>
            <a:ext cx="6094206" cy="38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1400" b="1" kern="100" dirty="0">
                <a:solidFill>
                  <a:srgbClr val="FF99FF"/>
                </a:solidFill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游戏化设计风格</a:t>
            </a:r>
            <a:endParaRPr lang="en-US" altLang="zh-CN" sz="1400" b="1" kern="100" dirty="0">
              <a:solidFill>
                <a:srgbClr val="FF99FF"/>
              </a:solidFill>
              <a:latin typeface="等线" panose="02010600030101010101" pitchFamily="2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ED26E2-490D-40E8-86F9-52EAED5DFDF1}"/>
              </a:ext>
            </a:extLst>
          </p:cNvPr>
          <p:cNvSpPr txBox="1"/>
          <p:nvPr/>
        </p:nvSpPr>
        <p:spPr>
          <a:xfrm>
            <a:off x="8527774" y="2256693"/>
            <a:ext cx="116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缺图</a:t>
            </a:r>
          </a:p>
        </p:txBody>
      </p:sp>
    </p:spTree>
    <p:extLst>
      <p:ext uri="{BB962C8B-B14F-4D97-AF65-F5344CB8AC3E}">
        <p14:creationId xmlns:p14="http://schemas.microsoft.com/office/powerpoint/2010/main" val="294100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666391" y="2019472"/>
            <a:ext cx="4615963" cy="2957397"/>
          </a:xfrm>
          <a:prstGeom prst="roundRect">
            <a:avLst/>
          </a:prstGeom>
          <a:noFill/>
          <a:ln w="76200">
            <a:gradFill>
              <a:gsLst>
                <a:gs pos="0">
                  <a:srgbClr val="38ED90"/>
                </a:gs>
                <a:gs pos="100000">
                  <a:srgbClr val="FF66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31784F4-B9A6-4FA2-B37C-45681B49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67" y="3472278"/>
            <a:ext cx="4107406" cy="20860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04A479E-5CC2-45CD-A712-A51304E39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r="7113" b="18124"/>
          <a:stretch/>
        </p:blipFill>
        <p:spPr>
          <a:xfrm>
            <a:off x="1590862" y="3633586"/>
            <a:ext cx="4107408" cy="1922612"/>
          </a:xfrm>
          <a:prstGeom prst="round2DiagRect">
            <a:avLst>
              <a:gd name="adj1" fmla="val 15962"/>
              <a:gd name="adj2" fmla="val 8610"/>
            </a:avLst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92BA32-44DA-4B52-9156-E571A7A7A5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5" t="37225" r="15434" b="45763"/>
          <a:stretch/>
        </p:blipFill>
        <p:spPr>
          <a:xfrm>
            <a:off x="1636263" y="1144762"/>
            <a:ext cx="4180105" cy="1950331"/>
          </a:xfrm>
          <a:prstGeom prst="round2DiagRect">
            <a:avLst>
              <a:gd name="adj1" fmla="val 20639"/>
              <a:gd name="adj2" fmla="val 0"/>
            </a:avLst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3B1DFF-FA3B-45E5-9096-621510FF9124}"/>
              </a:ext>
            </a:extLst>
          </p:cNvPr>
          <p:cNvGrpSpPr/>
          <p:nvPr/>
        </p:nvGrpSpPr>
        <p:grpSpPr>
          <a:xfrm>
            <a:off x="1590863" y="1143361"/>
            <a:ext cx="8954311" cy="4412837"/>
            <a:chOff x="1878606" y="1344752"/>
            <a:chExt cx="8271459" cy="4076316"/>
          </a:xfrm>
        </p:grpSpPr>
        <p:sp>
          <p:nvSpPr>
            <p:cNvPr id="8" name="矩形: 对角圆角 7"/>
            <p:cNvSpPr/>
            <p:nvPr/>
          </p:nvSpPr>
          <p:spPr>
            <a:xfrm>
              <a:off x="1930302" y="1344752"/>
              <a:ext cx="3851574" cy="1801600"/>
            </a:xfrm>
            <a:prstGeom prst="round2DiagRect">
              <a:avLst>
                <a:gd name="adj1" fmla="val 42321"/>
                <a:gd name="adj2" fmla="val 4148"/>
              </a:avLst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矩形: 对角圆角 9"/>
            <p:cNvSpPr/>
            <p:nvPr/>
          </p:nvSpPr>
          <p:spPr>
            <a:xfrm>
              <a:off x="6355887" y="1354034"/>
              <a:ext cx="3794178" cy="1793612"/>
            </a:xfrm>
            <a:prstGeom prst="round2DiagRect">
              <a:avLst>
                <a:gd name="adj1" fmla="val 16667"/>
                <a:gd name="adj2" fmla="val 41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矩形: 对角圆角 10"/>
            <p:cNvSpPr/>
            <p:nvPr/>
          </p:nvSpPr>
          <p:spPr>
            <a:xfrm>
              <a:off x="1878606" y="3627456"/>
              <a:ext cx="3794178" cy="1793612"/>
            </a:xfrm>
            <a:prstGeom prst="round2DiagRect">
              <a:avLst>
                <a:gd name="adj1" fmla="val 50000"/>
                <a:gd name="adj2" fmla="val 4148"/>
              </a:avLst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矩形: 对角圆角 11"/>
            <p:cNvSpPr/>
            <p:nvPr/>
          </p:nvSpPr>
          <p:spPr>
            <a:xfrm>
              <a:off x="6355887" y="3619488"/>
              <a:ext cx="3794178" cy="1801580"/>
            </a:xfrm>
            <a:prstGeom prst="round2DiagRect">
              <a:avLst>
                <a:gd name="adj1" fmla="val 50000"/>
                <a:gd name="adj2" fmla="val 4148"/>
              </a:avLst>
            </a:prstGeom>
            <a:solidFill>
              <a:srgbClr val="FFFFFF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0879" y="381868"/>
            <a:ext cx="1142271" cy="338554"/>
            <a:chOff x="583616" y="326227"/>
            <a:chExt cx="1142271" cy="338554"/>
          </a:xfrm>
        </p:grpSpPr>
        <p:sp>
          <p:nvSpPr>
            <p:cNvPr id="4" name="文本框 3"/>
            <p:cNvSpPr txBox="1"/>
            <p:nvPr/>
          </p:nvSpPr>
          <p:spPr>
            <a:xfrm>
              <a:off x="583616" y="326227"/>
              <a:ext cx="1142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38ED90"/>
                  </a:solidFill>
                  <a:ea typeface="微软雅黑" panose="020B0503020204020204" charset="-122"/>
                  <a:cs typeface="+mn-ea"/>
                  <a:sym typeface="+mn-lt"/>
                </a:rPr>
                <a:t>设计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8ED90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204840" y="396341"/>
              <a:ext cx="0" cy="208344"/>
            </a:xfrm>
            <a:prstGeom prst="line">
              <a:avLst/>
            </a:prstGeom>
            <a:ln w="38100">
              <a:solidFill>
                <a:srgbClr val="B07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980669" y="1683369"/>
            <a:ext cx="3491294" cy="893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/>
              <a:t>“捕捉光</a:t>
            </a:r>
            <a:r>
              <a:rPr lang="en-US" altLang="zh-CN" sz="1400" b="1" dirty="0"/>
              <a:t>”</a:t>
            </a:r>
            <a:r>
              <a:rPr lang="zh-CN" altLang="en-US" sz="1400" b="1" dirty="0"/>
              <a:t>趣味交互与塔罗占卜的融合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AR</a:t>
            </a:r>
            <a:r>
              <a:rPr lang="zh-CN" altLang="en-US" sz="1100" dirty="0"/>
              <a:t>捕捉光</a:t>
            </a: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捕光来开启塔罗世界和占卜的每个阶段</a:t>
            </a:r>
            <a:endParaRPr lang="en-US" altLang="zh-CN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6789486" y="4129262"/>
            <a:ext cx="3356042" cy="89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游戏化与治愈系结合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通过捕光和植物来放松身心</a:t>
            </a: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植物生长的每个阶段可以解锁新牌阵</a:t>
            </a:r>
            <a:endParaRPr lang="en-US" altLang="zh-CN" sz="1100" dirty="0"/>
          </a:p>
        </p:txBody>
      </p:sp>
      <p:sp>
        <p:nvSpPr>
          <p:cNvPr id="13" name="矩形 12"/>
          <p:cNvSpPr/>
          <p:nvPr/>
        </p:nvSpPr>
        <p:spPr>
          <a:xfrm>
            <a:off x="1971003" y="3851619"/>
            <a:ext cx="3390775" cy="121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zh-CN" altLang="en-US" sz="1400" b="1" dirty="0"/>
              <a:t>动态有趣的卜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捕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光呈现和反馈方式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“涨潮”动态交互</a:t>
            </a: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zh-CN" altLang="en-US" sz="1100" dirty="0"/>
              <a:t>植物的生长变换作为捕捉光的载体</a:t>
            </a:r>
            <a:endParaRPr lang="en-US" altLang="zh-CN" sz="1100" dirty="0"/>
          </a:p>
        </p:txBody>
      </p:sp>
      <p:sp>
        <p:nvSpPr>
          <p:cNvPr id="14" name="矩形 13"/>
          <p:cNvSpPr/>
          <p:nvPr/>
        </p:nvSpPr>
        <p:spPr>
          <a:xfrm>
            <a:off x="6612732" y="1389919"/>
            <a:ext cx="3745150" cy="121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400" dirty="0"/>
          </a:p>
          <a:p>
            <a:pPr algn="ctr">
              <a:lnSpc>
                <a:spcPct val="150000"/>
              </a:lnSpc>
            </a:pPr>
            <a:r>
              <a:rPr lang="en-US" altLang="zh-CN" sz="1400" b="1" dirty="0"/>
              <a:t>AR</a:t>
            </a:r>
            <a:r>
              <a:rPr lang="zh-CN" altLang="en-US" sz="1400" b="1" dirty="0"/>
              <a:t>互动沉浸式塔罗占卜体验</a:t>
            </a:r>
            <a:endParaRPr lang="en-US" altLang="zh-CN" sz="1400" b="1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AR</a:t>
            </a:r>
            <a:r>
              <a:rPr lang="zh-CN" altLang="en-US" sz="1100" dirty="0"/>
              <a:t>塔罗世界实时生成</a:t>
            </a:r>
            <a:endParaRPr lang="en-US" altLang="zh-CN" sz="1100" dirty="0"/>
          </a:p>
          <a:p>
            <a:pPr algn="ctr">
              <a:lnSpc>
                <a:spcPct val="150000"/>
              </a:lnSpc>
            </a:pPr>
            <a:r>
              <a:rPr lang="en-US" altLang="zh-CN" sz="1100" dirty="0"/>
              <a:t>AR</a:t>
            </a:r>
            <a:r>
              <a:rPr lang="zh-CN" altLang="en-US" sz="1100" dirty="0"/>
              <a:t>塔罗牌抽牌体验</a:t>
            </a:r>
            <a:endParaRPr lang="en-US" altLang="zh-CN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8414" y="386877"/>
            <a:ext cx="2157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rPr>
              <a:t>创新点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74523A-D235-4077-94D7-AE9CE607C14B}"/>
              </a:ext>
            </a:extLst>
          </p:cNvPr>
          <p:cNvSpPr txBox="1"/>
          <p:nvPr/>
        </p:nvSpPr>
        <p:spPr>
          <a:xfrm>
            <a:off x="2630133" y="5647243"/>
            <a:ext cx="8024446" cy="82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虚拟现实技术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为“捕捉光”和塔罗占卜营造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身临其境的占卜体验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手势互动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创造出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实体塔罗牌的真实感和仪式感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利用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</a:rPr>
              <a:t>AR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</a:rPr>
              <a:t>捕捉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光”与塔罗文化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巧妙融合，提供</a:t>
            </a:r>
            <a:r>
              <a:rPr lang="zh-CN" altLang="zh-CN" sz="1100" b="1" dirty="0">
                <a:solidFill>
                  <a:schemeClr val="bg1">
                    <a:lumMod val="50000"/>
                  </a:schemeClr>
                </a:solidFill>
              </a:rPr>
              <a:t>有趣、新鲜、治愈</a:t>
            </a: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</a:rPr>
              <a:t>的塔罗占卜玩法，让人们以一种</a:t>
            </a:r>
            <a:r>
              <a:rPr lang="zh-CN" altLang="zh-CN" sz="1100" u="sng" dirty="0">
                <a:solidFill>
                  <a:schemeClr val="bg1">
                    <a:lumMod val="50000"/>
                  </a:schemeClr>
                </a:solidFill>
              </a:rPr>
              <a:t>更有趣的方式了解塔罗文化。</a:t>
            </a:r>
            <a:endParaRPr lang="en-US" altLang="zh-CN" sz="11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CD95AA-5AAE-4697-B661-15B1021194F1}"/>
              </a:ext>
            </a:extLst>
          </p:cNvPr>
          <p:cNvSpPr txBox="1"/>
          <p:nvPr/>
        </p:nvSpPr>
        <p:spPr>
          <a:xfrm>
            <a:off x="6789486" y="1297423"/>
            <a:ext cx="116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A32B1"/>
                </a:solidFill>
              </a:rPr>
              <a:t>缺图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963B148-56E6-4E35-AA46-B3304D0A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00"/>
            <a:ext cx="12192000" cy="6558000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E95B05E8-DE92-4D88-91B7-37911CA67CA9}"/>
              </a:ext>
            </a:extLst>
          </p:cNvPr>
          <p:cNvSpPr/>
          <p:nvPr/>
        </p:nvSpPr>
        <p:spPr>
          <a:xfrm>
            <a:off x="0" y="-8421"/>
            <a:ext cx="12192000" cy="6858000"/>
          </a:xfrm>
          <a:prstGeom prst="rect">
            <a:avLst/>
          </a:prstGeom>
          <a:solidFill>
            <a:srgbClr val="0D0D0D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2346038" y="1283910"/>
            <a:ext cx="1836223" cy="461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3634" y="336046"/>
            <a:ext cx="3218440" cy="338554"/>
            <a:chOff x="170688" y="331236"/>
            <a:chExt cx="3218440" cy="338554"/>
          </a:xfrm>
        </p:grpSpPr>
        <p:sp>
          <p:nvSpPr>
            <p:cNvPr id="3" name="文本框 2"/>
            <p:cNvSpPr txBox="1"/>
            <p:nvPr/>
          </p:nvSpPr>
          <p:spPr>
            <a:xfrm>
              <a:off x="170688" y="331236"/>
              <a:ext cx="1142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rgbClr val="38ED90"/>
                  </a:solidFill>
                  <a:ea typeface="微软雅黑" panose="020B0503020204020204" charset="-122"/>
                  <a:cs typeface="+mn-ea"/>
                  <a:sym typeface="+mn-lt"/>
                </a:rPr>
                <a:t>产品开发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8ED90"/>
                </a:solidFill>
                <a:effectLst/>
                <a:uLnTx/>
                <a:uFillTx/>
                <a:latin typeface="+mn-lt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204840" y="396341"/>
              <a:ext cx="0" cy="208344"/>
            </a:xfrm>
            <a:prstGeom prst="line">
              <a:avLst/>
            </a:prstGeom>
            <a:ln w="38100">
              <a:solidFill>
                <a:srgbClr val="B07B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231151" y="331236"/>
              <a:ext cx="215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a typeface="微软雅黑" panose="020B0503020204020204" charset="-122"/>
                  <a:cs typeface="+mn-ea"/>
                  <a:sym typeface="+mn-lt"/>
                </a:rPr>
                <a:t>技术实现</a:t>
              </a:r>
              <a:endParaRPr kumimoji="0" lang="zh-CN" altLang="en-US" sz="16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92001" y="750519"/>
            <a:ext cx="3435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核心功能</a:t>
            </a:r>
            <a:r>
              <a:rPr lang="en-US" altLang="zh-CN" sz="1400" b="1" dirty="0">
                <a:solidFill>
                  <a:schemeClr val="bg1"/>
                </a:solidFill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</a:rPr>
              <a:t>    增强现实  捕捉光</a:t>
            </a:r>
            <a:r>
              <a:rPr lang="en-US" altLang="zh-CN" sz="1400" b="1" dirty="0">
                <a:solidFill>
                  <a:schemeClr val="bg1"/>
                </a:solidFill>
              </a:rPr>
              <a:t>&amp;</a:t>
            </a:r>
            <a:r>
              <a:rPr lang="zh-CN" altLang="en-US" sz="1400" b="1" dirty="0">
                <a:solidFill>
                  <a:schemeClr val="bg1"/>
                </a:solidFill>
              </a:rPr>
              <a:t>牌阵占卜</a:t>
            </a:r>
          </a:p>
        </p:txBody>
      </p:sp>
      <p:grpSp>
        <p:nvGrpSpPr>
          <p:cNvPr id="7" name="组合 6"/>
          <p:cNvGrpSpPr/>
          <p:nvPr/>
        </p:nvGrpSpPr>
        <p:grpSpPr>
          <a:xfrm rot="16200000">
            <a:off x="2125592" y="834462"/>
            <a:ext cx="139889" cy="139889"/>
            <a:chOff x="5956111" y="3247187"/>
            <a:chExt cx="139889" cy="139889"/>
          </a:xfrm>
        </p:grpSpPr>
        <p:sp>
          <p:nvSpPr>
            <p:cNvPr id="8" name="椭圆 7"/>
            <p:cNvSpPr/>
            <p:nvPr/>
          </p:nvSpPr>
          <p:spPr>
            <a:xfrm>
              <a:off x="5956111" y="3247187"/>
              <a:ext cx="139889" cy="139889"/>
            </a:xfrm>
            <a:prstGeom prst="ellipse">
              <a:avLst/>
            </a:prstGeom>
            <a:solidFill>
              <a:srgbClr val="86F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989081" y="3283134"/>
              <a:ext cx="67993" cy="67993"/>
            </a:xfrm>
            <a:prstGeom prst="ellipse">
              <a:avLst/>
            </a:prstGeom>
            <a:solidFill>
              <a:srgbClr val="14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5314762" y="2075537"/>
            <a:ext cx="2491154" cy="3382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C4D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3D建模解决方案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97F6C5"/>
                </a:solidFill>
              </a:rPr>
              <a:t>ARKit</a:t>
            </a:r>
            <a:endParaRPr lang="en-US" altLang="zh-CN" sz="1200" dirty="0">
              <a:solidFill>
                <a:srgbClr val="97F6C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增强现实接口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97F6C5"/>
                </a:solidFill>
              </a:rPr>
              <a:t>LiDAR</a:t>
            </a:r>
            <a:endParaRPr lang="en-US" altLang="zh-CN" sz="1200" dirty="0">
              <a:solidFill>
                <a:srgbClr val="97F6C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环境传感器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Reality Converter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USDZ</a:t>
            </a:r>
            <a:r>
              <a:rPr lang="zh-CN" altLang="en-US" sz="1200" dirty="0">
                <a:solidFill>
                  <a:schemeClr val="bg1"/>
                </a:solidFill>
              </a:rPr>
              <a:t>解决方案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22385" y="941381"/>
            <a:ext cx="139889" cy="668772"/>
            <a:chOff x="5956111" y="2718304"/>
            <a:chExt cx="139889" cy="668772"/>
          </a:xfrm>
        </p:grpSpPr>
        <p:cxnSp>
          <p:nvCxnSpPr>
            <p:cNvPr id="13" name="直接连接符 12"/>
            <p:cNvCxnSpPr>
              <a:stCxn id="9" idx="2"/>
              <a:endCxn id="15" idx="0"/>
            </p:cNvCxnSpPr>
            <p:nvPr/>
          </p:nvCxnSpPr>
          <p:spPr>
            <a:xfrm flipH="1">
              <a:off x="6023078" y="2718304"/>
              <a:ext cx="11595" cy="56483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956111" y="3247187"/>
              <a:ext cx="139889" cy="139889"/>
            </a:xfrm>
            <a:prstGeom prst="ellipse">
              <a:avLst/>
            </a:prstGeom>
            <a:solidFill>
              <a:srgbClr val="86F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989081" y="3283134"/>
              <a:ext cx="67993" cy="67993"/>
            </a:xfrm>
            <a:prstGeom prst="ellipse">
              <a:avLst/>
            </a:prstGeom>
            <a:solidFill>
              <a:srgbClr val="14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2381768" y="1369574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流畅交互与视觉动画</a:t>
            </a:r>
          </a:p>
        </p:txBody>
      </p:sp>
      <p:grpSp>
        <p:nvGrpSpPr>
          <p:cNvPr id="18" name="组合 17"/>
          <p:cNvGrpSpPr/>
          <p:nvPr/>
        </p:nvGrpSpPr>
        <p:grpSpPr>
          <a:xfrm rot="16200000">
            <a:off x="4238865" y="1450541"/>
            <a:ext cx="139889" cy="139889"/>
            <a:chOff x="5956111" y="3247187"/>
            <a:chExt cx="139889" cy="139889"/>
          </a:xfrm>
        </p:grpSpPr>
        <p:sp>
          <p:nvSpPr>
            <p:cNvPr id="19" name="椭圆 18"/>
            <p:cNvSpPr/>
            <p:nvPr/>
          </p:nvSpPr>
          <p:spPr>
            <a:xfrm>
              <a:off x="5956111" y="3247187"/>
              <a:ext cx="139889" cy="139889"/>
            </a:xfrm>
            <a:prstGeom prst="ellipse">
              <a:avLst/>
            </a:prstGeom>
            <a:solidFill>
              <a:srgbClr val="86F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989081" y="3283134"/>
              <a:ext cx="67993" cy="67993"/>
            </a:xfrm>
            <a:prstGeom prst="ellipse">
              <a:avLst/>
            </a:prstGeom>
            <a:solidFill>
              <a:srgbClr val="14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250254" y="1265396"/>
            <a:ext cx="2906449" cy="461085"/>
            <a:chOff x="4462439" y="1283910"/>
            <a:chExt cx="2906449" cy="461085"/>
          </a:xfrm>
        </p:grpSpPr>
        <p:sp>
          <p:nvSpPr>
            <p:cNvPr id="21" name="矩形: 圆角 20"/>
            <p:cNvSpPr/>
            <p:nvPr/>
          </p:nvSpPr>
          <p:spPr>
            <a:xfrm>
              <a:off x="4462439" y="1283910"/>
              <a:ext cx="2906449" cy="461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22983" y="1360563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牌阵分发交互与沉浸式翻牌体验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 rot="16200000">
            <a:off x="6960149" y="1400319"/>
            <a:ext cx="139889" cy="139889"/>
            <a:chOff x="5956111" y="3247187"/>
            <a:chExt cx="139889" cy="139889"/>
          </a:xfrm>
        </p:grpSpPr>
        <p:sp>
          <p:nvSpPr>
            <p:cNvPr id="24" name="椭圆 23"/>
            <p:cNvSpPr/>
            <p:nvPr/>
          </p:nvSpPr>
          <p:spPr>
            <a:xfrm>
              <a:off x="5956111" y="3247187"/>
              <a:ext cx="139889" cy="139889"/>
            </a:xfrm>
            <a:prstGeom prst="ellipse">
              <a:avLst/>
            </a:prstGeom>
            <a:solidFill>
              <a:srgbClr val="86F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989081" y="3283134"/>
              <a:ext cx="67993" cy="67993"/>
            </a:xfrm>
            <a:prstGeom prst="ellipse">
              <a:avLst/>
            </a:prstGeom>
            <a:solidFill>
              <a:srgbClr val="14DE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62245" y="1265396"/>
            <a:ext cx="2364276" cy="461085"/>
            <a:chOff x="7638878" y="1283910"/>
            <a:chExt cx="1886380" cy="461085"/>
          </a:xfrm>
        </p:grpSpPr>
        <p:sp>
          <p:nvSpPr>
            <p:cNvPr id="28" name="矩形: 圆角 27"/>
            <p:cNvSpPr/>
            <p:nvPr/>
          </p:nvSpPr>
          <p:spPr>
            <a:xfrm>
              <a:off x="7638878" y="1283910"/>
              <a:ext cx="1836223" cy="4610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891477" y="1360563"/>
              <a:ext cx="16337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虚拟场景实时布局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16" y="2938113"/>
            <a:ext cx="552697" cy="552697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3199" y="2983731"/>
            <a:ext cx="1275626" cy="5102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417" b="60720" l="2933" r="90000">
                        <a14:foregroundMark x1="14133" y1="52699" x2="11467" y2="54048"/>
                        <a14:foregroundMark x1="15333" y1="52324" x2="17867" y2="529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35" b="48293"/>
          <a:stretch>
            <a:fillRect/>
          </a:stretch>
        </p:blipFill>
        <p:spPr>
          <a:xfrm>
            <a:off x="4577052" y="2022882"/>
            <a:ext cx="927317" cy="6428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8387499" y="1802275"/>
            <a:ext cx="2491154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Reality</a:t>
            </a:r>
            <a:r>
              <a:rPr lang="zh-CN" altLang="en-US" sz="1200" dirty="0">
                <a:solidFill>
                  <a:srgbClr val="97F6C5"/>
                </a:solidFill>
              </a:rPr>
              <a:t> </a:t>
            </a:r>
            <a:r>
              <a:rPr lang="en-US" altLang="zh-CN" sz="1200" dirty="0">
                <a:solidFill>
                  <a:srgbClr val="97F6C5"/>
                </a:solidFill>
              </a:rPr>
              <a:t>Composer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交互式场景设计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97F6C5"/>
                </a:solidFill>
              </a:rPr>
              <a:t>Metal </a:t>
            </a:r>
            <a:endParaRPr lang="en-US" altLang="zh-CN" sz="1200" dirty="0">
              <a:solidFill>
                <a:srgbClr val="97F6C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硬件加速实时渲染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AR</a:t>
            </a:r>
            <a:r>
              <a:rPr lang="zh-CN" altLang="en-US" sz="1200" dirty="0">
                <a:solidFill>
                  <a:schemeClr val="bg1"/>
                </a:solidFill>
              </a:rPr>
              <a:t>场景批处理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A6AFDD-63B4-4C47-A450-003B432D60AB}"/>
              </a:ext>
            </a:extLst>
          </p:cNvPr>
          <p:cNvSpPr txBox="1"/>
          <p:nvPr/>
        </p:nvSpPr>
        <p:spPr>
          <a:xfrm>
            <a:off x="1093797" y="5536306"/>
            <a:ext cx="6668814" cy="116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</a:rPr>
              <a:t>卜光将卡牌类游戏的核心功能用</a:t>
            </a:r>
            <a:r>
              <a:rPr lang="zh-CN" altLang="zh-CN" sz="1200" u="sng" dirty="0">
                <a:solidFill>
                  <a:schemeClr val="bg1"/>
                </a:solidFill>
              </a:rPr>
              <a:t>深度神经网络</a:t>
            </a:r>
            <a:r>
              <a:rPr lang="zh-CN" altLang="zh-CN" sz="1200" dirty="0">
                <a:solidFill>
                  <a:schemeClr val="bg1"/>
                </a:solidFill>
              </a:rPr>
              <a:t>实现，以给予用户沉浸流畅的交互体验。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</a:rPr>
              <a:t>分析大量占卜师</a:t>
            </a:r>
            <a:r>
              <a:rPr lang="zh-CN" altLang="zh-CN" sz="1200" u="sng" dirty="0">
                <a:solidFill>
                  <a:schemeClr val="bg1"/>
                </a:solidFill>
              </a:rPr>
              <a:t>的卡牌解读数据，将心理学知识与神经网络</a:t>
            </a:r>
            <a:r>
              <a:rPr lang="zh-CN" altLang="zh-CN" sz="1200" dirty="0">
                <a:solidFill>
                  <a:schemeClr val="bg1"/>
                </a:solidFill>
              </a:rPr>
              <a:t>结合。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solidFill>
                  <a:schemeClr val="bg1"/>
                </a:solidFill>
              </a:rPr>
              <a:t>采用</a:t>
            </a:r>
            <a:r>
              <a:rPr lang="en-US" altLang="zh-CN" sz="1200" u="sng" dirty="0" err="1">
                <a:solidFill>
                  <a:schemeClr val="bg1"/>
                </a:solidFill>
              </a:rPr>
              <a:t>ARKit</a:t>
            </a:r>
            <a:r>
              <a:rPr lang="zh-CN" altLang="zh-CN" sz="1200" dirty="0">
                <a:solidFill>
                  <a:schemeClr val="bg1"/>
                </a:solidFill>
              </a:rPr>
              <a:t>创建流畅的交互动画与环境烘托，使用户无需携带卡牌就可获得以假乱真的真实交互体验，更易接近并沉浸于神秘的塔罗世界。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261A954-9997-4AF5-A8E0-373CF148DD3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t="18194" r="17476" b="31588"/>
          <a:stretch/>
        </p:blipFill>
        <p:spPr>
          <a:xfrm>
            <a:off x="4818867" y="3780957"/>
            <a:ext cx="443685" cy="439290"/>
          </a:xfrm>
          <a:prstGeom prst="roundRect">
            <a:avLst>
              <a:gd name="adj" fmla="val 27197"/>
            </a:avLst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3A0E96C-5AE8-49CE-B093-672D1CF1DEEB}"/>
              </a:ext>
            </a:extLst>
          </p:cNvPr>
          <p:cNvSpPr/>
          <p:nvPr/>
        </p:nvSpPr>
        <p:spPr>
          <a:xfrm>
            <a:off x="3081457" y="2110072"/>
            <a:ext cx="1712399" cy="310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Live2D 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视觉动画设计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AE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视觉特效制作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97F6C5"/>
                </a:solidFill>
              </a:rPr>
              <a:t>Lottie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动画效果实现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rgbClr val="97F6C5"/>
                </a:solidFill>
              </a:rPr>
              <a:t>SwiftUI</a:t>
            </a:r>
            <a:endParaRPr lang="en-US" altLang="zh-CN" sz="1200" dirty="0">
              <a:solidFill>
                <a:srgbClr val="97F6C5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3019438-1FD1-47F3-8BF8-390C1A90289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27" y="4507415"/>
            <a:ext cx="582287" cy="58228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B33FC90-6E8B-4EEC-B73F-22E22F0FF4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11" y="3815070"/>
            <a:ext cx="494263" cy="49426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C7C407D-CE34-4DCF-9866-F5D5AE8EF27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2" y="9118518"/>
            <a:ext cx="554780" cy="186987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9D16FD47-5558-4A98-B9CD-ED4C5730FF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4961" y="3005185"/>
            <a:ext cx="528652" cy="51543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DE9D03A-8190-4980-B64B-3EEEBD0E169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38" y="2138902"/>
            <a:ext cx="593549" cy="593549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7D1A819-7183-4182-BFCE-9FD797AB15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706" y="4606566"/>
            <a:ext cx="515435" cy="515435"/>
          </a:xfrm>
          <a:prstGeom prst="roundRect">
            <a:avLst/>
          </a:prstGeom>
          <a:ln>
            <a:noFill/>
          </a:ln>
          <a:effectLst/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4C2A56A-445E-40CC-815A-7A8617111AA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25" y="3907782"/>
            <a:ext cx="536288" cy="29793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005684F-4708-48C1-9B8F-8D1E07E3910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752" y1="60666" x2="70332" y2="6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14" y="2135887"/>
            <a:ext cx="632215" cy="729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ziplk3h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777</Words>
  <Application>Microsoft Office PowerPoint</Application>
  <PresentationFormat>宽屏</PresentationFormat>
  <Paragraphs>140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扬</dc:creator>
  <cp:lastModifiedBy>夏 扬</cp:lastModifiedBy>
  <cp:revision>638</cp:revision>
  <dcterms:created xsi:type="dcterms:W3CDTF">2020-05-15T02:34:00Z</dcterms:created>
  <dcterms:modified xsi:type="dcterms:W3CDTF">2020-11-06T09:51:52Z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