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798" r:id="rId2"/>
    <p:sldMasterId id="2147483812" r:id="rId3"/>
  </p:sldMasterIdLst>
  <p:notesMasterIdLst>
    <p:notesMasterId r:id="rId60"/>
  </p:notesMasterIdLst>
  <p:handoutMasterIdLst>
    <p:handoutMasterId r:id="rId61"/>
  </p:handoutMasterIdLst>
  <p:sldIdLst>
    <p:sldId id="311" r:id="rId4"/>
    <p:sldId id="369" r:id="rId5"/>
    <p:sldId id="370" r:id="rId6"/>
    <p:sldId id="384" r:id="rId7"/>
    <p:sldId id="385" r:id="rId8"/>
    <p:sldId id="387" r:id="rId9"/>
    <p:sldId id="372" r:id="rId10"/>
    <p:sldId id="373" r:id="rId11"/>
    <p:sldId id="389" r:id="rId12"/>
    <p:sldId id="390" r:id="rId13"/>
    <p:sldId id="376" r:id="rId14"/>
    <p:sldId id="393" r:id="rId15"/>
    <p:sldId id="395" r:id="rId16"/>
    <p:sldId id="394" r:id="rId17"/>
    <p:sldId id="396" r:id="rId18"/>
    <p:sldId id="397" r:id="rId19"/>
    <p:sldId id="429" r:id="rId20"/>
    <p:sldId id="378" r:id="rId21"/>
    <p:sldId id="398" r:id="rId22"/>
    <p:sldId id="377" r:id="rId23"/>
    <p:sldId id="399" r:id="rId24"/>
    <p:sldId id="400" r:id="rId25"/>
    <p:sldId id="401" r:id="rId26"/>
    <p:sldId id="402" r:id="rId27"/>
    <p:sldId id="403" r:id="rId28"/>
    <p:sldId id="431" r:id="rId29"/>
    <p:sldId id="383" r:id="rId30"/>
    <p:sldId id="379" r:id="rId31"/>
    <p:sldId id="380" r:id="rId32"/>
    <p:sldId id="423" r:id="rId33"/>
    <p:sldId id="424" r:id="rId34"/>
    <p:sldId id="425" r:id="rId35"/>
    <p:sldId id="422" r:id="rId36"/>
    <p:sldId id="426" r:id="rId37"/>
    <p:sldId id="427" r:id="rId38"/>
    <p:sldId id="428" r:id="rId39"/>
    <p:sldId id="381" r:id="rId40"/>
    <p:sldId id="404" r:id="rId41"/>
    <p:sldId id="405" r:id="rId42"/>
    <p:sldId id="406" r:id="rId43"/>
    <p:sldId id="409" r:id="rId44"/>
    <p:sldId id="408" r:id="rId45"/>
    <p:sldId id="407" r:id="rId46"/>
    <p:sldId id="420" r:id="rId47"/>
    <p:sldId id="412" r:id="rId48"/>
    <p:sldId id="413" r:id="rId49"/>
    <p:sldId id="414" r:id="rId50"/>
    <p:sldId id="411" r:id="rId51"/>
    <p:sldId id="415" r:id="rId52"/>
    <p:sldId id="416" r:id="rId53"/>
    <p:sldId id="417" r:id="rId54"/>
    <p:sldId id="418" r:id="rId55"/>
    <p:sldId id="382" r:id="rId56"/>
    <p:sldId id="432" r:id="rId57"/>
    <p:sldId id="419" r:id="rId58"/>
    <p:sldId id="364" r:id="rId59"/>
  </p:sldIdLst>
  <p:sldSz cx="9144000" cy="5143500" type="screen16x9"/>
  <p:notesSz cx="6858000" cy="9144000"/>
  <p:custDataLst>
    <p:tags r:id="rId62"/>
  </p:custDataLst>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00"/>
    <a:srgbClr val="124192"/>
    <a:srgbClr val="000000"/>
    <a:srgbClr val="68717A"/>
    <a:srgbClr val="A8BBC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18" autoAdjust="0"/>
    <p:restoredTop sz="86552" autoAdjust="0"/>
  </p:normalViewPr>
  <p:slideViewPr>
    <p:cSldViewPr snapToObjects="1">
      <p:cViewPr>
        <p:scale>
          <a:sx n="100" d="100"/>
          <a:sy n="100" d="100"/>
        </p:scale>
        <p:origin x="-2154" y="-63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8" d="100"/>
          <a:sy n="88" d="100"/>
        </p:scale>
        <p:origin x="-3870"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29-Jul-15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29-Jul-15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 xmlns:p14="http://schemas.microsoft.com/office/powerpoint/2010/main" val="3180054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55</a:t>
            </a:fld>
            <a:endParaRPr lang="en-US"/>
          </a:p>
        </p:txBody>
      </p:sp>
    </p:spTree>
    <p:extLst>
      <p:ext uri="{BB962C8B-B14F-4D97-AF65-F5344CB8AC3E}">
        <p14:creationId xmlns="" xmlns:p14="http://schemas.microsoft.com/office/powerpoint/2010/main" val="3180054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26</a:t>
            </a:fld>
            <a:endParaRPr lang="en-US"/>
          </a:p>
        </p:txBody>
      </p:sp>
    </p:spTree>
    <p:extLst>
      <p:ext uri="{BB962C8B-B14F-4D97-AF65-F5344CB8AC3E}">
        <p14:creationId xmlns="" xmlns:p14="http://schemas.microsoft.com/office/powerpoint/2010/main" val="318005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Linux</a:t>
            </a:r>
            <a:r>
              <a:rPr lang="en-US" baseline="0" dirty="0" smtClean="0"/>
              <a:t> there is no difference from static library linking.</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7" name="Footer Placeholder 6"/>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atin typeface="+mj-lt"/>
              </a:defRPr>
            </a:lvl1pPr>
          </a:lstStyle>
          <a:p>
            <a:r>
              <a:rPr lang="en-US" dirty="0"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smtClean="0"/>
              <a:t>Click to edit Master text styles</a:t>
            </a:r>
          </a:p>
        </p:txBody>
      </p:sp>
      <p:sp>
        <p:nvSpPr>
          <p:cNvPr id="4" name="Footer Placeholder 3"/>
          <p:cNvSpPr>
            <a:spLocks noGrp="1"/>
          </p:cNvSpPr>
          <p:nvPr>
            <p:ph type="ftr" sz="quarter" idx="14"/>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p:txBody>
      </p:sp>
      <p:sp>
        <p:nvSpPr>
          <p:cNvPr id="6" name="Footer Placeholder 5"/>
          <p:cNvSpPr>
            <a:spLocks noGrp="1"/>
          </p:cNvSpPr>
          <p:nvPr>
            <p:ph type="ftr" sz="quarter" idx="18"/>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4" name="Footer Placeholder 3"/>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kia White 4">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Footer Placeholder 3"/>
          <p:cNvSpPr>
            <a:spLocks noGrp="1"/>
          </p:cNvSpPr>
          <p:nvPr>
            <p:ph type="ftr" sz="quarter" idx="11"/>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nvGraphicFramePr>
        <p:xfrm>
          <a:off x="1587" y="1588"/>
          <a:ext cx="1587" cy="1587"/>
        </p:xfrm>
        <a:graphic>
          <a:graphicData uri="http://schemas.openxmlformats.org/presentationml/2006/ole">
            <p:oleObj spid="_x0000_s2050" name="think-cell Slide" r:id="rId8" imgW="360" imgH="360" progId="">
              <p:embed/>
            </p:oleObj>
          </a:graphicData>
        </a:graphic>
      </p:graphicFrame>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a:t>
            </a:r>
            <a:r>
              <a:rPr lang="en-GB" sz="500" b="1" dirty="0" smtClean="0">
                <a:solidFill>
                  <a:schemeClr val="tx2"/>
                </a:solidFill>
                <a:latin typeface="Arial" panose="020B0604020202020204" pitchFamily="34" charset="0"/>
                <a:cs typeface="Arial" panose="020B0604020202020204" pitchFamily="34" charset="0"/>
              </a:rPr>
              <a:t>colors</a:t>
            </a:r>
            <a:r>
              <a:rPr lang="en-GB" sz="500" b="1" dirty="0">
                <a:solidFill>
                  <a:schemeClr val="tx2"/>
                </a:solidFill>
                <a:latin typeface="Arial" panose="020B0604020202020204" pitchFamily="34" charset="0"/>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GB" sz="800" smtClean="0">
                <a:solidFill>
                  <a:schemeClr val="bg2"/>
                </a:solidFill>
                <a:latin typeface="+mn-lt"/>
                <a:cs typeface="Arial" panose="020B0604020202020204" pitchFamily="34" charset="0"/>
              </a:rPr>
              <a:pPr>
                <a:defRPr/>
              </a:pPr>
              <a:t>‹#›</a:t>
            </a:fld>
            <a:endParaRPr lang="en-GB" dirty="0">
              <a:solidFill>
                <a:schemeClr val="bg2"/>
              </a:solidFill>
              <a:latin typeface="+mn-lt"/>
              <a:cs typeface="Arial" panose="020B0604020202020204" pitchFamily="34" charset="0"/>
            </a:endParaRPr>
          </a:p>
        </p:txBody>
      </p:sp>
      <p:pic>
        <p:nvPicPr>
          <p:cNvPr id="1050" name="Picture 1"/>
          <p:cNvPicPr>
            <a:picLocks/>
          </p:cNvPicPr>
          <p:nvPr/>
        </p:nvPicPr>
        <p:blipFill>
          <a:blip r:embed="rId9"/>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GB" sz="800" dirty="0" smtClean="0">
                <a:solidFill>
                  <a:schemeClr val="bg2"/>
                </a:solidFill>
                <a:latin typeface="+mn-lt"/>
                <a:cs typeface="Arial" charset="0"/>
              </a:rPr>
              <a:t>© Nokia Solutions and Networks 2014</a:t>
            </a:r>
            <a:endParaRPr lang="en-GB" sz="800" dirty="0">
              <a:solidFill>
                <a:schemeClr val="bg2"/>
              </a:solidFill>
              <a:latin typeface="+mn-lt"/>
              <a:cs typeface="Arial"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31" name="Footer Placeholder 29"/>
          <p:cNvSpPr>
            <a:spLocks noGrp="1"/>
          </p:cNvSpPr>
          <p:nvPr>
            <p:ph type="ftr" sz="quarter" idx="3"/>
          </p:nvPr>
        </p:nvSpPr>
        <p:spPr>
          <a:xfrm>
            <a:off x="432000" y="4789325"/>
            <a:ext cx="6080400" cy="122400"/>
          </a:xfrm>
          <a:prstGeom prst="rect">
            <a:avLst/>
          </a:prstGeom>
        </p:spPr>
        <p:txBody>
          <a:bodyPr vert="horz" lIns="0" tIns="0" rIns="0" bIns="0" rtlCol="0" anchor="ctr"/>
          <a:lstStyle>
            <a:lvl1pPr algn="ctr">
              <a:defRPr sz="800">
                <a:solidFill>
                  <a:schemeClr val="tx1">
                    <a:tint val="75000"/>
                  </a:schemeClr>
                </a:solidFill>
                <a:latin typeface="+mn-lt"/>
              </a:defRPr>
            </a:lvl1pPr>
          </a:lstStyle>
          <a:p>
            <a:pPr algn="l"/>
            <a:r>
              <a:rPr lang="en-GB" dirty="0" smtClean="0">
                <a:solidFill>
                  <a:schemeClr val="bg2"/>
                </a:solidFill>
                <a:cs typeface="Arial" charset="0"/>
              </a:rPr>
              <a:t>&lt;Change information classification in footer&gt;</a:t>
            </a:r>
          </a:p>
        </p:txBody>
      </p:sp>
      <p:sp>
        <p:nvSpPr>
          <p:cNvPr id="29" name="TextBox 28"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2"/>
                </a:solidFill>
                <a:latin typeface="+mn-lt"/>
                <a:ea typeface="Nokia Pure Text Light" pitchFamily="34" charset="0"/>
                <a:cs typeface="Nokia Pure Text Light" pitchFamily="34" charset="0"/>
              </a:rPr>
              <a:t>Nokia template.pptx</a:t>
            </a:r>
            <a:endParaRPr lang="en-GB" sz="800" dirty="0">
              <a:solidFill>
                <a:schemeClr val="bg2"/>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solidFill>
                  <a:schemeClr val="bg2"/>
                </a:solidFill>
                <a:latin typeface="+mn-lt"/>
                <a:cs typeface="Arial" panose="020B0604020202020204" pitchFamily="34" charset="0"/>
              </a:rPr>
              <a:pPr>
                <a:defRPr/>
              </a:pPr>
              <a:t>29/07/2015</a:t>
            </a:fld>
            <a:endParaRPr lang="en-GB" sz="800" dirty="0">
              <a:solidFill>
                <a:schemeClr val="bg2"/>
              </a:solidFill>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03" r:id="rId4"/>
    <p:sldLayoutId id="2147483815" r:id="rId5"/>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a:t>
            </a:r>
            <a:r>
              <a:rPr lang="en-GB" sz="500" b="1" dirty="0" smtClean="0">
                <a:solidFill>
                  <a:schemeClr val="tx2"/>
                </a:solidFill>
                <a:latin typeface="+mn-lt"/>
                <a:cs typeface="Arial" panose="020B0604020202020204" pitchFamily="34" charset="0"/>
              </a:rPr>
              <a:t>colors</a:t>
            </a:r>
            <a:r>
              <a:rPr lang="en-GB" sz="500" b="1" dirty="0">
                <a:solidFill>
                  <a:schemeClr val="tx2"/>
                </a:solidFill>
                <a:latin typeface="+mn-lt"/>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dirty="0" smtClean="0">
                <a:solidFill>
                  <a:schemeClr val="bg1"/>
                </a:solidFill>
                <a:latin typeface="+mn-lt"/>
                <a:cs typeface="Arial" charset="0"/>
              </a:rPr>
              <a:t>© Nokia Solutions and Networks 2014</a:t>
            </a:r>
          </a:p>
        </p:txBody>
      </p:sp>
      <p:sp>
        <p:nvSpPr>
          <p:cNvPr id="29" name="Footer Placeholder 27"/>
          <p:cNvSpPr>
            <a:spLocks noGrp="1"/>
          </p:cNvSpPr>
          <p:nvPr>
            <p:ph type="ftr" sz="quarter" idx="3"/>
          </p:nvPr>
        </p:nvSpPr>
        <p:spPr>
          <a:xfrm>
            <a:off x="432000" y="4789425"/>
            <a:ext cx="5047200" cy="122400"/>
          </a:xfrm>
          <a:prstGeom prst="rect">
            <a:avLst/>
          </a:prstGeom>
        </p:spPr>
        <p:txBody>
          <a:bodyPr vert="horz" lIns="0" tIns="0" rIns="0" bIns="0" rtlCol="0" anchor="ctr"/>
          <a:lstStyle>
            <a:lvl1pPr algn="l">
              <a:defRPr sz="800">
                <a:solidFill>
                  <a:schemeClr val="tx1">
                    <a:tint val="75000"/>
                  </a:schemeClr>
                </a:solidFill>
                <a:latin typeface="+mn-lt"/>
              </a:defRPr>
            </a:lvl1p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
        <p:nvSpPr>
          <p:cNvPr id="28" name="TextBox 27"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1"/>
                </a:solidFill>
                <a:latin typeface="+mn-lt"/>
                <a:ea typeface="Nokia Pure Text Light" pitchFamily="34" charset="0"/>
                <a:cs typeface="Nokia Pure Text Light" pitchFamily="34" charset="0"/>
              </a:rPr>
              <a:t>Nokia template.pptx</a:t>
            </a:r>
            <a:endParaRPr lang="en-GB" sz="800" dirty="0">
              <a:solidFill>
                <a:schemeClr val="bg1"/>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latin typeface="+mn-lt"/>
                <a:cs typeface="Arial" panose="020B0604020202020204" pitchFamily="34" charset="0"/>
              </a:rPr>
              <a:pPr>
                <a:defRPr/>
              </a:pPr>
              <a:t>29/07/2015</a:t>
            </a:fld>
            <a:endParaRPr lang="en-GB" sz="800" dirty="0">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4" r:id="rId1"/>
    <p:sldLayoutId id="2147483808" r:id="rId2"/>
    <p:sldLayoutId id="2147483809" r:id="rId3"/>
    <p:sldLayoutId id="2147483810" r:id="rId4"/>
    <p:sldLayoutId id="2147483811" r:id="rId5"/>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4192"/>
        </a:solidFill>
        <a:effectLst/>
      </p:bgPr>
    </p:bg>
    <p:spTree>
      <p:nvGrpSpPr>
        <p:cNvPr id="1" name=""/>
        <p:cNvGrpSpPr/>
        <p:nvPr/>
      </p:nvGrpSpPr>
      <p:grpSpPr>
        <a:xfrm>
          <a:off x="0" y="0"/>
          <a:ext cx="0" cy="0"/>
          <a:chOff x="0" y="0"/>
          <a:chExt cx="0" cy="0"/>
        </a:xfrm>
      </p:grpSpPr>
      <p:pic>
        <p:nvPicPr>
          <p:cNvPr id="7" name="Picture 2"/>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pic>
        <p:nvPicPr>
          <p:cNvPr id="8"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open-std.org/JTC1/SC22/WG21/docs/papers/2015/n4527.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lurklurk.org/linkers/linkers.html" TargetMode="External"/><Relationship Id="rId2" Type="http://schemas.openxmlformats.org/officeDocument/2006/relationships/hyperlink" Target="https://github.com/dendibakh/Linker" TargetMode="External"/><Relationship Id="rId1" Type="http://schemas.openxmlformats.org/officeDocument/2006/relationships/slideLayout" Target="../slideLayouts/slideLayout2.xml"/><Relationship Id="rId6" Type="http://schemas.openxmlformats.org/officeDocument/2006/relationships/hyperlink" Target="https://sourceware.org/binutils/docs/binutils" TargetMode="External"/><Relationship Id="rId5" Type="http://schemas.openxmlformats.org/officeDocument/2006/relationships/hyperlink" Target="http://stackoverflow.com/questions/31495877/i-receive-different-results-on-unix-and-win-when-use-static-members-with-static" TargetMode="External"/><Relationship Id="rId4" Type="http://schemas.openxmlformats.org/officeDocument/2006/relationships/hyperlink" Target="http://blog.copton.net/articles/linker/"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sourceware.org/binutils/docs/binutils/objdump.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678190"/>
            <a:ext cx="8244000" cy="2253600"/>
          </a:xfrm>
        </p:spPr>
        <p:txBody>
          <a:bodyPr/>
          <a:lstStyle/>
          <a:p>
            <a:pPr algn="ctr" eaLnBrk="1" hangingPunct="1"/>
            <a:r>
              <a:rPr lang="en-US" sz="5500" dirty="0" smtClean="0">
                <a:ea typeface="ヒラギノ角ゴ Pro W3"/>
                <a:cs typeface="ヒラギノ角ゴ Pro W3"/>
              </a:rPr>
              <a:t>Diving into </a:t>
            </a:r>
          </a:p>
          <a:p>
            <a:pPr algn="ctr" eaLnBrk="1" hangingPunct="1"/>
            <a:r>
              <a:rPr lang="en-US" sz="5500" dirty="0" smtClean="0">
                <a:ea typeface="ヒラギノ角ゴ Pro W3"/>
                <a:cs typeface="ヒラギノ角ゴ Pro W3"/>
              </a:rPr>
              <a:t>C++ linker</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379437"/>
            <a:ext cx="8243887" cy="920505"/>
          </a:xfrm>
        </p:spPr>
        <p:txBody>
          <a:bodyPr/>
          <a:lstStyle/>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One more example…</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144016" y="1549117"/>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statInt</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double </a:t>
            </a:r>
            <a:r>
              <a:rPr lang="en-US" sz="1400" dirty="0" err="1" smtClean="0">
                <a:solidFill>
                  <a:schemeClr val="bg2"/>
                </a:solidFill>
                <a:latin typeface="Consolas" pitchFamily="49" charset="0"/>
                <a:ea typeface="ヒラギノ角ゴ Pro W3" charset="0"/>
                <a:cs typeface="Consolas" pitchFamily="49" charset="0"/>
              </a:rPr>
              <a:t>statDNotInit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char </a:t>
            </a:r>
            <a:r>
              <a:rPr lang="en-US" sz="1400" dirty="0" err="1" smtClean="0">
                <a:solidFill>
                  <a:schemeClr val="bg2"/>
                </a:solidFill>
                <a:latin typeface="Consolas" pitchFamily="49" charset="0"/>
                <a:ea typeface="ヒラギノ角ゴ Pro W3" charset="0"/>
                <a:cs typeface="Consolas" pitchFamily="49" charset="0"/>
              </a:rPr>
              <a:t>globChar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localInt</a:t>
            </a:r>
            <a:r>
              <a:rPr lang="en-US" sz="1400" dirty="0" smtClean="0">
                <a:solidFill>
                  <a:schemeClr val="bg2"/>
                </a:solidFill>
                <a:latin typeface="Consolas" pitchFamily="49" charset="0"/>
                <a:ea typeface="ヒラギノ角ゴ Pro W3" charset="0"/>
                <a:cs typeface="Consolas" pitchFamily="49" charset="0"/>
              </a:rPr>
              <a:t>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9" name="Rectangle 8"/>
          <p:cNvSpPr/>
          <p:nvPr/>
        </p:nvSpPr>
        <p:spPr>
          <a:xfrm>
            <a:off x="683568" y="824394"/>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707904" y="1618803"/>
            <a:ext cx="5153888" cy="138499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0000000000000021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0000000000000001 B </a:t>
            </a:r>
            <a:r>
              <a:rPr lang="en-US" sz="1400" dirty="0" err="1" smtClean="0">
                <a:solidFill>
                  <a:schemeClr val="bg2"/>
                </a:solidFill>
                <a:latin typeface="Consolas" pitchFamily="49" charset="0"/>
                <a:ea typeface="ヒラギノ角ゴ Pro W3" charset="0"/>
                <a:cs typeface="Consolas" pitchFamily="49" charset="0"/>
              </a:rPr>
              <a:t>globChar</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0000000000000008 0000000000000008 b </a:t>
            </a:r>
            <a:r>
              <a:rPr lang="en-US" sz="1400" dirty="0" err="1" smtClean="0">
                <a:solidFill>
                  <a:schemeClr val="bg2"/>
                </a:solidFill>
                <a:latin typeface="Consolas" pitchFamily="49" charset="0"/>
                <a:ea typeface="ヒラギノ角ゴ Pro W3" charset="0"/>
                <a:cs typeface="Consolas" pitchFamily="49" charset="0"/>
              </a:rPr>
              <a:t>statDNotInit</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statInt</a:t>
            </a:r>
            <a:endParaRPr lang="en-US" dirty="0"/>
          </a:p>
        </p:txBody>
      </p:sp>
      <p:sp>
        <p:nvSpPr>
          <p:cNvPr id="11" name="Rectangle 10"/>
          <p:cNvSpPr/>
          <p:nvPr/>
        </p:nvSpPr>
        <p:spPr>
          <a:xfrm>
            <a:off x="5148064" y="824394"/>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2" name="Rectangle 11"/>
          <p:cNvSpPr/>
          <p:nvPr/>
        </p:nvSpPr>
        <p:spPr>
          <a:xfrm>
            <a:off x="107504" y="4155926"/>
            <a:ext cx="8155641"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be found here </a:t>
            </a:r>
            <a:r>
              <a:rPr lang="en-US" sz="1400" i="1" dirty="0" smtClean="0">
                <a:solidFill>
                  <a:schemeClr val="bg2"/>
                </a:solidFill>
                <a:latin typeface="+mn-lt"/>
                <a:ea typeface="ヒラギノ角ゴ Pro W3" charset="0"/>
                <a:cs typeface="Consolas" pitchFamily="49" charset="0"/>
                <a:hlinkClick r:id="rId2"/>
              </a:rPr>
              <a:t>https://sourceware.org/binutils/docs/binutils/nm.html</a:t>
            </a:r>
            <a:endParaRPr lang="en-US" sz="1400" i="1"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8" name="Rectangle 7"/>
          <p:cNvSpPr/>
          <p:nvPr/>
        </p:nvSpPr>
        <p:spPr>
          <a:xfrm>
            <a:off x="432048" y="902786"/>
            <a:ext cx="3995936"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0" name="Rectangle 9"/>
          <p:cNvSpPr/>
          <p:nvPr/>
        </p:nvSpPr>
        <p:spPr>
          <a:xfrm>
            <a:off x="3378552" y="915566"/>
            <a:ext cx="5153888"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2" name="Rectangle 11"/>
          <p:cNvSpPr/>
          <p:nvPr/>
        </p:nvSpPr>
        <p:spPr>
          <a:xfrm>
            <a:off x="6408712" y="901045"/>
            <a:ext cx="4572000" cy="2246769"/>
          </a:xfrm>
          <a:prstGeom prst="rect">
            <a:avLst/>
          </a:prstGeom>
        </p:spPr>
        <p:txBody>
          <a:bodyPr>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1600438"/>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p:txBody>
      </p:sp>
      <p:sp>
        <p:nvSpPr>
          <p:cNvPr id="7" name="Rectangle 6"/>
          <p:cNvSpPr/>
          <p:nvPr/>
        </p:nvSpPr>
        <p:spPr>
          <a:xfrm>
            <a:off x="490128"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Breaking one definition rule.</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           C++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108543"/>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323987"/>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B.cpp</a:t>
            </a:r>
          </a:p>
          <a:p>
            <a:r>
              <a:rPr lang="en-US" sz="1400" dirty="0" smtClean="0">
                <a:solidFill>
                  <a:srgbClr val="00B050"/>
                </a:solidFill>
                <a:latin typeface="Consolas" pitchFamily="49" charset="0"/>
                <a:ea typeface="ヒラギノ角ゴ Pro W3" charset="0"/>
                <a:cs typeface="Consolas" pitchFamily="49" charset="0"/>
              </a:rPr>
              <a:t>B.cpp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808735"/>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0000000000400578 </a:t>
            </a:r>
            <a:r>
              <a:rPr lang="en-US" sz="1050" dirty="0" smtClean="0">
                <a:solidFill>
                  <a:srgbClr val="00B050"/>
                </a:solidFill>
                <a:latin typeface="Consolas" pitchFamily="49" charset="0"/>
                <a:ea typeface="ヒラギノ角ゴ Pro W3" charset="0"/>
                <a:cs typeface="Consolas" pitchFamily="49" charset="0"/>
              </a:rPr>
              <a:t>&lt;_Z4fooAv&gt;:</a:t>
            </a:r>
          </a:p>
          <a:p>
            <a:r>
              <a:rPr lang="en-US" sz="1050" dirty="0" smtClean="0">
                <a:solidFill>
                  <a:schemeClr val="bg2"/>
                </a:solidFill>
                <a:latin typeface="Consolas" pitchFamily="49" charset="0"/>
                <a:ea typeface="ヒラギノ角ゴ Pro W3" charset="0"/>
                <a:cs typeface="Consolas" pitchFamily="49" charset="0"/>
              </a:rPr>
              <a:t>  400578: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400579: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40057c: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400580: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400584:       e8 2b 00 00 00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4005b4 &lt;_ZN1S3fooEv&gt;</a:t>
            </a:r>
          </a:p>
          <a:p>
            <a:r>
              <a:rPr lang="en-US" sz="1050" dirty="0" smtClean="0">
                <a:solidFill>
                  <a:schemeClr val="bg2"/>
                </a:solidFill>
                <a:latin typeface="Consolas" pitchFamily="49" charset="0"/>
                <a:ea typeface="ヒラギノ角ゴ Pro W3" charset="0"/>
                <a:cs typeface="Consolas" pitchFamily="49" charset="0"/>
              </a:rPr>
              <a:t>  400589: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40058a: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40058b: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00000000004005e4 </a:t>
            </a:r>
            <a:r>
              <a:rPr lang="en-US" sz="1050" dirty="0" smtClean="0">
                <a:solidFill>
                  <a:srgbClr val="00B050"/>
                </a:solidFill>
                <a:latin typeface="Consolas" pitchFamily="49" charset="0"/>
                <a:ea typeface="ヒラギノ角ゴ Pro W3" charset="0"/>
                <a:cs typeface="Consolas" pitchFamily="49" charset="0"/>
              </a:rPr>
              <a:t>&lt;_Z4fooBv&gt;:</a:t>
            </a:r>
          </a:p>
          <a:p>
            <a:r>
              <a:rPr lang="en-US" sz="1050" dirty="0" smtClean="0">
                <a:solidFill>
                  <a:schemeClr val="bg2"/>
                </a:solidFill>
                <a:latin typeface="Consolas" pitchFamily="49" charset="0"/>
                <a:ea typeface="ヒラギノ角ゴ Pro W3" charset="0"/>
                <a:cs typeface="Consolas" pitchFamily="49" charset="0"/>
              </a:rPr>
              <a:t>  4005e4: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4005ec: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4005f0:       e8 bf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4005b4 &lt;_ZN1S3fooEv&gt;</a:t>
            </a:r>
          </a:p>
          <a:p>
            <a:r>
              <a:rPr lang="en-US" sz="1050" dirty="0" smtClean="0">
                <a:solidFill>
                  <a:schemeClr val="bg2"/>
                </a:solidFill>
                <a:latin typeface="Consolas" pitchFamily="49" charset="0"/>
                <a:ea typeface="ヒラギノ角ゴ Pro W3" charset="0"/>
                <a:cs typeface="Consolas" pitchFamily="49" charset="0"/>
              </a:rPr>
              <a:t>  4005f5: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4005f6: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4005f7: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647152"/>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00000000004005b4 </a:t>
            </a:r>
            <a:r>
              <a:rPr lang="en-US" sz="1050" dirty="0" smtClean="0">
                <a:solidFill>
                  <a:srgbClr val="00B050"/>
                </a:solidFill>
                <a:latin typeface="Consolas" pitchFamily="49" charset="0"/>
                <a:ea typeface="ヒラギノ角ゴ Pro W3" charset="0"/>
                <a:cs typeface="Consolas" pitchFamily="49" charset="0"/>
              </a:rPr>
              <a:t>&lt;_ZN1S3fooEv&gt;:</a:t>
            </a:r>
          </a:p>
          <a:p>
            <a:r>
              <a:rPr lang="en-US" sz="1050" dirty="0" smtClean="0">
                <a:solidFill>
                  <a:schemeClr val="bg2"/>
                </a:solidFill>
                <a:latin typeface="Consolas" pitchFamily="49" charset="0"/>
                <a:ea typeface="ヒラギノ角ゴ Pro W3" charset="0"/>
                <a:cs typeface="Consolas" pitchFamily="49" charset="0"/>
              </a:rPr>
              <a:t>  4005b4: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4005bc:       48 89 7d f8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%rdi,0xfffffffffffffff8(%</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4005c0:       bf 08 07 40 00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$0x400708</a:t>
            </a:r>
            <a:r>
              <a:rPr lang="en-US" sz="1050" dirty="0" smtClean="0">
                <a:solidFill>
                  <a:schemeClr val="bg2"/>
                </a:solidFill>
                <a:latin typeface="Consolas" pitchFamily="49" charset="0"/>
                <a:ea typeface="ヒラギノ角ゴ Pro W3" charset="0"/>
                <a:cs typeface="Consolas" pitchFamily="49" charset="0"/>
              </a:rPr>
              <a:t>,%edi</a:t>
            </a:r>
          </a:p>
          <a:p>
            <a:r>
              <a:rPr lang="en-US" sz="1050" dirty="0" smtClean="0">
                <a:solidFill>
                  <a:schemeClr val="bg2"/>
                </a:solidFill>
                <a:latin typeface="Consolas" pitchFamily="49" charset="0"/>
                <a:ea typeface="ヒラギノ角ゴ Pro W3" charset="0"/>
                <a:cs typeface="Consolas" pitchFamily="49" charset="0"/>
              </a:rPr>
              <a:t>  4005c5:       e8 9e </a:t>
            </a:r>
            <a:r>
              <a:rPr lang="en-US" sz="1050" dirty="0" err="1" smtClean="0">
                <a:solidFill>
                  <a:schemeClr val="bg2"/>
                </a:solidFill>
                <a:latin typeface="Consolas" pitchFamily="49" charset="0"/>
                <a:ea typeface="ヒラギノ角ゴ Pro W3" charset="0"/>
                <a:cs typeface="Consolas" pitchFamily="49" charset="0"/>
              </a:rPr>
              <a:t>fe</a:t>
            </a:r>
            <a:r>
              <a:rPr lang="en-US" sz="1050" dirty="0" smtClean="0">
                <a:solidFill>
                  <a:schemeClr val="bg2"/>
                </a:solidFill>
                <a:latin typeface="Consolas" pitchFamily="49" charset="0"/>
                <a:ea typeface="ヒラギノ角ゴ Pro W3" charset="0"/>
                <a:cs typeface="Consolas" pitchFamily="49" charset="0"/>
              </a:rPr>
              <a:t>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400468 &lt;</a:t>
            </a:r>
            <a:r>
              <a:rPr lang="en-US" sz="1050" dirty="0" err="1" smtClean="0">
                <a:solidFill>
                  <a:schemeClr val="bg2"/>
                </a:solidFill>
                <a:latin typeface="Consolas" pitchFamily="49" charset="0"/>
                <a:ea typeface="ヒラギノ角ゴ Pro W3" charset="0"/>
                <a:cs typeface="Consolas" pitchFamily="49" charset="0"/>
              </a:rPr>
              <a:t>puts@plt</a:t>
            </a:r>
            <a:r>
              <a:rPr lang="en-US" sz="1050" dirty="0" smtClean="0">
                <a:solidFill>
                  <a:schemeClr val="bg2"/>
                </a:solidFill>
                <a:latin typeface="Consolas" pitchFamily="49" charset="0"/>
                <a:ea typeface="ヒラギノ角ゴ Pro W3" charset="0"/>
                <a:cs typeface="Consolas" pitchFamily="49" charset="0"/>
              </a:rPr>
              <a:t>&gt;</a:t>
            </a:r>
          </a:p>
          <a:p>
            <a:r>
              <a:rPr lang="en-US" sz="1050" dirty="0" smtClean="0">
                <a:solidFill>
                  <a:schemeClr val="bg2"/>
                </a:solidFill>
                <a:latin typeface="Consolas" pitchFamily="49" charset="0"/>
                <a:ea typeface="ヒラギノ角ゴ Pro W3" charset="0"/>
                <a:cs typeface="Consolas" pitchFamily="49" charset="0"/>
              </a:rPr>
              <a:t>  4005ca: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4005cb: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-s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Contents of section .</a:t>
            </a:r>
            <a:r>
              <a:rPr lang="en-US" sz="1050" dirty="0" err="1" smtClean="0">
                <a:solidFill>
                  <a:schemeClr val="bg2"/>
                </a:solidFill>
                <a:latin typeface="Consolas" pitchFamily="49" charset="0"/>
                <a:ea typeface="ヒラギノ角ゴ Pro W3" charset="0"/>
                <a:cs typeface="Consolas" pitchFamily="49" charset="0"/>
              </a:rPr>
              <a:t>rodata</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4006f8 01000200 00000000 00000000 00000000  ................</a:t>
            </a:r>
          </a:p>
          <a:p>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400708</a:t>
            </a:r>
            <a:r>
              <a:rPr lang="en-US" sz="1050" dirty="0" smtClean="0">
                <a:solidFill>
                  <a:schemeClr val="bg2"/>
                </a:solidFill>
                <a:latin typeface="Consolas" pitchFamily="49" charset="0"/>
                <a:ea typeface="ヒラギノ角ゴ Pro W3" charset="0"/>
                <a:cs typeface="Consolas" pitchFamily="49" charset="0"/>
              </a:rPr>
              <a:t> 412e6370 7000422e 63707000           </a:t>
            </a:r>
            <a:r>
              <a:rPr lang="en-US" sz="1050" dirty="0" err="1" smtClean="0">
                <a:solidFill>
                  <a:schemeClr val="bg2"/>
                </a:solidFill>
                <a:latin typeface="Consolas" pitchFamily="49" charset="0"/>
                <a:ea typeface="ヒラギノ角ゴ Pro W3" charset="0"/>
                <a:cs typeface="Consolas" pitchFamily="49" charset="0"/>
              </a:rPr>
              <a:t>A.cpp.B.cpp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1240895" y="4296166"/>
            <a:ext cx="7867609"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If we revert the order of linking object files than we will see “</a:t>
            </a:r>
            <a:r>
              <a:rPr lang="en-US" sz="1400" i="1" dirty="0" err="1" smtClean="0">
                <a:solidFill>
                  <a:schemeClr val="bg2"/>
                </a:solidFill>
                <a:latin typeface="+mn-lt"/>
                <a:ea typeface="ヒラギノ角ゴ Pro W3" charset="0"/>
                <a:cs typeface="Consolas" pitchFamily="49" charset="0"/>
              </a:rPr>
              <a:t>B.cpp.A.cpp</a:t>
            </a:r>
            <a:r>
              <a:rPr lang="en-US" sz="1400" i="1" dirty="0" smtClean="0">
                <a:solidFill>
                  <a:schemeClr val="bg2"/>
                </a:solidFill>
                <a:latin typeface="+mn-lt"/>
                <a:ea typeface="ヒラギノ角ゴ Pro W3" charset="0"/>
                <a:cs typeface="Consolas"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0" name="Rectangle 9"/>
          <p:cNvSpPr/>
          <p:nvPr/>
        </p:nvSpPr>
        <p:spPr>
          <a:xfrm>
            <a:off x="778160" y="895821"/>
            <a:ext cx="7867609" cy="2893100"/>
          </a:xfrm>
          <a:prstGeom prst="rect">
            <a:avLst/>
          </a:prstGeom>
        </p:spPr>
        <p:txBody>
          <a:bodyPr wrap="square">
            <a:spAutoFit/>
          </a:bodyPr>
          <a:lstStyle/>
          <a:p>
            <a:pPr marL="458788" lvl="1" indent="-228600">
              <a:spcAft>
                <a:spcPts val="0"/>
              </a:spcAft>
              <a:defRPr/>
            </a:pPr>
            <a:r>
              <a:rPr lang="en-US" sz="1400" dirty="0" smtClean="0">
                <a:solidFill>
                  <a:schemeClr val="bg2"/>
                </a:solidFill>
                <a:ea typeface="ヒラギノ角ゴ Pro W3" charset="0"/>
                <a:cs typeface="Consolas" pitchFamily="49" charset="0"/>
              </a:rPr>
              <a:t>According to C++ standard (ISO/IEC N4527):</a:t>
            </a:r>
          </a:p>
          <a:p>
            <a:pPr marL="458788" lvl="1" indent="-228600">
              <a:spcAft>
                <a:spcPts val="0"/>
              </a:spcAft>
              <a:defRPr/>
            </a:pPr>
            <a:endParaRPr lang="en-US" sz="1400" dirty="0" smtClean="0">
              <a:solidFill>
                <a:schemeClr val="bg2"/>
              </a:solidFill>
              <a:ea typeface="ヒラギノ角ゴ Pro W3" charset="0"/>
              <a:cs typeface="Consolas" pitchFamily="49" charset="0"/>
            </a:endParaRP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§3.2 One definition rule</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(6)There can be more than one definition of a class type (…) with external linkage. … Given such an entity named D defined in more than one translation unit, then:</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 (6.1) — each definition of D shall consist of the same sequence of tokens;</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a:t>
            </a:r>
          </a:p>
          <a:p>
            <a:pPr marL="458788" lvl="1" indent="-228600">
              <a:spcAft>
                <a:spcPts val="0"/>
              </a:spcAft>
              <a:defRPr/>
            </a:pPr>
            <a:endParaRPr lang="en-US" sz="1400" i="1" dirty="0" smtClean="0">
              <a:solidFill>
                <a:schemeClr val="bg2"/>
              </a:solidFill>
              <a:latin typeface="+mn-lt"/>
              <a:ea typeface="ヒラギノ角ゴ Pro W3" charset="0"/>
              <a:cs typeface="Consolas" pitchFamily="49" charset="0"/>
            </a:endParaRP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If the definitions of D satisfy all these requirements, then the behavior is as if there were a single definition of D. If the definitions of D do not satisfy these requirements, then the behavior is undefined.</a:t>
            </a:r>
            <a:endParaRPr lang="en-US" sz="3200" i="1" dirty="0" smtClean="0">
              <a:solidFill>
                <a:schemeClr val="bg2"/>
              </a:solidFill>
              <a:latin typeface="+mn-lt"/>
              <a:ea typeface="ヒラギノ角ゴ Pro W3" charset="0"/>
              <a:cs typeface="Consolas" pitchFamily="49" charset="0"/>
            </a:endParaRPr>
          </a:p>
          <a:p>
            <a:pPr marL="458788" lvl="1" indent="-228600">
              <a:spcAft>
                <a:spcPts val="0"/>
              </a:spcAft>
              <a:defRPr/>
            </a:pPr>
            <a:endParaRPr lang="en-US" sz="1400" i="1" dirty="0" smtClean="0">
              <a:solidFill>
                <a:schemeClr val="bg2"/>
              </a:solidFill>
              <a:latin typeface="+mn-lt"/>
              <a:ea typeface="ヒラギノ角ゴ Pro W3" charset="0"/>
              <a:cs typeface="Consolas" pitchFamily="49" charset="0"/>
            </a:endParaRPr>
          </a:p>
        </p:txBody>
      </p:sp>
      <p:sp>
        <p:nvSpPr>
          <p:cNvPr id="12" name="Rectangle 11"/>
          <p:cNvSpPr/>
          <p:nvPr/>
        </p:nvSpPr>
        <p:spPr>
          <a:xfrm>
            <a:off x="778161" y="4002618"/>
            <a:ext cx="7970304" cy="369332"/>
          </a:xfrm>
          <a:prstGeom prst="rect">
            <a:avLst/>
          </a:prstGeom>
        </p:spPr>
        <p:txBody>
          <a:bodyPr wrap="square">
            <a:spAutoFit/>
          </a:bodyPr>
          <a:lstStyle/>
          <a:p>
            <a:r>
              <a:rPr lang="en-US" dirty="0" smtClean="0">
                <a:latin typeface="+mn-lt"/>
              </a:rPr>
              <a:t>Link: </a:t>
            </a:r>
            <a:r>
              <a:rPr lang="en-US" dirty="0" smtClean="0">
                <a:latin typeface="+mn-lt"/>
                <a:hlinkClick r:id="rId3"/>
              </a:rPr>
              <a:t>http://open-std.org/JTC1/SC22/WG21/docs/papers/2015/n4527.pdf</a:t>
            </a:r>
            <a:endParaRPr lang="en-US" dirty="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1168887"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is just a collection(archive) of object files.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5" name="Picture 3" descr="D:\userdata\bakhvalo\My Documents\GitHub\Linker\Pictures\Static Library.jpg"/>
          <p:cNvPicPr>
            <a:picLocks noChangeAspect="1" noChangeArrowheads="1"/>
          </p:cNvPicPr>
          <p:nvPr/>
        </p:nvPicPr>
        <p:blipFill>
          <a:blip r:embed="rId2"/>
          <a:srcRect/>
          <a:stretch>
            <a:fillRect/>
          </a:stretch>
        </p:blipFill>
        <p:spPr bwMode="auto">
          <a:xfrm>
            <a:off x="1631057" y="915566"/>
            <a:ext cx="5605239" cy="330692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251520" y="4236318"/>
            <a:ext cx="85876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are used like a building blocks for other components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9" name="Picture 3" descr="D:\userdata\bakhvalo\My Documents\GitHub\Linker\Pictures\Static Library2.jpg"/>
          <p:cNvPicPr>
            <a:picLocks noChangeAspect="1" noChangeArrowheads="1"/>
          </p:cNvPicPr>
          <p:nvPr/>
        </p:nvPicPr>
        <p:blipFill>
          <a:blip r:embed="rId2"/>
          <a:srcRect/>
          <a:stretch>
            <a:fillRect/>
          </a:stretch>
        </p:blipFill>
        <p:spPr bwMode="auto">
          <a:xfrm>
            <a:off x="804664" y="771550"/>
            <a:ext cx="7511752" cy="341817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27584" y="3651870"/>
            <a:ext cx="2880320" cy="576064"/>
          </a:xfrm>
          <a:prstGeom prst="ellipse">
            <a:avLst/>
          </a:prstGeom>
          <a:solidFill>
            <a:schemeClr val="bg1"/>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noFill/>
            </a:endParaRPr>
          </a:p>
        </p:txBody>
      </p:sp>
      <p:sp>
        <p:nvSpPr>
          <p:cNvPr id="2" name="Title 1"/>
          <p:cNvSpPr>
            <a:spLocks noGrp="1"/>
          </p:cNvSpPr>
          <p:nvPr>
            <p:ph type="title"/>
          </p:nvPr>
        </p:nvSpPr>
        <p:spPr>
          <a:xfrm>
            <a:off x="416169" y="435143"/>
            <a:ext cx="8229600" cy="480423"/>
          </a:xfrm>
        </p:spPr>
        <p:txBody>
          <a:bodyPr/>
          <a:lstStyle/>
          <a:p>
            <a:pPr algn="ctr"/>
            <a:r>
              <a:rPr lang="en-US" sz="3200" dirty="0" smtClean="0"/>
              <a:t>What is linker for?</a:t>
            </a:r>
            <a:endParaRPr lang="en-US" sz="3200" dirty="0"/>
          </a:p>
        </p:txBody>
      </p:sp>
      <p:sp>
        <p:nvSpPr>
          <p:cNvPr id="3" name="Content Placeholder 2"/>
          <p:cNvSpPr>
            <a:spLocks noGrp="1"/>
          </p:cNvSpPr>
          <p:nvPr>
            <p:ph sz="quarter" idx="13"/>
          </p:nvPr>
        </p:nvSpPr>
        <p:spPr>
          <a:xfrm>
            <a:off x="1312903" y="1203598"/>
            <a:ext cx="6859497" cy="3240360"/>
          </a:xfrm>
        </p:spPr>
        <p:txBody>
          <a:bodyPr/>
          <a:lstStyle/>
          <a:p>
            <a:pPr lvl="1">
              <a:buNone/>
            </a:pPr>
            <a:r>
              <a:rPr lang="en-US" dirty="0" smtClean="0"/>
              <a:t>Compilation steps:</a:t>
            </a:r>
          </a:p>
          <a:p>
            <a:pPr lvl="1">
              <a:buNone/>
            </a:pPr>
            <a:endParaRPr lang="en-US" dirty="0" smtClean="0"/>
          </a:p>
          <a:p>
            <a:pPr lvl="1">
              <a:buFont typeface="Arial" pitchFamily="34" charset="0"/>
              <a:buChar char="•"/>
            </a:pPr>
            <a:r>
              <a:rPr lang="en-US" dirty="0" smtClean="0"/>
              <a:t>Preprocessing</a:t>
            </a:r>
          </a:p>
          <a:p>
            <a:pPr lvl="1">
              <a:buFont typeface="Arial" pitchFamily="34" charset="0"/>
              <a:buChar char="•"/>
            </a:pPr>
            <a:r>
              <a:rPr lang="en-US" dirty="0" smtClean="0"/>
              <a:t>Translation</a:t>
            </a:r>
          </a:p>
          <a:p>
            <a:pPr lvl="1">
              <a:buFont typeface="Arial" pitchFamily="34" charset="0"/>
              <a:buChar char="•"/>
            </a:pPr>
            <a:r>
              <a:rPr lang="en-US" dirty="0" smtClean="0"/>
              <a:t>Assembling</a:t>
            </a:r>
          </a:p>
          <a:p>
            <a:pPr lvl="1">
              <a:buFont typeface="Arial" pitchFamily="34" charset="0"/>
              <a:buChar char="•"/>
            </a:pPr>
            <a:r>
              <a:rPr lang="en-US" dirty="0" smtClean="0"/>
              <a:t>Linking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432048" y="133251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8" name="Rectangle 7"/>
          <p:cNvSpPr/>
          <p:nvPr/>
        </p:nvSpPr>
        <p:spPr>
          <a:xfrm>
            <a:off x="4499992" y="1333093"/>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Counter::count = 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48072" y="1332513"/>
            <a:ext cx="3995936" cy="2677656"/>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B;</a:t>
            </a:r>
          </a:p>
        </p:txBody>
      </p:sp>
      <p:sp>
        <p:nvSpPr>
          <p:cNvPr id="8" name="Rectangle 7"/>
          <p:cNvSpPr/>
          <p:nvPr/>
        </p:nvSpPr>
        <p:spPr>
          <a:xfrm>
            <a:off x="4499992" y="133309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Counter::count;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1332513"/>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ar</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rcs</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libStaticlib.a</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Counter.o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-L./ -</a:t>
            </a:r>
            <a:r>
              <a:rPr lang="en-US" sz="1400" dirty="0" err="1" smtClean="0">
                <a:solidFill>
                  <a:srgbClr val="00B050"/>
                </a:solidFill>
                <a:latin typeface="Consolas" pitchFamily="49" charset="0"/>
                <a:ea typeface="ヒラギノ角ゴ Pro W3" charset="0"/>
                <a:cs typeface="Consolas" pitchFamily="49" charset="0"/>
              </a:rPr>
              <a:t>lStaticlib</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0</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dirty="0" smtClean="0">
                <a:solidFill>
                  <a:schemeClr val="bg2"/>
                </a:solidFill>
                <a:latin typeface="+mn-lt"/>
                <a:ea typeface="ヒラギノ角ゴ Pro W3" charset="0"/>
              </a:rPr>
              <a:t>Now we will ship </a:t>
            </a: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Counter.o</a:t>
            </a:r>
            <a:r>
              <a:rPr lang="en-US" dirty="0" smtClean="0">
                <a:solidFill>
                  <a:schemeClr val="bg2"/>
                </a:solidFill>
                <a:latin typeface="+mn-lt"/>
                <a:ea typeface="ヒラギノ角ゴ Pro W3" charset="0"/>
              </a:rPr>
              <a:t> as a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lStaticlib</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1</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Counter.o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Explicitly add </a:t>
            </a:r>
            <a:r>
              <a:rPr lang="en-US" noProof="0" dirty="0" err="1" smtClean="0">
                <a:solidFill>
                  <a:schemeClr val="bg2"/>
                </a:solidFill>
                <a:latin typeface="+mn-lt"/>
                <a:ea typeface="ヒラギノ角ゴ Pro W3" charset="0"/>
              </a:rPr>
              <a:t>A.o</a:t>
            </a:r>
            <a:r>
              <a:rPr lang="en-US" noProof="0" dirty="0" smtClean="0">
                <a:solidFill>
                  <a:schemeClr val="bg2"/>
                </a:solidFill>
                <a:latin typeface="+mn-lt"/>
                <a:ea typeface="ヒラギノ角ゴ Pro W3" charset="0"/>
              </a:rPr>
              <a:t> for the linker.</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81588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,--whole-archive -</a:t>
            </a:r>
            <a:r>
              <a:rPr lang="en-US" sz="1400" dirty="0" err="1" smtClean="0">
                <a:solidFill>
                  <a:srgbClr val="00B050"/>
                </a:solidFill>
                <a:latin typeface="Consolas" pitchFamily="49" charset="0"/>
                <a:ea typeface="ヒラギノ角ゴ Pro W3" charset="0"/>
                <a:cs typeface="Consolas" pitchFamily="49" charset="0"/>
              </a:rPr>
              <a:t>lStaticlib</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,-no-whole-archive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2</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Forcing linker to include all object files from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Content Placeholder 2"/>
          <p:cNvSpPr txBox="1">
            <a:spLocks/>
          </p:cNvSpPr>
          <p:nvPr/>
        </p:nvSpPr>
        <p:spPr bwMode="auto">
          <a:xfrm>
            <a:off x="952863" y="4164310"/>
            <a:ext cx="6355441"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be careful with that option.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1398270"/>
            <a:ext cx="8244000" cy="1173480"/>
          </a:xfrm>
        </p:spPr>
        <p:txBody>
          <a:bodyPr/>
          <a:lstStyle/>
          <a:p>
            <a:pPr algn="ctr" eaLnBrk="1" hangingPunct="1"/>
            <a:r>
              <a:rPr lang="en-US" sz="5500" dirty="0" smtClean="0">
                <a:solidFill>
                  <a:schemeClr val="tx1"/>
                </a:solidFill>
                <a:ea typeface="ヒラギノ角ゴ Pro W3"/>
                <a:cs typeface="ヒラギノ角ゴ Pro W3"/>
              </a:rPr>
              <a:t>End of part1.</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147815"/>
            <a:ext cx="8243887" cy="1152128"/>
          </a:xfrm>
        </p:spPr>
        <p:txBody>
          <a:bodyPr/>
          <a:lstStyle/>
          <a:p>
            <a:pPr eaLnBrk="1" hangingPunct="1">
              <a:buNone/>
              <a:defRPr/>
            </a:pPr>
            <a:r>
              <a:rPr lang="en-US" sz="2200" dirty="0" smtClean="0"/>
              <a:t>“Diving into C++ linker”</a:t>
            </a:r>
          </a:p>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Shared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395536"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sz="2400" noProof="0" dirty="0" smtClean="0">
                <a:solidFill>
                  <a:schemeClr val="bg2"/>
                </a:solidFill>
                <a:latin typeface="+mn-lt"/>
                <a:ea typeface="ヒラギノ角ゴ Pro W3" charset="0"/>
              </a:rPr>
              <a:t>Advantages of shared libraries:</a:t>
            </a:r>
          </a:p>
          <a:p>
            <a:pPr marL="458788" marR="0" lvl="1" indent="-228600" algn="l" defTabSz="457200" rtl="0" eaLnBrk="1" fontAlgn="base" latinLnBrk="0" hangingPunct="1">
              <a:lnSpc>
                <a:spcPct val="100000"/>
              </a:lnSpc>
              <a:spcBef>
                <a:spcPct val="0"/>
              </a:spcBef>
              <a:spcAft>
                <a:spcPts val="600"/>
              </a:spcAft>
              <a:buClrTx/>
              <a:buSzTx/>
              <a:tabLst/>
              <a:defRPr/>
            </a:pPr>
            <a:endParaRPr lang="en-US" sz="2400" noProof="0" dirty="0" smtClean="0">
              <a:solidFill>
                <a:schemeClr val="bg2"/>
              </a:solidFill>
              <a:latin typeface="+mn-lt"/>
              <a:ea typeface="ヒラギノ角ゴ Pro W3" charset="0"/>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rPr>
              <a:t>Memory savings</a:t>
            </a: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endPar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lang="en-US" sz="2400" baseline="0" noProof="0" dirty="0" smtClean="0">
                <a:solidFill>
                  <a:schemeClr val="bg2"/>
                </a:solidFill>
                <a:latin typeface="+mn-lt"/>
                <a:ea typeface="ヒラギノ角ゴ Pro W3" charset="0"/>
              </a:rPr>
              <a:t>Modularity</a:t>
            </a: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endParaRPr lang="en-US" sz="2400" baseline="0" noProof="0" dirty="0" smtClean="0">
              <a:solidFill>
                <a:schemeClr val="bg2"/>
              </a:solidFill>
              <a:latin typeface="+mn-lt"/>
              <a:ea typeface="ヒラギノ角ゴ Pro W3" charset="0"/>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rPr>
              <a:t>Dynamic linking.</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haredLibraryIntroduction.jpg"/>
          <p:cNvPicPr>
            <a:picLocks noChangeAspect="1" noChangeArrowheads="1"/>
          </p:cNvPicPr>
          <p:nvPr/>
        </p:nvPicPr>
        <p:blipFill>
          <a:blip r:embed="rId3"/>
          <a:srcRect/>
          <a:stretch>
            <a:fillRect/>
          </a:stretch>
        </p:blipFill>
        <p:spPr bwMode="auto">
          <a:xfrm>
            <a:off x="3666620" y="1779662"/>
            <a:ext cx="4979149" cy="264181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Export from shared library</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570520" y="1195214"/>
            <a:ext cx="8380049" cy="32487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On Linux all symbols are exported automatically.</a:t>
            </a:r>
          </a:p>
          <a:p>
            <a:pPr marL="458788" lvl="1" indent="-228600">
              <a:spcAft>
                <a:spcPts val="600"/>
              </a:spcAft>
              <a:buFont typeface="Arial" pitchFamily="34" charset="0"/>
              <a:buChar char="•"/>
              <a:defRPr/>
            </a:pPr>
            <a:r>
              <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rPr>
              <a:t>On Win there are several ways to export symbols.</a:t>
            </a:r>
            <a:r>
              <a:rPr kumimoji="0" lang="en-US" sz="2400" b="0" i="0" u="none" strike="noStrike" kern="1200" cap="none" spc="0" normalizeH="0" noProof="0" dirty="0" smtClean="0">
                <a:ln>
                  <a:noFill/>
                </a:ln>
                <a:solidFill>
                  <a:schemeClr val="bg2"/>
                </a:solidFill>
                <a:effectLst/>
                <a:uLnTx/>
                <a:uFillTx/>
                <a:latin typeface="+mn-lt"/>
                <a:ea typeface="ヒラギノ角ゴ Pro W3" charset="0"/>
                <a:cs typeface="ヒラギノ角ゴ Pro W3"/>
              </a:rPr>
              <a:t> We will </a:t>
            </a:r>
            <a:r>
              <a:rPr lang="en-US" sz="2400" dirty="0" smtClean="0">
                <a:solidFill>
                  <a:schemeClr val="bg2"/>
                </a:solidFill>
                <a:latin typeface="+mn-lt"/>
                <a:ea typeface="ヒラギノ角ゴ Pro W3" charset="0"/>
              </a:rPr>
              <a:t>use __</a:t>
            </a:r>
            <a:r>
              <a:rPr lang="en-US" sz="2400" dirty="0" err="1" smtClean="0">
                <a:solidFill>
                  <a:schemeClr val="bg2"/>
                </a:solidFill>
                <a:latin typeface="+mn-lt"/>
                <a:ea typeface="ヒラギノ角ゴ Pro W3" charset="0"/>
              </a:rPr>
              <a:t>declspec</a:t>
            </a:r>
            <a:r>
              <a:rPr lang="en-US" sz="2400" dirty="0" smtClean="0">
                <a:solidFill>
                  <a:schemeClr val="bg2"/>
                </a:solidFill>
                <a:latin typeface="+mn-lt"/>
                <a:ea typeface="ヒラギノ角ゴ Pro W3" charset="0"/>
              </a:rPr>
              <a:t>(</a:t>
            </a:r>
            <a:r>
              <a:rPr lang="en-US" sz="2400" dirty="0" err="1" smtClean="0">
                <a:solidFill>
                  <a:schemeClr val="bg2"/>
                </a:solidFill>
                <a:latin typeface="+mn-lt"/>
                <a:ea typeface="ヒラギノ角ゴ Pro W3" charset="0"/>
              </a:rPr>
              <a:t>dllexport</a:t>
            </a:r>
            <a:r>
              <a:rPr lang="en-US" sz="2400" dirty="0" smtClean="0">
                <a:solidFill>
                  <a:schemeClr val="bg2"/>
                </a:solidFill>
                <a:latin typeface="+mn-lt"/>
                <a:ea typeface="ヒラギノ角ゴ Pro W3" charset="0"/>
              </a:rPr>
              <a:t>):</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936103" y="2552005"/>
            <a:ext cx="7709666" cy="338554"/>
          </a:xfrm>
          <a:prstGeom prst="rect">
            <a:avLst/>
          </a:prstGeom>
        </p:spPr>
        <p:txBody>
          <a:bodyPr wrap="square">
            <a:spAutoFit/>
          </a:bodyPr>
          <a:lstStyle/>
          <a:p>
            <a:pPr marL="458788" lvl="1" indent="-228600">
              <a:spcAft>
                <a:spcPts val="0"/>
              </a:spcAft>
              <a:defRPr/>
            </a:pPr>
            <a:r>
              <a:rPr lang="ru-RU" sz="1600" dirty="0" smtClean="0">
                <a:solidFill>
                  <a:schemeClr val="bg2"/>
                </a:solidFill>
                <a:latin typeface="Consolas" pitchFamily="49" charset="0"/>
                <a:ea typeface="ヒラギノ角ゴ Pro W3" charset="0"/>
                <a:cs typeface="Consolas" pitchFamily="49" charset="0"/>
              </a:rPr>
              <a:t> __</a:t>
            </a:r>
            <a:r>
              <a:rPr lang="en-US" sz="1600" dirty="0" err="1" smtClean="0">
                <a:solidFill>
                  <a:schemeClr val="bg2"/>
                </a:solidFill>
                <a:latin typeface="Consolas" pitchFamily="49" charset="0"/>
                <a:ea typeface="ヒラギノ角ゴ Pro W3" charset="0"/>
                <a:cs typeface="Consolas" pitchFamily="49" charset="0"/>
              </a:rPr>
              <a:t>declspec</a:t>
            </a:r>
            <a:r>
              <a:rPr lang="en-US" sz="1600" dirty="0" smtClean="0">
                <a:solidFill>
                  <a:schemeClr val="bg2"/>
                </a:solidFill>
                <a:latin typeface="Consolas" pitchFamily="49" charset="0"/>
                <a:ea typeface="ヒラギノ角ゴ Pro W3" charset="0"/>
                <a:cs typeface="Consolas" pitchFamily="49" charset="0"/>
              </a:rPr>
              <a:t>(</a:t>
            </a:r>
            <a:r>
              <a:rPr lang="en-US" sz="1600" dirty="0" err="1" smtClean="0">
                <a:solidFill>
                  <a:schemeClr val="bg2"/>
                </a:solidFill>
                <a:latin typeface="Consolas" pitchFamily="49" charset="0"/>
                <a:ea typeface="ヒラギノ角ゴ Pro W3" charset="0"/>
                <a:cs typeface="Consolas" pitchFamily="49" charset="0"/>
              </a:rPr>
              <a:t>dllexport</a:t>
            </a:r>
            <a:r>
              <a:rPr lang="en-US" sz="1600" dirty="0" smtClean="0">
                <a:solidFill>
                  <a:schemeClr val="bg2"/>
                </a:solidFill>
                <a:latin typeface="Consolas" pitchFamily="49" charset="0"/>
                <a:ea typeface="ヒラギノ角ゴ Pro W3" charset="0"/>
                <a:cs typeface="Consolas" pitchFamily="49" charset="0"/>
              </a:rPr>
              <a:t>) </a:t>
            </a:r>
            <a:r>
              <a:rPr lang="en-US" sz="1600" dirty="0" err="1" smtClean="0">
                <a:solidFill>
                  <a:schemeClr val="bg2"/>
                </a:solidFill>
                <a:latin typeface="Consolas" pitchFamily="49" charset="0"/>
                <a:ea typeface="ヒラギノ角ゴ Pro W3" charset="0"/>
                <a:cs typeface="Consolas" pitchFamily="49" charset="0"/>
              </a:rPr>
              <a:t>int</a:t>
            </a:r>
            <a:r>
              <a:rPr lang="en-US" sz="1600" dirty="0" smtClean="0">
                <a:solidFill>
                  <a:schemeClr val="bg2"/>
                </a:solidFill>
                <a:latin typeface="Consolas" pitchFamily="49" charset="0"/>
                <a:ea typeface="ヒラギノ角ゴ Pro W3" charset="0"/>
                <a:cs typeface="Consolas" pitchFamily="49" charset="0"/>
              </a:rPr>
              <a:t> </a:t>
            </a:r>
            <a:r>
              <a:rPr lang="en-US" sz="1600" dirty="0" err="1" smtClean="0">
                <a:solidFill>
                  <a:schemeClr val="bg2"/>
                </a:solidFill>
                <a:latin typeface="Consolas" pitchFamily="49" charset="0"/>
                <a:ea typeface="ヒラギノ角ゴ Pro W3" charset="0"/>
                <a:cs typeface="Consolas" pitchFamily="49" charset="0"/>
              </a:rPr>
              <a:t>my_exported_function</a:t>
            </a:r>
            <a:r>
              <a:rPr lang="en-US" sz="1600" dirty="0" smtClean="0">
                <a:solidFill>
                  <a:schemeClr val="bg2"/>
                </a:solidFill>
                <a:latin typeface="Consolas" pitchFamily="49" charset="0"/>
                <a:ea typeface="ヒラギノ角ゴ Pro W3" charset="0"/>
                <a:cs typeface="Consolas" pitchFamily="49" charset="0"/>
              </a:rPr>
              <a:t>(</a:t>
            </a:r>
            <a:r>
              <a:rPr lang="en-US" sz="1600" dirty="0" err="1" smtClean="0">
                <a:solidFill>
                  <a:schemeClr val="bg2"/>
                </a:solidFill>
                <a:latin typeface="Consolas" pitchFamily="49" charset="0"/>
                <a:ea typeface="ヒラギノ角ゴ Pro W3" charset="0"/>
                <a:cs typeface="Consolas" pitchFamily="49" charset="0"/>
              </a:rPr>
              <a:t>int</a:t>
            </a:r>
            <a:r>
              <a:rPr lang="en-US" sz="1600" dirty="0" smtClean="0">
                <a:solidFill>
                  <a:schemeClr val="bg2"/>
                </a:solidFill>
                <a:latin typeface="Consolas" pitchFamily="49" charset="0"/>
                <a:ea typeface="ヒラギノ角ゴ Pro W3" charset="0"/>
                <a:cs typeface="Consolas" pitchFamily="49" charset="0"/>
              </a:rPr>
              <a:t> x, double 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taticLinkageOfSharedLibrary.jpg"/>
          <p:cNvPicPr>
            <a:picLocks noChangeAspect="1" noChangeArrowheads="1"/>
          </p:cNvPicPr>
          <p:nvPr/>
        </p:nvPicPr>
        <p:blipFill>
          <a:blip r:embed="rId3"/>
          <a:srcRect/>
          <a:stretch>
            <a:fillRect/>
          </a:stretch>
        </p:blipFill>
        <p:spPr bwMode="auto">
          <a:xfrm>
            <a:off x="1835696" y="771550"/>
            <a:ext cx="5471319" cy="386694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Preprocessing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642528"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UNUSED_VAR(x) (void)x</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UNUSED_VAR(a);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5184576" y="1779662"/>
            <a:ext cx="4572000"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-E -P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632194" y="843558"/>
            <a:ext cx="8476310" cy="3754874"/>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main_DLL.cpp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main.cpp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5" y="987574"/>
            <a:ext cx="7828238" cy="1815882"/>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 g++ </a:t>
            </a:r>
            <a:r>
              <a:rPr lang="en-US" sz="1400" dirty="0" smtClean="0">
                <a:solidFill>
                  <a:srgbClr val="00B050"/>
                </a:solidFill>
                <a:latin typeface="Consolas" pitchFamily="49" charset="0"/>
                <a:ea typeface="ヒラギノ角ゴ Pro W3" charset="0"/>
                <a:cs typeface="Consolas" pitchFamily="49" charset="0"/>
              </a:rPr>
              <a:t>-shared </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lsharedLib</a:t>
            </a:r>
            <a:endParaRPr lang="en-US" sz="1400" dirty="0" smtClean="0">
              <a:solidFill>
                <a:srgbClr val="00B050"/>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 LD_LIBRARY_PATH = &lt;path to </a:t>
            </a:r>
            <a:r>
              <a:rPr lang="en-US" sz="1400" dirty="0" err="1" smtClean="0">
                <a:solidFill>
                  <a:srgbClr val="00B050"/>
                </a:solidFill>
                <a:latin typeface="Consolas" pitchFamily="49" charset="0"/>
                <a:ea typeface="ヒラギノ角ゴ Pro W3" charset="0"/>
                <a:cs typeface="Consolas" pitchFamily="49" charset="0"/>
              </a:rPr>
              <a:t>sharedLib</a:t>
            </a:r>
            <a:r>
              <a:rPr lang="en-US" sz="1400" dirty="0" smtClean="0">
                <a:solidFill>
                  <a:srgbClr val="00B050"/>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 export LD_LIBRARY_PATH</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marL="1588" lvl="1">
              <a:spcAft>
                <a:spcPts val="0"/>
              </a:spcAft>
              <a:buNone/>
              <a:defRPr/>
            </a:pPr>
            <a:r>
              <a:rPr lang="en-US" sz="2400" dirty="0" smtClean="0"/>
              <a:t> </a:t>
            </a:r>
            <a:endParaRPr lang="en-US" sz="14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ldd</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linux-vdso.so.1 =&gt;  (0x00007fff38bff000)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=&gt;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(0x00007f08e3500000)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=&gt; /</a:t>
            </a:r>
            <a:r>
              <a:rPr lang="en-US" sz="1400" dirty="0" err="1" smtClean="0">
                <a:solidFill>
                  <a:schemeClr val="bg2"/>
                </a:solidFill>
                <a:latin typeface="Consolas" pitchFamily="49" charset="0"/>
                <a:ea typeface="ヒラギノ角ゴ Pro W3" charset="0"/>
                <a:cs typeface="Consolas" pitchFamily="49" charset="0"/>
              </a:rPr>
              <a:t>usr</a:t>
            </a:r>
            <a:r>
              <a:rPr lang="en-US" sz="1400" dirty="0" smtClean="0">
                <a:solidFill>
                  <a:schemeClr val="bg2"/>
                </a:solidFill>
                <a:latin typeface="Consolas" pitchFamily="49" charset="0"/>
                <a:ea typeface="ヒラギノ角ゴ Pro W3" charset="0"/>
                <a:cs typeface="Consolas" pitchFamily="49" charset="0"/>
              </a:rPr>
              <a:t>/lib64/</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(0x0000003c98600000)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libm.so.6 =&gt; /lib64/libm.so.6 (0x0000003c94a00000)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libgcc_s.so.1 =&gt; /lib64/libgcc_s.so.1 (0x0000003c97e00000)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libc.so.6 =&gt; /lib64/libc.so.6 (0x0000003c94200000)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/lib64/ld-linux-x86-64.so.2 (0x0000003c93200000)</a:t>
            </a:r>
          </a:p>
        </p:txBody>
      </p:sp>
      <p:sp>
        <p:nvSpPr>
          <p:cNvPr id="9" name="Rectangle 8"/>
          <p:cNvSpPr/>
          <p:nvPr/>
        </p:nvSpPr>
        <p:spPr>
          <a:xfrm>
            <a:off x="432000" y="3003798"/>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If you see such error:</a:t>
            </a:r>
          </a:p>
        </p:txBody>
      </p:sp>
      <p:sp>
        <p:nvSpPr>
          <p:cNvPr id="10" name="Rectangle 9"/>
          <p:cNvSpPr/>
          <p:nvPr/>
        </p:nvSpPr>
        <p:spPr>
          <a:xfrm>
            <a:off x="467544" y="3363838"/>
            <a:ext cx="7340471" cy="523220"/>
          </a:xfrm>
          <a:prstGeom prst="rect">
            <a:avLst/>
          </a:prstGeom>
        </p:spPr>
        <p:txBody>
          <a:bodyPr wrap="non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error while loading shared libraries: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cannot open shared object file: No such file or directory</a:t>
            </a:r>
          </a:p>
        </p:txBody>
      </p:sp>
      <p:sp>
        <p:nvSpPr>
          <p:cNvPr id="11" name="Rectangle 10"/>
          <p:cNvSpPr/>
          <p:nvPr/>
        </p:nvSpPr>
        <p:spPr>
          <a:xfrm>
            <a:off x="432000" y="3986649"/>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First you need to do is to check your LD_LIBRARY_PATH variable.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8" name="Picture 2" descr="D:\userdata\bakhvalo\My Documents\GitHub\Linker\Pictures\DynamicLinkageOfSharedLibrary.jpg"/>
          <p:cNvPicPr>
            <a:picLocks noChangeAspect="1" noChangeArrowheads="1"/>
          </p:cNvPicPr>
          <p:nvPr/>
        </p:nvPicPr>
        <p:blipFill>
          <a:blip r:embed="rId2"/>
          <a:srcRect/>
          <a:stretch>
            <a:fillRect/>
          </a:stretch>
        </p:blipFill>
        <p:spPr bwMode="auto">
          <a:xfrm>
            <a:off x="1404937" y="843558"/>
            <a:ext cx="6119391" cy="3772858"/>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1190238"/>
            <a:ext cx="8476310" cy="2677656"/>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main_DLL.cpp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extern "C"</a:t>
            </a:r>
          </a:p>
          <a:p>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rgbClr val="00B050"/>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1047383"/>
            <a:ext cx="8476310" cy="3108543"/>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dlfcn.h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typedef</a:t>
            </a: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)(void);</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*handle = </a:t>
            </a:r>
            <a:r>
              <a:rPr lang="en-US" sz="1400" dirty="0" err="1" smtClean="0">
                <a:solidFill>
                  <a:srgbClr val="00B050"/>
                </a:solidFill>
                <a:latin typeface="Consolas" pitchFamily="49" charset="0"/>
                <a:ea typeface="ヒラギノ角ゴ Pro W3" charset="0"/>
                <a:cs typeface="Consolas" pitchFamily="49" charset="0"/>
              </a:rPr>
              <a:t>dlopen</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RTLD_LAZY);</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 fun =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dlsym</a:t>
            </a:r>
            <a:r>
              <a:rPr lang="en-US" sz="1400" dirty="0" smtClean="0">
                <a:solidFill>
                  <a:schemeClr val="bg2"/>
                </a:solidFill>
                <a:latin typeface="Consolas" pitchFamily="49" charset="0"/>
                <a:ea typeface="ヒラギノ角ゴ Pro W3" charset="0"/>
                <a:cs typeface="Consolas" pitchFamily="49" charset="0"/>
              </a:rPr>
              <a:t> (handle, "</a:t>
            </a:r>
            <a:r>
              <a:rPr lang="en-US" sz="1400" dirty="0" err="1" smtClean="0">
                <a:solidFill>
                  <a:srgbClr val="00B050"/>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(*fun)();</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dlclose</a:t>
            </a:r>
            <a:r>
              <a:rPr lang="en-US" sz="1400" dirty="0" smtClean="0">
                <a:solidFill>
                  <a:schemeClr val="bg2"/>
                </a:solidFill>
                <a:latin typeface="Consolas" pitchFamily="49" charset="0"/>
                <a:ea typeface="ヒラギノ角ゴ Pro W3" charset="0"/>
                <a:cs typeface="Consolas" pitchFamily="49" charset="0"/>
              </a:rPr>
              <a:t>(handle);</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1331932"/>
            <a:ext cx="8476310" cy="1815882"/>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g++ </a:t>
            </a:r>
            <a:r>
              <a:rPr lang="en-US" sz="1400" dirty="0" smtClean="0">
                <a:solidFill>
                  <a:srgbClr val="00B050"/>
                </a:solidFill>
                <a:latin typeface="Consolas" pitchFamily="49" charset="0"/>
                <a:ea typeface="ヒラギノ角ゴ Pro W3" charset="0"/>
                <a:cs typeface="Consolas" pitchFamily="49" charset="0"/>
              </a:rPr>
              <a:t>-shared </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g++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ldl</a:t>
            </a:r>
            <a:endParaRPr lang="en-US" sz="1400" dirty="0" smtClean="0">
              <a:solidFill>
                <a:srgbClr val="00B050"/>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LD_LIBRARY_PATH =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chemeClr val="bg2"/>
                </a:solidFill>
                <a:latin typeface="Consolas" pitchFamily="49" charset="0"/>
                <a:ea typeface="ヒラギノ角ゴ Pro W3" charset="0"/>
                <a:cs typeface="Consolas" pitchFamily="49" charset="0"/>
              </a:rPr>
              <a:t>$ export LD_LIBRARY_PATH</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1224136" y="833100"/>
            <a:ext cx="3995936" cy="3754874"/>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970318"/>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Translation</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491630"/>
            <a:ext cx="5616624" cy="3380606"/>
          </a:xfrm>
          <a:prstGeom prst="rect">
            <a:avLst/>
          </a:prstGeom>
        </p:spPr>
        <p:txBody>
          <a:bodyPr wrap="square">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g++ -Wall -S A.cpp</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.text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a:t>
            </a:r>
            <a:r>
              <a:rPr lang="en-US" sz="1100" dirty="0" err="1" smtClean="0">
                <a:solidFill>
                  <a:schemeClr val="bg2"/>
                </a:solidFill>
                <a:latin typeface="Consolas" pitchFamily="49" charset="0"/>
                <a:ea typeface="ヒラギノ角ゴ Pro W3" charset="0"/>
                <a:cs typeface="Consolas" pitchFamily="49" charset="0"/>
              </a:rPr>
              <a:t>globl</a:t>
            </a: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dirty="0" smtClean="0">
                <a:solidFill>
                  <a:srgbClr val="00B050"/>
                </a:solidFill>
                <a:latin typeface="Consolas" pitchFamily="49" charset="0"/>
                <a:ea typeface="ヒラギノ角ゴ Pro W3" charset="0"/>
                <a:cs typeface="Consolas" pitchFamily="49" charset="0"/>
              </a:rPr>
              <a:t>_Z1Av</a:t>
            </a:r>
            <a:r>
              <a:rPr lang="en-US" sz="1100" dirty="0" smtClean="0">
                <a:solidFill>
                  <a:schemeClr val="bg2"/>
                </a:solidFill>
                <a:latin typeface="Consolas" pitchFamily="49" charset="0"/>
                <a:ea typeface="ヒラギノ角ゴ Pro W3" charset="0"/>
                <a:cs typeface="Consolas" pitchFamily="49" charset="0"/>
              </a:rPr>
              <a:t>, @function</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.LFB2: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pushq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.LCFI0:</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rsp</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.LCFI1:</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$5678</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(%rip), %</a:t>
            </a:r>
            <a:r>
              <a:rPr lang="en-US" sz="1100" dirty="0" err="1" smtClean="0">
                <a:solidFill>
                  <a:schemeClr val="bg2"/>
                </a:solidFill>
                <a:latin typeface="Consolas" pitchFamily="49" charset="0"/>
                <a:ea typeface="ヒラギノ角ゴ Pro W3" charset="0"/>
                <a:cs typeface="Consolas" pitchFamily="49" charset="0"/>
              </a:rPr>
              <a:t>eax</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eax</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leave</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ret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.LFE2: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_Z1Av, .-_Z1Av</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0" name="Rectangle 9"/>
          <p:cNvSpPr/>
          <p:nvPr/>
        </p:nvSpPr>
        <p:spPr>
          <a:xfrm>
            <a:off x="6512400" y="1833954"/>
            <a:ext cx="4572000" cy="1107996"/>
          </a:xfrm>
          <a:prstGeom prst="rect">
            <a:avLst/>
          </a:prstGeom>
        </p:spPr>
        <p:txBody>
          <a:bodyPr>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.data</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4</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@object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4</a:t>
            </a:r>
          </a:p>
          <a:p>
            <a:pPr marL="458788" lvl="1" indent="-228600">
              <a:spcAft>
                <a:spcPts val="0"/>
              </a:spcAft>
              <a:defRPr/>
            </a:pPr>
            <a:r>
              <a:rPr lang="en-US" sz="1100"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.long	</a:t>
            </a:r>
            <a:r>
              <a:rPr lang="en-US" sz="1100" dirty="0" smtClean="0">
                <a:solidFill>
                  <a:srgbClr val="00B050"/>
                </a:solidFill>
                <a:latin typeface="Consolas" pitchFamily="49" charset="0"/>
                <a:ea typeface="ヒラギノ角ゴ Pro W3" charset="0"/>
                <a:cs typeface="Consolas" pitchFamily="49" charset="0"/>
              </a:rPr>
              <a:t>1234</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Linux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-I./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LD_LIBRARY_PATH =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export LD_LIBRARY_PATH</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1</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the same counter addressed</a:t>
            </a:r>
          </a:p>
          <a:p>
            <a:endParaRPr lang="en-US" sz="1400" dirty="0" smtClean="0">
              <a:solidFill>
                <a:schemeClr val="bg2"/>
              </a:solidFill>
              <a:latin typeface="Consolas" pitchFamily="49" charset="0"/>
              <a:ea typeface="ヒラギノ角ゴ Pro W3" charset="0"/>
              <a:cs typeface="Consolas" pitchFamily="49" charset="0"/>
            </a:endParaRPr>
          </a:p>
        </p:txBody>
      </p:sp>
      <p:sp>
        <p:nvSpPr>
          <p:cNvPr id="7" name="Content Placeholder 2"/>
          <p:cNvSpPr txBox="1">
            <a:spLocks/>
          </p:cNvSpPr>
          <p:nvPr/>
        </p:nvSpPr>
        <p:spPr bwMode="auto">
          <a:xfrm>
            <a:off x="251520"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In Linux all symbols are exported from shared library.</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0000000000200f08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6013a0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432000" y="3571151"/>
            <a:ext cx="8100440" cy="830997"/>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“When a weak undefined symbol is linked and the symbol is not defined, the value of the weak symbol becomes zero with no error.”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32194" y="1407423"/>
            <a:ext cx="7828238"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683569" y="729734"/>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In Windows you should export all symbols manually, so we should make following changes: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Windows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,--out-</a:t>
            </a:r>
            <a:r>
              <a:rPr lang="en-US" sz="1400" dirty="0" err="1" smtClean="0">
                <a:solidFill>
                  <a:srgbClr val="00B050"/>
                </a:solidFill>
                <a:latin typeface="Consolas" pitchFamily="49" charset="0"/>
                <a:ea typeface="ヒラギノ角ゴ Pro W3" charset="0"/>
                <a:cs typeface="Consolas" pitchFamily="49" charset="0"/>
              </a:rPr>
              <a:t>implib</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libsharedLib.a</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0x68783030</a:t>
            </a:r>
            <a:r>
              <a:rPr lang="en-US" sz="1400" dirty="0" smtClean="0">
                <a:solidFill>
                  <a:schemeClr val="bg2"/>
                </a:solidFill>
                <a:latin typeface="Consolas" pitchFamily="49" charset="0"/>
                <a:ea typeface="ヒラギノ角ゴ Pro W3" charset="0"/>
                <a:cs typeface="Consolas" pitchFamily="49" charset="0"/>
              </a:rPr>
              <a:t>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0x403080</a:t>
            </a:r>
            <a:r>
              <a:rPr lang="en-US" sz="1400" dirty="0" smtClean="0">
                <a:solidFill>
                  <a:schemeClr val="bg2"/>
                </a:solidFill>
                <a:latin typeface="Consolas" pitchFamily="49" charset="0"/>
                <a:ea typeface="ヒラギノ角ゴ Pro W3" charset="0"/>
                <a:cs typeface="Consolas" pitchFamily="49" charset="0"/>
              </a:rPr>
              <a:t> value = 1</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two different counters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a:t>
            </a:r>
            <a:r>
              <a:rPr lang="en-US" sz="1400" dirty="0" smtClean="0">
                <a:solidFill>
                  <a:srgbClr val="00B050"/>
                </a:solidFill>
                <a:latin typeface="Consolas" pitchFamily="49" charset="0"/>
                <a:ea typeface="ヒラギノ角ゴ Pro W3" charset="0"/>
                <a:cs typeface="Consolas" pitchFamily="49" charset="0"/>
              </a:rPr>
              <a:t>68783030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simpleExample.exe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403080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395536" y="3507854"/>
            <a:ext cx="8213769"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“D” means “The symbol is in the initialized data section.”</a:t>
            </a:r>
          </a:p>
          <a:p>
            <a:pPr marL="1588" indent="-228600">
              <a:spcAft>
                <a:spcPts val="0"/>
              </a:spcAft>
              <a:defRPr/>
            </a:pPr>
            <a:endParaRPr lang="en-US" sz="1600" dirty="0" smtClean="0">
              <a:solidFill>
                <a:schemeClr val="bg2"/>
              </a:solidFill>
              <a:latin typeface="+mn-lt"/>
              <a:ea typeface="ヒラギノ角ゴ Pro W3" charset="0"/>
              <a:cs typeface="Consolas" pitchFamily="49" charset="0"/>
            </a:endParaRPr>
          </a:p>
          <a:p>
            <a:pPr marL="1588" indent="-228600">
              <a:spcAft>
                <a:spcPts val="0"/>
              </a:spcAft>
              <a:defRPr/>
            </a:pPr>
            <a:r>
              <a:rPr lang="en-US" sz="1600" dirty="0" smtClean="0">
                <a:solidFill>
                  <a:schemeClr val="bg2"/>
                </a:solidFill>
                <a:latin typeface="+mn-lt"/>
                <a:ea typeface="ヒラギノ角ゴ Pro W3" charset="0"/>
                <a:cs typeface="Consolas" pitchFamily="49" charset="0"/>
              </a:rPr>
              <a:t>Also you can confirm our hypothesis using disassembly listing (“</a:t>
            </a:r>
            <a:r>
              <a:rPr lang="en-US" sz="1600" dirty="0" err="1" smtClean="0">
                <a:solidFill>
                  <a:schemeClr val="bg2"/>
                </a:solidFill>
                <a:latin typeface="+mn-lt"/>
                <a:ea typeface="ヒラギノ角ゴ Pro W3" charset="0"/>
                <a:cs typeface="Consolas" pitchFamily="49" charset="0"/>
              </a:rPr>
              <a:t>objdump</a:t>
            </a:r>
            <a:r>
              <a:rPr lang="en-US" sz="1600" dirty="0" smtClean="0">
                <a:solidFill>
                  <a:schemeClr val="bg2"/>
                </a:solidFill>
                <a:latin typeface="+mn-lt"/>
                <a:ea typeface="ヒラギノ角ゴ Pro W3" charset="0"/>
                <a:cs typeface="Consolas" pitchFamily="49" charset="0"/>
              </a:rPr>
              <a:t> –d”).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taticMemberMessUpWinFailure.jpg"/>
          <p:cNvPicPr>
            <a:picLocks noChangeAspect="1" noChangeArrowheads="1"/>
          </p:cNvPicPr>
          <p:nvPr/>
        </p:nvPicPr>
        <p:blipFill>
          <a:blip r:embed="rId2"/>
          <a:srcRect/>
          <a:stretch>
            <a:fillRect/>
          </a:stretch>
        </p:blipFill>
        <p:spPr bwMode="auto">
          <a:xfrm>
            <a:off x="2267744" y="680378"/>
            <a:ext cx="4490805" cy="3979604"/>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8" name="Picture 2" descr="D:\userdata\bakhvalo\My Documents\GitHub\Linker\Pictures\StaticMemberMessUpWinFailureSchemeBefore.jpg"/>
          <p:cNvPicPr>
            <a:picLocks noChangeAspect="1" noChangeArrowheads="1"/>
          </p:cNvPicPr>
          <p:nvPr/>
        </p:nvPicPr>
        <p:blipFill>
          <a:blip r:embed="rId2"/>
          <a:srcRect/>
          <a:stretch>
            <a:fillRect/>
          </a:stretch>
        </p:blipFill>
        <p:spPr bwMode="auto">
          <a:xfrm>
            <a:off x="2085975" y="1185862"/>
            <a:ext cx="4972050" cy="2771775"/>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5123" name="Picture 3" descr="D:\userdata\bakhvalo\My Documents\GitHub\Linker\Pictures\StaticMemberMessUpWinFailureSchemeAfter.jpg"/>
          <p:cNvPicPr>
            <a:picLocks noChangeAspect="1" noChangeArrowheads="1"/>
          </p:cNvPicPr>
          <p:nvPr/>
        </p:nvPicPr>
        <p:blipFill>
          <a:blip r:embed="rId2"/>
          <a:srcRect/>
          <a:stretch>
            <a:fillRect/>
          </a:stretch>
        </p:blipFill>
        <p:spPr bwMode="auto">
          <a:xfrm>
            <a:off x="2100262" y="1238250"/>
            <a:ext cx="4943475" cy="26670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7494"/>
            <a:ext cx="8856984"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704202" y="1563638"/>
            <a:ext cx="3867798" cy="2246769"/>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683569" y="834847"/>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588" indent="-228600">
              <a:spcAft>
                <a:spcPts val="0"/>
              </a:spcAft>
              <a:defRPr/>
            </a:pPr>
            <a:r>
              <a:rPr lang="en-US" sz="1600" dirty="0" smtClean="0">
                <a:solidFill>
                  <a:srgbClr val="00B050"/>
                </a:solidFill>
                <a:latin typeface="+mn-lt"/>
                <a:ea typeface="ヒラギノ角ゴ Pro W3" charset="0"/>
                <a:cs typeface="Consolas" pitchFamily="49" charset="0"/>
              </a:rPr>
              <a:t>1. Split declaration and definition of Counter.</a:t>
            </a:r>
          </a:p>
        </p:txBody>
      </p:sp>
      <p:sp>
        <p:nvSpPr>
          <p:cNvPr id="9" name="Rectangle 8"/>
          <p:cNvSpPr/>
          <p:nvPr/>
        </p:nvSpPr>
        <p:spPr>
          <a:xfrm>
            <a:off x="4026623" y="1563638"/>
            <a:ext cx="4649833"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a:t>
            </a:r>
            <a:r>
              <a:rPr lang="en-US" sz="1400" dirty="0" smtClean="0">
                <a:solidFill>
                  <a:srgbClr val="00B050"/>
                </a:solidFill>
                <a:latin typeface="Consolas" pitchFamily="49" charset="0"/>
                <a:ea typeface="ヒラギノ角ゴ Pro W3" charset="0"/>
                <a:cs typeface="Consolas" pitchFamily="49" charset="0"/>
              </a:rPr>
              <a:t>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1745"/>
            <a:ext cx="8229599"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rgbClr val="00B050"/>
                </a:solidFill>
                <a:latin typeface="Nokia Pure Text Light"/>
                <a:ea typeface="ヒラギノ角ゴ Pro W3" charset="0"/>
                <a:cs typeface="Consolas" pitchFamily="49" charset="0"/>
              </a:rPr>
              <a:t>Export Counter from</a:t>
            </a:r>
            <a:r>
              <a:rPr lang="ru-RU" sz="1600" dirty="0" smtClean="0">
                <a:solidFill>
                  <a:srgbClr val="00B050"/>
                </a:solidFill>
                <a:latin typeface="Nokia Pure Text Light"/>
                <a:ea typeface="ヒラギノ角ゴ Pro W3" charset="0"/>
                <a:cs typeface="Consolas" pitchFamily="49" charset="0"/>
              </a:rPr>
              <a:t> </a:t>
            </a:r>
            <a:r>
              <a:rPr lang="en-US" sz="1600" dirty="0" err="1" smtClean="0">
                <a:solidFill>
                  <a:srgbClr val="00B050"/>
                </a:solidFill>
                <a:latin typeface="Nokia Pure Text Light"/>
                <a:ea typeface="ヒラギノ角ゴ Pro W3" charset="0"/>
                <a:cs typeface="Consolas" pitchFamily="49" charset="0"/>
              </a:rPr>
              <a:t>dll</a:t>
            </a:r>
            <a:r>
              <a:rPr lang="en-US" sz="1600" dirty="0" smtClean="0">
                <a:solidFill>
                  <a:srgbClr val="00B050"/>
                </a:solidFill>
                <a:latin typeface="Nokia Pure Text Light"/>
                <a:ea typeface="ヒラギノ角ゴ Pro W3" charset="0"/>
                <a:cs typeface="Consolas" pitchFamily="49" charset="0"/>
              </a:rPr>
              <a:t>.</a:t>
            </a:r>
            <a:endParaRPr lang="en-US" sz="1600" dirty="0" smtClean="0">
              <a:solidFill>
                <a:srgbClr val="00B050"/>
              </a:solidFill>
              <a:latin typeface="+mn-lt"/>
              <a:ea typeface="ヒラギノ角ゴ Pro W3" charset="0"/>
              <a:cs typeface="Consolas" pitchFamily="49" charset="0"/>
            </a:endParaRP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Assembling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779662"/>
            <a:ext cx="5616624"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–c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nm</a:t>
            </a:r>
            <a:r>
              <a:rPr lang="en-US" sz="1400" dirty="0" smtClean="0">
                <a:solidFill>
                  <a:schemeClr val="bg2"/>
                </a:solidFill>
                <a:latin typeface="Consolas" pitchFamily="49" charset="0"/>
                <a:ea typeface="ヒラギノ角ゴ Pro W3" charset="0"/>
                <a:cs typeface="Consolas" pitchFamily="49" charset="0"/>
              </a:rPr>
              <a:t>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0000000000000016 T </a:t>
            </a:r>
            <a:r>
              <a:rPr lang="en-US" sz="1400" dirty="0" smtClean="0">
                <a:solidFill>
                  <a:srgbClr val="00B050"/>
                </a:solidFill>
                <a:latin typeface="Consolas" pitchFamily="49" charset="0"/>
                <a:ea typeface="ヒラギノ角ゴ Pro W3" charset="0"/>
                <a:cs typeface="Consolas" pitchFamily="49" charset="0"/>
              </a:rPr>
              <a:t>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rgbClr val="00B050"/>
                </a:solidFill>
                <a:latin typeface="Consolas" pitchFamily="49" charset="0"/>
                <a:ea typeface="ヒラギノ角ゴ Pro W3" charset="0"/>
                <a:cs typeface="Consolas" pitchFamily="49" charset="0"/>
              </a:rPr>
              <a:t>stat_var</a:t>
            </a:r>
            <a:endParaRPr lang="en-US" sz="1400" dirty="0" smtClean="0">
              <a:solidFill>
                <a:srgbClr val="00B050"/>
              </a:solidFill>
              <a:latin typeface="Consolas" pitchFamily="49" charset="0"/>
              <a:ea typeface="ヒラギノ角ゴ Pro W3" charset="0"/>
              <a:cs typeface="Consolas" pitchFamily="49" charset="0"/>
            </a:endParaRP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0004"/>
            <a:ext cx="8229599"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323439"/>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chemeClr val="bg2"/>
                </a:solidFill>
                <a:latin typeface="+mn-lt"/>
                <a:ea typeface="ヒラギノ角ゴ Pro W3" charset="0"/>
                <a:cs typeface="Consolas" pitchFamily="49" charset="0"/>
              </a:rPr>
              <a:t>Export Counter from</a:t>
            </a:r>
            <a:r>
              <a:rPr lang="ru-RU" sz="1600" dirty="0" smtClean="0">
                <a:solidFill>
                  <a:schemeClr val="bg2"/>
                </a:solidFill>
                <a:latin typeface="+mn-lt"/>
                <a:ea typeface="ヒラギノ角ゴ Pro W3" charset="0"/>
                <a:cs typeface="Consolas" pitchFamily="49" charset="0"/>
              </a:rPr>
              <a:t> </a:t>
            </a:r>
            <a:r>
              <a:rPr lang="en-US" sz="1600" dirty="0" err="1" smtClean="0">
                <a:solidFill>
                  <a:schemeClr val="bg2"/>
                </a:solidFill>
                <a:latin typeface="+mn-lt"/>
                <a:ea typeface="ヒラギノ角ゴ Pro W3" charset="0"/>
                <a:cs typeface="Consolas" pitchFamily="49" charset="0"/>
              </a:rPr>
              <a:t>dll</a:t>
            </a:r>
            <a:r>
              <a:rPr lang="en-US" sz="1600" dirty="0" smtClean="0">
                <a:solidFill>
                  <a:schemeClr val="bg2"/>
                </a:solidFill>
                <a:latin typeface="+mn-lt"/>
                <a:ea typeface="ヒラギノ角ゴ Pro W3" charset="0"/>
                <a:cs typeface="Consolas" pitchFamily="49" charset="0"/>
              </a:rPr>
              <a:t>.</a:t>
            </a:r>
          </a:p>
          <a:p>
            <a:pPr marL="115888" indent="-342900">
              <a:spcAft>
                <a:spcPts val="0"/>
              </a:spcAft>
              <a:buFontTx/>
              <a:buAutoNum type="arabicPeriod"/>
              <a:defRPr/>
            </a:pPr>
            <a:r>
              <a:rPr lang="en-US" sz="1600" dirty="0" smtClean="0">
                <a:solidFill>
                  <a:srgbClr val="00B050"/>
                </a:solidFill>
                <a:latin typeface="+mn-lt"/>
                <a:ea typeface="ヒラギノ角ゴ Pro W3" charset="0"/>
                <a:cs typeface="Consolas" pitchFamily="49" charset="0"/>
              </a:rPr>
              <a:t>Import Counter in executable.</a:t>
            </a: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Wl</a:t>
            </a:r>
            <a:r>
              <a:rPr lang="en-US" sz="1400" dirty="0" smtClean="0">
                <a:solidFill>
                  <a:schemeClr val="bg2"/>
                </a:solidFill>
                <a:latin typeface="Consolas" pitchFamily="49" charset="0"/>
                <a:ea typeface="ヒラギノ角ゴ Pro W3" charset="0"/>
                <a:cs typeface="Consolas" pitchFamily="49" charset="0"/>
              </a:rPr>
              <a:t>,--out-</a:t>
            </a:r>
            <a:r>
              <a:rPr lang="en-US" sz="1400" dirty="0" err="1" smtClean="0">
                <a:solidFill>
                  <a:schemeClr val="bg2"/>
                </a:solidFill>
                <a:latin typeface="Consolas" pitchFamily="49" charset="0"/>
                <a:ea typeface="ヒラギノ角ゴ Pro W3" charset="0"/>
                <a:cs typeface="Consolas" pitchFamily="49" charset="0"/>
              </a:rPr>
              <a:t>implib</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libsharedLib.a</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a:t>
            </a:r>
            <a:r>
              <a:rPr lang="en-US" sz="1400" dirty="0" err="1" smtClean="0">
                <a:solidFill>
                  <a:schemeClr val="bg2"/>
                </a:solidFill>
                <a:latin typeface="Consolas" pitchFamily="49" charset="0"/>
                <a:ea typeface="ヒラギノ角ゴ Pro W3" charset="0"/>
                <a:cs typeface="Consolas" pitchFamily="49" charset="0"/>
              </a:rPr>
              <a:t>obj</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one counter addressed</a:t>
            </a:r>
          </a:p>
        </p:txBody>
      </p:sp>
      <p:sp>
        <p:nvSpPr>
          <p:cNvPr id="10" name="Rectangle 9"/>
          <p:cNvSpPr/>
          <p:nvPr/>
        </p:nvSpPr>
        <p:spPr>
          <a:xfrm>
            <a:off x="683569" y="834847"/>
            <a:ext cx="6696744"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Results: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Linux :: diff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1169551"/>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Counter </a:t>
            </a:r>
            <a:r>
              <a:rPr lang="en-US" sz="1400" dirty="0" err="1" smtClean="0">
                <a:solidFill>
                  <a:srgbClr val="00B050"/>
                </a:solidFill>
                <a:latin typeface="Consolas" pitchFamily="49" charset="0"/>
                <a:ea typeface="ヒラギノ角ゴ Pro W3" charset="0"/>
                <a:cs typeface="Consolas" pitchFamily="49" charset="0"/>
              </a:rPr>
              <a:t>CounterDLL</a:t>
            </a:r>
            <a:r>
              <a:rPr lang="en-US" sz="1400" dirty="0" smtClean="0">
                <a:solidFill>
                  <a:srgbClr val="00B050"/>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683568" y="834847"/>
            <a:ext cx="6912767"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make two different counters on Linux you should make such a “hack”:</a:t>
            </a:r>
          </a:p>
        </p:txBody>
      </p:sp>
      <p:sp>
        <p:nvSpPr>
          <p:cNvPr id="11" name="Rectangle 10"/>
          <p:cNvSpPr/>
          <p:nvPr/>
        </p:nvSpPr>
        <p:spPr>
          <a:xfrm>
            <a:off x="704202" y="3273246"/>
            <a:ext cx="4572000" cy="738664"/>
          </a:xfrm>
          <a:prstGeom prst="rect">
            <a:avLst/>
          </a:prstGeom>
        </p:spPr>
        <p:txBody>
          <a:bodyPr>
            <a:spAutoFit/>
          </a:bodyPr>
          <a:lstStyle/>
          <a:p>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0x7f392ed87e64 value = 1</a:t>
            </a:r>
          </a:p>
          <a:p>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0x6012bc value = 1</a:t>
            </a:r>
          </a:p>
        </p:txBody>
      </p:sp>
      <p:sp>
        <p:nvSpPr>
          <p:cNvPr id="12" name="Rectangle 11"/>
          <p:cNvSpPr/>
          <p:nvPr/>
        </p:nvSpPr>
        <p:spPr>
          <a:xfrm>
            <a:off x="683568" y="2643758"/>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So, we force compiler to create different counters.</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Result:</a:t>
            </a:r>
          </a:p>
        </p:txBody>
      </p:sp>
      <p:sp>
        <p:nvSpPr>
          <p:cNvPr id="14" name="Content Placeholder 2"/>
          <p:cNvSpPr txBox="1">
            <a:spLocks/>
          </p:cNvSpPr>
          <p:nvPr/>
        </p:nvSpPr>
        <p:spPr bwMode="auto">
          <a:xfrm>
            <a:off x="539552" y="4155926"/>
            <a:ext cx="8258617"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Much more safer way to do it is to transform shared library into static.</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My preferable project structure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6146" name="Picture 2" descr="D:\userdata\bakhvalo\My Documents\GitHub\Linker\Pictures\MyPreferableStructure.jpg"/>
          <p:cNvPicPr>
            <a:picLocks noChangeAspect="1" noChangeArrowheads="1"/>
          </p:cNvPicPr>
          <p:nvPr/>
        </p:nvPicPr>
        <p:blipFill>
          <a:blip r:embed="rId2"/>
          <a:srcRect/>
          <a:stretch>
            <a:fillRect/>
          </a:stretch>
        </p:blipFill>
        <p:spPr bwMode="auto">
          <a:xfrm>
            <a:off x="1143000" y="944091"/>
            <a:ext cx="6858000" cy="3571875"/>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References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418120" y="1187336"/>
            <a:ext cx="8553787" cy="2246769"/>
          </a:xfrm>
          <a:prstGeom prst="rect">
            <a:avLst/>
          </a:prstGeom>
        </p:spPr>
        <p:txBody>
          <a:bodyPr wrap="square">
            <a:spAutoFit/>
          </a:bodyPr>
          <a:lstStyle/>
          <a:p>
            <a:pPr marL="342900" indent="-342900" fontAlgn="t">
              <a:buFontTx/>
              <a:buAutoNum type="arabicPeriod"/>
            </a:pPr>
            <a:r>
              <a:rPr lang="en-US" sz="1400" dirty="0" smtClean="0">
                <a:solidFill>
                  <a:srgbClr val="68717A"/>
                </a:solidFill>
                <a:latin typeface="Nokia Pure Headline Light"/>
                <a:ea typeface="ヒラギノ角ゴ Pro W3" charset="0"/>
                <a:cs typeface="ヒラギノ角ゴ Pro W3" charset="0"/>
              </a:rPr>
              <a:t>Sources for all examples that we covered you can find </a:t>
            </a:r>
            <a:r>
              <a:rPr lang="en-US" sz="1400" dirty="0" smtClean="0">
                <a:solidFill>
                  <a:srgbClr val="68717A"/>
                </a:solidFill>
                <a:latin typeface="Nokia Pure Headline Light"/>
                <a:ea typeface="ヒラギノ角ゴ Pro W3" charset="0"/>
                <a:cs typeface="ヒラギノ角ゴ Pro W3" charset="0"/>
              </a:rPr>
              <a:t>under this link: </a:t>
            </a:r>
            <a:r>
              <a:rPr lang="en-US" sz="1400" dirty="0" smtClean="0">
                <a:solidFill>
                  <a:srgbClr val="68717A"/>
                </a:solidFill>
                <a:latin typeface="Nokia Pure Headline Light"/>
                <a:ea typeface="ヒラギノ角ゴ Pro W3" charset="0"/>
                <a:cs typeface="ヒラギノ角ゴ Pro W3" charset="0"/>
                <a:hlinkClick r:id="rId2"/>
              </a:rPr>
              <a:t>https://github.com/dendibakh/Linker</a:t>
            </a:r>
            <a:r>
              <a:rPr lang="en-US" sz="1400" dirty="0" smtClean="0">
                <a:solidFill>
                  <a:srgbClr val="68717A"/>
                </a:solidFill>
                <a:latin typeface="Nokia Pure Headline Light"/>
                <a:ea typeface="ヒラギノ角ゴ Pro W3" charset="0"/>
                <a:cs typeface="ヒラギノ角ゴ Pro W3" charset="0"/>
              </a:rPr>
              <a:t>.</a:t>
            </a:r>
            <a:r>
              <a:rPr lang="en-US" sz="1400" dirty="0" smtClean="0">
                <a:solidFill>
                  <a:srgbClr val="68717A"/>
                </a:solidFill>
                <a:latin typeface="Nokia Pure Headline Light"/>
                <a:ea typeface="ヒラギノ角ゴ Pro W3" charset="0"/>
                <a:cs typeface="ヒラギノ角ゴ Pro W3" charset="0"/>
              </a:rPr>
              <a:t/>
            </a:r>
            <a:br>
              <a:rPr lang="en-US" sz="1400" dirty="0" smtClean="0">
                <a:solidFill>
                  <a:srgbClr val="68717A"/>
                </a:solidFill>
                <a:latin typeface="Nokia Pure Headline Light"/>
                <a:ea typeface="ヒラギノ角ゴ Pro W3" charset="0"/>
                <a:cs typeface="ヒラギノ角ゴ Pro W3" charset="0"/>
              </a:rPr>
            </a:br>
            <a:endParaRPr lang="en-US" sz="1400" dirty="0" smtClean="0">
              <a:solidFill>
                <a:srgbClr val="68717A"/>
              </a:solidFill>
              <a:latin typeface="Nokia Pure Headline Light"/>
              <a:ea typeface="ヒラギノ角ゴ Pro W3" charset="0"/>
              <a:cs typeface="ヒラギノ角ゴ Pro W3" charset="0"/>
            </a:endParaRPr>
          </a:p>
          <a:p>
            <a:pPr marL="342900" indent="-342900" fontAlgn="t">
              <a:buFontTx/>
              <a:buAutoNum type="arabicPeriod"/>
            </a:pPr>
            <a:r>
              <a:rPr lang="en-US" sz="1400" dirty="0" smtClean="0">
                <a:solidFill>
                  <a:srgbClr val="68717A"/>
                </a:solidFill>
                <a:latin typeface="Nokia Pure Headline Light"/>
                <a:ea typeface="ヒラギノ角ゴ Pro W3" charset="0"/>
                <a:cs typeface="ヒラギノ角ゴ Pro W3" charset="0"/>
              </a:rPr>
              <a:t>David </a:t>
            </a:r>
            <a:r>
              <a:rPr lang="en-US" sz="1400" dirty="0" err="1" smtClean="0">
                <a:solidFill>
                  <a:srgbClr val="68717A"/>
                </a:solidFill>
                <a:latin typeface="Nokia Pure Headline Light"/>
                <a:ea typeface="ヒラギノ角ゴ Pro W3" charset="0"/>
                <a:cs typeface="ヒラギノ角ゴ Pro W3" charset="0"/>
              </a:rPr>
              <a:t>Drysdale</a:t>
            </a:r>
            <a:r>
              <a:rPr lang="en-US" sz="1400" dirty="0" smtClean="0">
                <a:solidFill>
                  <a:srgbClr val="68717A"/>
                </a:solidFill>
                <a:latin typeface="Nokia Pure Headline Light"/>
                <a:ea typeface="ヒラギノ角ゴ Pro W3" charset="0"/>
                <a:cs typeface="ヒラギノ角ゴ Pro W3" charset="0"/>
              </a:rPr>
              <a:t>, Beginner's guide to linkers </a:t>
            </a:r>
            <a:r>
              <a:rPr lang="en-US" sz="1400" dirty="0" smtClean="0">
                <a:solidFill>
                  <a:srgbClr val="68717A"/>
                </a:solidFill>
                <a:latin typeface="Nokia Pure Headline Light"/>
                <a:ea typeface="ヒラギノ角ゴ Pro W3" charset="0"/>
                <a:cs typeface="ヒラギノ角ゴ Pro W3" charset="0"/>
              </a:rPr>
              <a:t> (</a:t>
            </a:r>
            <a:r>
              <a:rPr lang="en-US" sz="1400" dirty="0" smtClean="0">
                <a:solidFill>
                  <a:srgbClr val="68717A"/>
                </a:solidFill>
                <a:latin typeface="Nokia Pure Headline Light"/>
                <a:ea typeface="ヒラギノ角ゴ Pro W3" charset="0"/>
                <a:cs typeface="ヒラギノ角ゴ Pro W3" charset="0"/>
                <a:hlinkClick r:id="rId3"/>
              </a:rPr>
              <a:t>http</a:t>
            </a:r>
            <a:r>
              <a:rPr lang="en-US" sz="1400" dirty="0" smtClean="0">
                <a:solidFill>
                  <a:srgbClr val="68717A"/>
                </a:solidFill>
                <a:latin typeface="Nokia Pure Headline Light"/>
                <a:ea typeface="ヒラギノ角ゴ Pro W3" charset="0"/>
                <a:cs typeface="ヒラギノ角ゴ Pro W3" charset="0"/>
                <a:hlinkClick r:id="rId3"/>
              </a:rPr>
              <a:t>://</a:t>
            </a:r>
            <a:r>
              <a:rPr lang="en-US" sz="1400" dirty="0" smtClean="0">
                <a:solidFill>
                  <a:srgbClr val="68717A"/>
                </a:solidFill>
                <a:latin typeface="Nokia Pure Headline Light"/>
                <a:ea typeface="ヒラギノ角ゴ Pro W3" charset="0"/>
                <a:cs typeface="ヒラギノ角ゴ Pro W3" charset="0"/>
                <a:hlinkClick r:id="rId3"/>
              </a:rPr>
              <a:t>www.lurklurk.org/linkers/linkers.html</a:t>
            </a:r>
            <a:r>
              <a:rPr lang="en-US" sz="1400" dirty="0" smtClean="0">
                <a:solidFill>
                  <a:srgbClr val="68717A"/>
                </a:solidFill>
                <a:latin typeface="Nokia Pure Headline Light"/>
                <a:ea typeface="ヒラギノ角ゴ Pro W3" charset="0"/>
                <a:cs typeface="ヒラギノ角ゴ Pro W3" charset="0"/>
              </a:rPr>
              <a:t>).</a:t>
            </a:r>
            <a:endParaRPr lang="en-US" sz="1400" dirty="0" smtClean="0">
              <a:solidFill>
                <a:srgbClr val="68717A"/>
              </a:solidFill>
              <a:latin typeface="Nokia Pure Headline Light"/>
              <a:ea typeface="ヒラギノ角ゴ Pro W3" charset="0"/>
              <a:cs typeface="ヒラギノ角ゴ Pro W3" charset="0"/>
            </a:endParaRPr>
          </a:p>
          <a:p>
            <a:pPr marL="342900" indent="-342900" fontAlgn="t">
              <a:buAutoNum type="arabicPeriod"/>
            </a:pPr>
            <a:endParaRPr lang="en-US" sz="1400" dirty="0" smtClean="0">
              <a:solidFill>
                <a:srgbClr val="68717A"/>
              </a:solidFill>
              <a:latin typeface="Nokia Pure Headline Light"/>
              <a:ea typeface="ヒラギノ角ゴ Pro W3" charset="0"/>
              <a:cs typeface="ヒラギノ角ゴ Pro W3" charset="0"/>
            </a:endParaRPr>
          </a:p>
          <a:p>
            <a:pPr marL="342900" indent="-342900" fontAlgn="t">
              <a:buFontTx/>
              <a:buAutoNum type="arabicPeriod"/>
            </a:pPr>
            <a:r>
              <a:rPr lang="en-US" sz="1400" dirty="0" smtClean="0">
                <a:solidFill>
                  <a:srgbClr val="68717A"/>
                </a:solidFill>
                <a:latin typeface="Nokia Pure Headline Light"/>
                <a:ea typeface="ヒラギノ角ゴ Pro W3" charset="0"/>
                <a:cs typeface="ヒラギノ角ゴ Pro W3" charset="0"/>
              </a:rPr>
              <a:t>Alexander </a:t>
            </a:r>
            <a:r>
              <a:rPr lang="en-US" sz="1400" dirty="0" err="1" smtClean="0">
                <a:solidFill>
                  <a:srgbClr val="68717A"/>
                </a:solidFill>
                <a:latin typeface="Nokia Pure Headline Light"/>
                <a:ea typeface="ヒラギノ角ゴ Pro W3" charset="0"/>
                <a:cs typeface="ヒラギノ角ゴ Pro W3" charset="0"/>
              </a:rPr>
              <a:t>Bernauer</a:t>
            </a:r>
            <a:r>
              <a:rPr lang="en-US" sz="1400" dirty="0" smtClean="0">
                <a:solidFill>
                  <a:srgbClr val="68717A"/>
                </a:solidFill>
                <a:latin typeface="Nokia Pure Headline Light"/>
                <a:ea typeface="ヒラギノ角ゴ Pro W3" charset="0"/>
                <a:cs typeface="ヒラギノ角ゴ Pro W3" charset="0"/>
              </a:rPr>
              <a:t> </a:t>
            </a:r>
            <a:r>
              <a:rPr lang="en-US" sz="1400" dirty="0" smtClean="0">
                <a:solidFill>
                  <a:srgbClr val="68717A"/>
                </a:solidFill>
                <a:latin typeface="Nokia Pure Headline Light"/>
                <a:ea typeface="ヒラギノ角ゴ Pro W3" charset="0"/>
                <a:cs typeface="ヒラギノ角ゴ Pro W3" charset="0"/>
              </a:rPr>
              <a:t>‘s blog (</a:t>
            </a:r>
            <a:r>
              <a:rPr lang="en-US" sz="1400" dirty="0" smtClean="0">
                <a:solidFill>
                  <a:srgbClr val="68717A"/>
                </a:solidFill>
                <a:latin typeface="Nokia Pure Headline Light"/>
                <a:ea typeface="ヒラギノ角ゴ Pro W3" charset="0"/>
                <a:cs typeface="ヒラギノ角ゴ Pro W3" charset="0"/>
                <a:hlinkClick r:id="rId4"/>
              </a:rPr>
              <a:t>http</a:t>
            </a:r>
            <a:r>
              <a:rPr lang="en-US" sz="1400" dirty="0" smtClean="0">
                <a:solidFill>
                  <a:srgbClr val="68717A"/>
                </a:solidFill>
                <a:latin typeface="Nokia Pure Headline Light"/>
                <a:ea typeface="ヒラギノ角ゴ Pro W3" charset="0"/>
                <a:cs typeface="ヒラギノ角ゴ Pro W3" charset="0"/>
                <a:hlinkClick r:id="rId4"/>
              </a:rPr>
              <a:t>://blog.copton.net/articles/linker</a:t>
            </a:r>
            <a:r>
              <a:rPr lang="en-US" sz="1400" dirty="0" smtClean="0">
                <a:solidFill>
                  <a:srgbClr val="68717A"/>
                </a:solidFill>
                <a:latin typeface="Nokia Pure Headline Light"/>
                <a:ea typeface="ヒラギノ角ゴ Pro W3" charset="0"/>
                <a:cs typeface="ヒラギノ角ゴ Pro W3" charset="0"/>
                <a:hlinkClick r:id="rId4"/>
              </a:rPr>
              <a:t>/</a:t>
            </a:r>
            <a:r>
              <a:rPr lang="en-US" sz="1400" dirty="0" smtClean="0">
                <a:solidFill>
                  <a:srgbClr val="68717A"/>
                </a:solidFill>
                <a:latin typeface="Nokia Pure Headline Light"/>
                <a:ea typeface="ヒラギノ角ゴ Pro W3" charset="0"/>
                <a:cs typeface="ヒラギノ角ゴ Pro W3" charset="0"/>
              </a:rPr>
              <a:t>).</a:t>
            </a:r>
            <a:endParaRPr lang="en-US" sz="1400" dirty="0" smtClean="0">
              <a:solidFill>
                <a:srgbClr val="68717A"/>
              </a:solidFill>
              <a:latin typeface="Nokia Pure Headline Light"/>
              <a:ea typeface="ヒラギノ角ゴ Pro W3" charset="0"/>
              <a:cs typeface="ヒラギノ角ゴ Pro W3" charset="0"/>
            </a:endParaRPr>
          </a:p>
          <a:p>
            <a:pPr marL="342900" indent="-342900" fontAlgn="t">
              <a:buAutoNum type="arabicPeriod"/>
            </a:pPr>
            <a:endParaRPr lang="en-US" sz="1400" dirty="0" smtClean="0">
              <a:solidFill>
                <a:srgbClr val="68717A"/>
              </a:solidFill>
              <a:latin typeface="Nokia Pure Headline Light"/>
              <a:ea typeface="ヒラギノ角ゴ Pro W3" charset="0"/>
              <a:cs typeface="ヒラギノ角ゴ Pro W3" charset="0"/>
            </a:endParaRPr>
          </a:p>
          <a:p>
            <a:pPr marL="342900" indent="-342900" fontAlgn="t">
              <a:buFontTx/>
              <a:buAutoNum type="arabicPeriod"/>
            </a:pPr>
            <a:r>
              <a:rPr lang="en-US" sz="1400" dirty="0" smtClean="0">
                <a:solidFill>
                  <a:srgbClr val="68717A"/>
                </a:solidFill>
                <a:latin typeface="Nokia Pure Headline Light"/>
                <a:ea typeface="ヒラギノ角ゴ Pro W3" charset="0"/>
                <a:cs typeface="ヒラギノ角ゴ Pro W3" charset="0"/>
                <a:hlinkClick r:id="rId5"/>
              </a:rPr>
              <a:t>http://stackoverflow.com/questions/31495877/i-receive-different-results-on-unix-and-win-when-use-static-members-with-static</a:t>
            </a:r>
            <a:endParaRPr lang="en-US" sz="1400" dirty="0" smtClean="0">
              <a:solidFill>
                <a:srgbClr val="68717A"/>
              </a:solidFill>
              <a:latin typeface="Nokia Pure Headline Light"/>
              <a:ea typeface="ヒラギノ角ゴ Pro W3" charset="0"/>
              <a:cs typeface="ヒラギノ角ゴ Pro W3" charset="0"/>
            </a:endParaRPr>
          </a:p>
          <a:p>
            <a:pPr marL="342900" indent="-342900" fontAlgn="t">
              <a:buAutoNum type="arabicPeriod"/>
            </a:pPr>
            <a:endParaRPr lang="en-US" sz="1400" dirty="0" smtClean="0">
              <a:solidFill>
                <a:srgbClr val="68717A"/>
              </a:solidFill>
              <a:latin typeface="Nokia Pure Headline Light"/>
              <a:ea typeface="ヒラギノ角ゴ Pro W3" charset="0"/>
              <a:cs typeface="ヒラギノ角ゴ Pro W3" charset="0"/>
              <a:hlinkClick r:id="rId6"/>
            </a:endParaRPr>
          </a:p>
          <a:p>
            <a:pPr marL="342900" indent="-342900" fontAlgn="t">
              <a:buAutoNum type="arabicPeriod"/>
            </a:pPr>
            <a:r>
              <a:rPr lang="en-US" sz="1400" dirty="0" smtClean="0">
                <a:solidFill>
                  <a:srgbClr val="68717A"/>
                </a:solidFill>
                <a:latin typeface="Nokia Pure Headline Light"/>
                <a:ea typeface="ヒラギノ角ゴ Pro W3" charset="0"/>
                <a:cs typeface="ヒラギノ角ゴ Pro W3" charset="0"/>
                <a:hlinkClick r:id="rId6"/>
              </a:rPr>
              <a:t>https</a:t>
            </a:r>
            <a:r>
              <a:rPr lang="en-US" sz="1400" dirty="0" smtClean="0">
                <a:solidFill>
                  <a:srgbClr val="68717A"/>
                </a:solidFill>
                <a:latin typeface="Nokia Pure Headline Light"/>
                <a:ea typeface="ヒラギノ角ゴ Pro W3" charset="0"/>
                <a:cs typeface="ヒラギノ角ゴ Pro W3" charset="0"/>
                <a:hlinkClick r:id="rId6"/>
              </a:rPr>
              <a:t>://sourceware.org/binutils/docs/binutils</a:t>
            </a:r>
            <a:r>
              <a:rPr lang="en-US" sz="1400" dirty="0" smtClean="0">
                <a:solidFill>
                  <a:srgbClr val="68717A"/>
                </a:solidFill>
                <a:latin typeface="Nokia Pure Headline Light"/>
                <a:ea typeface="ヒラギノ角ゴ Pro W3" charset="0"/>
                <a:cs typeface="ヒラギノ角ゴ Pro W3"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1398270"/>
            <a:ext cx="8244000" cy="1173480"/>
          </a:xfrm>
        </p:spPr>
        <p:txBody>
          <a:bodyPr/>
          <a:lstStyle/>
          <a:p>
            <a:pPr algn="ctr" eaLnBrk="1" hangingPunct="1"/>
            <a:r>
              <a:rPr lang="en-US" sz="5500" dirty="0" smtClean="0">
                <a:ea typeface="ヒラギノ角ゴ Pro W3"/>
                <a:cs typeface="ヒラギノ角ゴ Pro W3"/>
              </a:rPr>
              <a:t>Thank you!</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147815"/>
            <a:ext cx="8243887" cy="1152128"/>
          </a:xfrm>
        </p:spPr>
        <p:txBody>
          <a:bodyPr/>
          <a:lstStyle/>
          <a:p>
            <a:pPr eaLnBrk="1" hangingPunct="1">
              <a:buNone/>
              <a:defRPr/>
            </a:pPr>
            <a:r>
              <a:rPr lang="en-US" sz="2200" dirty="0" smtClean="0"/>
              <a:t>“Diving into C++ linker”</a:t>
            </a:r>
          </a:p>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pPr eaLnBrk="1" hangingPunct="1"/>
            <a:r>
              <a:rPr lang="en-US" sz="1800" smtClean="0">
                <a:ea typeface="ヒラギノ角ゴ Pro W3"/>
                <a:cs typeface="Arial" charset="0"/>
              </a:rPr>
              <a:t>Copyright and confidentiality</a:t>
            </a:r>
          </a:p>
        </p:txBody>
      </p:sp>
      <p:sp>
        <p:nvSpPr>
          <p:cNvPr id="36867" name="Content Placeholder 4"/>
          <p:cNvSpPr>
            <a:spLocks noGrp="1"/>
          </p:cNvSpPr>
          <p:nvPr>
            <p:ph sz="quarter" idx="13"/>
          </p:nvPr>
        </p:nvSpPr>
        <p:spPr>
          <a:xfrm>
            <a:off x="417513" y="538163"/>
            <a:ext cx="8228012" cy="301625"/>
          </a:xfrm>
        </p:spPr>
        <p:txBody>
          <a:bodyPr/>
          <a:lstStyle/>
          <a:p>
            <a:pPr eaLnBrk="1" hangingPunct="1">
              <a:buFont typeface="Arial" charset="0"/>
              <a:buNone/>
            </a:pPr>
            <a:r>
              <a:rPr lang="en-US" sz="1800" smtClean="0">
                <a:ea typeface="ヒラギノ角ゴ Pro W3"/>
                <a:cs typeface="ヒラギノ角ゴ Pro W3"/>
              </a:rPr>
              <a:t> </a:t>
            </a:r>
          </a:p>
        </p:txBody>
      </p:sp>
      <p:sp>
        <p:nvSpPr>
          <p:cNvPr id="26" name="TextBox 25"/>
          <p:cNvSpPr txBox="1"/>
          <p:nvPr/>
        </p:nvSpPr>
        <p:spPr>
          <a:xfrm>
            <a:off x="430812" y="1556912"/>
            <a:ext cx="8278812" cy="2367388"/>
          </a:xfrm>
          <a:prstGeom prst="rect">
            <a:avLst/>
          </a:prstGeom>
          <a:noFill/>
        </p:spPr>
        <p:txBody>
          <a:bodyPr lIns="0" tIns="0" rIns="0" bIns="0" numCol="3" spcCol="360000"/>
          <a:lstStyle/>
          <a:p>
            <a:pPr>
              <a:defRPr/>
            </a:pPr>
            <a:r>
              <a:rPr lang="en-US" sz="800" dirty="0" smtClean="0">
                <a:solidFill>
                  <a:schemeClr val="bg2"/>
                </a:solidFill>
                <a:latin typeface="+mn-lt"/>
                <a:cs typeface="Arial" panose="020B0604020202020204" pitchFamily="34" charset="0"/>
              </a:rPr>
              <a:t>The contents of this document are proprietary and confidential property of Nokia Solutions and Networks. This document is provided subject to confidentiality obligations of the applicable agreement(s).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is intended for use of Nokia Solutions and Networks customers and collaborators only for the purpose for which this document is submitted by Nokia Solution and Networks. No part of this document may be reproduced or made available to the public or to any third party in any form or means without the prior written permission of Nokia Solutions and Networks.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Solutions and Networks in respect of the contents of this document ("Feedback"). Such Feedback may be used in Nokia Solutions and Networks products and related specifications or other documentation. Accordingly, if the user of this document gives Nokia Solutions and Networks Feedback on the contents of this document, Nokia Solutions and Networks may freely use, disclose, reproduce, license, distribute and otherwise commercialize the feedback in any Nokia Solutions and Networks product, technology, service, specification or</a:t>
            </a:r>
          </a:p>
          <a:p>
            <a:pPr>
              <a:defRPr/>
            </a:pPr>
            <a:r>
              <a:rPr lang="en-US" sz="800" dirty="0" smtClean="0">
                <a:solidFill>
                  <a:schemeClr val="bg2"/>
                </a:solidFill>
                <a:latin typeface="+mn-lt"/>
                <a:cs typeface="Arial" panose="020B0604020202020204" pitchFamily="34" charset="0"/>
              </a:rPr>
              <a:t>other documentation.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Solutions and Networks operates a policy of ongoing development. Nokia Solutions and Networks reserves the right to make changes and improvements to any of the products and/or services described in this document or withdraw this document at any time without prior notice.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SOLUTIONS AND NETWORKS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and the product(s) it describes are protected by copyright according to the</a:t>
            </a:r>
            <a:br>
              <a:rPr lang="en-US" sz="800" dirty="0" smtClean="0">
                <a:solidFill>
                  <a:schemeClr val="bg2"/>
                </a:solidFill>
                <a:latin typeface="+mn-lt"/>
                <a:cs typeface="Arial" panose="020B0604020202020204" pitchFamily="34" charset="0"/>
              </a:rPr>
            </a:br>
            <a:r>
              <a:rPr lang="en-US" sz="800" dirty="0" smtClean="0">
                <a:solidFill>
                  <a:schemeClr val="bg2"/>
                </a:solidFill>
                <a:latin typeface="+mn-lt"/>
                <a:cs typeface="Arial" panose="020B0604020202020204" pitchFamily="34" charset="0"/>
              </a:rPr>
              <a:t>applicable laws.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is a registered trademark of Nokia Corporation. Other product and company names mentioned herein may be trademarks or trade names of their respective owners.</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 Nokia Solutions and Networks 2014</a:t>
            </a:r>
            <a:endParaRPr lang="en-US" sz="800" dirty="0">
              <a:solidFill>
                <a:schemeClr val="bg2"/>
              </a:solidFill>
              <a:latin typeface="+mn-lt"/>
              <a:cs typeface="Arial" panose="020B0604020202020204" pitchFamily="34" charset="0"/>
            </a:endParaRPr>
          </a:p>
        </p:txBody>
      </p:sp>
      <p:cxnSp>
        <p:nvCxnSpPr>
          <p:cNvPr id="27" name="Straight Connector 26"/>
          <p:cNvCxnSpPr/>
          <p:nvPr/>
        </p:nvCxnSpPr>
        <p:spPr>
          <a:xfrm flipV="1">
            <a:off x="430213" y="147002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4"/>
          </p:nvPr>
        </p:nvSpPr>
        <p:spPr/>
        <p:txBody>
          <a:bodyPr/>
          <a:lstStyle/>
          <a:p>
            <a:pPr algn="l"/>
            <a:r>
              <a:rPr lang="en-US" dirty="0" smtClean="0">
                <a:solidFill>
                  <a:schemeClr val="bg2"/>
                </a:solidFill>
                <a:cs typeface="Arial" charset="0"/>
              </a:rPr>
              <a:t>&lt;Change information classification in footer&gt;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objdump</a:t>
            </a:r>
            <a:r>
              <a:rPr lang="en-US" sz="1200" dirty="0" smtClean="0">
                <a:latin typeface="Consolas" pitchFamily="49" charset="0"/>
                <a:cs typeface="Consolas" pitchFamily="49" charset="0"/>
              </a:rPr>
              <a:t> -s </a:t>
            </a:r>
            <a:r>
              <a:rPr lang="en-US" sz="1200" dirty="0" err="1" smtClean="0">
                <a:latin typeface="Consolas" pitchFamily="49" charset="0"/>
                <a:cs typeface="Consolas" pitchFamily="49" charset="0"/>
              </a:rPr>
              <a:t>A.o</a:t>
            </a:r>
            <a:endParaRPr lang="en-US" sz="1200" dirty="0" smtClean="0">
              <a:latin typeface="Consolas" pitchFamily="49" charset="0"/>
              <a:cs typeface="Consolas" pitchFamily="49" charset="0"/>
            </a:endParaRPr>
          </a:p>
          <a:p>
            <a:pPr lvl="1">
              <a:buNone/>
            </a:pPr>
            <a:endParaRPr lang="en-US" sz="1200" dirty="0" smtClean="0">
              <a:latin typeface="Consolas" pitchFamily="49" charset="0"/>
              <a:cs typeface="Consolas" pitchFamily="49" charset="0"/>
            </a:endParaRPr>
          </a:p>
          <a:p>
            <a:pPr lvl="1">
              <a:buNone/>
            </a:pPr>
            <a:r>
              <a:rPr lang="en-US" sz="1200" dirty="0" smtClean="0">
                <a:latin typeface="Consolas" pitchFamily="49" charset="0"/>
                <a:cs typeface="Consolas" pitchFamily="49" charset="0"/>
              </a:rPr>
              <a:t>Contents of section </a:t>
            </a:r>
            <a:r>
              <a:rPr lang="en-US" sz="1200" dirty="0" smtClean="0">
                <a:solidFill>
                  <a:srgbClr val="00B050"/>
                </a:solidFill>
                <a:latin typeface="Consolas" pitchFamily="49" charset="0"/>
                <a:cs typeface="Consolas" pitchFamily="49" charset="0"/>
              </a:rPr>
              <a:t>.text</a:t>
            </a: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 0000 554889e5 c745fc</a:t>
            </a:r>
            <a:r>
              <a:rPr lang="en-US" sz="1200" dirty="0" smtClean="0">
                <a:solidFill>
                  <a:srgbClr val="00B050"/>
                </a:solidFill>
                <a:latin typeface="Consolas" pitchFamily="49" charset="0"/>
                <a:cs typeface="Consolas" pitchFamily="49" charset="0"/>
              </a:rPr>
              <a:t>2e</a:t>
            </a:r>
            <a:r>
              <a:rPr lang="en-US" sz="1200" dirty="0" smtClean="0">
                <a:latin typeface="Consolas" pitchFamily="49" charset="0"/>
                <a:cs typeface="Consolas" pitchFamily="49" charset="0"/>
              </a:rPr>
              <a:t> </a:t>
            </a:r>
            <a:r>
              <a:rPr lang="en-US" sz="1200" dirty="0" smtClean="0">
                <a:solidFill>
                  <a:srgbClr val="00B050"/>
                </a:solidFill>
                <a:latin typeface="Consolas" pitchFamily="49" charset="0"/>
                <a:cs typeface="Consolas" pitchFamily="49" charset="0"/>
              </a:rPr>
              <a:t>16</a:t>
            </a:r>
            <a:r>
              <a:rPr lang="en-US" sz="1200" dirty="0" smtClean="0">
                <a:latin typeface="Consolas" pitchFamily="49" charset="0"/>
                <a:cs typeface="Consolas" pitchFamily="49" charset="0"/>
              </a:rPr>
              <a:t>00008b 05000000  UH...E..........</a:t>
            </a:r>
          </a:p>
          <a:p>
            <a:pPr lvl="1">
              <a:buNone/>
            </a:pPr>
            <a:r>
              <a:rPr lang="en-US" sz="1200" dirty="0" smtClean="0">
                <a:latin typeface="Consolas" pitchFamily="49" charset="0"/>
                <a:cs typeface="Consolas" pitchFamily="49" charset="0"/>
              </a:rPr>
              <a:t> 0010 008945fc c9c3                        ..E...</a:t>
            </a:r>
          </a:p>
          <a:p>
            <a:pPr lvl="1">
              <a:buNone/>
            </a:pPr>
            <a:r>
              <a:rPr lang="en-US" sz="1200" dirty="0" smtClean="0">
                <a:latin typeface="Consolas" pitchFamily="49" charset="0"/>
                <a:cs typeface="Consolas" pitchFamily="49" charset="0"/>
              </a:rPr>
              <a:t>Contents of section </a:t>
            </a:r>
            <a:r>
              <a:rPr lang="en-US" sz="1200" dirty="0" smtClean="0">
                <a:solidFill>
                  <a:srgbClr val="00B050"/>
                </a:solidFill>
                <a:latin typeface="Consolas" pitchFamily="49" charset="0"/>
                <a:cs typeface="Consolas" pitchFamily="49" charset="0"/>
              </a:rPr>
              <a:t>.data</a:t>
            </a: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 0000 </a:t>
            </a:r>
            <a:r>
              <a:rPr lang="en-US" sz="1200" dirty="0" smtClean="0">
                <a:solidFill>
                  <a:srgbClr val="00B050"/>
                </a:solidFill>
                <a:latin typeface="Consolas" pitchFamily="49" charset="0"/>
                <a:cs typeface="Consolas" pitchFamily="49" charset="0"/>
              </a:rPr>
              <a:t>d204</a:t>
            </a:r>
            <a:r>
              <a:rPr lang="en-US" sz="1200" dirty="0" smtClean="0">
                <a:latin typeface="Consolas" pitchFamily="49" charset="0"/>
                <a:cs typeface="Consolas" pitchFamily="49" charset="0"/>
              </a:rPr>
              <a:t>0000                             ....</a:t>
            </a:r>
          </a:p>
          <a:p>
            <a:pPr lvl="1">
              <a:buNone/>
            </a:pP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Contents of section .comment:</a:t>
            </a:r>
          </a:p>
          <a:p>
            <a:pPr lvl="1">
              <a:buNone/>
            </a:pPr>
            <a:r>
              <a:rPr lang="en-US" sz="1200" dirty="0" smtClean="0">
                <a:latin typeface="Consolas" pitchFamily="49" charset="0"/>
                <a:cs typeface="Consolas" pitchFamily="49" charset="0"/>
              </a:rPr>
              <a:t> 0000 00474343 3a202847 4e552920 342e312e  .GCC: (GNU) 4.1.</a:t>
            </a:r>
          </a:p>
          <a:p>
            <a:pPr lvl="1">
              <a:buNone/>
            </a:pPr>
            <a:r>
              <a:rPr lang="en-US" sz="1200" dirty="0" smtClean="0">
                <a:latin typeface="Consolas" pitchFamily="49" charset="0"/>
                <a:cs typeface="Consolas" pitchFamily="49" charset="0"/>
              </a:rPr>
              <a:t> 0010 32203230 30383037 30342028 52656420  2 20080704 (Red</a:t>
            </a:r>
          </a:p>
          <a:p>
            <a:pPr lvl="1">
              <a:buNone/>
            </a:pPr>
            <a:r>
              <a:rPr lang="en-US" sz="1200" dirty="0" smtClean="0">
                <a:latin typeface="Consolas" pitchFamily="49" charset="0"/>
                <a:cs typeface="Consolas" pitchFamily="49" charset="0"/>
              </a:rPr>
              <a:t> 0020 48617420 342e312e 322d3438 2900      Hat 4.1.2-48).</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376799"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be found here </a:t>
            </a:r>
            <a:r>
              <a:rPr lang="en-US" sz="1400" i="1" dirty="0" smtClean="0">
                <a:solidFill>
                  <a:schemeClr val="bg2"/>
                </a:solidFill>
                <a:latin typeface="+mn-lt"/>
                <a:ea typeface="ヒラギノ角ゴ Pro W3" charset="0"/>
                <a:cs typeface="Consolas" pitchFamily="49" charset="0"/>
                <a:hlinkClick r:id="rId2"/>
              </a:rPr>
              <a:t>https://sourceware.org/binutils/docs/binutils/objdump.html#objdump</a:t>
            </a:r>
            <a:endParaRPr lang="en-US" sz="1400" i="1"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Compilation steps scheme</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pic>
        <p:nvPicPr>
          <p:cNvPr id="3074" name="Picture 2" descr="D:\Diving into C++ linker\Pictures\Compilation steps.jpg"/>
          <p:cNvPicPr>
            <a:picLocks noChangeAspect="1" noChangeArrowheads="1"/>
          </p:cNvPicPr>
          <p:nvPr/>
        </p:nvPicPr>
        <p:blipFill>
          <a:blip r:embed="rId2"/>
          <a:srcRect/>
          <a:stretch>
            <a:fillRect/>
          </a:stretch>
        </p:blipFill>
        <p:spPr bwMode="auto">
          <a:xfrm>
            <a:off x="1043608" y="819925"/>
            <a:ext cx="7127131" cy="377938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Linking</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059582"/>
            <a:ext cx="3059832" cy="3600986"/>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pic>
        <p:nvPicPr>
          <p:cNvPr id="3074" name="Picture 2" descr="D:\userdata\bakhvalo\My Documents\GitHub\Linker\Pictures\LinkingFunction.jpg"/>
          <p:cNvPicPr>
            <a:picLocks noChangeAspect="1" noChangeArrowheads="1"/>
          </p:cNvPicPr>
          <p:nvPr/>
        </p:nvPicPr>
        <p:blipFill>
          <a:blip r:embed="rId2"/>
          <a:srcRect/>
          <a:stretch>
            <a:fillRect/>
          </a:stretch>
        </p:blipFill>
        <p:spPr bwMode="auto">
          <a:xfrm>
            <a:off x="5511105" y="1347614"/>
            <a:ext cx="3381375" cy="2286000"/>
          </a:xfrm>
          <a:prstGeom prst="rect">
            <a:avLst/>
          </a:prstGeom>
          <a:noFill/>
        </p:spPr>
      </p:pic>
      <p:sp>
        <p:nvSpPr>
          <p:cNvPr id="12" name="Rectangle 11"/>
          <p:cNvSpPr/>
          <p:nvPr/>
        </p:nvSpPr>
        <p:spPr>
          <a:xfrm>
            <a:off x="4716016" y="1851670"/>
            <a:ext cx="1212511"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p:txBody>
      </p:sp>
      <p:sp>
        <p:nvSpPr>
          <p:cNvPr id="13" name="Rectangle 12"/>
          <p:cNvSpPr/>
          <p:nvPr/>
        </p:nvSpPr>
        <p:spPr>
          <a:xfrm>
            <a:off x="4427984" y="3147814"/>
            <a:ext cx="1510670"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Analysis using nm tool</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347614"/>
            <a:ext cx="3059832"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sp>
        <p:nvSpPr>
          <p:cNvPr id="9" name="Rectangle 8"/>
          <p:cNvSpPr/>
          <p:nvPr/>
        </p:nvSpPr>
        <p:spPr>
          <a:xfrm>
            <a:off x="827584" y="680378"/>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995936" y="1275606"/>
            <a:ext cx="5153888"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U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0000000000000010 T main</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0000000000000000 0000000000000006 </a:t>
            </a:r>
            <a:r>
              <a:rPr lang="en-US" sz="1400" dirty="0" smtClean="0">
                <a:solidFill>
                  <a:srgbClr val="00B050"/>
                </a:solidFill>
                <a:latin typeface="Consolas" pitchFamily="49" charset="0"/>
                <a:ea typeface="ヒラギノ角ゴ Pro W3" charset="0"/>
                <a:cs typeface="Consolas" pitchFamily="49" charset="0"/>
              </a:rPr>
              <a:t>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executable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0000000000400528 0000000000000006 </a:t>
            </a:r>
            <a:r>
              <a:rPr lang="en-US" sz="1400" dirty="0" smtClean="0">
                <a:solidFill>
                  <a:srgbClr val="00B050"/>
                </a:solidFill>
                <a:latin typeface="Consolas" pitchFamily="49" charset="0"/>
                <a:ea typeface="ヒラギノ角ゴ Pro W3" charset="0"/>
                <a:cs typeface="Consolas" pitchFamily="49" charset="0"/>
              </a:rPr>
              <a:t>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0000000000400530 0000000000000010 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11" name="Rectangle 10"/>
          <p:cNvSpPr/>
          <p:nvPr/>
        </p:nvSpPr>
        <p:spPr>
          <a:xfrm>
            <a:off x="5292080" y="699542"/>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Nokia template (M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Nokia PowerPoint Template Nokia Pure v12" id="{7AC05BEF-BBDF-4CF1-AA23-A676535EABCE}" vid="{991539CA-B441-4AED-8339-F6770207F6A2}"/>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 xmlns:thm15="http://schemas.microsoft.com/office/thememl/2012/main" name="Nokia PowerPoint Template Nokia Pure v12" id="{7AC05BEF-BBDF-4CF1-AA23-A676535EABCE}" vid="{AF106B15-0C1E-44CE-A53A-F2CB8A6EA7E7}"/>
    </a:ext>
  </a:extLst>
</a:theme>
</file>

<file path=ppt/theme/theme3.xml><?xml version="1.0" encoding="utf-8"?>
<a:theme xmlns:a="http://schemas.openxmlformats.org/drawingml/2006/main" name="Final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 template (MD)</Template>
  <TotalTime>0</TotalTime>
  <Words>3975</Words>
  <Application>Microsoft Office PowerPoint</Application>
  <PresentationFormat>On-screen Show (16:9)</PresentationFormat>
  <Paragraphs>841</Paragraphs>
  <Slides>56</Slides>
  <Notes>10</Notes>
  <HiddenSlides>1</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56</vt:i4>
      </vt:variant>
    </vt:vector>
  </HeadingPairs>
  <TitlesOfParts>
    <vt:vector size="60" baseType="lpstr">
      <vt:lpstr>Nokia template (MD)</vt:lpstr>
      <vt:lpstr>Nokia Master Blue Background</vt:lpstr>
      <vt:lpstr>Final Slide</vt:lpstr>
      <vt:lpstr>think-cell Slide</vt:lpstr>
      <vt:lpstr>Slide 1</vt:lpstr>
      <vt:lpstr>What is linker for?</vt:lpstr>
      <vt:lpstr>Preprocessing</vt:lpstr>
      <vt:lpstr>Translation</vt:lpstr>
      <vt:lpstr>Assembling</vt:lpstr>
      <vt:lpstr>Objdump tool</vt:lpstr>
      <vt:lpstr>Compilation steps scheme</vt:lpstr>
      <vt:lpstr>Linking</vt:lpstr>
      <vt:lpstr>Analysis using nm tool</vt:lpstr>
      <vt:lpstr>One more example…</vt:lpstr>
      <vt:lpstr>Rules without enforcement</vt:lpstr>
      <vt:lpstr>Rules without enforcement</vt:lpstr>
      <vt:lpstr>Rules without enforcement</vt:lpstr>
      <vt:lpstr>Rules without enforcement</vt:lpstr>
      <vt:lpstr>Rules without enforcement</vt:lpstr>
      <vt:lpstr>Rules without enforcement</vt:lpstr>
      <vt:lpstr>Rules without enforcement</vt:lpstr>
      <vt:lpstr>Static libraries</vt:lpstr>
      <vt:lpstr>Static libraries</vt:lpstr>
      <vt:lpstr>Do linker throws away unused code?</vt:lpstr>
      <vt:lpstr>Do linker throws away unused code?</vt:lpstr>
      <vt:lpstr>Do linker throws away unused code?</vt:lpstr>
      <vt:lpstr>Do linker throws away unused code?</vt:lpstr>
      <vt:lpstr>Do linker throws away unused code?</vt:lpstr>
      <vt:lpstr>Do linker throws away unused code?</vt:lpstr>
      <vt:lpstr>Slide 26</vt:lpstr>
      <vt:lpstr>Shared libraries</vt:lpstr>
      <vt:lpstr>Export from shared library</vt:lpstr>
      <vt:lpstr>Static linking of dynamic libraries</vt:lpstr>
      <vt:lpstr>Static linking of dynamic libraries</vt:lpstr>
      <vt:lpstr>Static linking of dynamic libraries</vt:lpstr>
      <vt:lpstr>Static linking of dynamic libraries</vt:lpstr>
      <vt:lpstr>Dynamic linking of dynamic libraries</vt:lpstr>
      <vt:lpstr>Dynamic linking of dynamic libraries</vt:lpstr>
      <vt:lpstr>Dynamic linking of dynamic libraries</vt:lpstr>
      <vt:lpstr>Dynamic linking of dynamic libraries</vt:lpstr>
      <vt:lpstr>Static member mess up</vt:lpstr>
      <vt:lpstr>Static member mess up</vt:lpstr>
      <vt:lpstr>Static member mess up</vt:lpstr>
      <vt:lpstr>Static member mess up :: run on Linux</vt:lpstr>
      <vt:lpstr>Static member mess up :: run on Linux</vt:lpstr>
      <vt:lpstr>Static member mess up :: Windows version</vt:lpstr>
      <vt:lpstr>Static member mess up :: run on Windows</vt:lpstr>
      <vt:lpstr>Static member mess up :: run on Windows</vt:lpstr>
      <vt:lpstr>Static member mess up :: Windows version</vt:lpstr>
      <vt:lpstr>Static member mess up :: Windows version</vt:lpstr>
      <vt:lpstr>Static member mess up :: Windows version</vt:lpstr>
      <vt:lpstr>Static member mess up :: Win :: same counters</vt:lpstr>
      <vt:lpstr>Static member mess up :: Win :: same counters</vt:lpstr>
      <vt:lpstr>Static member mess up :: Win :: same counters</vt:lpstr>
      <vt:lpstr>Static member mess up :: Win :: same counters</vt:lpstr>
      <vt:lpstr>Static member mess up :: Linux :: diff counters</vt:lpstr>
      <vt:lpstr>My preferable project structure</vt:lpstr>
      <vt:lpstr>References</vt:lpstr>
      <vt:lpstr>Slide 55</vt:lpstr>
      <vt:lpstr>Copyright and confidentiality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2014-05-22T06:51:20Z</dcterms:created>
  <dcterms:modified xsi:type="dcterms:W3CDTF">2015-07-29T08:16:18Z</dcterms:modified>
</cp:coreProperties>
</file>