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bin" ContentType="application/vnd.openxmlformats-officedocument.oleObject"/>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798" r:id="rId2"/>
    <p:sldMasterId id="2147483812" r:id="rId3"/>
  </p:sldMasterIdLst>
  <p:notesMasterIdLst>
    <p:notesMasterId r:id="rId53"/>
  </p:notesMasterIdLst>
  <p:handoutMasterIdLst>
    <p:handoutMasterId r:id="rId54"/>
  </p:handoutMasterIdLst>
  <p:sldIdLst>
    <p:sldId id="311" r:id="rId4"/>
    <p:sldId id="369" r:id="rId5"/>
    <p:sldId id="370" r:id="rId6"/>
    <p:sldId id="384" r:id="rId7"/>
    <p:sldId id="385" r:id="rId8"/>
    <p:sldId id="386" r:id="rId9"/>
    <p:sldId id="387" r:id="rId10"/>
    <p:sldId id="388" r:id="rId11"/>
    <p:sldId id="372" r:id="rId12"/>
    <p:sldId id="373" r:id="rId13"/>
    <p:sldId id="389" r:id="rId14"/>
    <p:sldId id="390" r:id="rId15"/>
    <p:sldId id="376" r:id="rId16"/>
    <p:sldId id="393" r:id="rId17"/>
    <p:sldId id="395" r:id="rId18"/>
    <p:sldId id="394" r:id="rId19"/>
    <p:sldId id="396" r:id="rId20"/>
    <p:sldId id="397" r:id="rId21"/>
    <p:sldId id="378" r:id="rId22"/>
    <p:sldId id="398" r:id="rId23"/>
    <p:sldId id="377" r:id="rId24"/>
    <p:sldId id="399" r:id="rId25"/>
    <p:sldId id="400" r:id="rId26"/>
    <p:sldId id="401" r:id="rId27"/>
    <p:sldId id="402" r:id="rId28"/>
    <p:sldId id="403" r:id="rId29"/>
    <p:sldId id="383" r:id="rId30"/>
    <p:sldId id="379" r:id="rId31"/>
    <p:sldId id="380" r:id="rId32"/>
    <p:sldId id="381" r:id="rId33"/>
    <p:sldId id="404" r:id="rId34"/>
    <p:sldId id="405" r:id="rId35"/>
    <p:sldId id="406" r:id="rId36"/>
    <p:sldId id="409" r:id="rId37"/>
    <p:sldId id="421" r:id="rId38"/>
    <p:sldId id="408" r:id="rId39"/>
    <p:sldId id="407" r:id="rId40"/>
    <p:sldId id="420" r:id="rId41"/>
    <p:sldId id="412" r:id="rId42"/>
    <p:sldId id="413" r:id="rId43"/>
    <p:sldId id="414" r:id="rId44"/>
    <p:sldId id="411" r:id="rId45"/>
    <p:sldId id="415" r:id="rId46"/>
    <p:sldId id="416" r:id="rId47"/>
    <p:sldId id="417" r:id="rId48"/>
    <p:sldId id="418" r:id="rId49"/>
    <p:sldId id="382" r:id="rId50"/>
    <p:sldId id="419" r:id="rId51"/>
    <p:sldId id="364" r:id="rId52"/>
  </p:sldIdLst>
  <p:sldSz cx="9144000" cy="5143500" type="screen16x9"/>
  <p:notesSz cx="6858000" cy="9144000"/>
  <p:custDataLst>
    <p:tags r:id="rId55"/>
  </p:custDataLst>
  <p:defaultTextStyle>
    <a:defPPr>
      <a:defRPr lang="en-GB"/>
    </a:defPPr>
    <a:lvl1pPr algn="l" defTabSz="457200" rtl="0" fontAlgn="base">
      <a:spcBef>
        <a:spcPct val="0"/>
      </a:spcBef>
      <a:spcAft>
        <a:spcPct val="0"/>
      </a:spcAft>
      <a:defRPr kern="1200">
        <a:solidFill>
          <a:schemeClr val="tx1"/>
        </a:solidFill>
        <a:latin typeface="Arial" charset="0"/>
        <a:ea typeface="ヒラギノ角ゴ Pro W3"/>
        <a:cs typeface="ヒラギノ角ゴ Pro W3"/>
      </a:defRPr>
    </a:lvl1pPr>
    <a:lvl2pPr marL="457200" algn="l" defTabSz="457200" rtl="0" fontAlgn="base">
      <a:spcBef>
        <a:spcPct val="0"/>
      </a:spcBef>
      <a:spcAft>
        <a:spcPct val="0"/>
      </a:spcAft>
      <a:defRPr kern="1200">
        <a:solidFill>
          <a:schemeClr val="tx1"/>
        </a:solidFill>
        <a:latin typeface="Arial" charset="0"/>
        <a:ea typeface="ヒラギノ角ゴ Pro W3"/>
        <a:cs typeface="ヒラギノ角ゴ Pro W3"/>
      </a:defRPr>
    </a:lvl2pPr>
    <a:lvl3pPr marL="914400" algn="l" defTabSz="457200" rtl="0" fontAlgn="base">
      <a:spcBef>
        <a:spcPct val="0"/>
      </a:spcBef>
      <a:spcAft>
        <a:spcPct val="0"/>
      </a:spcAft>
      <a:defRPr kern="1200">
        <a:solidFill>
          <a:schemeClr val="tx1"/>
        </a:solidFill>
        <a:latin typeface="Arial" charset="0"/>
        <a:ea typeface="ヒラギノ角ゴ Pro W3"/>
        <a:cs typeface="ヒラギノ角ゴ Pro W3"/>
      </a:defRPr>
    </a:lvl3pPr>
    <a:lvl4pPr marL="1371600" algn="l" defTabSz="457200" rtl="0" fontAlgn="base">
      <a:spcBef>
        <a:spcPct val="0"/>
      </a:spcBef>
      <a:spcAft>
        <a:spcPct val="0"/>
      </a:spcAft>
      <a:defRPr kern="1200">
        <a:solidFill>
          <a:schemeClr val="tx1"/>
        </a:solidFill>
        <a:latin typeface="Arial" charset="0"/>
        <a:ea typeface="ヒラギノ角ゴ Pro W3"/>
        <a:cs typeface="ヒラギノ角ゴ Pro W3"/>
      </a:defRPr>
    </a:lvl4pPr>
    <a:lvl5pPr marL="1828800" algn="l" defTabSz="457200" rtl="0" fontAlgn="base">
      <a:spcBef>
        <a:spcPct val="0"/>
      </a:spcBef>
      <a:spcAft>
        <a:spcPct val="0"/>
      </a:spcAft>
      <a:defRPr kern="1200">
        <a:solidFill>
          <a:schemeClr val="tx1"/>
        </a:solidFill>
        <a:latin typeface="Arial" charset="0"/>
        <a:ea typeface="ヒラギノ角ゴ Pro W3"/>
        <a:cs typeface="ヒラギノ角ゴ Pro W3"/>
      </a:defRPr>
    </a:lvl5pPr>
    <a:lvl6pPr marL="2286000" algn="l" defTabSz="914400" rtl="0" eaLnBrk="1" latinLnBrk="0" hangingPunct="1">
      <a:defRPr kern="1200">
        <a:solidFill>
          <a:schemeClr val="tx1"/>
        </a:solidFill>
        <a:latin typeface="Arial" charset="0"/>
        <a:ea typeface="ヒラギノ角ゴ Pro W3"/>
        <a:cs typeface="ヒラギノ角ゴ Pro W3"/>
      </a:defRPr>
    </a:lvl6pPr>
    <a:lvl7pPr marL="2743200" algn="l" defTabSz="914400" rtl="0" eaLnBrk="1" latinLnBrk="0" hangingPunct="1">
      <a:defRPr kern="1200">
        <a:solidFill>
          <a:schemeClr val="tx1"/>
        </a:solidFill>
        <a:latin typeface="Arial" charset="0"/>
        <a:ea typeface="ヒラギノ角ゴ Pro W3"/>
        <a:cs typeface="ヒラギノ角ゴ Pro W3"/>
      </a:defRPr>
    </a:lvl7pPr>
    <a:lvl8pPr marL="3200400" algn="l" defTabSz="914400" rtl="0" eaLnBrk="1" latinLnBrk="0" hangingPunct="1">
      <a:defRPr kern="1200">
        <a:solidFill>
          <a:schemeClr val="tx1"/>
        </a:solidFill>
        <a:latin typeface="Arial" charset="0"/>
        <a:ea typeface="ヒラギノ角ゴ Pro W3"/>
        <a:cs typeface="ヒラギノ角ゴ Pro W3"/>
      </a:defRPr>
    </a:lvl8pPr>
    <a:lvl9pPr marL="3657600" algn="l" defTabSz="914400" rtl="0" eaLnBrk="1" latinLnBrk="0" hangingPunct="1">
      <a:defRPr kern="1200">
        <a:solidFill>
          <a:schemeClr val="tx1"/>
        </a:solidFill>
        <a:latin typeface="Arial" charset="0"/>
        <a:ea typeface="ヒラギノ角ゴ Pro W3"/>
        <a:cs typeface="ヒラギノ角ゴ Pro W3"/>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00"/>
    <a:srgbClr val="124192"/>
    <a:srgbClr val="000000"/>
    <a:srgbClr val="68717A"/>
    <a:srgbClr val="A8BBC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18" autoAdjust="0"/>
    <p:restoredTop sz="86552" autoAdjust="0"/>
  </p:normalViewPr>
  <p:slideViewPr>
    <p:cSldViewPr snapToObjects="1">
      <p:cViewPr>
        <p:scale>
          <a:sx n="100" d="100"/>
          <a:sy n="100" d="100"/>
        </p:scale>
        <p:origin x="-2154" y="-63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88" d="100"/>
          <a:sy n="88" d="100"/>
        </p:scale>
        <p:origin x="-3870" y="-12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ags" Target="tags/tag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E3A1A956-FBA6-4D44-9717-88B588F88EA2}" type="datetimeFigureOut">
              <a:rPr lang="en-US"/>
              <a:pPr>
                <a:defRPr/>
              </a:pPr>
              <a:t>24-Jul-15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6EB7DA75-3119-461F-BBD9-15CADFA283A7}" type="slidenum">
              <a:rPr lang="en-US"/>
              <a:pPr>
                <a:defRPr/>
              </a:pPr>
              <a:t>‹#›</a:t>
            </a:fld>
            <a:endParaRPr lang="en-US"/>
          </a:p>
        </p:txBody>
      </p:sp>
    </p:spTree>
    <p:extLst>
      <p:ext uri="{BB962C8B-B14F-4D97-AF65-F5344CB8AC3E}">
        <p14:creationId xmlns="" xmlns:p14="http://schemas.microsoft.com/office/powerpoint/2010/main" val="38675986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32CF6B7E-5EE0-4686-A335-20EF82FA6D28}" type="datetimeFigureOut">
              <a:rPr lang="en-US"/>
              <a:pPr>
                <a:defRPr/>
              </a:pPr>
              <a:t>24-Jul-15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6C2616F-011D-47B3-A2C1-4E16F11993E6}" type="slidenum">
              <a:rPr lang="en-US"/>
              <a:pPr>
                <a:defRPr/>
              </a:pPr>
              <a:t>‹#›</a:t>
            </a:fld>
            <a:endParaRPr lang="en-US"/>
          </a:p>
        </p:txBody>
      </p:sp>
    </p:spTree>
    <p:extLst>
      <p:ext uri="{BB962C8B-B14F-4D97-AF65-F5344CB8AC3E}">
        <p14:creationId xmlns="" xmlns:p14="http://schemas.microsoft.com/office/powerpoint/2010/main" val="97799247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1</a:t>
            </a:fld>
            <a:endParaRPr lang="en-US"/>
          </a:p>
        </p:txBody>
      </p:sp>
    </p:spTree>
    <p:extLst>
      <p:ext uri="{BB962C8B-B14F-4D97-AF65-F5344CB8AC3E}">
        <p14:creationId xmlns="" xmlns:p14="http://schemas.microsoft.com/office/powerpoint/2010/main" val="3180054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48</a:t>
            </a:fld>
            <a:endParaRPr lang="en-US"/>
          </a:p>
        </p:txBody>
      </p:sp>
    </p:spTree>
    <p:extLst>
      <p:ext uri="{BB962C8B-B14F-4D97-AF65-F5344CB8AC3E}">
        <p14:creationId xmlns="" xmlns:p14="http://schemas.microsoft.com/office/powerpoint/2010/main" val="3180054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baseline="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7" name="Footer Placeholder 6"/>
          <p:cNvSpPr>
            <a:spLocks noGrp="1"/>
          </p:cNvSpPr>
          <p:nvPr>
            <p:ph type="ftr" sz="quarter" idx="14"/>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2"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8"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12" name="Text Placeholder 10"/>
          <p:cNvSpPr>
            <a:spLocks noGrp="1"/>
          </p:cNvSpPr>
          <p:nvPr>
            <p:ph type="body" sz="quarter" idx="16"/>
          </p:nvPr>
        </p:nvSpPr>
        <p:spPr>
          <a:xfrm>
            <a:off x="423863" y="1087438"/>
            <a:ext cx="4032250" cy="2544762"/>
          </a:xfrm>
        </p:spPr>
        <p:txBody>
          <a:bodyPr/>
          <a:lstStyle>
            <a:lvl1pPr marL="0" indent="0">
              <a:spcAft>
                <a:spcPts val="600"/>
              </a:spcAft>
              <a:buFont typeface="Arial" pitchFamily="34" charset="0"/>
              <a:buNone/>
              <a:defRPr baseline="0"/>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10"/>
          <p:cNvSpPr>
            <a:spLocks noGrp="1"/>
          </p:cNvSpPr>
          <p:nvPr>
            <p:ph type="body" sz="quarter" idx="17"/>
          </p:nvPr>
        </p:nvSpPr>
        <p:spPr>
          <a:xfrm>
            <a:off x="4608513" y="1087310"/>
            <a:ext cx="4032250" cy="2544762"/>
          </a:xfrm>
        </p:spPr>
        <p:txBody>
          <a:bodyPr/>
          <a:lstStyle>
            <a:lvl1pPr marL="0" indent="0">
              <a:spcAft>
                <a:spcPts val="600"/>
              </a:spcAft>
              <a:buNone/>
              <a:defRPr baseline="0"/>
            </a:lvl1pPr>
            <a:lvl2pPr marL="0" indent="0">
              <a:spcAft>
                <a:spcPts val="600"/>
              </a:spcAft>
              <a:buNone/>
              <a:defRPr/>
            </a:lvl2pPr>
            <a:lvl3pPr>
              <a:buNone/>
              <a:defRPr/>
            </a:lvl3pPr>
            <a:lvl4pPr>
              <a:buNone/>
              <a:defRPr/>
            </a:lvl4pPr>
            <a:lvl5pPr>
              <a:buNone/>
              <a:defRPr/>
            </a:lvl5pPr>
          </a:lstStyle>
          <a:p>
            <a:pPr lvl="0"/>
            <a:r>
              <a:rPr lang="en-US" smtClean="0"/>
              <a:t>Click to edit Master text styles</a:t>
            </a:r>
          </a:p>
          <a:p>
            <a:pPr lvl="1"/>
            <a:r>
              <a:rPr lang="en-US" smtClean="0"/>
              <a:t>Second level</a:t>
            </a:r>
          </a:p>
        </p:txBody>
      </p:sp>
      <p:sp>
        <p:nvSpPr>
          <p:cNvPr id="6" name="Footer Placeholder 5"/>
          <p:cNvSpPr>
            <a:spLocks noGrp="1"/>
          </p:cNvSpPr>
          <p:nvPr>
            <p:ph type="ftr" sz="quarter" idx="18"/>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4" name="Footer Placeholder 3"/>
          <p:cNvSpPr>
            <a:spLocks noGrp="1"/>
          </p:cNvSpPr>
          <p:nvPr>
            <p:ph type="ftr" sz="quarter" idx="14"/>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Nokia White 4">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kia Blue Plai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245822" y="304709"/>
            <a:ext cx="1492189" cy="247051"/>
          </a:xfrm>
          <a:prstGeom prst="rect">
            <a:avLst/>
          </a:prstGeom>
        </p:spPr>
      </p:pic>
      <p:sp>
        <p:nvSpPr>
          <p:cNvPr id="5" name="Text Placeholder 4"/>
          <p:cNvSpPr>
            <a:spLocks noGrp="1"/>
          </p:cNvSpPr>
          <p:nvPr>
            <p:ph type="body" sz="quarter" idx="10" hasCustomPrompt="1"/>
          </p:nvPr>
        </p:nvSpPr>
        <p:spPr>
          <a:xfrm>
            <a:off x="422363" y="563044"/>
            <a:ext cx="8244000" cy="2253600"/>
          </a:xfrm>
        </p:spPr>
        <p:txBody>
          <a:bodyPr/>
          <a:lstStyle>
            <a:lvl1pPr marL="0" indent="0">
              <a:buNone/>
              <a:defRPr sz="6600">
                <a:solidFill>
                  <a:schemeClr val="bg1"/>
                </a:solidFill>
                <a:latin typeface="Nokia Pure Headline Ultra Light" panose="020B0204020202020204" pitchFamily="34" charset="0"/>
              </a:defRPr>
            </a:lvl1pPr>
          </a:lstStyle>
          <a:p>
            <a:pPr eaLnBrk="1" hangingPunct="1"/>
            <a:r>
              <a:rPr lang="en-US" dirty="0" smtClean="0">
                <a:ea typeface="ヒラギノ角ゴ Pro W3"/>
                <a:cs typeface="ヒラギノ角ゴ Pro W3"/>
              </a:rPr>
              <a:t>main headline in</a:t>
            </a:r>
            <a:br>
              <a:rPr lang="en-US" dirty="0" smtClean="0">
                <a:ea typeface="ヒラギノ角ゴ Pro W3"/>
                <a:cs typeface="ヒラギノ角ゴ Pro W3"/>
              </a:rPr>
            </a:br>
            <a:r>
              <a:rPr lang="en-US" dirty="0" smtClean="0">
                <a:ea typeface="ヒラギノ角ゴ Pro W3"/>
                <a:cs typeface="ヒラギノ角ゴ Pro W3"/>
              </a:rPr>
              <a:t>lower case here</a:t>
            </a:r>
          </a:p>
        </p:txBody>
      </p:sp>
      <p:sp>
        <p:nvSpPr>
          <p:cNvPr id="6" name="Footer Placeholder 5"/>
          <p:cNvSpPr>
            <a:spLocks noGrp="1"/>
          </p:cNvSpPr>
          <p:nvPr>
            <p:ph type="ftr" sz="quarter" idx="12"/>
          </p:nvPr>
        </p:nvSpPr>
        <p:spPr/>
        <p:txBody>
          <a:bodyPr/>
          <a:lstStyle/>
          <a:p>
            <a:r>
              <a:rPr lang="en-US" noProof="0" dirty="0" smtClean="0">
                <a:solidFill>
                  <a:schemeClr val="bg1"/>
                </a:solidFill>
                <a:cs typeface="Arial" panose="020B0604020202020204" pitchFamily="34" charset="0"/>
              </a:rPr>
              <a:t>&lt;Change information classification in footer&gt;</a:t>
            </a:r>
          </a:p>
        </p:txBody>
      </p:sp>
      <p:sp>
        <p:nvSpPr>
          <p:cNvPr id="7" name="Text Placeholder 7"/>
          <p:cNvSpPr>
            <a:spLocks noGrp="1"/>
          </p:cNvSpPr>
          <p:nvPr>
            <p:ph type="body" sz="quarter" idx="13"/>
          </p:nvPr>
        </p:nvSpPr>
        <p:spPr>
          <a:xfrm>
            <a:off x="422276" y="2659314"/>
            <a:ext cx="8243887" cy="1697037"/>
          </a:xfrm>
        </p:spPr>
        <p:txBody>
          <a:bodyPr/>
          <a:lstStyle/>
          <a:p>
            <a:pPr marL="0" indent="0" eaLnBrk="1" hangingPunct="1">
              <a:buFont typeface="Arial" pitchFamily="34" charset="0"/>
              <a:buNone/>
              <a:defRPr/>
            </a:pPr>
            <a:r>
              <a:rPr lang="en-US" sz="1800" dirty="0" smtClean="0"/>
              <a:t>Supporting headline in sentence case here</a:t>
            </a:r>
          </a:p>
          <a:p>
            <a:pPr eaLnBrk="1" hangingPunct="1">
              <a:defRPr/>
            </a:pPr>
            <a:r>
              <a:rPr lang="en-US" sz="1800" dirty="0" smtClean="0"/>
              <a:t>Author/Presenter</a:t>
            </a:r>
          </a:p>
          <a:p>
            <a:pPr eaLnBrk="1" hangingPunct="1">
              <a:defRPr/>
            </a:pPr>
            <a:r>
              <a:rPr lang="en-GB" sz="1800" dirty="0" smtClean="0"/>
              <a:t>DD-MM-YYYY</a:t>
            </a:r>
            <a:endParaRPr lang="en-GB" sz="1800" dirty="0"/>
          </a:p>
        </p:txBody>
      </p:sp>
      <p:pic>
        <p:nvPicPr>
          <p:cNvPr id="9" name="Picture 8"/>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179220" y="39903"/>
            <a:ext cx="1567485" cy="660474"/>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Nokia Blue Plain">
    <p:spTree>
      <p:nvGrpSpPr>
        <p:cNvPr id="1" name=""/>
        <p:cNvGrpSpPr/>
        <p:nvPr/>
      </p:nvGrpSpPr>
      <p:grpSpPr>
        <a:xfrm>
          <a:off x="0" y="0"/>
          <a:ext cx="0" cy="0"/>
          <a:chOff x="0" y="0"/>
          <a:chExt cx="0" cy="0"/>
        </a:xfrm>
      </p:grpSpPr>
      <p:pic>
        <p:nvPicPr>
          <p:cNvPr id="3"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5" name="Text Placeholder 4"/>
          <p:cNvSpPr>
            <a:spLocks noGrp="1"/>
          </p:cNvSpPr>
          <p:nvPr>
            <p:ph type="body" sz="quarter" idx="10"/>
          </p:nvPr>
        </p:nvSpPr>
        <p:spPr>
          <a:xfrm>
            <a:off x="417600" y="288000"/>
            <a:ext cx="8244000" cy="2253600"/>
          </a:xfrm>
        </p:spPr>
        <p:txBody>
          <a:bodyPr/>
          <a:lstStyle>
            <a:lvl1pPr marL="0" indent="0">
              <a:spcAft>
                <a:spcPts val="1200"/>
              </a:spcAft>
              <a:buNone/>
              <a:defRPr sz="4400" baseline="0">
                <a:solidFill>
                  <a:schemeClr val="tx2"/>
                </a:solidFill>
                <a:latin typeface="+mj-lt"/>
              </a:defRPr>
            </a:lvl1pPr>
            <a:lvl2pPr>
              <a:defRPr>
                <a:latin typeface="+mj-lt"/>
              </a:defRPr>
            </a:lvl2pPr>
            <a:lvl3pPr>
              <a:defRPr>
                <a:latin typeface="+mj-lt"/>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Footer Placeholder 3"/>
          <p:cNvSpPr>
            <a:spLocks noGrp="1"/>
          </p:cNvSpPr>
          <p:nvPr>
            <p:ph type="ftr" sz="quarter" idx="11"/>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Nokia Blue Plain">
    <p:spTree>
      <p:nvGrpSpPr>
        <p:cNvPr id="1" name=""/>
        <p:cNvGrpSpPr/>
        <p:nvPr/>
      </p:nvGrpSpPr>
      <p:grpSpPr>
        <a:xfrm>
          <a:off x="0" y="0"/>
          <a:ext cx="0" cy="0"/>
          <a:chOff x="0" y="0"/>
          <a:chExt cx="0" cy="0"/>
        </a:xfrm>
      </p:grpSpPr>
      <p:pic>
        <p:nvPicPr>
          <p:cNvPr id="2"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3" name="Footer Placeholder 2"/>
          <p:cNvSpPr>
            <a:spLocks noGrp="1"/>
          </p:cNvSpPr>
          <p:nvPr>
            <p:ph type="ftr" sz="quarter" idx="10"/>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okia Blue Separator">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pic>
        <p:nvPicPr>
          <p:cNvPr id="3" name="Picture 3"/>
          <p:cNvPicPr>
            <a:picLocks noChangeAspect="1"/>
          </p:cNvPicPr>
          <p:nvPr userDrawn="1"/>
        </p:nvPicPr>
        <p:blipFill>
          <a:blip r:embed="rId2"/>
          <a:srcRect/>
          <a:stretch>
            <a:fillRect/>
          </a:stretch>
        </p:blipFill>
        <p:spPr bwMode="auto">
          <a:xfrm>
            <a:off x="3708400" y="2430463"/>
            <a:ext cx="1727200" cy="282575"/>
          </a:xfrm>
          <a:prstGeom prst="rect">
            <a:avLst/>
          </a:prstGeom>
          <a:noFill/>
          <a:ln w="9525">
            <a:noFill/>
            <a:miter lim="800000"/>
            <a:headEnd/>
            <a:tailEnd/>
          </a:ln>
        </p:spPr>
      </p:pic>
      <p:sp>
        <p:nvSpPr>
          <p:cNvPr id="4" name="Footer Placeholder 3"/>
          <p:cNvSpPr>
            <a:spLocks noGrp="1"/>
          </p:cNvSpPr>
          <p:nvPr>
            <p:ph type="ftr" sz="quarter" idx="10"/>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a:latin typeface="+mj-lt"/>
              </a:defRPr>
            </a:lvl1pPr>
          </a:lstStyle>
          <a:p>
            <a:r>
              <a:rPr lang="en-US" dirty="0"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1"/>
                </a:solidFill>
                <a:latin typeface="+mj-lt"/>
              </a:defRPr>
            </a:lvl1pPr>
          </a:lstStyle>
          <a:p>
            <a:pPr lvl="0"/>
            <a:r>
              <a:rPr lang="en-US" dirty="0" smtClean="0"/>
              <a:t>Click to edit Master text styles</a:t>
            </a:r>
          </a:p>
        </p:txBody>
      </p:sp>
      <p:sp>
        <p:nvSpPr>
          <p:cNvPr id="4" name="Footer Placeholder 3"/>
          <p:cNvSpPr>
            <a:spLocks noGrp="1"/>
          </p:cNvSpPr>
          <p:nvPr>
            <p:ph type="ftr" sz="quarter" idx="14"/>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3.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nvGraphicFramePr>
        <p:xfrm>
          <a:off x="1587" y="1588"/>
          <a:ext cx="1587" cy="1587"/>
        </p:xfrm>
        <a:graphic>
          <a:graphicData uri="http://schemas.openxmlformats.org/presentationml/2006/ole">
            <p:oleObj spid="_x0000_s2050" name="think-cell Slide" r:id="rId7" imgW="360" imgH="360" progId="">
              <p:embed/>
            </p:oleObj>
          </a:graphicData>
        </a:graphic>
      </p:graphicFrame>
      <p:sp>
        <p:nvSpPr>
          <p:cNvPr id="1035" name="Line 9"/>
          <p:cNvSpPr>
            <a:spLocks noChangeShapeType="1"/>
          </p:cNvSpPr>
          <p:nvPr/>
        </p:nvSpPr>
        <p:spPr bwMode="auto">
          <a:xfrm flipV="1">
            <a:off x="-179388" y="593725"/>
            <a:ext cx="9502776" cy="0"/>
          </a:xfrm>
          <a:prstGeom prst="line">
            <a:avLst/>
          </a:prstGeom>
          <a:noFill/>
          <a:ln w="3175">
            <a:solidFill>
              <a:schemeClr val="bg1"/>
            </a:solidFill>
            <a:round/>
            <a:headEnd/>
            <a:tailEnd/>
          </a:ln>
          <a:extLst/>
        </p:spPr>
        <p:txBody>
          <a:bodyPr anchor="ctr"/>
          <a:lstStyle/>
          <a:p>
            <a:pPr>
              <a:defRPr/>
            </a:pPr>
            <a:endParaRPr lang="en-GB" dirty="0">
              <a:latin typeface="+mj-lt"/>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2" name="Title Placeholder 1"/>
          <p:cNvSpPr>
            <a:spLocks noGrp="1"/>
          </p:cNvSpPr>
          <p:nvPr>
            <p:ph type="title"/>
          </p:nvPr>
        </p:nvSpPr>
        <p:spPr bwMode="auto">
          <a:xfrm>
            <a:off x="417513" y="2794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4"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a:t>
            </a:r>
            <a:r>
              <a:rPr lang="en-US" sz="1000" dirty="0" smtClean="0">
                <a:solidFill>
                  <a:schemeClr val="tx2"/>
                </a:solidFill>
                <a:latin typeface="+mn-lt"/>
                <a:cs typeface="+mn-cs"/>
              </a:rPr>
              <a:t>N, H]</a:t>
            </a:r>
            <a:endParaRPr lang="en-US" sz="1000" dirty="0">
              <a:solidFill>
                <a:schemeClr val="tx2"/>
              </a:solidFill>
              <a:latin typeface="+mn-lt"/>
              <a:cs typeface="+mn-cs"/>
            </a:endParaRP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Arial" panose="020B0604020202020204" pitchFamily="34" charset="0"/>
                <a:cs typeface="Arial" panose="020B0604020202020204" pitchFamily="34" charset="0"/>
              </a:rPr>
              <a:t>Core and </a:t>
            </a:r>
            <a:r>
              <a:rPr lang="en-GB" sz="500" b="1" dirty="0">
                <a:solidFill>
                  <a:schemeClr val="tx2"/>
                </a:solidFill>
                <a:latin typeface="+mn-lt"/>
                <a:cs typeface="Arial" panose="020B0604020202020204" pitchFamily="34" charset="0"/>
              </a:rPr>
              <a:t>background</a:t>
            </a:r>
            <a:r>
              <a:rPr lang="en-GB" sz="500" b="1" dirty="0">
                <a:solidFill>
                  <a:schemeClr val="tx2"/>
                </a:solidFill>
                <a:latin typeface="Arial" panose="020B0604020202020204" pitchFamily="34" charset="0"/>
                <a:cs typeface="Arial" panose="020B0604020202020204" pitchFamily="34" charset="0"/>
              </a:rPr>
              <a:t> </a:t>
            </a:r>
            <a:r>
              <a:rPr lang="en-GB" sz="500" b="1" dirty="0" smtClean="0">
                <a:solidFill>
                  <a:schemeClr val="tx2"/>
                </a:solidFill>
                <a:latin typeface="Arial" panose="020B0604020202020204" pitchFamily="34" charset="0"/>
                <a:cs typeface="Arial" panose="020B0604020202020204" pitchFamily="34" charset="0"/>
              </a:rPr>
              <a:t>colors</a:t>
            </a:r>
            <a:r>
              <a:rPr lang="en-GB" sz="500" b="1" dirty="0">
                <a:solidFill>
                  <a:schemeClr val="tx2"/>
                </a:solidFill>
                <a:latin typeface="Arial" panose="020B0604020202020204" pitchFamily="34" charset="0"/>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Arial" panose="020B0604020202020204" pitchFamily="34" charset="0"/>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9182688-34E5-4CE3-92E4-C88AA8BD9750}" type="slidenum">
              <a:rPr lang="en-GB" sz="800" smtClean="0">
                <a:solidFill>
                  <a:schemeClr val="bg2"/>
                </a:solidFill>
                <a:latin typeface="+mn-lt"/>
                <a:cs typeface="Arial" panose="020B0604020202020204" pitchFamily="34" charset="0"/>
              </a:rPr>
              <a:pPr>
                <a:defRPr/>
              </a:pPr>
              <a:t>‹#›</a:t>
            </a:fld>
            <a:endParaRPr lang="en-GB" dirty="0">
              <a:solidFill>
                <a:schemeClr val="bg2"/>
              </a:solidFill>
              <a:latin typeface="+mn-lt"/>
              <a:cs typeface="Arial" panose="020B0604020202020204" pitchFamily="34" charset="0"/>
            </a:endParaRPr>
          </a:p>
        </p:txBody>
      </p:sp>
      <p:pic>
        <p:nvPicPr>
          <p:cNvPr id="1050" name="Picture 1"/>
          <p:cNvPicPr>
            <a:picLocks/>
          </p:cNvPicPr>
          <p:nvPr/>
        </p:nvPicPr>
        <p:blipFill>
          <a:blip r:embed="rId8"/>
          <a:srcRect/>
          <a:stretch>
            <a:fillRect/>
          </a:stretch>
        </p:blipFill>
        <p:spPr bwMode="auto">
          <a:xfrm>
            <a:off x="7959725" y="4672013"/>
            <a:ext cx="701675" cy="115887"/>
          </a:xfrm>
          <a:prstGeom prst="rect">
            <a:avLst/>
          </a:prstGeom>
          <a:noFill/>
          <a:ln w="9525">
            <a:noFill/>
            <a:miter lim="800000"/>
            <a:headEnd/>
            <a:tailEnd/>
          </a:ln>
        </p:spPr>
      </p:pic>
      <p:sp>
        <p:nvSpPr>
          <p:cNvPr id="3" name="TextBox 2"/>
          <p:cNvSpPr txBox="1"/>
          <p:nvPr/>
        </p:nvSpPr>
        <p:spPr>
          <a:xfrm>
            <a:off x="1341438" y="4643438"/>
            <a:ext cx="6078537" cy="122237"/>
          </a:xfrm>
          <a:prstGeom prst="rect">
            <a:avLst/>
          </a:prstGeom>
          <a:noFill/>
        </p:spPr>
        <p:txBody>
          <a:bodyPr lIns="0" tIns="0" rIns="0" bIns="0">
            <a:spAutoFit/>
          </a:bodyPr>
          <a:lstStyle/>
          <a:p>
            <a:r>
              <a:rPr lang="en-GB" sz="800" dirty="0" smtClean="0">
                <a:solidFill>
                  <a:schemeClr val="bg2"/>
                </a:solidFill>
                <a:latin typeface="+mn-lt"/>
                <a:cs typeface="Arial" charset="0"/>
              </a:rPr>
              <a:t>© Nokia Solutions and Networks 2014</a:t>
            </a:r>
            <a:endParaRPr lang="en-GB" sz="800" dirty="0">
              <a:solidFill>
                <a:schemeClr val="bg2"/>
              </a:solidFill>
              <a:latin typeface="+mn-lt"/>
              <a:cs typeface="Arial" charset="0"/>
            </a:endParaRPr>
          </a:p>
        </p:txBody>
      </p:sp>
      <p:sp>
        <p:nvSpPr>
          <p:cNvPr id="28" name="TextBox 27"/>
          <p:cNvSpPr txBox="1"/>
          <p:nvPr/>
        </p:nvSpPr>
        <p:spPr>
          <a:xfrm>
            <a:off x="1503363" y="4749800"/>
            <a:ext cx="6078537" cy="338138"/>
          </a:xfrm>
          <a:prstGeom prst="rect">
            <a:avLst/>
          </a:prstGeom>
          <a:noFill/>
        </p:spPr>
        <p:txBody>
          <a:bodyPr>
            <a:spAutoFit/>
          </a:bodyPr>
          <a:lstStyle/>
          <a:p>
            <a:pPr>
              <a:defRPr/>
            </a:pPr>
            <a:endParaRPr lang="en-GB" sz="800" dirty="0">
              <a:solidFill>
                <a:schemeClr val="bg2"/>
              </a:solidFill>
              <a:latin typeface="Arial" panose="020B0604020202020204" pitchFamily="34" charset="0"/>
              <a:ea typeface="+mn-ea"/>
              <a:cs typeface="Arial" panose="020B0604020202020204" pitchFamily="34" charset="0"/>
            </a:endParaRPr>
          </a:p>
          <a:p>
            <a:pPr>
              <a:defRPr/>
            </a:pPr>
            <a:endParaRPr lang="en-GB" sz="800" dirty="0">
              <a:solidFill>
                <a:schemeClr val="bg2"/>
              </a:solidFill>
              <a:latin typeface="Arial" panose="020B0604020202020204" pitchFamily="34" charset="0"/>
              <a:ea typeface="+mn-ea"/>
              <a:cs typeface="Arial" panose="020B0604020202020204" pitchFamily="34" charset="0"/>
            </a:endParaRPr>
          </a:p>
        </p:txBody>
      </p:sp>
      <p:sp>
        <p:nvSpPr>
          <p:cNvPr id="31" name="Footer Placeholder 29"/>
          <p:cNvSpPr>
            <a:spLocks noGrp="1"/>
          </p:cNvSpPr>
          <p:nvPr>
            <p:ph type="ftr" sz="quarter" idx="3"/>
          </p:nvPr>
        </p:nvSpPr>
        <p:spPr>
          <a:xfrm>
            <a:off x="432000" y="4789325"/>
            <a:ext cx="6080400" cy="122400"/>
          </a:xfrm>
          <a:prstGeom prst="rect">
            <a:avLst/>
          </a:prstGeom>
        </p:spPr>
        <p:txBody>
          <a:bodyPr vert="horz" lIns="0" tIns="0" rIns="0" bIns="0" rtlCol="0" anchor="ctr"/>
          <a:lstStyle>
            <a:lvl1pPr algn="ctr">
              <a:defRPr sz="800">
                <a:solidFill>
                  <a:schemeClr val="tx1">
                    <a:tint val="75000"/>
                  </a:schemeClr>
                </a:solidFill>
                <a:latin typeface="+mn-lt"/>
              </a:defRPr>
            </a:lvl1pPr>
          </a:lstStyle>
          <a:p>
            <a:pPr algn="l"/>
            <a:r>
              <a:rPr lang="en-GB" dirty="0" smtClean="0">
                <a:solidFill>
                  <a:schemeClr val="bg2"/>
                </a:solidFill>
                <a:cs typeface="Arial" charset="0"/>
              </a:rPr>
              <a:t>&lt;Change information classification in footer&gt;</a:t>
            </a:r>
          </a:p>
        </p:txBody>
      </p:sp>
      <p:sp>
        <p:nvSpPr>
          <p:cNvPr id="29" name="TextBox 28" descr="casecode"/>
          <p:cNvSpPr txBox="1"/>
          <p:nvPr/>
        </p:nvSpPr>
        <p:spPr>
          <a:xfrm>
            <a:off x="433388" y="4948593"/>
            <a:ext cx="924933" cy="123111"/>
          </a:xfrm>
          <a:prstGeom prst="rect">
            <a:avLst/>
          </a:prstGeom>
        </p:spPr>
        <p:txBody>
          <a:bodyPr wrap="none" lIns="0" tIns="0" rIns="0" bIns="0" anchor="ctr">
            <a:spAutoFit/>
          </a:bodyPr>
          <a:lstStyle>
            <a:defPPr>
              <a:defRPr lang="en-US"/>
            </a:defPPr>
            <a:lvl1pPr algn="r">
              <a:defRPr sz="900">
                <a:solidFill>
                  <a:schemeClr val="tx1">
                    <a:tint val="75000"/>
                  </a:schemeClr>
                </a:solidFill>
              </a:defRPr>
            </a:lvl1pPr>
          </a:lstStyle>
          <a:p>
            <a:pPr algn="l">
              <a:defRPr/>
            </a:pPr>
            <a:r>
              <a:rPr lang="it-IT" sz="800" smtClean="0">
                <a:solidFill>
                  <a:schemeClr val="bg2"/>
                </a:solidFill>
                <a:latin typeface="+mn-lt"/>
                <a:ea typeface="Nokia Pure Text Light" pitchFamily="34" charset="0"/>
                <a:cs typeface="Nokia Pure Text Light" pitchFamily="34" charset="0"/>
              </a:rPr>
              <a:t>Nokia template.pptx</a:t>
            </a:r>
            <a:endParaRPr lang="en-GB" sz="800" dirty="0">
              <a:solidFill>
                <a:schemeClr val="bg2"/>
              </a:solidFill>
              <a:latin typeface="+mn-lt"/>
              <a:ea typeface="Nokia Pure Text Light" pitchFamily="34" charset="0"/>
              <a:cs typeface="Nokia Pure Text Light" pitchFamily="34" charset="0"/>
            </a:endParaRPr>
          </a:p>
        </p:txBody>
      </p:sp>
      <p:sp>
        <p:nvSpPr>
          <p:cNvPr id="30"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solidFill>
                  <a:schemeClr val="bg2"/>
                </a:solidFill>
                <a:latin typeface="+mn-lt"/>
                <a:cs typeface="Arial" panose="020B0604020202020204" pitchFamily="34" charset="0"/>
              </a:rPr>
              <a:pPr>
                <a:defRPr/>
              </a:pPr>
              <a:t>24/07/2015</a:t>
            </a:fld>
            <a:endParaRPr lang="en-GB" sz="800" dirty="0">
              <a:solidFill>
                <a:schemeClr val="bg2"/>
              </a:solidFill>
              <a:latin typeface="+mn-lt"/>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6" r:id="rId1"/>
    <p:sldLayoutId id="2147483805" r:id="rId2"/>
    <p:sldLayoutId id="2147483804" r:id="rId3"/>
    <p:sldLayoutId id="2147483803" r:id="rId4"/>
  </p:sldLayoutIdLst>
  <p:timing>
    <p:tnLst>
      <p:par>
        <p:cTn id="1" dur="indefinite" restart="never" nodeType="tmRoot"/>
      </p:par>
    </p:tnLst>
  </p:timing>
  <p:hf sldNum="0" hdr="0" dt="0"/>
  <p:txStyles>
    <p:titleStyle>
      <a:lvl1pPr algn="l" defTabSz="457200" rtl="0" eaLnBrk="1" fontAlgn="base" hangingPunct="1">
        <a:spcBef>
          <a:spcPct val="0"/>
        </a:spcBef>
        <a:spcAft>
          <a:spcPct val="0"/>
        </a:spcAft>
        <a:defRPr sz="1800" b="1" kern="1200">
          <a:solidFill>
            <a:schemeClr val="tx1"/>
          </a:solidFill>
          <a:latin typeface="+mj-lt"/>
          <a:ea typeface="ヒラギノ角ゴ Pro W3"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6155" name="Title Placeholder 1"/>
          <p:cNvSpPr>
            <a:spLocks noGrp="1"/>
          </p:cNvSpPr>
          <p:nvPr>
            <p:ph type="title"/>
          </p:nvPr>
        </p:nvSpPr>
        <p:spPr bwMode="auto">
          <a:xfrm>
            <a:off x="417513" y="2880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6156"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a:t>
            </a:r>
            <a:r>
              <a:rPr lang="en-US" sz="1000" dirty="0" smtClean="0">
                <a:solidFill>
                  <a:schemeClr val="tx2"/>
                </a:solidFill>
                <a:latin typeface="+mn-lt"/>
                <a:cs typeface="+mn-cs"/>
              </a:rPr>
              <a:t>N, H]</a:t>
            </a:r>
            <a:endParaRPr lang="en-US" sz="1000" dirty="0">
              <a:solidFill>
                <a:schemeClr val="tx2"/>
              </a:solidFill>
              <a:latin typeface="+mn-lt"/>
              <a:cs typeface="+mn-cs"/>
            </a:endParaRP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bg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Core and background </a:t>
            </a:r>
            <a:r>
              <a:rPr lang="en-GB" sz="500" b="1" dirty="0" smtClean="0">
                <a:solidFill>
                  <a:schemeClr val="tx2"/>
                </a:solidFill>
                <a:latin typeface="+mn-lt"/>
                <a:cs typeface="Arial" panose="020B0604020202020204" pitchFamily="34" charset="0"/>
              </a:rPr>
              <a:t>colors</a:t>
            </a:r>
            <a:r>
              <a:rPr lang="en-GB" sz="500" b="1" dirty="0">
                <a:solidFill>
                  <a:schemeClr val="tx2"/>
                </a:solidFill>
                <a:latin typeface="+mn-lt"/>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mn-lt"/>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latin typeface="+mn-lt"/>
                <a:cs typeface="Arial" panose="020B0604020202020204" pitchFamily="34" charset="0"/>
              </a:rPr>
              <a:pPr>
                <a:defRPr/>
              </a:pPr>
              <a:t>‹#›</a:t>
            </a:fld>
            <a:endParaRPr lang="en-GB" dirty="0">
              <a:latin typeface="+mn-lt"/>
              <a:cs typeface="Arial" panose="020B0604020202020204" pitchFamily="34" charset="0"/>
            </a:endParaRPr>
          </a:p>
        </p:txBody>
      </p:sp>
      <p:sp>
        <p:nvSpPr>
          <p:cNvPr id="2" name="TextBox 1"/>
          <p:cNvSpPr txBox="1"/>
          <p:nvPr/>
        </p:nvSpPr>
        <p:spPr>
          <a:xfrm>
            <a:off x="1342800" y="4644000"/>
            <a:ext cx="5048250" cy="122237"/>
          </a:xfrm>
          <a:prstGeom prst="rect">
            <a:avLst/>
          </a:prstGeom>
          <a:noFill/>
        </p:spPr>
        <p:txBody>
          <a:bodyPr lIns="0" tIns="0" rIns="0" bIns="0">
            <a:spAutoFit/>
          </a:bodyPr>
          <a:lstStyle/>
          <a:p>
            <a:r>
              <a:rPr lang="en-GB" sz="800" dirty="0" smtClean="0">
                <a:solidFill>
                  <a:schemeClr val="bg1"/>
                </a:solidFill>
                <a:latin typeface="+mn-lt"/>
                <a:cs typeface="Arial" charset="0"/>
              </a:rPr>
              <a:t>© Nokia Solutions and Networks 2014</a:t>
            </a:r>
          </a:p>
        </p:txBody>
      </p:sp>
      <p:sp>
        <p:nvSpPr>
          <p:cNvPr id="29" name="Footer Placeholder 27"/>
          <p:cNvSpPr>
            <a:spLocks noGrp="1"/>
          </p:cNvSpPr>
          <p:nvPr>
            <p:ph type="ftr" sz="quarter" idx="3"/>
          </p:nvPr>
        </p:nvSpPr>
        <p:spPr>
          <a:xfrm>
            <a:off x="432000" y="4789425"/>
            <a:ext cx="5047200" cy="122400"/>
          </a:xfrm>
          <a:prstGeom prst="rect">
            <a:avLst/>
          </a:prstGeom>
        </p:spPr>
        <p:txBody>
          <a:bodyPr vert="horz" lIns="0" tIns="0" rIns="0" bIns="0" rtlCol="0" anchor="ctr"/>
          <a:lstStyle>
            <a:lvl1pPr algn="l">
              <a:defRPr sz="800">
                <a:solidFill>
                  <a:schemeClr val="tx1">
                    <a:tint val="75000"/>
                  </a:schemeClr>
                </a:solidFill>
                <a:latin typeface="+mn-lt"/>
              </a:defRPr>
            </a:lvl1p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
        <p:nvSpPr>
          <p:cNvPr id="28" name="TextBox 27" descr="casecode"/>
          <p:cNvSpPr txBox="1"/>
          <p:nvPr/>
        </p:nvSpPr>
        <p:spPr>
          <a:xfrm>
            <a:off x="433388" y="4948593"/>
            <a:ext cx="924933" cy="123111"/>
          </a:xfrm>
          <a:prstGeom prst="rect">
            <a:avLst/>
          </a:prstGeom>
        </p:spPr>
        <p:txBody>
          <a:bodyPr wrap="none" lIns="0" tIns="0" rIns="0" bIns="0" anchor="ctr">
            <a:spAutoFit/>
          </a:bodyPr>
          <a:lstStyle>
            <a:defPPr>
              <a:defRPr lang="en-US"/>
            </a:defPPr>
            <a:lvl1pPr algn="r">
              <a:defRPr sz="900">
                <a:solidFill>
                  <a:schemeClr val="tx1">
                    <a:tint val="75000"/>
                  </a:schemeClr>
                </a:solidFill>
              </a:defRPr>
            </a:lvl1pPr>
          </a:lstStyle>
          <a:p>
            <a:pPr algn="l">
              <a:defRPr/>
            </a:pPr>
            <a:r>
              <a:rPr lang="it-IT" sz="800" smtClean="0">
                <a:solidFill>
                  <a:schemeClr val="bg1"/>
                </a:solidFill>
                <a:latin typeface="+mn-lt"/>
                <a:ea typeface="Nokia Pure Text Light" pitchFamily="34" charset="0"/>
                <a:cs typeface="Nokia Pure Text Light" pitchFamily="34" charset="0"/>
              </a:rPr>
              <a:t>Nokia template.pptx</a:t>
            </a:r>
            <a:endParaRPr lang="en-GB" sz="800" dirty="0">
              <a:solidFill>
                <a:schemeClr val="bg1"/>
              </a:solidFill>
              <a:latin typeface="+mn-lt"/>
              <a:ea typeface="Nokia Pure Text Light" pitchFamily="34" charset="0"/>
              <a:cs typeface="Nokia Pure Text Light" pitchFamily="34" charset="0"/>
            </a:endParaRPr>
          </a:p>
        </p:txBody>
      </p:sp>
      <p:sp>
        <p:nvSpPr>
          <p:cNvPr id="30"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latin typeface="+mn-lt"/>
                <a:cs typeface="Arial" panose="020B0604020202020204" pitchFamily="34" charset="0"/>
              </a:rPr>
              <a:pPr>
                <a:defRPr/>
              </a:pPr>
              <a:t>24/07/2015</a:t>
            </a:fld>
            <a:endParaRPr lang="en-GB" sz="800" dirty="0">
              <a:latin typeface="+mn-lt"/>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14" r:id="rId1"/>
    <p:sldLayoutId id="2147483808" r:id="rId2"/>
    <p:sldLayoutId id="2147483809" r:id="rId3"/>
    <p:sldLayoutId id="2147483810" r:id="rId4"/>
    <p:sldLayoutId id="2147483811" r:id="rId5"/>
  </p:sldLayoutIdLst>
  <p:timing>
    <p:tnLst>
      <p:par>
        <p:cTn id="1" dur="indefinite" restart="never" nodeType="tmRoot"/>
      </p:par>
    </p:tnLst>
  </p:timing>
  <p:hf sldNum="0" hdr="0" dt="0"/>
  <p:txStyles>
    <p:titleStyle>
      <a:lvl1pPr algn="l" defTabSz="457200" rtl="0" eaLnBrk="0" fontAlgn="base" hangingPunct="0">
        <a:spcBef>
          <a:spcPct val="0"/>
        </a:spcBef>
        <a:spcAft>
          <a:spcPct val="0"/>
        </a:spcAft>
        <a:defRPr sz="1800" b="1" kern="1200">
          <a:solidFill>
            <a:schemeClr val="tx2"/>
          </a:solidFill>
          <a:latin typeface="+mj-lt"/>
          <a:ea typeface="ヒラギノ角ゴ Pro W3" charset="0"/>
          <a:cs typeface="Arial"/>
        </a:defRPr>
      </a:lvl1pPr>
      <a:lvl2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2pPr>
      <a:lvl3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3pPr>
      <a:lvl4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4pPr>
      <a:lvl5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0" fontAlgn="base" hangingPunct="0">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0" fontAlgn="base" hangingPunct="0">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0" fontAlgn="base" hangingPunct="0">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0" fontAlgn="base" hangingPunct="0">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0" fontAlgn="base" hangingPunct="0">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24192"/>
        </a:solidFill>
        <a:effectLst/>
      </p:bgPr>
    </p:bg>
    <p:spTree>
      <p:nvGrpSpPr>
        <p:cNvPr id="1" name=""/>
        <p:cNvGrpSpPr/>
        <p:nvPr/>
      </p:nvGrpSpPr>
      <p:grpSpPr>
        <a:xfrm>
          <a:off x="0" y="0"/>
          <a:ext cx="0" cy="0"/>
          <a:chOff x="0" y="0"/>
          <a:chExt cx="0" cy="0"/>
        </a:xfrm>
      </p:grpSpPr>
      <p:pic>
        <p:nvPicPr>
          <p:cNvPr id="7" name="Picture 2"/>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pic>
        <p:nvPicPr>
          <p:cNvPr id="8" name="Picture 3"/>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sourceware.org/binutils/docs/binutils/nm.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sourceware.org/binutils/docs/binutils/nm.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22363" y="678190"/>
            <a:ext cx="8244000" cy="2253600"/>
          </a:xfrm>
        </p:spPr>
        <p:txBody>
          <a:bodyPr/>
          <a:lstStyle/>
          <a:p>
            <a:pPr algn="ctr" eaLnBrk="1" hangingPunct="1"/>
            <a:r>
              <a:rPr lang="en-US" sz="5500" dirty="0" smtClean="0">
                <a:ea typeface="ヒラギノ角ゴ Pro W3"/>
                <a:cs typeface="ヒラギノ角ゴ Pro W3"/>
              </a:rPr>
              <a:t>Diving into </a:t>
            </a:r>
          </a:p>
          <a:p>
            <a:pPr algn="ctr" eaLnBrk="1" hangingPunct="1"/>
            <a:r>
              <a:rPr lang="en-US" sz="5500" dirty="0" smtClean="0">
                <a:ea typeface="ヒラギノ角ゴ Pro W3"/>
                <a:cs typeface="ヒラギノ角ゴ Pro W3"/>
              </a:rPr>
              <a:t>C++ linker</a:t>
            </a:r>
          </a:p>
        </p:txBody>
      </p:sp>
      <p:sp>
        <p:nvSpPr>
          <p:cNvPr id="5" name="Footer Placeholder 4"/>
          <p:cNvSpPr>
            <a:spLocks noGrp="1"/>
          </p:cNvSpPr>
          <p:nvPr>
            <p:ph type="ftr" sz="quarter" idx="12"/>
          </p:nvPr>
        </p:nvSpPr>
        <p:spPr/>
        <p:txBody>
          <a:bodyPr/>
          <a:lstStyle/>
          <a:p>
            <a:r>
              <a:rPr lang="en-GB" dirty="0" smtClean="0">
                <a:solidFill>
                  <a:schemeClr val="bg1"/>
                </a:solidFill>
                <a:cs typeface="Arial" panose="020B0604020202020204" pitchFamily="34" charset="0"/>
              </a:rPr>
              <a:t>&lt;Change information classification in footer&gt;</a:t>
            </a:r>
          </a:p>
        </p:txBody>
      </p:sp>
      <p:sp>
        <p:nvSpPr>
          <p:cNvPr id="8" name="Text Placeholder 7"/>
          <p:cNvSpPr>
            <a:spLocks noGrp="1"/>
          </p:cNvSpPr>
          <p:nvPr>
            <p:ph type="body" sz="quarter" idx="13"/>
          </p:nvPr>
        </p:nvSpPr>
        <p:spPr>
          <a:xfrm>
            <a:off x="422276" y="3379437"/>
            <a:ext cx="8243887" cy="920505"/>
          </a:xfrm>
        </p:spPr>
        <p:txBody>
          <a:bodyPr/>
          <a:lstStyle/>
          <a:p>
            <a:pPr eaLnBrk="1" hangingPunct="1">
              <a:defRPr/>
            </a:pPr>
            <a:r>
              <a:rPr lang="en-US" sz="2200" dirty="0" smtClean="0"/>
              <a:t>Denis Bakhvalov</a:t>
            </a:r>
          </a:p>
          <a:p>
            <a:pPr eaLnBrk="1" hangingPunct="1">
              <a:defRPr/>
            </a:pPr>
            <a:r>
              <a:rPr lang="en-GB" sz="2200" dirty="0" smtClean="0"/>
              <a:t>29-07-</a:t>
            </a:r>
            <a:r>
              <a:rPr lang="pl-PL" sz="2200" dirty="0" smtClean="0"/>
              <a:t>201</a:t>
            </a:r>
            <a:r>
              <a:rPr lang="en-US" sz="2200" dirty="0" smtClean="0"/>
              <a:t>5</a:t>
            </a:r>
            <a:endParaRPr lang="en-GB" sz="22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Linking</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864096" y="1131590"/>
            <a:ext cx="3059832" cy="338554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endParaRPr lang="en-US" dirty="0"/>
          </a:p>
        </p:txBody>
      </p:sp>
      <p:pic>
        <p:nvPicPr>
          <p:cNvPr id="3074" name="Picture 2" descr="D:\userdata\bakhvalo\My Documents\GitHub\Linker\Pictures\LinkingFunction.jpg"/>
          <p:cNvPicPr>
            <a:picLocks noChangeAspect="1" noChangeArrowheads="1"/>
          </p:cNvPicPr>
          <p:nvPr/>
        </p:nvPicPr>
        <p:blipFill>
          <a:blip r:embed="rId2"/>
          <a:srcRect/>
          <a:stretch>
            <a:fillRect/>
          </a:stretch>
        </p:blipFill>
        <p:spPr bwMode="auto">
          <a:xfrm>
            <a:off x="5511105" y="1347614"/>
            <a:ext cx="3381375" cy="2286000"/>
          </a:xfrm>
          <a:prstGeom prst="rect">
            <a:avLst/>
          </a:prstGeom>
          <a:noFill/>
        </p:spPr>
      </p:pic>
      <p:sp>
        <p:nvSpPr>
          <p:cNvPr id="12" name="Rectangle 11"/>
          <p:cNvSpPr/>
          <p:nvPr/>
        </p:nvSpPr>
        <p:spPr>
          <a:xfrm>
            <a:off x="4716016" y="1851670"/>
            <a:ext cx="1212511" cy="307777"/>
          </a:xfrm>
          <a:prstGeom prst="rect">
            <a:avLst/>
          </a:prstGeom>
        </p:spPr>
        <p:txBody>
          <a:bodyPr wrap="non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p:txBody>
      </p:sp>
      <p:sp>
        <p:nvSpPr>
          <p:cNvPr id="13" name="Rectangle 12"/>
          <p:cNvSpPr/>
          <p:nvPr/>
        </p:nvSpPr>
        <p:spPr>
          <a:xfrm>
            <a:off x="4427984" y="3147814"/>
            <a:ext cx="1510670" cy="307777"/>
          </a:xfrm>
          <a:prstGeom prst="rect">
            <a:avLst/>
          </a:prstGeom>
        </p:spPr>
        <p:txBody>
          <a:bodyPr wrap="non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Analysis using nm tool</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864096" y="1347614"/>
            <a:ext cx="3059832" cy="338554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endParaRPr lang="en-US" dirty="0"/>
          </a:p>
        </p:txBody>
      </p:sp>
      <p:sp>
        <p:nvSpPr>
          <p:cNvPr id="9" name="Rectangle 8"/>
          <p:cNvSpPr/>
          <p:nvPr/>
        </p:nvSpPr>
        <p:spPr>
          <a:xfrm>
            <a:off x="827584" y="680378"/>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10" name="Rectangle 9"/>
          <p:cNvSpPr/>
          <p:nvPr/>
        </p:nvSpPr>
        <p:spPr>
          <a:xfrm>
            <a:off x="3995936" y="1275606"/>
            <a:ext cx="5153888" cy="338554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0000000000000010 T main</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0000000000000006 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executable</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0000000000400528 0000000000000006 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0000000000400530 0000000000000010 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dirty="0"/>
          </a:p>
        </p:txBody>
      </p:sp>
      <p:sp>
        <p:nvSpPr>
          <p:cNvPr id="11" name="Rectangle 10"/>
          <p:cNvSpPr/>
          <p:nvPr/>
        </p:nvSpPr>
        <p:spPr>
          <a:xfrm>
            <a:off x="5292080" y="699542"/>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One more example…</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144016" y="1549117"/>
            <a:ext cx="3995936" cy="2246769"/>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statInt</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double </a:t>
            </a:r>
            <a:r>
              <a:rPr lang="en-US" sz="1400" dirty="0" err="1" smtClean="0">
                <a:solidFill>
                  <a:schemeClr val="bg2"/>
                </a:solidFill>
                <a:latin typeface="Consolas" pitchFamily="49" charset="0"/>
                <a:ea typeface="ヒラギノ角ゴ Pro W3" charset="0"/>
                <a:cs typeface="Consolas" pitchFamily="49" charset="0"/>
              </a:rPr>
              <a:t>statDNotInit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char </a:t>
            </a:r>
            <a:r>
              <a:rPr lang="en-US" sz="1400" dirty="0" err="1" smtClean="0">
                <a:solidFill>
                  <a:schemeClr val="bg2"/>
                </a:solidFill>
                <a:latin typeface="Consolas" pitchFamily="49" charset="0"/>
                <a:ea typeface="ヒラギノ角ゴ Pro W3" charset="0"/>
                <a:cs typeface="Consolas" pitchFamily="49" charset="0"/>
              </a:rPr>
              <a:t>globChar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localInt</a:t>
            </a:r>
            <a:r>
              <a:rPr lang="en-US" sz="1400" dirty="0" smtClean="0">
                <a:solidFill>
                  <a:schemeClr val="bg2"/>
                </a:solidFill>
                <a:latin typeface="Consolas" pitchFamily="49" charset="0"/>
                <a:ea typeface="ヒラギノ角ゴ Pro W3" charset="0"/>
                <a:cs typeface="Consolas" pitchFamily="49" charset="0"/>
              </a:rPr>
              <a:t> = 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dirty="0"/>
          </a:p>
        </p:txBody>
      </p:sp>
      <p:sp>
        <p:nvSpPr>
          <p:cNvPr id="9" name="Rectangle 8"/>
          <p:cNvSpPr/>
          <p:nvPr/>
        </p:nvSpPr>
        <p:spPr>
          <a:xfrm>
            <a:off x="683568" y="824394"/>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10" name="Rectangle 9"/>
          <p:cNvSpPr/>
          <p:nvPr/>
        </p:nvSpPr>
        <p:spPr>
          <a:xfrm>
            <a:off x="3707904" y="1618803"/>
            <a:ext cx="5153888" cy="138499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0000000000000021 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0000000000000001 B </a:t>
            </a:r>
            <a:r>
              <a:rPr lang="en-US" sz="1400" dirty="0" err="1" smtClean="0">
                <a:solidFill>
                  <a:schemeClr val="bg2"/>
                </a:solidFill>
                <a:latin typeface="Consolas" pitchFamily="49" charset="0"/>
                <a:ea typeface="ヒラギノ角ゴ Pro W3" charset="0"/>
                <a:cs typeface="Consolas" pitchFamily="49" charset="0"/>
              </a:rPr>
              <a:t>globChar</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0000000000000008 0000000000000008 b </a:t>
            </a:r>
            <a:r>
              <a:rPr lang="en-US" sz="1400" dirty="0" err="1" smtClean="0">
                <a:solidFill>
                  <a:schemeClr val="bg2"/>
                </a:solidFill>
                <a:latin typeface="Consolas" pitchFamily="49" charset="0"/>
                <a:ea typeface="ヒラギノ角ゴ Pro W3" charset="0"/>
                <a:cs typeface="Consolas" pitchFamily="49" charset="0"/>
              </a:rPr>
              <a:t>statDNotInit</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0000000000000004 d </a:t>
            </a:r>
            <a:r>
              <a:rPr lang="en-US" sz="1400" dirty="0" err="1" smtClean="0">
                <a:solidFill>
                  <a:schemeClr val="bg2"/>
                </a:solidFill>
                <a:latin typeface="Consolas" pitchFamily="49" charset="0"/>
                <a:ea typeface="ヒラギノ角ゴ Pro W3" charset="0"/>
                <a:cs typeface="Consolas" pitchFamily="49" charset="0"/>
              </a:rPr>
              <a:t>statInt</a:t>
            </a:r>
            <a:endParaRPr lang="en-US" dirty="0"/>
          </a:p>
        </p:txBody>
      </p:sp>
      <p:sp>
        <p:nvSpPr>
          <p:cNvPr id="11" name="Rectangle 10"/>
          <p:cNvSpPr/>
          <p:nvPr/>
        </p:nvSpPr>
        <p:spPr>
          <a:xfrm>
            <a:off x="5148064" y="824394"/>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
        <p:nvSpPr>
          <p:cNvPr id="12" name="Rectangle 11"/>
          <p:cNvSpPr/>
          <p:nvPr/>
        </p:nvSpPr>
        <p:spPr>
          <a:xfrm>
            <a:off x="107504" y="4155926"/>
            <a:ext cx="8155641" cy="307777"/>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Full description can be found here https://sourceware.org/binutils/docs/binutils/nm.html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8" name="Rectangle 7"/>
          <p:cNvSpPr/>
          <p:nvPr/>
        </p:nvSpPr>
        <p:spPr>
          <a:xfrm>
            <a:off x="432048" y="902786"/>
            <a:ext cx="3995936" cy="3539430"/>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stdio.h</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S</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printf</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rgbClr val="00B050"/>
                </a:solidFill>
                <a:latin typeface="Consolas" pitchFamily="49" charset="0"/>
                <a:ea typeface="ヒラギノ角ゴ Pro W3" charset="0"/>
                <a:cs typeface="Consolas" pitchFamily="49" charset="0"/>
              </a:rPr>
              <a:t>A</a:t>
            </a:r>
            <a:r>
              <a:rPr lang="en-US" sz="1400" dirty="0" smtClean="0">
                <a:solidFill>
                  <a:schemeClr val="bg2"/>
                </a:solidFill>
                <a:latin typeface="Consolas" pitchFamily="49" charset="0"/>
                <a:ea typeface="ヒラギノ角ゴ Pro W3" charset="0"/>
                <a:cs typeface="Consolas" pitchFamily="49" charset="0"/>
              </a:rPr>
              <a:t>.cpp\n");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err="1" smtClean="0">
                <a:solidFill>
                  <a:srgbClr val="00B050"/>
                </a:solidFill>
                <a:latin typeface="Consolas" pitchFamily="49" charset="0"/>
                <a:ea typeface="ヒラギノ角ゴ Pro W3" charset="0"/>
                <a:cs typeface="Consolas" pitchFamily="49" charset="0"/>
              </a:rPr>
              <a:t>A</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 </a:t>
            </a:r>
            <a:r>
              <a:rPr lang="en-US" sz="1400" dirty="0" err="1" smtClean="0">
                <a:solidFill>
                  <a:schemeClr val="bg2"/>
                </a:solidFill>
                <a:latin typeface="Consolas" pitchFamily="49" charset="0"/>
                <a:ea typeface="ヒラギノ角ゴ Pro W3" charset="0"/>
                <a:cs typeface="Consolas" pitchFamily="49" charset="0"/>
              </a:rPr>
              <a:t>s</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s.foo();</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
        <p:nvSpPr>
          <p:cNvPr id="10" name="Rectangle 9"/>
          <p:cNvSpPr/>
          <p:nvPr/>
        </p:nvSpPr>
        <p:spPr>
          <a:xfrm>
            <a:off x="3378552" y="915566"/>
            <a:ext cx="5153888" cy="3539430"/>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stdio.h</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S</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printf</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rgbClr val="00B050"/>
                </a:solidFill>
                <a:latin typeface="Consolas" pitchFamily="49" charset="0"/>
                <a:ea typeface="ヒラギノ角ゴ Pro W3" charset="0"/>
                <a:cs typeface="Consolas" pitchFamily="49" charset="0"/>
              </a:rPr>
              <a:t>B</a:t>
            </a:r>
            <a:r>
              <a:rPr lang="en-US" sz="1400" dirty="0" smtClean="0">
                <a:solidFill>
                  <a:schemeClr val="bg2"/>
                </a:solidFill>
                <a:latin typeface="Consolas" pitchFamily="49" charset="0"/>
                <a:ea typeface="ヒラギノ角ゴ Pro W3" charset="0"/>
                <a:cs typeface="Consolas" pitchFamily="49" charset="0"/>
              </a:rPr>
              <a:t>.cpp\n");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err="1" smtClean="0">
                <a:solidFill>
                  <a:srgbClr val="00B050"/>
                </a:solidFill>
                <a:latin typeface="Consolas" pitchFamily="49" charset="0"/>
                <a:ea typeface="ヒラギノ角ゴ Pro W3" charset="0"/>
                <a:cs typeface="Consolas" pitchFamily="49" charset="0"/>
              </a:rPr>
              <a:t>B</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 </a:t>
            </a:r>
            <a:r>
              <a:rPr lang="en-US" sz="1400" dirty="0" err="1" smtClean="0">
                <a:solidFill>
                  <a:schemeClr val="bg2"/>
                </a:solidFill>
                <a:latin typeface="Consolas" pitchFamily="49" charset="0"/>
                <a:ea typeface="ヒラギノ角ゴ Pro W3" charset="0"/>
                <a:cs typeface="Consolas" pitchFamily="49" charset="0"/>
              </a:rPr>
              <a:t>s</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s.foo();</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
        <p:nvSpPr>
          <p:cNvPr id="12" name="Rectangle 11"/>
          <p:cNvSpPr/>
          <p:nvPr/>
        </p:nvSpPr>
        <p:spPr>
          <a:xfrm>
            <a:off x="6408712" y="901045"/>
            <a:ext cx="4572000" cy="2246769"/>
          </a:xfrm>
          <a:prstGeom prst="rect">
            <a:avLst/>
          </a:prstGeom>
        </p:spPr>
        <p:txBody>
          <a:bodyPr>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fooB</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fooA</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fooB</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1600438"/>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A.cpp</a:t>
            </a:r>
          </a:p>
          <a:p>
            <a:r>
              <a:rPr lang="en-US" sz="1400" dirty="0" smtClean="0">
                <a:solidFill>
                  <a:schemeClr val="bg2"/>
                </a:solidFill>
                <a:latin typeface="Consolas" pitchFamily="49" charset="0"/>
                <a:ea typeface="ヒラギノ角ゴ Pro W3" charset="0"/>
                <a:cs typeface="Consolas" pitchFamily="49" charset="0"/>
              </a:rPr>
              <a:t>A.cpp</a:t>
            </a:r>
          </a:p>
        </p:txBody>
      </p:sp>
      <p:sp>
        <p:nvSpPr>
          <p:cNvPr id="7" name="Rectangle 6"/>
          <p:cNvSpPr/>
          <p:nvPr/>
        </p:nvSpPr>
        <p:spPr>
          <a:xfrm>
            <a:off x="490128" y="4083918"/>
            <a:ext cx="8155641" cy="523220"/>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Breaking one definition rule.</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           C++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3108543"/>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A.cpp</a:t>
            </a:r>
          </a:p>
          <a:p>
            <a:r>
              <a:rPr lang="en-US" sz="1400" dirty="0" smtClean="0">
                <a:solidFill>
                  <a:schemeClr val="bg2"/>
                </a:solidFill>
                <a:latin typeface="Consolas" pitchFamily="49" charset="0"/>
                <a:ea typeface="ヒラギノ角ゴ Pro W3" charset="0"/>
                <a:cs typeface="Consolas" pitchFamily="49" charset="0"/>
              </a:rPr>
              <a:t>A.cpp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3323987"/>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A.cpp</a:t>
            </a:r>
          </a:p>
          <a:p>
            <a:r>
              <a:rPr lang="en-US" sz="1400" dirty="0" smtClean="0">
                <a:solidFill>
                  <a:srgbClr val="00B050"/>
                </a:solidFill>
                <a:latin typeface="Consolas" pitchFamily="49" charset="0"/>
                <a:ea typeface="ヒラギノ角ゴ Pro W3" charset="0"/>
                <a:cs typeface="Consolas" pitchFamily="49" charset="0"/>
              </a:rPr>
              <a:t>A.cpp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B.cpp</a:t>
            </a:r>
          </a:p>
          <a:p>
            <a:r>
              <a:rPr lang="en-US" sz="1400" dirty="0" smtClean="0">
                <a:solidFill>
                  <a:srgbClr val="00B050"/>
                </a:solidFill>
                <a:latin typeface="Consolas" pitchFamily="49" charset="0"/>
                <a:ea typeface="ヒラギノ角ゴ Pro W3" charset="0"/>
                <a:cs typeface="Consolas" pitchFamily="49" charset="0"/>
              </a:rPr>
              <a:t>B.cpp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1475656" y="802903"/>
            <a:ext cx="5788764" cy="3808735"/>
          </a:xfrm>
          <a:prstGeom prst="rect">
            <a:avLst/>
          </a:prstGeom>
        </p:spPr>
        <p:txBody>
          <a:bodyPr wrap="none">
            <a:spAutoFit/>
          </a:bodyPr>
          <a:lstStyle/>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-d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0000000000400578 &lt;_Z4fooAv&gt;:</a:t>
            </a:r>
          </a:p>
          <a:p>
            <a:r>
              <a:rPr lang="en-US" sz="1050" dirty="0" smtClean="0">
                <a:solidFill>
                  <a:schemeClr val="bg2"/>
                </a:solidFill>
                <a:latin typeface="Consolas" pitchFamily="49" charset="0"/>
                <a:ea typeface="ヒラギノ角ゴ Pro W3" charset="0"/>
                <a:cs typeface="Consolas" pitchFamily="49" charset="0"/>
              </a:rPr>
              <a:t>  400578: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400579: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40057c: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400580:       48 8d 7d ff             lea    0xffffffffffffffff(%</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r>
              <a:rPr lang="en-US" sz="1050" dirty="0" err="1" smtClean="0">
                <a:solidFill>
                  <a:schemeClr val="bg2"/>
                </a:solidFill>
                <a:latin typeface="Consolas" pitchFamily="49" charset="0"/>
                <a:ea typeface="ヒラギノ角ゴ Pro W3" charset="0"/>
                <a:cs typeface="Consolas" pitchFamily="49" charset="0"/>
              </a:rPr>
              <a:t>rdi</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400584:       e8 2b 00 00 00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4005b4 &lt;_ZN1S3fooEv&gt;</a:t>
            </a:r>
          </a:p>
          <a:p>
            <a:r>
              <a:rPr lang="en-US" sz="1050" dirty="0" smtClean="0">
                <a:solidFill>
                  <a:schemeClr val="bg2"/>
                </a:solidFill>
                <a:latin typeface="Consolas" pitchFamily="49" charset="0"/>
                <a:ea typeface="ヒラギノ角ゴ Pro W3" charset="0"/>
                <a:cs typeface="Consolas" pitchFamily="49" charset="0"/>
              </a:rPr>
              <a:t>  400589: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40058a: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40058b:       90                      </a:t>
            </a:r>
            <a:r>
              <a:rPr lang="en-US" sz="1050" dirty="0" err="1" smtClean="0">
                <a:solidFill>
                  <a:schemeClr val="bg2"/>
                </a:solidFill>
                <a:latin typeface="Consolas" pitchFamily="49" charset="0"/>
                <a:ea typeface="ヒラギノ角ゴ Pro W3" charset="0"/>
                <a:cs typeface="Consolas" pitchFamily="49" charset="0"/>
              </a:rPr>
              <a:t>nop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00000000004005e4 &lt;_Z4fooBv&gt;:</a:t>
            </a:r>
          </a:p>
          <a:p>
            <a:r>
              <a:rPr lang="en-US" sz="1050" dirty="0" smtClean="0">
                <a:solidFill>
                  <a:schemeClr val="bg2"/>
                </a:solidFill>
                <a:latin typeface="Consolas" pitchFamily="49" charset="0"/>
                <a:ea typeface="ヒラギノ角ゴ Pro W3" charset="0"/>
                <a:cs typeface="Consolas" pitchFamily="49" charset="0"/>
              </a:rPr>
              <a:t>  4005e4: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4005e5: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4005e8: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4005ec:       48 8d 7d ff             lea    0xffffffffffffffff(%</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r>
              <a:rPr lang="en-US" sz="1050" dirty="0" err="1" smtClean="0">
                <a:solidFill>
                  <a:schemeClr val="bg2"/>
                </a:solidFill>
                <a:latin typeface="Consolas" pitchFamily="49" charset="0"/>
                <a:ea typeface="ヒラギノ角ゴ Pro W3" charset="0"/>
                <a:cs typeface="Consolas" pitchFamily="49" charset="0"/>
              </a:rPr>
              <a:t>rdi</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4005f0:       e8 bf ff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4005b4 &lt;_ZN1S3fooEv&gt;</a:t>
            </a:r>
          </a:p>
          <a:p>
            <a:r>
              <a:rPr lang="en-US" sz="1050" dirty="0" smtClean="0">
                <a:solidFill>
                  <a:schemeClr val="bg2"/>
                </a:solidFill>
                <a:latin typeface="Consolas" pitchFamily="49" charset="0"/>
                <a:ea typeface="ヒラギノ角ゴ Pro W3" charset="0"/>
                <a:cs typeface="Consolas" pitchFamily="49" charset="0"/>
              </a:rPr>
              <a:t>  4005f5: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4005f6: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4005f7:       90                      </a:t>
            </a:r>
            <a:r>
              <a:rPr lang="en-US" sz="1050" dirty="0" err="1" smtClean="0">
                <a:solidFill>
                  <a:schemeClr val="bg2"/>
                </a:solidFill>
                <a:latin typeface="Consolas" pitchFamily="49" charset="0"/>
                <a:ea typeface="ヒラギノ角ゴ Pro W3" charset="0"/>
                <a:cs typeface="Consolas" pitchFamily="49" charset="0"/>
              </a:rPr>
              <a:t>nop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1475656" y="802903"/>
            <a:ext cx="5788764" cy="3647152"/>
          </a:xfrm>
          <a:prstGeom prst="rect">
            <a:avLst/>
          </a:prstGeom>
        </p:spPr>
        <p:txBody>
          <a:bodyPr wrap="none">
            <a:spAutoFit/>
          </a:bodyPr>
          <a:lstStyle/>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-d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00000000004005b4 &lt;_ZN1S3fooEv&gt;:</a:t>
            </a:r>
          </a:p>
          <a:p>
            <a:r>
              <a:rPr lang="en-US" sz="1050" dirty="0" smtClean="0">
                <a:solidFill>
                  <a:schemeClr val="bg2"/>
                </a:solidFill>
                <a:latin typeface="Consolas" pitchFamily="49" charset="0"/>
                <a:ea typeface="ヒラギノ角ゴ Pro W3" charset="0"/>
                <a:cs typeface="Consolas" pitchFamily="49" charset="0"/>
              </a:rPr>
              <a:t>  4005b4: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4005b5: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4005b8: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4005bc:       48 89 7d f8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%rdi,0xfffffffffffffff8(%</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  4005c0:       bf 08 07 40 00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$0x400708,%edi</a:t>
            </a:r>
          </a:p>
          <a:p>
            <a:r>
              <a:rPr lang="en-US" sz="1050" dirty="0" smtClean="0">
                <a:solidFill>
                  <a:schemeClr val="bg2"/>
                </a:solidFill>
                <a:latin typeface="Consolas" pitchFamily="49" charset="0"/>
                <a:ea typeface="ヒラギノ角ゴ Pro W3" charset="0"/>
                <a:cs typeface="Consolas" pitchFamily="49" charset="0"/>
              </a:rPr>
              <a:t>  4005c5:       e8 9e </a:t>
            </a:r>
            <a:r>
              <a:rPr lang="en-US" sz="1050" dirty="0" err="1" smtClean="0">
                <a:solidFill>
                  <a:schemeClr val="bg2"/>
                </a:solidFill>
                <a:latin typeface="Consolas" pitchFamily="49" charset="0"/>
                <a:ea typeface="ヒラギノ角ゴ Pro W3" charset="0"/>
                <a:cs typeface="Consolas" pitchFamily="49" charset="0"/>
              </a:rPr>
              <a:t>fe</a:t>
            </a:r>
            <a:r>
              <a:rPr lang="en-US" sz="1050" dirty="0" smtClean="0">
                <a:solidFill>
                  <a:schemeClr val="bg2"/>
                </a:solidFill>
                <a:latin typeface="Consolas" pitchFamily="49" charset="0"/>
                <a:ea typeface="ヒラギノ角ゴ Pro W3" charset="0"/>
                <a:cs typeface="Consolas" pitchFamily="49" charset="0"/>
              </a:rPr>
              <a:t> ff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400468 &lt;</a:t>
            </a:r>
            <a:r>
              <a:rPr lang="en-US" sz="1050" dirty="0" err="1" smtClean="0">
                <a:solidFill>
                  <a:schemeClr val="bg2"/>
                </a:solidFill>
                <a:latin typeface="Consolas" pitchFamily="49" charset="0"/>
                <a:ea typeface="ヒラギノ角ゴ Pro W3" charset="0"/>
                <a:cs typeface="Consolas" pitchFamily="49" charset="0"/>
              </a:rPr>
              <a:t>puts@plt</a:t>
            </a:r>
            <a:r>
              <a:rPr lang="en-US" sz="1050" dirty="0" smtClean="0">
                <a:solidFill>
                  <a:schemeClr val="bg2"/>
                </a:solidFill>
                <a:latin typeface="Consolas" pitchFamily="49" charset="0"/>
                <a:ea typeface="ヒラギノ角ゴ Pro W3" charset="0"/>
                <a:cs typeface="Consolas" pitchFamily="49" charset="0"/>
              </a:rPr>
              <a:t>&gt;</a:t>
            </a:r>
          </a:p>
          <a:p>
            <a:r>
              <a:rPr lang="en-US" sz="1050" dirty="0" smtClean="0">
                <a:solidFill>
                  <a:schemeClr val="bg2"/>
                </a:solidFill>
                <a:latin typeface="Consolas" pitchFamily="49" charset="0"/>
                <a:ea typeface="ヒラギノ角ゴ Pro W3" charset="0"/>
                <a:cs typeface="Consolas" pitchFamily="49" charset="0"/>
              </a:rPr>
              <a:t>  4005ca: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4005cb: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-s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Contents of section .</a:t>
            </a:r>
            <a:r>
              <a:rPr lang="en-US" sz="1050" dirty="0" err="1" smtClean="0">
                <a:solidFill>
                  <a:schemeClr val="bg2"/>
                </a:solidFill>
                <a:latin typeface="Consolas" pitchFamily="49" charset="0"/>
                <a:ea typeface="ヒラギノ角ゴ Pro W3" charset="0"/>
                <a:cs typeface="Consolas" pitchFamily="49" charset="0"/>
              </a:rPr>
              <a:t>rodata</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 4006f8 01000200 00000000 00000000 00000000  ................</a:t>
            </a:r>
          </a:p>
          <a:p>
            <a:r>
              <a:rPr lang="en-US" sz="1050" dirty="0" smtClean="0">
                <a:solidFill>
                  <a:schemeClr val="bg2"/>
                </a:solidFill>
                <a:latin typeface="Consolas" pitchFamily="49" charset="0"/>
                <a:ea typeface="ヒラギノ角ゴ Pro W3" charset="0"/>
                <a:cs typeface="Consolas" pitchFamily="49" charset="0"/>
              </a:rPr>
              <a:t> 400708 412e6370 7000422e 63707000           </a:t>
            </a:r>
            <a:r>
              <a:rPr lang="en-US" sz="1050" dirty="0" err="1" smtClean="0">
                <a:solidFill>
                  <a:schemeClr val="bg2"/>
                </a:solidFill>
                <a:latin typeface="Consolas" pitchFamily="49" charset="0"/>
                <a:ea typeface="ヒラギノ角ゴ Pro W3" charset="0"/>
                <a:cs typeface="Consolas" pitchFamily="49" charset="0"/>
              </a:rPr>
              <a:t>A.cpp.B.cpp</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1240895" y="4296166"/>
            <a:ext cx="7867609" cy="307777"/>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If we revert the order of linking object files than we will see “</a:t>
            </a:r>
            <a:r>
              <a:rPr lang="en-US" sz="1400" i="1" dirty="0" err="1" smtClean="0">
                <a:solidFill>
                  <a:schemeClr val="bg2"/>
                </a:solidFill>
                <a:latin typeface="+mn-lt"/>
                <a:ea typeface="ヒラギノ角ゴ Pro W3" charset="0"/>
                <a:cs typeface="Consolas" pitchFamily="49" charset="0"/>
              </a:rPr>
              <a:t>B.cpp.A.cpp</a:t>
            </a:r>
            <a:r>
              <a:rPr lang="en-US" sz="1400" i="1" dirty="0" smtClean="0">
                <a:solidFill>
                  <a:schemeClr val="bg2"/>
                </a:solidFill>
                <a:latin typeface="+mn-lt"/>
                <a:ea typeface="ヒラギノ角ゴ Pro W3" charset="0"/>
                <a:cs typeface="Consolas" pitchFamily="49"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63135"/>
            <a:ext cx="8229600" cy="480423"/>
          </a:xfrm>
        </p:spPr>
        <p:txBody>
          <a:bodyPr/>
          <a:lstStyle/>
          <a:p>
            <a:pPr algn="ctr"/>
            <a:r>
              <a:rPr lang="en-US" sz="3200" dirty="0" smtClean="0"/>
              <a:t>Static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1168887" y="4236318"/>
            <a:ext cx="67874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Static library is just a collection(archive) of object files.</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5" name="Picture 3" descr="D:\userdata\bakhvalo\My Documents\GitHub\Linker\Pictures\Static Library.jpg"/>
          <p:cNvPicPr>
            <a:picLocks noChangeAspect="1" noChangeArrowheads="1"/>
          </p:cNvPicPr>
          <p:nvPr/>
        </p:nvPicPr>
        <p:blipFill>
          <a:blip r:embed="rId2"/>
          <a:srcRect/>
          <a:stretch>
            <a:fillRect/>
          </a:stretch>
        </p:blipFill>
        <p:spPr bwMode="auto">
          <a:xfrm>
            <a:off x="1631057" y="915566"/>
            <a:ext cx="5605239" cy="330692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827584" y="3507854"/>
            <a:ext cx="2880320" cy="576064"/>
          </a:xfrm>
          <a:prstGeom prst="ellipse">
            <a:avLst/>
          </a:prstGeom>
          <a:solidFill>
            <a:schemeClr val="bg1"/>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noFill/>
            </a:endParaRPr>
          </a:p>
        </p:txBody>
      </p:sp>
      <p:sp>
        <p:nvSpPr>
          <p:cNvPr id="2" name="Title 1"/>
          <p:cNvSpPr>
            <a:spLocks noGrp="1"/>
          </p:cNvSpPr>
          <p:nvPr>
            <p:ph type="title"/>
          </p:nvPr>
        </p:nvSpPr>
        <p:spPr>
          <a:xfrm>
            <a:off x="416169" y="435143"/>
            <a:ext cx="8229600" cy="480423"/>
          </a:xfrm>
        </p:spPr>
        <p:txBody>
          <a:bodyPr/>
          <a:lstStyle/>
          <a:p>
            <a:pPr algn="ctr"/>
            <a:r>
              <a:rPr lang="en-US" sz="3200" dirty="0" smtClean="0"/>
              <a:t>What is linker for?</a:t>
            </a:r>
            <a:endParaRPr lang="en-US" sz="3200" dirty="0"/>
          </a:p>
        </p:txBody>
      </p:sp>
      <p:sp>
        <p:nvSpPr>
          <p:cNvPr id="3" name="Content Placeholder 2"/>
          <p:cNvSpPr>
            <a:spLocks noGrp="1"/>
          </p:cNvSpPr>
          <p:nvPr>
            <p:ph sz="quarter" idx="13"/>
          </p:nvPr>
        </p:nvSpPr>
        <p:spPr>
          <a:xfrm>
            <a:off x="1312903" y="1059582"/>
            <a:ext cx="6859497" cy="3240360"/>
          </a:xfrm>
        </p:spPr>
        <p:txBody>
          <a:bodyPr/>
          <a:lstStyle/>
          <a:p>
            <a:pPr lvl="1">
              <a:buNone/>
            </a:pPr>
            <a:r>
              <a:rPr lang="en-US" dirty="0" smtClean="0"/>
              <a:t>Compilation steps:</a:t>
            </a:r>
          </a:p>
          <a:p>
            <a:pPr lvl="1">
              <a:buNone/>
            </a:pPr>
            <a:endParaRPr lang="en-US" dirty="0" smtClean="0"/>
          </a:p>
          <a:p>
            <a:pPr lvl="1">
              <a:buFont typeface="Arial" pitchFamily="34" charset="0"/>
              <a:buChar char="•"/>
            </a:pPr>
            <a:r>
              <a:rPr lang="en-US" dirty="0" smtClean="0"/>
              <a:t>Preprocessing</a:t>
            </a:r>
          </a:p>
          <a:p>
            <a:pPr lvl="1">
              <a:buFont typeface="Arial" pitchFamily="34" charset="0"/>
              <a:buChar char="•"/>
            </a:pPr>
            <a:r>
              <a:rPr lang="en-US" dirty="0" smtClean="0"/>
              <a:t>Translation</a:t>
            </a:r>
          </a:p>
          <a:p>
            <a:pPr lvl="1">
              <a:buFont typeface="Arial" pitchFamily="34" charset="0"/>
              <a:buChar char="•"/>
            </a:pPr>
            <a:r>
              <a:rPr lang="en-US" dirty="0" smtClean="0"/>
              <a:t>Assembling</a:t>
            </a:r>
          </a:p>
          <a:p>
            <a:pPr lvl="1">
              <a:buFont typeface="Arial" pitchFamily="34" charset="0"/>
              <a:buChar char="•"/>
            </a:pPr>
            <a:r>
              <a:rPr lang="en-US" dirty="0" smtClean="0"/>
              <a:t>Linking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63135"/>
            <a:ext cx="8229600" cy="480423"/>
          </a:xfrm>
        </p:spPr>
        <p:txBody>
          <a:bodyPr/>
          <a:lstStyle/>
          <a:p>
            <a:pPr algn="ctr"/>
            <a:r>
              <a:rPr lang="en-US" sz="3200" dirty="0" smtClean="0"/>
              <a:t>Static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251520" y="4236318"/>
            <a:ext cx="85876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Static library are used like a building blocks for other components</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4099" name="Picture 3" descr="D:\userdata\bakhvalo\My Documents\GitHub\Linker\Pictures\Static Library2.jpg"/>
          <p:cNvPicPr>
            <a:picLocks noChangeAspect="1" noChangeArrowheads="1"/>
          </p:cNvPicPr>
          <p:nvPr/>
        </p:nvPicPr>
        <p:blipFill>
          <a:blip r:embed="rId2"/>
          <a:srcRect/>
          <a:stretch>
            <a:fillRect/>
          </a:stretch>
        </p:blipFill>
        <p:spPr bwMode="auto">
          <a:xfrm>
            <a:off x="804664" y="771550"/>
            <a:ext cx="7511752" cy="3418176"/>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432048" y="1332513"/>
            <a:ext cx="3995936" cy="203132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unsigned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8" name="Rectangle 7"/>
          <p:cNvSpPr/>
          <p:nvPr/>
        </p:nvSpPr>
        <p:spPr>
          <a:xfrm>
            <a:off x="4499992" y="1333093"/>
            <a:ext cx="3995936" cy="2246769"/>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unsigned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Counter::count = 0;</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Counter::Counter()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48072" y="1332513"/>
            <a:ext cx="3995936" cy="2677656"/>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Counter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Counter B;</a:t>
            </a:r>
          </a:p>
        </p:txBody>
      </p:sp>
      <p:sp>
        <p:nvSpPr>
          <p:cNvPr id="8" name="Rectangle 7"/>
          <p:cNvSpPr/>
          <p:nvPr/>
        </p:nvSpPr>
        <p:spPr>
          <a:xfrm>
            <a:off x="4499992" y="1333093"/>
            <a:ext cx="3995936" cy="203132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Counter::count;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1332513"/>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1763400"/>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ar</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rcs</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libStaticlib.a</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Counter.o</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a:t>
            </a:r>
            <a:r>
              <a:rPr lang="en-US" sz="1400" dirty="0" smtClean="0">
                <a:solidFill>
                  <a:srgbClr val="00B050"/>
                </a:solidFill>
                <a:latin typeface="Consolas" pitchFamily="49" charset="0"/>
                <a:ea typeface="ヒラギノ角ゴ Pro W3" charset="0"/>
                <a:cs typeface="Consolas" pitchFamily="49" charset="0"/>
              </a:rPr>
              <a:t>-L./ -</a:t>
            </a:r>
            <a:r>
              <a:rPr lang="en-US" sz="1400" dirty="0" err="1" smtClean="0">
                <a:solidFill>
                  <a:srgbClr val="00B050"/>
                </a:solidFill>
                <a:latin typeface="Consolas" pitchFamily="49" charset="0"/>
                <a:ea typeface="ヒラギノ角ゴ Pro W3" charset="0"/>
                <a:cs typeface="Consolas" pitchFamily="49" charset="0"/>
              </a:rPr>
              <a:t>lStaticlib</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0</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dirty="0" smtClean="0">
                <a:solidFill>
                  <a:schemeClr val="bg2"/>
                </a:solidFill>
                <a:latin typeface="+mn-lt"/>
                <a:ea typeface="ヒラギノ角ゴ Pro W3" charset="0"/>
              </a:rPr>
              <a:t>Now we will ship </a:t>
            </a: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main.o</a:t>
            </a:r>
            <a:r>
              <a:rPr lang="en-US" dirty="0" smtClean="0">
                <a:solidFill>
                  <a:schemeClr val="bg2"/>
                </a:solidFill>
                <a:latin typeface="+mn-lt"/>
                <a:ea typeface="ヒラギノ角ゴ Pro W3" charset="0"/>
              </a:rPr>
              <a:t> as a static library:</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2051432"/>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rcs</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libStaticlib.a</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err="1" smtClean="0">
                <a:solidFill>
                  <a:schemeClr val="bg2"/>
                </a:solidFill>
                <a:latin typeface="Consolas" pitchFamily="49" charset="0"/>
                <a:ea typeface="ヒラギノ角ゴ Pro W3" charset="0"/>
                <a:cs typeface="Consolas" pitchFamily="49" charset="0"/>
              </a:rPr>
              <a:t>lStaticlib</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1</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main.o</a:t>
            </a:r>
            <a:r>
              <a:rPr lang="en-US" dirty="0" smtClean="0">
                <a:solidFill>
                  <a:schemeClr val="bg2"/>
                </a:solidFill>
                <a:latin typeface="+mn-lt"/>
                <a:ea typeface="ヒラギノ角ゴ Pro W3" charset="0"/>
              </a:rPr>
              <a:t> are included in static library.</a:t>
            </a:r>
          </a:p>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noProof="0" dirty="0" smtClean="0">
                <a:solidFill>
                  <a:schemeClr val="bg2"/>
                </a:solidFill>
                <a:latin typeface="+mn-lt"/>
                <a:ea typeface="ヒラギノ角ゴ Pro W3" charset="0"/>
              </a:rPr>
              <a:t>Explicitly add </a:t>
            </a:r>
            <a:r>
              <a:rPr lang="en-US" noProof="0" dirty="0" err="1" smtClean="0">
                <a:solidFill>
                  <a:schemeClr val="bg2"/>
                </a:solidFill>
                <a:latin typeface="+mn-lt"/>
                <a:ea typeface="ヒラギノ角ゴ Pro W3" charset="0"/>
              </a:rPr>
              <a:t>A.o</a:t>
            </a:r>
            <a:r>
              <a:rPr lang="en-US" noProof="0" dirty="0" smtClean="0">
                <a:solidFill>
                  <a:schemeClr val="bg2"/>
                </a:solidFill>
                <a:latin typeface="+mn-lt"/>
                <a:ea typeface="ヒラギノ角ゴ Pro W3" charset="0"/>
              </a:rPr>
              <a:t> for the linker.</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2051432"/>
            <a:ext cx="7020273" cy="181588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rcs</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libStaticlib.a</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Wl</a:t>
            </a:r>
            <a:r>
              <a:rPr lang="en-US" sz="1400" dirty="0" smtClean="0">
                <a:solidFill>
                  <a:srgbClr val="00B050"/>
                </a:solidFill>
                <a:latin typeface="Consolas" pitchFamily="49" charset="0"/>
                <a:ea typeface="ヒラギノ角ゴ Pro W3" charset="0"/>
                <a:cs typeface="Consolas" pitchFamily="49" charset="0"/>
              </a:rPr>
              <a:t>,--whole-archive -</a:t>
            </a:r>
            <a:r>
              <a:rPr lang="en-US" sz="1400" dirty="0" err="1" smtClean="0">
                <a:solidFill>
                  <a:srgbClr val="00B050"/>
                </a:solidFill>
                <a:latin typeface="Consolas" pitchFamily="49" charset="0"/>
                <a:ea typeface="ヒラギノ角ゴ Pro W3" charset="0"/>
                <a:cs typeface="Consolas" pitchFamily="49" charset="0"/>
              </a:rPr>
              <a:t>lStaticlib</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Wl</a:t>
            </a:r>
            <a:r>
              <a:rPr lang="en-US" sz="1400" dirty="0" smtClean="0">
                <a:solidFill>
                  <a:srgbClr val="00B050"/>
                </a:solidFill>
                <a:latin typeface="Consolas" pitchFamily="49" charset="0"/>
                <a:ea typeface="ヒラギノ角ゴ Pro W3" charset="0"/>
                <a:cs typeface="Consolas" pitchFamily="49" charset="0"/>
              </a:rPr>
              <a:t>,-no-whole-archive</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2</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main.o</a:t>
            </a:r>
            <a:r>
              <a:rPr lang="en-US" dirty="0" smtClean="0">
                <a:solidFill>
                  <a:schemeClr val="bg2"/>
                </a:solidFill>
                <a:latin typeface="+mn-lt"/>
                <a:ea typeface="ヒラギノ角ゴ Pro W3" charset="0"/>
              </a:rPr>
              <a:t> are included in static library.</a:t>
            </a:r>
          </a:p>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noProof="0" dirty="0" smtClean="0">
                <a:solidFill>
                  <a:schemeClr val="bg2"/>
                </a:solidFill>
                <a:latin typeface="+mn-lt"/>
                <a:ea typeface="ヒラギノ角ゴ Pro W3" charset="0"/>
              </a:rPr>
              <a:t>Forcing linker to include all object files from static library.</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Content Placeholder 2"/>
          <p:cNvSpPr txBox="1">
            <a:spLocks/>
          </p:cNvSpPr>
          <p:nvPr/>
        </p:nvSpPr>
        <p:spPr bwMode="auto">
          <a:xfrm>
            <a:off x="952863" y="4164310"/>
            <a:ext cx="6355441"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be careful with that option.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Shared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722920" y="13559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r>
              <a:rPr lang="en-US" sz="2400" dirty="0" smtClean="0">
                <a:solidFill>
                  <a:schemeClr val="bg2"/>
                </a:solidFill>
                <a:latin typeface="+mn-lt"/>
                <a:ea typeface="ヒラギノ角ゴ Pro W3" charset="0"/>
              </a:rPr>
              <a:t>It would be a best approach to have the same copy of </a:t>
            </a:r>
            <a:r>
              <a:rPr lang="en-US" sz="2400" dirty="0" err="1" smtClean="0">
                <a:solidFill>
                  <a:schemeClr val="bg2"/>
                </a:solidFill>
                <a:latin typeface="+mn-lt"/>
                <a:ea typeface="ヒラギノ角ゴ Pro W3" charset="0"/>
              </a:rPr>
              <a:t>printf</a:t>
            </a:r>
            <a:r>
              <a:rPr lang="en-US" sz="2400" dirty="0" smtClean="0">
                <a:solidFill>
                  <a:schemeClr val="bg2"/>
                </a:solidFill>
                <a:latin typeface="+mn-lt"/>
                <a:ea typeface="ヒラギノ角ゴ Pro W3" charset="0"/>
              </a:rPr>
              <a:t>() in every executable file in our system. That’s why shared library were invented.</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Export from shared library</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722920" y="13559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r>
              <a:rPr lang="en-US" sz="2400" dirty="0" smtClean="0">
                <a:solidFill>
                  <a:schemeClr val="bg2"/>
                </a:solidFill>
                <a:latin typeface="+mn-lt"/>
                <a:ea typeface="ヒラギノ角ゴ Pro W3" charset="0"/>
              </a:rPr>
              <a:t>Name mangling</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Preprocessing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642528"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#define UNUSED_VAR(x) (void)x</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UNUSED_VAR(a);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5184576" y="1779662"/>
            <a:ext cx="4572000"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-E -P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1224136" y="833100"/>
            <a:ext cx="3995936" cy="3754874"/>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 = 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return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833100"/>
            <a:ext cx="8476310" cy="3323987"/>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Counter c;</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   &lt;&lt; &amp;Counter::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a:t>
            </a:r>
          </a:p>
          <a:p>
            <a:r>
              <a:rPr lang="en-US" sz="1400" dirty="0" smtClean="0">
                <a:solidFill>
                  <a:schemeClr val="bg2"/>
                </a:solidFill>
                <a:latin typeface="Consolas" pitchFamily="49" charset="0"/>
                <a:ea typeface="ヒラギノ角ゴ Pro W3" charset="0"/>
                <a:cs typeface="Consolas" pitchFamily="49" charset="0"/>
              </a:rPr>
              <a:t>                                " value = " &lt;&lt;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833100"/>
            <a:ext cx="8476310" cy="3970318"/>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Counter c;</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 </a:t>
            </a: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   &lt;&lt; &amp;Counter::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a:t>
            </a:r>
          </a:p>
          <a:p>
            <a:r>
              <a:rPr lang="en-US" sz="1400" dirty="0" smtClean="0">
                <a:solidFill>
                  <a:schemeClr val="bg2"/>
                </a:solidFill>
                <a:latin typeface="Consolas" pitchFamily="49" charset="0"/>
                <a:ea typeface="ヒラギノ角ゴ Pro W3" charset="0"/>
                <a:cs typeface="Consolas" pitchFamily="49" charset="0"/>
              </a:rPr>
              <a:t>                            " value = " &lt;&lt;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Linux</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188497"/>
            <a:ext cx="8476310" cy="310854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Compile and run it on Linux machine: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-I./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-shared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LD_LIBRARY_PATH=&lt;path to </a:t>
            </a:r>
            <a:r>
              <a:rPr lang="en-US" sz="1400" dirty="0" err="1" smtClean="0">
                <a:solidFill>
                  <a:schemeClr val="bg2"/>
                </a:solidFill>
                <a:latin typeface="Consolas" pitchFamily="49" charset="0"/>
                <a:ea typeface="ヒラギノ角ゴ Pro W3" charset="0"/>
                <a:cs typeface="Consolas" pitchFamily="49" charset="0"/>
              </a:rPr>
              <a:t>sharedLib</a:t>
            </a:r>
            <a:r>
              <a:rPr lang="en-US" sz="1400" dirty="0" smtClean="0">
                <a:solidFill>
                  <a:schemeClr val="bg2"/>
                </a:solidFill>
                <a:latin typeface="Consolas" pitchFamily="49" charset="0"/>
                <a:ea typeface="ヒラギノ角ゴ Pro W3" charset="0"/>
                <a:cs typeface="Consolas" pitchFamily="49" charset="0"/>
              </a:rPr>
              <a:t>&gt;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export LD_LIBRARY_PATH</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err="1" smtClean="0">
                <a:solidFill>
                  <a:schemeClr val="bg2"/>
                </a:solidFill>
                <a:latin typeface="Consolas" pitchFamily="49" charset="0"/>
                <a:ea typeface="ヒラギノ角ゴ Pro W3" charset="0"/>
                <a:cs typeface="Consolas" pitchFamily="49" charset="0"/>
              </a:rPr>
              <a:t>lsharedLib</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0x6013a0 value = 1</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0x6013a0 value = 2</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conclusion: the same counter addressed</a:t>
            </a:r>
          </a:p>
          <a:p>
            <a:endParaRPr lang="en-US" sz="1400" dirty="0" smtClean="0">
              <a:solidFill>
                <a:schemeClr val="bg2"/>
              </a:solidFill>
              <a:latin typeface="Consolas" pitchFamily="49" charset="0"/>
              <a:ea typeface="ヒラギノ角ゴ Pro W3" charset="0"/>
              <a:cs typeface="Consolas" pitchFamily="49" charset="0"/>
            </a:endParaRPr>
          </a:p>
        </p:txBody>
      </p:sp>
      <p:sp>
        <p:nvSpPr>
          <p:cNvPr id="7" name="Content Placeholder 2"/>
          <p:cNvSpPr txBox="1">
            <a:spLocks/>
          </p:cNvSpPr>
          <p:nvPr/>
        </p:nvSpPr>
        <p:spPr bwMode="auto">
          <a:xfrm>
            <a:off x="251520" y="4236318"/>
            <a:ext cx="67874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In Linux all symbols are exported from shared library.</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Linux</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059582"/>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libsharedLib.so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0000000000200f08 0000000000000004 </a:t>
            </a:r>
            <a:r>
              <a:rPr lang="en-US" sz="1400" dirty="0" smtClean="0">
                <a:solidFill>
                  <a:srgbClr val="00B050"/>
                </a:solidFill>
                <a:latin typeface="Consolas" pitchFamily="49" charset="0"/>
                <a:ea typeface="ヒラギノ角ゴ Pro W3" charset="0"/>
                <a:cs typeface="Consolas" pitchFamily="49" charset="0"/>
              </a:rPr>
              <a:t>V</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a:t>
            </a:r>
            <a:r>
              <a:rPr lang="en-US" sz="1400" dirty="0" smtClean="0">
                <a:solidFill>
                  <a:srgbClr val="00B050"/>
                </a:solidFill>
                <a:latin typeface="Consolas" pitchFamily="49" charset="0"/>
                <a:ea typeface="ヒラギノ角ゴ Pro W3" charset="0"/>
                <a:cs typeface="Consolas" pitchFamily="49" charset="0"/>
              </a:rPr>
              <a:t>6013a0</a:t>
            </a:r>
            <a:r>
              <a:rPr lang="en-US" sz="1400" dirty="0" smtClean="0">
                <a:solidFill>
                  <a:schemeClr val="bg2"/>
                </a:solidFill>
                <a:latin typeface="Consolas" pitchFamily="49" charset="0"/>
                <a:ea typeface="ヒラギノ角ゴ Pro W3" charset="0"/>
                <a:cs typeface="Consolas" pitchFamily="49" charset="0"/>
              </a:rPr>
              <a:t> 0000000000000004 </a:t>
            </a:r>
            <a:r>
              <a:rPr lang="en-US" sz="1400" dirty="0" smtClean="0">
                <a:solidFill>
                  <a:srgbClr val="00B050"/>
                </a:solidFill>
                <a:latin typeface="Consolas" pitchFamily="49" charset="0"/>
                <a:ea typeface="ヒラギノ角ゴ Pro W3" charset="0"/>
                <a:cs typeface="Consolas" pitchFamily="49" charset="0"/>
              </a:rPr>
              <a:t>V</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432000" y="3571151"/>
            <a:ext cx="8100440" cy="830997"/>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According to </a:t>
            </a:r>
            <a:r>
              <a:rPr lang="en-US" sz="1600" dirty="0" smtClean="0">
                <a:solidFill>
                  <a:schemeClr val="bg2"/>
                </a:solidFill>
                <a:latin typeface="+mn-lt"/>
                <a:ea typeface="ヒラギノ角ゴ Pro W3" charset="0"/>
                <a:cs typeface="Consolas" pitchFamily="49" charset="0"/>
                <a:hlinkClick r:id="rId2"/>
              </a:rPr>
              <a:t>https://sourceware.org/binutils/docs/binutils/nm.html</a:t>
            </a:r>
            <a:r>
              <a:rPr lang="en-US" sz="1600" dirty="0" smtClean="0">
                <a:solidFill>
                  <a:schemeClr val="bg2"/>
                </a:solidFill>
                <a:latin typeface="+mn-lt"/>
                <a:ea typeface="ヒラギノ角ゴ Pro W3" charset="0"/>
                <a:cs typeface="Consolas" pitchFamily="49" charset="0"/>
              </a:rPr>
              <a:t>:</a:t>
            </a:r>
          </a:p>
          <a:p>
            <a:pPr marL="1588" indent="-228600">
              <a:spcAft>
                <a:spcPts val="0"/>
              </a:spcAft>
              <a:defRPr/>
            </a:pPr>
            <a:r>
              <a:rPr lang="en-US" sz="1600" dirty="0" smtClean="0">
                <a:solidFill>
                  <a:schemeClr val="bg2"/>
                </a:solidFill>
                <a:latin typeface="+mn-lt"/>
                <a:ea typeface="ヒラギノ角ゴ Pro W3" charset="0"/>
                <a:cs typeface="Consolas" pitchFamily="49" charset="0"/>
              </a:rPr>
              <a:t>“When a weak undefined symbol is linked and the symbol is not defined, the value of the weak symbol becomes zero with no error.”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Linux</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marL="1588" lvl="1">
              <a:spcAft>
                <a:spcPts val="0"/>
              </a:spcAft>
              <a:buNone/>
              <a:defRPr/>
            </a:pPr>
            <a:r>
              <a:rPr lang="en-US" sz="2400" dirty="0" smtClean="0"/>
              <a:t> </a:t>
            </a:r>
            <a:endParaRPr lang="en-US" sz="14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059582"/>
            <a:ext cx="8476310" cy="1815882"/>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ldd</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linux-vdso.so.1 =&gt;  (0x00007fff38bff000)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=&gt; &lt;path to </a:t>
            </a:r>
            <a:r>
              <a:rPr lang="en-US" sz="1400" dirty="0" err="1" smtClean="0">
                <a:solidFill>
                  <a:schemeClr val="bg2"/>
                </a:solidFill>
                <a:latin typeface="Consolas" pitchFamily="49" charset="0"/>
                <a:ea typeface="ヒラギノ角ゴ Pro W3" charset="0"/>
                <a:cs typeface="Consolas" pitchFamily="49" charset="0"/>
              </a:rPr>
              <a:t>sharedLib</a:t>
            </a:r>
            <a:r>
              <a:rPr lang="en-US" sz="1400" dirty="0" smtClean="0">
                <a:solidFill>
                  <a:schemeClr val="bg2"/>
                </a:solidFill>
                <a:latin typeface="Consolas" pitchFamily="49" charset="0"/>
                <a:ea typeface="ヒラギノ角ゴ Pro W3" charset="0"/>
                <a:cs typeface="Consolas" pitchFamily="49" charset="0"/>
              </a:rPr>
              <a:t>&gt;</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(0x00007f08e3500000)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libstdc</a:t>
            </a:r>
            <a:r>
              <a:rPr lang="en-US" sz="1400" dirty="0" smtClean="0">
                <a:solidFill>
                  <a:schemeClr val="bg2"/>
                </a:solidFill>
                <a:latin typeface="Consolas" pitchFamily="49" charset="0"/>
                <a:ea typeface="ヒラギノ角ゴ Pro W3" charset="0"/>
                <a:cs typeface="Consolas" pitchFamily="49" charset="0"/>
              </a:rPr>
              <a:t>++.so.6 =&gt; /</a:t>
            </a:r>
            <a:r>
              <a:rPr lang="en-US" sz="1400" dirty="0" err="1" smtClean="0">
                <a:solidFill>
                  <a:schemeClr val="bg2"/>
                </a:solidFill>
                <a:latin typeface="Consolas" pitchFamily="49" charset="0"/>
                <a:ea typeface="ヒラギノ角ゴ Pro W3" charset="0"/>
                <a:cs typeface="Consolas" pitchFamily="49" charset="0"/>
              </a:rPr>
              <a:t>usr</a:t>
            </a:r>
            <a:r>
              <a:rPr lang="en-US" sz="1400" dirty="0" smtClean="0">
                <a:solidFill>
                  <a:schemeClr val="bg2"/>
                </a:solidFill>
                <a:latin typeface="Consolas" pitchFamily="49" charset="0"/>
                <a:ea typeface="ヒラギノ角ゴ Pro W3" charset="0"/>
                <a:cs typeface="Consolas" pitchFamily="49" charset="0"/>
              </a:rPr>
              <a:t>/lib64/</a:t>
            </a:r>
            <a:r>
              <a:rPr lang="en-US" sz="1400" dirty="0" err="1" smtClean="0">
                <a:solidFill>
                  <a:schemeClr val="bg2"/>
                </a:solidFill>
                <a:latin typeface="Consolas" pitchFamily="49" charset="0"/>
                <a:ea typeface="ヒラギノ角ゴ Pro W3" charset="0"/>
                <a:cs typeface="Consolas" pitchFamily="49" charset="0"/>
              </a:rPr>
              <a:t>libstdc</a:t>
            </a:r>
            <a:r>
              <a:rPr lang="en-US" sz="1400" dirty="0" smtClean="0">
                <a:solidFill>
                  <a:schemeClr val="bg2"/>
                </a:solidFill>
                <a:latin typeface="Consolas" pitchFamily="49" charset="0"/>
                <a:ea typeface="ヒラギノ角ゴ Pro W3" charset="0"/>
                <a:cs typeface="Consolas" pitchFamily="49" charset="0"/>
              </a:rPr>
              <a:t>++.so.6 (0x0000003c98600000)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libm.so.6 =&gt; /lib64/libm.so.6 (0x0000003c94a00000)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libgcc_s.so.1 =&gt; /lib64/libgcc_s.so.1 (0x0000003c97e00000)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libc.so.6 =&gt; /lib64/libc.so.6 (0x0000003c94200000)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/lib64/ld-linux-x86-64.so.2 (0x0000003c93200000)</a:t>
            </a:r>
            <a:endParaRPr lang="en-US" sz="1400" dirty="0" smtClean="0">
              <a:solidFill>
                <a:schemeClr val="bg2"/>
              </a:solidFill>
              <a:latin typeface="Consolas" pitchFamily="49" charset="0"/>
              <a:ea typeface="ヒラギノ角ゴ Pro W3" charset="0"/>
              <a:cs typeface="Consolas" pitchFamily="49" charset="0"/>
            </a:endParaRPr>
          </a:p>
        </p:txBody>
      </p:sp>
      <p:sp>
        <p:nvSpPr>
          <p:cNvPr id="9" name="Rectangle 8"/>
          <p:cNvSpPr/>
          <p:nvPr/>
        </p:nvSpPr>
        <p:spPr>
          <a:xfrm>
            <a:off x="432000" y="3003798"/>
            <a:ext cx="8100440"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If you see such error:</a:t>
            </a:r>
            <a:endParaRPr lang="en-US" sz="1600" dirty="0" smtClean="0">
              <a:solidFill>
                <a:schemeClr val="bg2"/>
              </a:solidFill>
              <a:latin typeface="+mn-lt"/>
              <a:ea typeface="ヒラギノ角ゴ Pro W3" charset="0"/>
              <a:cs typeface="Consolas" pitchFamily="49" charset="0"/>
            </a:endParaRPr>
          </a:p>
        </p:txBody>
      </p:sp>
      <p:sp>
        <p:nvSpPr>
          <p:cNvPr id="10" name="Rectangle 9"/>
          <p:cNvSpPr/>
          <p:nvPr/>
        </p:nvSpPr>
        <p:spPr>
          <a:xfrm>
            <a:off x="467544" y="3363838"/>
            <a:ext cx="7340471" cy="523220"/>
          </a:xfrm>
          <a:prstGeom prst="rect">
            <a:avLst/>
          </a:prstGeom>
        </p:spPr>
        <p:txBody>
          <a:bodyPr wrap="non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error while loading shared libraries: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cannot </a:t>
            </a:r>
            <a:r>
              <a:rPr lang="en-US" sz="1400" dirty="0" smtClean="0">
                <a:solidFill>
                  <a:schemeClr val="bg2"/>
                </a:solidFill>
                <a:latin typeface="Consolas" pitchFamily="49" charset="0"/>
                <a:ea typeface="ヒラギノ角ゴ Pro W3" charset="0"/>
                <a:cs typeface="Consolas" pitchFamily="49" charset="0"/>
              </a:rPr>
              <a:t>open shared object file: No such file or directory</a:t>
            </a:r>
          </a:p>
        </p:txBody>
      </p:sp>
      <p:sp>
        <p:nvSpPr>
          <p:cNvPr id="11" name="Rectangle 10"/>
          <p:cNvSpPr/>
          <p:nvPr/>
        </p:nvSpPr>
        <p:spPr>
          <a:xfrm>
            <a:off x="432000" y="3986649"/>
            <a:ext cx="8100440"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First you need to do is to check </a:t>
            </a:r>
            <a:r>
              <a:rPr lang="en-US" sz="1600" dirty="0" smtClean="0">
                <a:solidFill>
                  <a:schemeClr val="bg2"/>
                </a:solidFill>
                <a:latin typeface="+mn-lt"/>
                <a:ea typeface="ヒラギノ角ゴ Pro W3" charset="0"/>
                <a:cs typeface="Consolas" pitchFamily="49" charset="0"/>
              </a:rPr>
              <a:t>your </a:t>
            </a:r>
            <a:r>
              <a:rPr lang="en-US" sz="1600" dirty="0" smtClean="0">
                <a:solidFill>
                  <a:schemeClr val="bg2"/>
                </a:solidFill>
                <a:latin typeface="+mn-lt"/>
                <a:ea typeface="ヒラギノ角ゴ Pro W3" charset="0"/>
                <a:cs typeface="Consolas" pitchFamily="49" charset="0"/>
              </a:rPr>
              <a:t>LD_LIBRARY_PATH variable.</a:t>
            </a:r>
            <a:endParaRPr lang="en-US" sz="1600"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632194" y="1407423"/>
            <a:ext cx="7828238" cy="310854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dllexport</a:t>
            </a:r>
            <a:r>
              <a:rPr lang="en-US" sz="1400" dirty="0" smtClean="0">
                <a:solidFill>
                  <a:srgbClr val="00B050"/>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 ... }</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dllimport</a:t>
            </a:r>
            <a:r>
              <a:rPr lang="en-US" sz="1400" dirty="0" smtClean="0">
                <a:solidFill>
                  <a:srgbClr val="00B050"/>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683569" y="729734"/>
            <a:ext cx="6696744" cy="584775"/>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In Windows you should export all symbols manually, so we should make following changes: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Windows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188497"/>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Compile and run it on Windows machine: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-shared -</a:t>
            </a:r>
            <a:r>
              <a:rPr lang="en-US" sz="1400" dirty="0" err="1" smtClean="0">
                <a:solidFill>
                  <a:schemeClr val="bg2"/>
                </a:solidFill>
                <a:latin typeface="Consolas" pitchFamily="49" charset="0"/>
                <a:ea typeface="ヒラギノ角ゴ Pro W3" charset="0"/>
                <a:cs typeface="Consolas" pitchFamily="49" charset="0"/>
              </a:rPr>
              <a:t>Wl</a:t>
            </a:r>
            <a:r>
              <a:rPr lang="en-US" sz="1400" dirty="0" smtClean="0">
                <a:solidFill>
                  <a:schemeClr val="bg2"/>
                </a:solidFill>
                <a:latin typeface="Consolas" pitchFamily="49" charset="0"/>
                <a:ea typeface="ヒラギノ角ゴ Pro W3" charset="0"/>
                <a:cs typeface="Consolas" pitchFamily="49" charset="0"/>
              </a:rPr>
              <a:t>,--out-</a:t>
            </a:r>
            <a:r>
              <a:rPr lang="en-US" sz="1400" dirty="0" err="1" smtClean="0">
                <a:solidFill>
                  <a:schemeClr val="bg2"/>
                </a:solidFill>
                <a:latin typeface="Consolas" pitchFamily="49" charset="0"/>
                <a:ea typeface="ヒラギノ角ゴ Pro W3" charset="0"/>
                <a:cs typeface="Consolas" pitchFamily="49" charset="0"/>
              </a:rPr>
              <a:t>implib</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libsharedLib.a</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err="1" smtClean="0">
                <a:solidFill>
                  <a:schemeClr val="bg2"/>
                </a:solidFill>
                <a:latin typeface="Consolas" pitchFamily="49" charset="0"/>
                <a:ea typeface="ヒラギノ角ゴ Pro W3" charset="0"/>
                <a:cs typeface="Consolas" pitchFamily="49" charset="0"/>
              </a:rPr>
              <a:t>lsharedLib</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./simpleExample.exe</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a:t>
            </a:r>
            <a:r>
              <a:rPr lang="en-US" sz="1400" dirty="0" smtClean="0">
                <a:solidFill>
                  <a:srgbClr val="00B050"/>
                </a:solidFill>
                <a:latin typeface="Consolas" pitchFamily="49" charset="0"/>
                <a:ea typeface="ヒラギノ角ゴ Pro W3" charset="0"/>
                <a:cs typeface="Consolas" pitchFamily="49" charset="0"/>
              </a:rPr>
              <a:t>0x68783030</a:t>
            </a:r>
            <a:r>
              <a:rPr lang="en-US" sz="1400" dirty="0" smtClean="0">
                <a:solidFill>
                  <a:schemeClr val="bg2"/>
                </a:solidFill>
                <a:latin typeface="Consolas" pitchFamily="49" charset="0"/>
                <a:ea typeface="ヒラギノ角ゴ Pro W3" charset="0"/>
                <a:cs typeface="Consolas" pitchFamily="49" charset="0"/>
              </a:rPr>
              <a:t> value = 1 </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a:t>
            </a:r>
            <a:r>
              <a:rPr lang="en-US" sz="1400" dirty="0" smtClean="0">
                <a:solidFill>
                  <a:srgbClr val="00B050"/>
                </a:solidFill>
                <a:latin typeface="Consolas" pitchFamily="49" charset="0"/>
                <a:ea typeface="ヒラギノ角ゴ Pro W3" charset="0"/>
                <a:cs typeface="Consolas" pitchFamily="49" charset="0"/>
              </a:rPr>
              <a:t>0x403080</a:t>
            </a:r>
            <a:r>
              <a:rPr lang="en-US" sz="1400" dirty="0" smtClean="0">
                <a:solidFill>
                  <a:schemeClr val="bg2"/>
                </a:solidFill>
                <a:latin typeface="Consolas" pitchFamily="49" charset="0"/>
                <a:ea typeface="ヒラギノ角ゴ Pro W3" charset="0"/>
                <a:cs typeface="Consolas" pitchFamily="49" charset="0"/>
              </a:rPr>
              <a:t> value = 1</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conclusion: two different counters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a:t>
            </a:r>
            <a:r>
              <a:rPr lang="en-US" sz="3200" dirty="0" smtClean="0"/>
              <a:t>run on Windows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059582"/>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libsharedLib.so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a:t>
            </a:r>
            <a:r>
              <a:rPr lang="en-US" sz="1400" dirty="0" smtClean="0">
                <a:solidFill>
                  <a:srgbClr val="00B050"/>
                </a:solidFill>
                <a:latin typeface="Consolas" pitchFamily="49" charset="0"/>
                <a:ea typeface="ヒラギノ角ゴ Pro W3" charset="0"/>
                <a:cs typeface="Consolas" pitchFamily="49" charset="0"/>
              </a:rPr>
              <a:t>68783030</a:t>
            </a:r>
            <a:r>
              <a:rPr lang="en-US" sz="1400" dirty="0" smtClean="0">
                <a:solidFill>
                  <a:schemeClr val="bg2"/>
                </a:solidFill>
                <a:latin typeface="Consolas" pitchFamily="49" charset="0"/>
                <a:ea typeface="ヒラギノ角ゴ Pro W3" charset="0"/>
                <a:cs typeface="Consolas" pitchFamily="49" charset="0"/>
              </a:rPr>
              <a:t> 0000000000000004 </a:t>
            </a:r>
            <a:r>
              <a:rPr lang="en-US" sz="1400" dirty="0" smtClean="0">
                <a:solidFill>
                  <a:srgbClr val="00B050"/>
                </a:solidFill>
                <a:latin typeface="Consolas" pitchFamily="49" charset="0"/>
                <a:ea typeface="ヒラギノ角ゴ Pro W3" charset="0"/>
                <a:cs typeface="Consolas" pitchFamily="49" charset="0"/>
              </a:rPr>
              <a:t>D</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smtClean="0">
                <a:solidFill>
                  <a:schemeClr val="bg2"/>
                </a:solidFill>
                <a:latin typeface="Consolas" pitchFamily="49" charset="0"/>
                <a:ea typeface="ヒラギノ角ゴ Pro W3" charset="0"/>
                <a:cs typeface="Consolas" pitchFamily="49" charset="0"/>
              </a:rPr>
              <a:t>simpleExample.exe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a:t>
            </a:r>
            <a:r>
              <a:rPr lang="en-US" sz="1400" dirty="0" smtClean="0">
                <a:solidFill>
                  <a:srgbClr val="00B050"/>
                </a:solidFill>
                <a:latin typeface="Consolas" pitchFamily="49" charset="0"/>
                <a:ea typeface="ヒラギノ角ゴ Pro W3" charset="0"/>
                <a:cs typeface="Consolas" pitchFamily="49" charset="0"/>
              </a:rPr>
              <a:t>403080</a:t>
            </a:r>
            <a:r>
              <a:rPr lang="en-US" sz="1400" dirty="0" smtClean="0">
                <a:solidFill>
                  <a:schemeClr val="bg2"/>
                </a:solidFill>
                <a:latin typeface="Consolas" pitchFamily="49" charset="0"/>
                <a:ea typeface="ヒラギノ角ゴ Pro W3" charset="0"/>
                <a:cs typeface="Consolas" pitchFamily="49" charset="0"/>
              </a:rPr>
              <a:t> 0000000000000004 </a:t>
            </a:r>
            <a:r>
              <a:rPr lang="en-US" sz="1400" dirty="0" smtClean="0">
                <a:solidFill>
                  <a:srgbClr val="00B050"/>
                </a:solidFill>
                <a:latin typeface="Consolas" pitchFamily="49" charset="0"/>
                <a:ea typeface="ヒラギノ角ゴ Pro W3" charset="0"/>
                <a:cs typeface="Consolas" pitchFamily="49" charset="0"/>
              </a:rPr>
              <a:t>D</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10" name="Rectangle 9"/>
          <p:cNvSpPr/>
          <p:nvPr/>
        </p:nvSpPr>
        <p:spPr>
          <a:xfrm>
            <a:off x="395536" y="3507854"/>
            <a:ext cx="8213769" cy="1077218"/>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According to </a:t>
            </a:r>
            <a:r>
              <a:rPr lang="en-US" sz="1600" dirty="0" smtClean="0">
                <a:solidFill>
                  <a:schemeClr val="bg2"/>
                </a:solidFill>
                <a:latin typeface="+mn-lt"/>
                <a:ea typeface="ヒラギノ角ゴ Pro W3" charset="0"/>
                <a:cs typeface="Consolas" pitchFamily="49" charset="0"/>
                <a:hlinkClick r:id="rId2"/>
              </a:rPr>
              <a:t>https://sourceware.org/binutils/docs/binutils/nm.html</a:t>
            </a:r>
            <a:r>
              <a:rPr lang="en-US" sz="1600" dirty="0" smtClean="0">
                <a:solidFill>
                  <a:schemeClr val="bg2"/>
                </a:solidFill>
                <a:latin typeface="+mn-lt"/>
                <a:ea typeface="ヒラギノ角ゴ Pro W3" charset="0"/>
                <a:cs typeface="Consolas" pitchFamily="49" charset="0"/>
              </a:rPr>
              <a:t>:</a:t>
            </a:r>
          </a:p>
          <a:p>
            <a:pPr marL="1588" indent="-228600">
              <a:spcAft>
                <a:spcPts val="0"/>
              </a:spcAft>
              <a:defRPr/>
            </a:pPr>
            <a:r>
              <a:rPr lang="en-US" sz="1600" dirty="0" smtClean="0">
                <a:solidFill>
                  <a:schemeClr val="bg2"/>
                </a:solidFill>
                <a:latin typeface="+mn-lt"/>
                <a:ea typeface="ヒラギノ角ゴ Pro W3" charset="0"/>
                <a:cs typeface="Consolas" pitchFamily="49" charset="0"/>
              </a:rPr>
              <a:t>“D” means “The symbol is in the initialized data section</a:t>
            </a:r>
            <a:r>
              <a:rPr lang="en-US" sz="1600" dirty="0" smtClean="0">
                <a:solidFill>
                  <a:schemeClr val="bg2"/>
                </a:solidFill>
                <a:latin typeface="+mn-lt"/>
                <a:ea typeface="ヒラギノ角ゴ Pro W3" charset="0"/>
                <a:cs typeface="Consolas" pitchFamily="49" charset="0"/>
              </a:rPr>
              <a:t>.”</a:t>
            </a:r>
          </a:p>
          <a:p>
            <a:pPr marL="1588" indent="-228600">
              <a:spcAft>
                <a:spcPts val="0"/>
              </a:spcAft>
              <a:defRPr/>
            </a:pPr>
            <a:endParaRPr lang="en-US" sz="1600" dirty="0" smtClean="0">
              <a:solidFill>
                <a:schemeClr val="bg2"/>
              </a:solidFill>
              <a:latin typeface="+mn-lt"/>
              <a:ea typeface="ヒラギノ角ゴ Pro W3" charset="0"/>
              <a:cs typeface="Consolas" pitchFamily="49" charset="0"/>
            </a:endParaRPr>
          </a:p>
          <a:p>
            <a:pPr marL="1588" indent="-228600">
              <a:spcAft>
                <a:spcPts val="0"/>
              </a:spcAft>
              <a:defRPr/>
            </a:pPr>
            <a:r>
              <a:rPr lang="en-US" sz="1600" dirty="0" smtClean="0">
                <a:solidFill>
                  <a:schemeClr val="bg2"/>
                </a:solidFill>
                <a:latin typeface="+mn-lt"/>
                <a:ea typeface="ヒラギノ角ゴ Pro W3" charset="0"/>
                <a:cs typeface="Consolas" pitchFamily="49" charset="0"/>
              </a:rPr>
              <a:t>Also you can confirm our hypothesis using disassembly listing (“</a:t>
            </a:r>
            <a:r>
              <a:rPr lang="en-US" sz="1600" dirty="0" err="1" smtClean="0">
                <a:solidFill>
                  <a:schemeClr val="bg2"/>
                </a:solidFill>
                <a:latin typeface="+mn-lt"/>
                <a:ea typeface="ヒラギノ角ゴ Pro W3" charset="0"/>
                <a:cs typeface="Consolas" pitchFamily="49" charset="0"/>
              </a:rPr>
              <a:t>objdump</a:t>
            </a:r>
            <a:r>
              <a:rPr lang="en-US" sz="1600" dirty="0" smtClean="0">
                <a:solidFill>
                  <a:schemeClr val="bg2"/>
                </a:solidFill>
                <a:latin typeface="+mn-lt"/>
                <a:ea typeface="ヒラギノ角ゴ Pro W3" charset="0"/>
                <a:cs typeface="Consolas" pitchFamily="49" charset="0"/>
              </a:rPr>
              <a:t> –d”).</a:t>
            </a:r>
            <a:endParaRPr lang="en-US" sz="1600"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5486"/>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4" name="Picture 2" descr="D:\userdata\bakhvalo\My Documents\GitHub\Linker\Pictures\StaticMemberMessUpWinFailure.jpg"/>
          <p:cNvPicPr>
            <a:picLocks noChangeAspect="1" noChangeArrowheads="1"/>
          </p:cNvPicPr>
          <p:nvPr/>
        </p:nvPicPr>
        <p:blipFill>
          <a:blip r:embed="rId2"/>
          <a:srcRect/>
          <a:stretch>
            <a:fillRect/>
          </a:stretch>
        </p:blipFill>
        <p:spPr bwMode="auto">
          <a:xfrm>
            <a:off x="2267744" y="680378"/>
            <a:ext cx="4490805" cy="3979604"/>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Translating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5678;</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3704088" y="1491630"/>
            <a:ext cx="5616624" cy="3380606"/>
          </a:xfrm>
          <a:prstGeom prst="rect">
            <a:avLst/>
          </a:prstGeom>
        </p:spPr>
        <p:txBody>
          <a:bodyPr wrap="square">
            <a:spAutoFit/>
          </a:bodyPr>
          <a:lstStyle/>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g++ -Wall -S A.cpp</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b="1" dirty="0" smtClean="0">
                <a:solidFill>
                  <a:schemeClr val="bg2"/>
                </a:solidFill>
                <a:latin typeface="Consolas" pitchFamily="49" charset="0"/>
                <a:ea typeface="ヒラギノ角ゴ Pro W3" charset="0"/>
                <a:cs typeface="Consolas" pitchFamily="49" charset="0"/>
              </a:rPr>
              <a:t>.text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.align 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a:t>
            </a:r>
            <a:r>
              <a:rPr lang="en-US" sz="1100" dirty="0" err="1" smtClean="0">
                <a:solidFill>
                  <a:schemeClr val="bg2"/>
                </a:solidFill>
                <a:latin typeface="Consolas" pitchFamily="49" charset="0"/>
                <a:ea typeface="ヒラギノ角ゴ Pro W3" charset="0"/>
                <a:cs typeface="Consolas" pitchFamily="49" charset="0"/>
              </a:rPr>
              <a:t>globl</a:t>
            </a:r>
            <a:r>
              <a:rPr lang="en-US" sz="1100" dirty="0" smtClean="0">
                <a:solidFill>
                  <a:schemeClr val="bg2"/>
                </a:solidFill>
                <a:latin typeface="Consolas" pitchFamily="49" charset="0"/>
                <a:ea typeface="ヒラギノ角ゴ Pro W3" charset="0"/>
                <a:cs typeface="Consolas" pitchFamily="49" charset="0"/>
              </a:rPr>
              <a:t> </a:t>
            </a:r>
            <a:r>
              <a:rPr lang="en-US" sz="1100" b="1" dirty="0" smtClean="0">
                <a:solidFill>
                  <a:schemeClr val="bg2"/>
                </a:solidFill>
                <a:latin typeface="Consolas" pitchFamily="49" charset="0"/>
                <a:ea typeface="ヒラギノ角ゴ Pro W3" charset="0"/>
                <a:cs typeface="Consolas" pitchFamily="49" charset="0"/>
              </a:rPr>
              <a:t>_Z1Av</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.type	</a:t>
            </a:r>
            <a:r>
              <a:rPr lang="en-US" sz="1100" b="1" dirty="0" smtClean="0">
                <a:solidFill>
                  <a:schemeClr val="bg2"/>
                </a:solidFill>
                <a:latin typeface="Consolas" pitchFamily="49" charset="0"/>
                <a:ea typeface="ヒラギノ角ゴ Pro W3" charset="0"/>
                <a:cs typeface="Consolas" pitchFamily="49" charset="0"/>
              </a:rPr>
              <a:t>_Z1Av</a:t>
            </a:r>
            <a:r>
              <a:rPr lang="en-US" sz="1100" dirty="0" smtClean="0">
                <a:solidFill>
                  <a:schemeClr val="bg2"/>
                </a:solidFill>
                <a:latin typeface="Consolas" pitchFamily="49" charset="0"/>
                <a:ea typeface="ヒラギノ角ゴ Pro W3" charset="0"/>
                <a:cs typeface="Consolas" pitchFamily="49" charset="0"/>
              </a:rPr>
              <a:t>, @function</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_Z1Av:</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.LFB2: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pushq</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rbp</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.LCFI0:</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movq</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rsp</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rbp</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.LCFI1:</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b="1" dirty="0" smtClean="0">
                <a:solidFill>
                  <a:schemeClr val="bg2"/>
                </a:solidFill>
                <a:latin typeface="Consolas" pitchFamily="49" charset="0"/>
                <a:ea typeface="ヒラギノ角ゴ Pro W3" charset="0"/>
                <a:cs typeface="Consolas" pitchFamily="49" charset="0"/>
              </a:rPr>
              <a:t>$5678</a:t>
            </a:r>
            <a:r>
              <a:rPr lang="en-US" sz="1100" dirty="0" smtClean="0">
                <a:solidFill>
                  <a:schemeClr val="bg2"/>
                </a:solidFill>
                <a:latin typeface="Consolas" pitchFamily="49" charset="0"/>
                <a:ea typeface="ヒラギノ角ゴ Pro W3" charset="0"/>
                <a:cs typeface="Consolas" pitchFamily="49" charset="0"/>
              </a:rPr>
              <a:t>, -4(%</a:t>
            </a:r>
            <a:r>
              <a:rPr lang="en-US" sz="1100" dirty="0" err="1" smtClean="0">
                <a:solidFill>
                  <a:schemeClr val="bg2"/>
                </a:solidFill>
                <a:latin typeface="Consolas" pitchFamily="49" charset="0"/>
                <a:ea typeface="ヒラギノ角ゴ Pro W3" charset="0"/>
                <a:cs typeface="Consolas" pitchFamily="49" charset="0"/>
              </a:rPr>
              <a:t>rbp</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b="1"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(%rip), %</a:t>
            </a:r>
            <a:r>
              <a:rPr lang="en-US" sz="1100" dirty="0" err="1" smtClean="0">
                <a:solidFill>
                  <a:schemeClr val="bg2"/>
                </a:solidFill>
                <a:latin typeface="Consolas" pitchFamily="49" charset="0"/>
                <a:ea typeface="ヒラギノ角ゴ Pro W3" charset="0"/>
                <a:cs typeface="Consolas" pitchFamily="49" charset="0"/>
              </a:rPr>
              <a:t>eax</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eax</a:t>
            </a:r>
            <a:r>
              <a:rPr lang="en-US" sz="1100" dirty="0" smtClean="0">
                <a:solidFill>
                  <a:schemeClr val="bg2"/>
                </a:solidFill>
                <a:latin typeface="Consolas" pitchFamily="49" charset="0"/>
                <a:ea typeface="ヒラギノ角ゴ Pro W3" charset="0"/>
                <a:cs typeface="Consolas" pitchFamily="49" charset="0"/>
              </a:rPr>
              <a:t>, -4(%</a:t>
            </a:r>
            <a:r>
              <a:rPr lang="en-US" sz="1100" dirty="0" err="1" smtClean="0">
                <a:solidFill>
                  <a:schemeClr val="bg2"/>
                </a:solidFill>
                <a:latin typeface="Consolas" pitchFamily="49" charset="0"/>
                <a:ea typeface="ヒラギノ角ゴ Pro W3" charset="0"/>
                <a:cs typeface="Consolas" pitchFamily="49" charset="0"/>
              </a:rPr>
              <a:t>rbp</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leave</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ret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.LFE2: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.size	_Z1Av, .-_Z1Av</a:t>
            </a: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
        <p:nvSpPr>
          <p:cNvPr id="10" name="Rectangle 9"/>
          <p:cNvSpPr/>
          <p:nvPr/>
        </p:nvSpPr>
        <p:spPr>
          <a:xfrm>
            <a:off x="6512400" y="1833954"/>
            <a:ext cx="4572000" cy="1107996"/>
          </a:xfrm>
          <a:prstGeom prst="rect">
            <a:avLst/>
          </a:prstGeom>
        </p:spPr>
        <p:txBody>
          <a:bodyPr>
            <a:spAutoFit/>
          </a:bodyPr>
          <a:lstStyle/>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b="1" dirty="0" smtClean="0">
                <a:solidFill>
                  <a:schemeClr val="bg2"/>
                </a:solidFill>
                <a:latin typeface="Consolas" pitchFamily="49" charset="0"/>
                <a:ea typeface="ヒラギノ角ゴ Pro W3" charset="0"/>
                <a:cs typeface="Consolas" pitchFamily="49" charset="0"/>
              </a:rPr>
              <a:t>.data</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.align 4</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.type	</a:t>
            </a:r>
            <a:r>
              <a:rPr lang="en-US" sz="1100" b="1"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 @object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.size	</a:t>
            </a:r>
            <a:r>
              <a:rPr lang="en-US" sz="1100" b="1"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 4</a:t>
            </a:r>
          </a:p>
          <a:p>
            <a:pPr marL="458788" lvl="1" indent="-228600">
              <a:spcAft>
                <a:spcPts val="0"/>
              </a:spcAft>
              <a:defRPr/>
            </a:pPr>
            <a:r>
              <a:rPr lang="en-US" sz="1100"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.long	</a:t>
            </a:r>
            <a:r>
              <a:rPr lang="en-US" sz="1100" b="1" dirty="0" smtClean="0">
                <a:solidFill>
                  <a:schemeClr val="bg2"/>
                </a:solidFill>
                <a:latin typeface="Consolas" pitchFamily="49" charset="0"/>
                <a:ea typeface="ヒラギノ角ゴ Pro W3" charset="0"/>
                <a:cs typeface="Consolas" pitchFamily="49" charset="0"/>
              </a:rPr>
              <a:t>1234</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5486"/>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4098" name="Picture 2" descr="D:\userdata\bakhvalo\My Documents\GitHub\Linker\Pictures\StaticMemberMessUpWinFailureSchemeBefore.jpg"/>
          <p:cNvPicPr>
            <a:picLocks noChangeAspect="1" noChangeArrowheads="1"/>
          </p:cNvPicPr>
          <p:nvPr/>
        </p:nvPicPr>
        <p:blipFill>
          <a:blip r:embed="rId2"/>
          <a:srcRect/>
          <a:stretch>
            <a:fillRect/>
          </a:stretch>
        </p:blipFill>
        <p:spPr bwMode="auto">
          <a:xfrm>
            <a:off x="2085975" y="1185862"/>
            <a:ext cx="4972050" cy="2771775"/>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5486"/>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5123" name="Picture 3" descr="D:\userdata\bakhvalo\My Documents\GitHub\Linker\Pictures\StaticMemberMessUpWinFailureSchemeAfter.jpg"/>
          <p:cNvPicPr>
            <a:picLocks noChangeAspect="1" noChangeArrowheads="1"/>
          </p:cNvPicPr>
          <p:nvPr/>
        </p:nvPicPr>
        <p:blipFill>
          <a:blip r:embed="rId2"/>
          <a:srcRect/>
          <a:stretch>
            <a:fillRect/>
          </a:stretch>
        </p:blipFill>
        <p:spPr bwMode="auto">
          <a:xfrm>
            <a:off x="2100262" y="1238250"/>
            <a:ext cx="4943475" cy="266700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67494"/>
            <a:ext cx="8856984"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704202" y="1563638"/>
            <a:ext cx="3867798" cy="2246769"/>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EXPORT_IMPORT</a:t>
            </a:r>
            <a:r>
              <a:rPr lang="en-US" sz="1400" dirty="0" smtClean="0">
                <a:solidFill>
                  <a:schemeClr val="bg2"/>
                </a:solidFill>
                <a:latin typeface="Consolas" pitchFamily="49" charset="0"/>
                <a:ea typeface="ヒラギノ角ゴ Pro W3" charset="0"/>
                <a:cs typeface="Consolas" pitchFamily="49" charset="0"/>
              </a:rPr>
              <a:t> 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683569" y="834847"/>
            <a:ext cx="6696744" cy="584775"/>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fix this issue on Windows we should do the following:</a:t>
            </a:r>
          </a:p>
          <a:p>
            <a:pPr marL="1588" indent="-228600">
              <a:spcAft>
                <a:spcPts val="0"/>
              </a:spcAft>
              <a:defRPr/>
            </a:pPr>
            <a:r>
              <a:rPr lang="en-US" sz="1600" dirty="0" smtClean="0">
                <a:solidFill>
                  <a:srgbClr val="00B050"/>
                </a:solidFill>
                <a:latin typeface="+mn-lt"/>
                <a:ea typeface="ヒラギノ角ゴ Pro W3" charset="0"/>
                <a:cs typeface="Consolas" pitchFamily="49" charset="0"/>
              </a:rPr>
              <a:t>1. Split declaration and definition of Counter.</a:t>
            </a:r>
          </a:p>
        </p:txBody>
      </p:sp>
      <p:sp>
        <p:nvSpPr>
          <p:cNvPr id="9" name="Rectangle 8"/>
          <p:cNvSpPr/>
          <p:nvPr/>
        </p:nvSpPr>
        <p:spPr>
          <a:xfrm>
            <a:off x="4026623" y="1563638"/>
            <a:ext cx="4649833" cy="3323987"/>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#define </a:t>
            </a:r>
            <a:r>
              <a:rPr lang="en-US" sz="1400" dirty="0" smtClean="0">
                <a:solidFill>
                  <a:srgbClr val="00B050"/>
                </a:solidFill>
                <a:latin typeface="Consolas" pitchFamily="49" charset="0"/>
                <a:ea typeface="ヒラギノ角ゴ Pro W3" charset="0"/>
                <a:cs typeface="Consolas" pitchFamily="49" charset="0"/>
              </a:rPr>
              <a:t>EXPORT_IMPORT 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dllexport</a:t>
            </a:r>
            <a:r>
              <a:rPr lang="en-US" sz="1400" dirty="0" smtClean="0">
                <a:solidFill>
                  <a:srgbClr val="00B050"/>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Counter::Counter()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 = 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return 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662881" y="1981745"/>
            <a:ext cx="8229599"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#define EXPORT_IMPORT 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dllexport</a:t>
            </a:r>
            <a:r>
              <a:rPr lang="en-US" sz="1400" dirty="0" smtClean="0">
                <a:solidFill>
                  <a:srgbClr val="00B050"/>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EXPORT_IMPORT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 ... }</a:t>
            </a:r>
          </a:p>
          <a:p>
            <a:r>
              <a:rPr lang="en-US" sz="1400" dirty="0" smtClean="0">
                <a:solidFill>
                  <a:schemeClr val="bg2"/>
                </a:solidFill>
                <a:latin typeface="Consolas" pitchFamily="49" charset="0"/>
                <a:ea typeface="ヒラギノ角ゴ Pro W3" charset="0"/>
                <a:cs typeface="Consolas" pitchFamily="49" charset="0"/>
              </a:rPr>
              <a:t>}</a:t>
            </a:r>
          </a:p>
        </p:txBody>
      </p:sp>
      <p:sp>
        <p:nvSpPr>
          <p:cNvPr id="7" name="Rectangle 6"/>
          <p:cNvSpPr/>
          <p:nvPr/>
        </p:nvSpPr>
        <p:spPr>
          <a:xfrm>
            <a:off x="683569" y="834847"/>
            <a:ext cx="6696744" cy="1077218"/>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fix this issue on Windows we should do the following:</a:t>
            </a:r>
          </a:p>
          <a:p>
            <a:pPr marL="115888" indent="-342900">
              <a:spcAft>
                <a:spcPts val="0"/>
              </a:spcAft>
              <a:buAutoNum type="arabicPeriod"/>
              <a:defRPr/>
            </a:pPr>
            <a:r>
              <a:rPr lang="en-US" sz="1600" dirty="0" smtClean="0">
                <a:solidFill>
                  <a:schemeClr val="bg2"/>
                </a:solidFill>
                <a:latin typeface="+mn-lt"/>
                <a:ea typeface="ヒラギノ角ゴ Pro W3" charset="0"/>
                <a:cs typeface="Consolas" pitchFamily="49" charset="0"/>
              </a:rPr>
              <a:t>Split declaration and definition of Counter.</a:t>
            </a:r>
          </a:p>
          <a:p>
            <a:pPr marL="115888" indent="-342900">
              <a:spcAft>
                <a:spcPts val="0"/>
              </a:spcAft>
              <a:buFontTx/>
              <a:buAutoNum type="arabicPeriod"/>
              <a:defRPr/>
            </a:pPr>
            <a:r>
              <a:rPr lang="en-US" sz="1600" dirty="0" smtClean="0">
                <a:solidFill>
                  <a:srgbClr val="00B050"/>
                </a:solidFill>
                <a:latin typeface="Nokia Pure Text Light"/>
                <a:ea typeface="ヒラギノ角ゴ Pro W3" charset="0"/>
                <a:cs typeface="Consolas" pitchFamily="49" charset="0"/>
              </a:rPr>
              <a:t>Export Counter from</a:t>
            </a:r>
            <a:r>
              <a:rPr lang="ru-RU" sz="1600" dirty="0" smtClean="0">
                <a:solidFill>
                  <a:srgbClr val="00B050"/>
                </a:solidFill>
                <a:latin typeface="Nokia Pure Text Light"/>
                <a:ea typeface="ヒラギノ角ゴ Pro W3" charset="0"/>
                <a:cs typeface="Consolas" pitchFamily="49" charset="0"/>
              </a:rPr>
              <a:t> </a:t>
            </a:r>
            <a:r>
              <a:rPr lang="en-US" sz="1600" dirty="0" err="1" smtClean="0">
                <a:solidFill>
                  <a:srgbClr val="00B050"/>
                </a:solidFill>
                <a:latin typeface="Nokia Pure Text Light"/>
                <a:ea typeface="ヒラギノ角ゴ Pro W3" charset="0"/>
                <a:cs typeface="Consolas" pitchFamily="49" charset="0"/>
              </a:rPr>
              <a:t>dll</a:t>
            </a:r>
            <a:r>
              <a:rPr lang="en-US" sz="1600" dirty="0" smtClean="0">
                <a:solidFill>
                  <a:srgbClr val="00B050"/>
                </a:solidFill>
                <a:latin typeface="Nokia Pure Text Light"/>
                <a:ea typeface="ヒラギノ角ゴ Pro W3" charset="0"/>
                <a:cs typeface="Consolas" pitchFamily="49" charset="0"/>
              </a:rPr>
              <a:t>.</a:t>
            </a:r>
            <a:endParaRPr lang="en-US" sz="1600" dirty="0" smtClean="0">
              <a:solidFill>
                <a:srgbClr val="00B050"/>
              </a:solidFill>
              <a:latin typeface="+mn-lt"/>
              <a:ea typeface="ヒラギノ角ゴ Pro W3" charset="0"/>
              <a:cs typeface="Consolas" pitchFamily="49" charset="0"/>
            </a:endParaRPr>
          </a:p>
          <a:p>
            <a:pPr marL="115888" indent="-342900">
              <a:spcAft>
                <a:spcPts val="0"/>
              </a:spcAft>
              <a:buAutoNum type="arabicPeriod"/>
              <a:defRPr/>
            </a:pPr>
            <a:endParaRPr lang="en-US" sz="1600"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662881" y="1980004"/>
            <a:ext cx="8229599" cy="1815882"/>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#define EXPORT_IMPORT 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dllimport</a:t>
            </a:r>
            <a:r>
              <a:rPr lang="en-US" sz="1400" dirty="0" smtClean="0">
                <a:solidFill>
                  <a:srgbClr val="00B050"/>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EXPORT_IMPORT</a:t>
            </a: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p:txBody>
      </p:sp>
      <p:sp>
        <p:nvSpPr>
          <p:cNvPr id="7" name="Rectangle 6"/>
          <p:cNvSpPr/>
          <p:nvPr/>
        </p:nvSpPr>
        <p:spPr>
          <a:xfrm>
            <a:off x="683569" y="834847"/>
            <a:ext cx="6696744" cy="1323439"/>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fix this issue on Windows we should do the following:</a:t>
            </a:r>
          </a:p>
          <a:p>
            <a:pPr marL="115888" indent="-342900">
              <a:spcAft>
                <a:spcPts val="0"/>
              </a:spcAft>
              <a:buAutoNum type="arabicPeriod"/>
              <a:defRPr/>
            </a:pPr>
            <a:r>
              <a:rPr lang="en-US" sz="1600" dirty="0" smtClean="0">
                <a:solidFill>
                  <a:schemeClr val="bg2"/>
                </a:solidFill>
                <a:latin typeface="+mn-lt"/>
                <a:ea typeface="ヒラギノ角ゴ Pro W3" charset="0"/>
                <a:cs typeface="Consolas" pitchFamily="49" charset="0"/>
              </a:rPr>
              <a:t>Split declaration and definition of Counter.</a:t>
            </a:r>
          </a:p>
          <a:p>
            <a:pPr marL="115888" indent="-342900">
              <a:spcAft>
                <a:spcPts val="0"/>
              </a:spcAft>
              <a:buFontTx/>
              <a:buAutoNum type="arabicPeriod"/>
              <a:defRPr/>
            </a:pPr>
            <a:r>
              <a:rPr lang="en-US" sz="1600" dirty="0" smtClean="0">
                <a:solidFill>
                  <a:schemeClr val="bg2"/>
                </a:solidFill>
                <a:latin typeface="+mn-lt"/>
                <a:ea typeface="ヒラギノ角ゴ Pro W3" charset="0"/>
                <a:cs typeface="Consolas" pitchFamily="49" charset="0"/>
              </a:rPr>
              <a:t>Export Counter from</a:t>
            </a:r>
            <a:r>
              <a:rPr lang="ru-RU" sz="1600" dirty="0" smtClean="0">
                <a:solidFill>
                  <a:schemeClr val="bg2"/>
                </a:solidFill>
                <a:latin typeface="+mn-lt"/>
                <a:ea typeface="ヒラギノ角ゴ Pro W3" charset="0"/>
                <a:cs typeface="Consolas" pitchFamily="49" charset="0"/>
              </a:rPr>
              <a:t> </a:t>
            </a:r>
            <a:r>
              <a:rPr lang="en-US" sz="1600" dirty="0" err="1" smtClean="0">
                <a:solidFill>
                  <a:schemeClr val="bg2"/>
                </a:solidFill>
                <a:latin typeface="+mn-lt"/>
                <a:ea typeface="ヒラギノ角ゴ Pro W3" charset="0"/>
                <a:cs typeface="Consolas" pitchFamily="49" charset="0"/>
              </a:rPr>
              <a:t>dll</a:t>
            </a:r>
            <a:r>
              <a:rPr lang="en-US" sz="1600" dirty="0" smtClean="0">
                <a:solidFill>
                  <a:schemeClr val="bg2"/>
                </a:solidFill>
                <a:latin typeface="+mn-lt"/>
                <a:ea typeface="ヒラギノ角ゴ Pro W3" charset="0"/>
                <a:cs typeface="Consolas" pitchFamily="49" charset="0"/>
              </a:rPr>
              <a:t>.</a:t>
            </a:r>
          </a:p>
          <a:p>
            <a:pPr marL="115888" indent="-342900">
              <a:spcAft>
                <a:spcPts val="0"/>
              </a:spcAft>
              <a:buFontTx/>
              <a:buAutoNum type="arabicPeriod"/>
              <a:defRPr/>
            </a:pPr>
            <a:r>
              <a:rPr lang="en-US" sz="1600" dirty="0" smtClean="0">
                <a:solidFill>
                  <a:srgbClr val="00B050"/>
                </a:solidFill>
                <a:latin typeface="+mn-lt"/>
                <a:ea typeface="ヒラギノ角ゴ Pro W3" charset="0"/>
                <a:cs typeface="Consolas" pitchFamily="49" charset="0"/>
              </a:rPr>
              <a:t>Import Counter in executable.</a:t>
            </a:r>
          </a:p>
          <a:p>
            <a:pPr marL="115888" indent="-342900">
              <a:spcAft>
                <a:spcPts val="0"/>
              </a:spcAft>
              <a:buAutoNum type="arabicPeriod"/>
              <a:defRPr/>
            </a:pPr>
            <a:endParaRPr lang="en-US" sz="1600"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Rectangle 8"/>
          <p:cNvSpPr/>
          <p:nvPr/>
        </p:nvSpPr>
        <p:spPr>
          <a:xfrm>
            <a:off x="704202" y="1331932"/>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-shared -</a:t>
            </a:r>
            <a:r>
              <a:rPr lang="en-US" sz="1400" dirty="0" err="1" smtClean="0">
                <a:solidFill>
                  <a:schemeClr val="bg2"/>
                </a:solidFill>
                <a:latin typeface="Consolas" pitchFamily="49" charset="0"/>
                <a:ea typeface="ヒラギノ角ゴ Pro W3" charset="0"/>
                <a:cs typeface="Consolas" pitchFamily="49" charset="0"/>
              </a:rPr>
              <a:t>Wl</a:t>
            </a:r>
            <a:r>
              <a:rPr lang="en-US" sz="1400" dirty="0" smtClean="0">
                <a:solidFill>
                  <a:schemeClr val="bg2"/>
                </a:solidFill>
                <a:latin typeface="Consolas" pitchFamily="49" charset="0"/>
                <a:ea typeface="ヒラギノ角ゴ Pro W3" charset="0"/>
                <a:cs typeface="Consolas" pitchFamily="49" charset="0"/>
              </a:rPr>
              <a:t>,--out-</a:t>
            </a:r>
            <a:r>
              <a:rPr lang="en-US" sz="1400" dirty="0" err="1" smtClean="0">
                <a:solidFill>
                  <a:schemeClr val="bg2"/>
                </a:solidFill>
                <a:latin typeface="Consolas" pitchFamily="49" charset="0"/>
                <a:ea typeface="ヒラギノ角ゴ Pro W3" charset="0"/>
                <a:cs typeface="Consolas" pitchFamily="49" charset="0"/>
              </a:rPr>
              <a:t>implib</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libsharedLib.a</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a:t>
            </a:r>
            <a:r>
              <a:rPr lang="en-US" sz="1400" dirty="0" err="1" smtClean="0">
                <a:solidFill>
                  <a:schemeClr val="bg2"/>
                </a:solidFill>
                <a:latin typeface="Consolas" pitchFamily="49" charset="0"/>
                <a:ea typeface="ヒラギノ角ゴ Pro W3" charset="0"/>
                <a:cs typeface="Consolas" pitchFamily="49" charset="0"/>
              </a:rPr>
              <a:t>obj</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lsharedLib</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simpleExample.exe</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0x68787020 value = 1 </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0x68787020 value = 2</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conclusion: one counter addressed</a:t>
            </a:r>
          </a:p>
        </p:txBody>
      </p:sp>
      <p:sp>
        <p:nvSpPr>
          <p:cNvPr id="10" name="Rectangle 9"/>
          <p:cNvSpPr/>
          <p:nvPr/>
        </p:nvSpPr>
        <p:spPr>
          <a:xfrm>
            <a:off x="683569" y="834847"/>
            <a:ext cx="6696744"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Results: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Linux :: diff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Rectangle 8"/>
          <p:cNvSpPr/>
          <p:nvPr/>
        </p:nvSpPr>
        <p:spPr>
          <a:xfrm>
            <a:off x="704202" y="1331932"/>
            <a:ext cx="8476310" cy="1169551"/>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#define Counter </a:t>
            </a:r>
            <a:r>
              <a:rPr lang="en-US" sz="1400" dirty="0" err="1" smtClean="0">
                <a:solidFill>
                  <a:srgbClr val="00B050"/>
                </a:solidFill>
                <a:latin typeface="Consolas" pitchFamily="49" charset="0"/>
                <a:ea typeface="ヒラギノ角ゴ Pro W3" charset="0"/>
                <a:cs typeface="Consolas" pitchFamily="49" charset="0"/>
              </a:rPr>
              <a:t>CounterDLL</a:t>
            </a:r>
            <a:r>
              <a:rPr lang="en-US" sz="1400" dirty="0" smtClean="0">
                <a:solidFill>
                  <a:srgbClr val="00B050"/>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p:txBody>
      </p:sp>
      <p:sp>
        <p:nvSpPr>
          <p:cNvPr id="10" name="Rectangle 9"/>
          <p:cNvSpPr/>
          <p:nvPr/>
        </p:nvSpPr>
        <p:spPr>
          <a:xfrm>
            <a:off x="683568" y="834847"/>
            <a:ext cx="6912767"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make two different counters on Linux you should make such a “hack”:</a:t>
            </a:r>
          </a:p>
        </p:txBody>
      </p:sp>
      <p:sp>
        <p:nvSpPr>
          <p:cNvPr id="11" name="Rectangle 10"/>
          <p:cNvSpPr/>
          <p:nvPr/>
        </p:nvSpPr>
        <p:spPr>
          <a:xfrm>
            <a:off x="704202" y="3273246"/>
            <a:ext cx="4572000" cy="738664"/>
          </a:xfrm>
          <a:prstGeom prst="rect">
            <a:avLst/>
          </a:prstGeom>
        </p:spPr>
        <p:txBody>
          <a:bodyPr>
            <a:spAutoFit/>
          </a:bodyPr>
          <a:lstStyle/>
          <a:p>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0x7f392ed87e64 value = 1</a:t>
            </a:r>
          </a:p>
          <a:p>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0x6012bc value = 1</a:t>
            </a:r>
          </a:p>
        </p:txBody>
      </p:sp>
      <p:sp>
        <p:nvSpPr>
          <p:cNvPr id="12" name="Rectangle 11"/>
          <p:cNvSpPr/>
          <p:nvPr/>
        </p:nvSpPr>
        <p:spPr>
          <a:xfrm>
            <a:off x="683568" y="2643758"/>
            <a:ext cx="6696744" cy="584775"/>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So, we force compiler to create different counters.</a:t>
            </a:r>
          </a:p>
          <a:p>
            <a:pPr marL="1588" indent="-228600">
              <a:spcAft>
                <a:spcPts val="0"/>
              </a:spcAft>
              <a:defRPr/>
            </a:pPr>
            <a:r>
              <a:rPr lang="en-US" sz="1600" dirty="0" smtClean="0">
                <a:solidFill>
                  <a:schemeClr val="bg2"/>
                </a:solidFill>
                <a:latin typeface="+mn-lt"/>
                <a:ea typeface="ヒラギノ角ゴ Pro W3" charset="0"/>
                <a:cs typeface="Consolas" pitchFamily="49" charset="0"/>
              </a:rPr>
              <a:t>Result:</a:t>
            </a:r>
          </a:p>
        </p:txBody>
      </p:sp>
      <p:sp>
        <p:nvSpPr>
          <p:cNvPr id="14" name="Content Placeholder 2"/>
          <p:cNvSpPr txBox="1">
            <a:spLocks/>
          </p:cNvSpPr>
          <p:nvPr/>
        </p:nvSpPr>
        <p:spPr bwMode="auto">
          <a:xfrm>
            <a:off x="539552" y="4155926"/>
            <a:ext cx="8258617"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Much more safer way to do it is to transform shared library into static.</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My preferable project structure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6146" name="Picture 2" descr="D:\userdata\bakhvalo\My Documents\GitHub\Linker\Pictures\MyPreferableStructure.jpg"/>
          <p:cNvPicPr>
            <a:picLocks noChangeAspect="1" noChangeArrowheads="1"/>
          </p:cNvPicPr>
          <p:nvPr/>
        </p:nvPicPr>
        <p:blipFill>
          <a:blip r:embed="rId2"/>
          <a:srcRect/>
          <a:stretch>
            <a:fillRect/>
          </a:stretch>
        </p:blipFill>
        <p:spPr bwMode="auto">
          <a:xfrm>
            <a:off x="1143000" y="944091"/>
            <a:ext cx="6858000" cy="3571875"/>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22363" y="1398270"/>
            <a:ext cx="8244000" cy="1173480"/>
          </a:xfrm>
        </p:spPr>
        <p:txBody>
          <a:bodyPr/>
          <a:lstStyle/>
          <a:p>
            <a:pPr algn="ctr" eaLnBrk="1" hangingPunct="1"/>
            <a:r>
              <a:rPr lang="en-US" sz="5500" dirty="0" smtClean="0">
                <a:ea typeface="ヒラギノ角ゴ Pro W3"/>
                <a:cs typeface="ヒラギノ角ゴ Pro W3"/>
              </a:rPr>
              <a:t>Thank you!</a:t>
            </a:r>
          </a:p>
        </p:txBody>
      </p:sp>
      <p:sp>
        <p:nvSpPr>
          <p:cNvPr id="5" name="Footer Placeholder 4"/>
          <p:cNvSpPr>
            <a:spLocks noGrp="1"/>
          </p:cNvSpPr>
          <p:nvPr>
            <p:ph type="ftr" sz="quarter" idx="12"/>
          </p:nvPr>
        </p:nvSpPr>
        <p:spPr/>
        <p:txBody>
          <a:bodyPr/>
          <a:lstStyle/>
          <a:p>
            <a:r>
              <a:rPr lang="en-GB" dirty="0" smtClean="0">
                <a:solidFill>
                  <a:schemeClr val="bg1"/>
                </a:solidFill>
                <a:cs typeface="Arial" panose="020B0604020202020204" pitchFamily="34" charset="0"/>
              </a:rPr>
              <a:t>&lt;Change information classification in footer&gt;</a:t>
            </a:r>
          </a:p>
        </p:txBody>
      </p:sp>
      <p:sp>
        <p:nvSpPr>
          <p:cNvPr id="8" name="Text Placeholder 7"/>
          <p:cNvSpPr>
            <a:spLocks noGrp="1"/>
          </p:cNvSpPr>
          <p:nvPr>
            <p:ph type="body" sz="quarter" idx="13"/>
          </p:nvPr>
        </p:nvSpPr>
        <p:spPr>
          <a:xfrm>
            <a:off x="422276" y="3147815"/>
            <a:ext cx="8243887" cy="1152128"/>
          </a:xfrm>
        </p:spPr>
        <p:txBody>
          <a:bodyPr/>
          <a:lstStyle/>
          <a:p>
            <a:pPr eaLnBrk="1" hangingPunct="1">
              <a:buNone/>
              <a:defRPr/>
            </a:pPr>
            <a:r>
              <a:rPr lang="en-US" sz="2200" dirty="0" smtClean="0"/>
              <a:t>“Diving into C++ linker”</a:t>
            </a:r>
          </a:p>
          <a:p>
            <a:pPr eaLnBrk="1" hangingPunct="1">
              <a:defRPr/>
            </a:pPr>
            <a:r>
              <a:rPr lang="en-US" sz="2200" dirty="0" smtClean="0"/>
              <a:t>Denis Bakhvalov</a:t>
            </a:r>
          </a:p>
          <a:p>
            <a:pPr eaLnBrk="1" hangingPunct="1">
              <a:defRPr/>
            </a:pPr>
            <a:r>
              <a:rPr lang="en-GB" sz="2200" dirty="0" smtClean="0"/>
              <a:t>29-07-</a:t>
            </a:r>
            <a:r>
              <a:rPr lang="pl-PL" sz="2200" dirty="0" smtClean="0"/>
              <a:t>201</a:t>
            </a:r>
            <a:r>
              <a:rPr lang="en-US" sz="2200" dirty="0" smtClean="0"/>
              <a:t>5</a:t>
            </a:r>
            <a:endParaRPr lang="en-GB" sz="2200"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Title 7"/>
          <p:cNvSpPr>
            <a:spLocks noGrp="1"/>
          </p:cNvSpPr>
          <p:nvPr>
            <p:ph type="title"/>
          </p:nvPr>
        </p:nvSpPr>
        <p:spPr/>
        <p:txBody>
          <a:bodyPr/>
          <a:lstStyle/>
          <a:p>
            <a:pPr eaLnBrk="1" hangingPunct="1"/>
            <a:r>
              <a:rPr lang="en-US" sz="1800" smtClean="0">
                <a:ea typeface="ヒラギノ角ゴ Pro W3"/>
                <a:cs typeface="Arial" charset="0"/>
              </a:rPr>
              <a:t>Copyright and confidentiality</a:t>
            </a:r>
          </a:p>
        </p:txBody>
      </p:sp>
      <p:sp>
        <p:nvSpPr>
          <p:cNvPr id="36867" name="Content Placeholder 4"/>
          <p:cNvSpPr>
            <a:spLocks noGrp="1"/>
          </p:cNvSpPr>
          <p:nvPr>
            <p:ph sz="quarter" idx="13"/>
          </p:nvPr>
        </p:nvSpPr>
        <p:spPr>
          <a:xfrm>
            <a:off x="417513" y="538163"/>
            <a:ext cx="8228012" cy="301625"/>
          </a:xfrm>
        </p:spPr>
        <p:txBody>
          <a:bodyPr/>
          <a:lstStyle/>
          <a:p>
            <a:pPr eaLnBrk="1" hangingPunct="1">
              <a:buFont typeface="Arial" charset="0"/>
              <a:buNone/>
            </a:pPr>
            <a:r>
              <a:rPr lang="en-US" sz="1800" smtClean="0">
                <a:ea typeface="ヒラギノ角ゴ Pro W3"/>
                <a:cs typeface="ヒラギノ角ゴ Pro W3"/>
              </a:rPr>
              <a:t> </a:t>
            </a:r>
          </a:p>
        </p:txBody>
      </p:sp>
      <p:sp>
        <p:nvSpPr>
          <p:cNvPr id="26" name="TextBox 25"/>
          <p:cNvSpPr txBox="1"/>
          <p:nvPr/>
        </p:nvSpPr>
        <p:spPr>
          <a:xfrm>
            <a:off x="430812" y="1556912"/>
            <a:ext cx="8278812" cy="2367388"/>
          </a:xfrm>
          <a:prstGeom prst="rect">
            <a:avLst/>
          </a:prstGeom>
          <a:noFill/>
        </p:spPr>
        <p:txBody>
          <a:bodyPr lIns="0" tIns="0" rIns="0" bIns="0" numCol="3" spcCol="360000"/>
          <a:lstStyle/>
          <a:p>
            <a:pPr>
              <a:defRPr/>
            </a:pPr>
            <a:r>
              <a:rPr lang="en-US" sz="800" dirty="0" smtClean="0">
                <a:solidFill>
                  <a:schemeClr val="bg2"/>
                </a:solidFill>
                <a:latin typeface="+mn-lt"/>
                <a:cs typeface="Arial" panose="020B0604020202020204" pitchFamily="34" charset="0"/>
              </a:rPr>
              <a:t>The contents of this document are proprietary and confidential property of Nokia Solutions and Networks. This document is provided subject to confidentiality obligations of the applicable agreement(s).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This document is intended for use of Nokia Solutions and Networks customers and collaborators only for the purpose for which this document is submitted by Nokia Solution and Networks. No part of this document may be reproduced or made available to the public or to any third party in any form or means without the prior written permission of Nokia Solutions and Networks. This document is to be used by properly trained professional personnel. Any use of the contents in this document is limited strictly to the use(s) specifically created in the applicable agreement(s) under which the document is submitted. The user of this document may voluntarily provide suggestions, comments or other feedback to Nokia Solutions and Networks in respect of the contents of this document ("Feedback"). Such Feedback may be used in Nokia Solutions and Networks products and related specifications or other documentation. Accordingly, if the user of this document gives Nokia Solutions and Networks Feedback on the contents of this document, Nokia Solutions and Networks may freely use, disclose, reproduce, license, distribute and otherwise commercialize the feedback in any Nokia Solutions and Networks product, technology, service, specification or</a:t>
            </a:r>
          </a:p>
          <a:p>
            <a:pPr>
              <a:defRPr/>
            </a:pPr>
            <a:r>
              <a:rPr lang="en-US" sz="800" dirty="0" smtClean="0">
                <a:solidFill>
                  <a:schemeClr val="bg2"/>
                </a:solidFill>
                <a:latin typeface="+mn-lt"/>
                <a:cs typeface="Arial" panose="020B0604020202020204" pitchFamily="34" charset="0"/>
              </a:rPr>
              <a:t>other documentation.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Nokia Solutions and Networks operates a policy of ongoing development. Nokia Solutions and Networks reserves the right to make changes and improvements to any of the products and/or services described in this document or withdraw this document at any time without prior notice.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The contents of this document are provided "as is". Except as required by applicable law, no warranties of any kind, either express or implied, including, but not limited to, the implied warranties of merchantability and fitness for a particular purpose, are made in relation to the accuracy, reliability or contents of this document. NOKIA SOLUTIONS AND NETWORKS SHALL NOT BE RESPONSIBLE IN ANY EVENT FOR ERRORS IN THIS DOCUMENT or for any loss of data or income or any special, incidental, consequential, indirect or direct damages howsoever caused, that might arise from the use of this document or any contents of this document.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This document and the product(s) it describes are protected by copyright according to the</a:t>
            </a:r>
            <a:br>
              <a:rPr lang="en-US" sz="800" dirty="0" smtClean="0">
                <a:solidFill>
                  <a:schemeClr val="bg2"/>
                </a:solidFill>
                <a:latin typeface="+mn-lt"/>
                <a:cs typeface="Arial" panose="020B0604020202020204" pitchFamily="34" charset="0"/>
              </a:rPr>
            </a:br>
            <a:r>
              <a:rPr lang="en-US" sz="800" dirty="0" smtClean="0">
                <a:solidFill>
                  <a:schemeClr val="bg2"/>
                </a:solidFill>
                <a:latin typeface="+mn-lt"/>
                <a:cs typeface="Arial" panose="020B0604020202020204" pitchFamily="34" charset="0"/>
              </a:rPr>
              <a:t>applicable laws.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Nokia is a registered trademark of Nokia Corporation. Other product and company names mentioned herein may be trademarks or trade names of their respective owners.</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 Nokia Solutions and Networks 2014</a:t>
            </a:r>
            <a:endParaRPr lang="en-US" sz="800" dirty="0">
              <a:solidFill>
                <a:schemeClr val="bg2"/>
              </a:solidFill>
              <a:latin typeface="+mn-lt"/>
              <a:cs typeface="Arial" panose="020B0604020202020204" pitchFamily="34" charset="0"/>
            </a:endParaRPr>
          </a:p>
        </p:txBody>
      </p:sp>
      <p:cxnSp>
        <p:nvCxnSpPr>
          <p:cNvPr id="27" name="Straight Connector 26"/>
          <p:cNvCxnSpPr/>
          <p:nvPr/>
        </p:nvCxnSpPr>
        <p:spPr>
          <a:xfrm flipV="1">
            <a:off x="430213" y="1470025"/>
            <a:ext cx="8280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4"/>
          </p:nvPr>
        </p:nvSpPr>
        <p:spPr/>
        <p:txBody>
          <a:bodyPr/>
          <a:lstStyle/>
          <a:p>
            <a:pPr algn="l"/>
            <a:r>
              <a:rPr lang="en-US" dirty="0" smtClean="0">
                <a:solidFill>
                  <a:schemeClr val="bg2"/>
                </a:solidFill>
                <a:cs typeface="Arial" charset="0"/>
              </a:rPr>
              <a:t>&lt;Change information classification in footer&gt;</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Assembling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5678;</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3704088" y="1779662"/>
            <a:ext cx="5616624"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–c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0000000000000016 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0000000000000004 d </a:t>
            </a:r>
            <a:r>
              <a:rPr lang="en-US" sz="1400" dirty="0" err="1" smtClean="0">
                <a:solidFill>
                  <a:schemeClr val="bg2"/>
                </a:solidFill>
                <a:latin typeface="Consolas" pitchFamily="49" charset="0"/>
                <a:ea typeface="ヒラギノ角ゴ Pro W3" charset="0"/>
                <a:cs typeface="Consolas" pitchFamily="49" charset="0"/>
              </a:rPr>
              <a:t>stat_var</a:t>
            </a:r>
            <a:endParaRPr lang="en-US" sz="1400" dirty="0" smtClean="0">
              <a:solidFill>
                <a:schemeClr val="bg2"/>
              </a:solidFill>
              <a:latin typeface="Consolas" pitchFamily="49" charset="0"/>
              <a:ea typeface="ヒラギノ角ゴ Pro W3" charset="0"/>
              <a:cs typeface="Consolas" pitchFamily="49" charset="0"/>
            </a:endParaRP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4931"/>
            <a:ext cx="8229600" cy="480423"/>
          </a:xfrm>
        </p:spPr>
        <p:txBody>
          <a:bodyPr/>
          <a:lstStyle/>
          <a:p>
            <a:pPr algn="ctr"/>
            <a:r>
              <a:rPr lang="en-US" sz="3200" dirty="0" err="1" smtClean="0"/>
              <a:t>Objdump</a:t>
            </a:r>
            <a:r>
              <a:rPr lang="en-US" sz="3200" dirty="0" smtClean="0"/>
              <a:t> tool</a:t>
            </a:r>
            <a:endParaRPr lang="en-US" sz="3200" dirty="0"/>
          </a:p>
        </p:txBody>
      </p:sp>
      <p:sp>
        <p:nvSpPr>
          <p:cNvPr id="3" name="Content Placeholder 2"/>
          <p:cNvSpPr>
            <a:spLocks noGrp="1"/>
          </p:cNvSpPr>
          <p:nvPr>
            <p:ph sz="quarter" idx="13"/>
          </p:nvPr>
        </p:nvSpPr>
        <p:spPr>
          <a:xfrm>
            <a:off x="418120" y="843558"/>
            <a:ext cx="8402352" cy="3744416"/>
          </a:xfrm>
        </p:spPr>
        <p:txBody>
          <a:bodyPr/>
          <a:lstStyle/>
          <a:p>
            <a:pPr lvl="1">
              <a:buNone/>
            </a:pPr>
            <a:r>
              <a:rPr lang="en-US" sz="1100" dirty="0" smtClean="0">
                <a:latin typeface="Consolas" pitchFamily="49" charset="0"/>
                <a:cs typeface="Consolas" pitchFamily="49" charset="0"/>
              </a:rPr>
              <a:t>$ </a:t>
            </a:r>
            <a:r>
              <a:rPr lang="en-US" sz="1100" dirty="0" err="1" smtClean="0">
                <a:latin typeface="Consolas" pitchFamily="49" charset="0"/>
                <a:cs typeface="Consolas" pitchFamily="49" charset="0"/>
              </a:rPr>
              <a:t>objdump</a:t>
            </a:r>
            <a:r>
              <a:rPr lang="en-US" sz="1100" dirty="0" smtClean="0">
                <a:latin typeface="Consolas" pitchFamily="49" charset="0"/>
                <a:cs typeface="Consolas" pitchFamily="49" charset="0"/>
              </a:rPr>
              <a:t> -h </a:t>
            </a:r>
            <a:r>
              <a:rPr lang="en-US" sz="1100" dirty="0" err="1" smtClean="0">
                <a:latin typeface="Consolas" pitchFamily="49" charset="0"/>
                <a:cs typeface="Consolas" pitchFamily="49" charset="0"/>
              </a:rPr>
              <a:t>A.o</a:t>
            </a:r>
            <a:r>
              <a:rPr lang="en-US" sz="1100" dirty="0" smtClean="0">
                <a:latin typeface="Consolas" pitchFamily="49" charset="0"/>
                <a:cs typeface="Consolas" pitchFamily="49" charset="0"/>
              </a:rPr>
              <a:t> </a:t>
            </a:r>
          </a:p>
          <a:p>
            <a:pPr lvl="1">
              <a:buNone/>
            </a:pPr>
            <a:r>
              <a:rPr lang="en-US" sz="1100" dirty="0" smtClean="0">
                <a:latin typeface="Consolas" pitchFamily="49" charset="0"/>
                <a:cs typeface="Consolas" pitchFamily="49" charset="0"/>
              </a:rPr>
              <a:t>Sections:</a:t>
            </a:r>
          </a:p>
          <a:p>
            <a:pPr lvl="1">
              <a:buNone/>
            </a:pPr>
            <a:r>
              <a:rPr lang="en-US" sz="1100" dirty="0" err="1" smtClean="0">
                <a:latin typeface="Consolas" pitchFamily="49" charset="0"/>
                <a:cs typeface="Consolas" pitchFamily="49" charset="0"/>
              </a:rPr>
              <a:t>Idx</a:t>
            </a:r>
            <a:r>
              <a:rPr lang="en-US" sz="1100" dirty="0" smtClean="0">
                <a:latin typeface="Consolas" pitchFamily="49" charset="0"/>
                <a:cs typeface="Consolas" pitchFamily="49" charset="0"/>
              </a:rPr>
              <a:t> Name          Size      VMA               LMA               File off  </a:t>
            </a:r>
            <a:r>
              <a:rPr lang="en-US" sz="1100" dirty="0" err="1" smtClean="0">
                <a:latin typeface="Consolas" pitchFamily="49" charset="0"/>
                <a:cs typeface="Consolas" pitchFamily="49" charset="0"/>
              </a:rPr>
              <a:t>Algn</a:t>
            </a:r>
            <a:endParaRPr lang="en-US" sz="1100" dirty="0" smtClean="0">
              <a:latin typeface="Consolas" pitchFamily="49" charset="0"/>
              <a:cs typeface="Consolas" pitchFamily="49" charset="0"/>
            </a:endParaRPr>
          </a:p>
          <a:p>
            <a:pPr lvl="1">
              <a:buNone/>
            </a:pPr>
            <a:r>
              <a:rPr lang="en-US" sz="1100" dirty="0" smtClean="0">
                <a:latin typeface="Consolas" pitchFamily="49" charset="0"/>
                <a:cs typeface="Consolas" pitchFamily="49" charset="0"/>
              </a:rPr>
              <a:t>  0 .text         00000016  0000000000000000  0000000000000000  00000040  2**2</a:t>
            </a:r>
          </a:p>
          <a:p>
            <a:pPr lvl="1">
              <a:buNone/>
            </a:pPr>
            <a:r>
              <a:rPr lang="en-US" sz="1100" dirty="0" smtClean="0">
                <a:latin typeface="Consolas" pitchFamily="49" charset="0"/>
                <a:cs typeface="Consolas" pitchFamily="49" charset="0"/>
              </a:rPr>
              <a:t>                  CONTENTS, ALLOC, LOAD, RELOC, READONLY, CODE</a:t>
            </a:r>
          </a:p>
          <a:p>
            <a:pPr lvl="1">
              <a:buNone/>
            </a:pPr>
            <a:r>
              <a:rPr lang="en-US" sz="1100" dirty="0" smtClean="0">
                <a:latin typeface="Consolas" pitchFamily="49" charset="0"/>
                <a:cs typeface="Consolas" pitchFamily="49" charset="0"/>
              </a:rPr>
              <a:t>  1 .data         00000004  0000000000000000  0000000000000000  00000058  2**2</a:t>
            </a:r>
          </a:p>
          <a:p>
            <a:pPr lvl="1">
              <a:buNone/>
            </a:pPr>
            <a:r>
              <a:rPr lang="en-US" sz="1100" dirty="0" smtClean="0">
                <a:latin typeface="Consolas" pitchFamily="49" charset="0"/>
                <a:cs typeface="Consolas" pitchFamily="49" charset="0"/>
              </a:rPr>
              <a:t>                  CONTENTS, ALLOC, LOAD, DATA</a:t>
            </a:r>
          </a:p>
          <a:p>
            <a:pPr lvl="1">
              <a:buNone/>
            </a:pPr>
            <a:r>
              <a:rPr lang="en-US" sz="1100" dirty="0" smtClean="0">
                <a:latin typeface="Consolas" pitchFamily="49" charset="0"/>
                <a:cs typeface="Consolas" pitchFamily="49" charset="0"/>
              </a:rPr>
              <a:t>  2 .</a:t>
            </a:r>
            <a:r>
              <a:rPr lang="en-US" sz="1100" dirty="0" err="1" smtClean="0">
                <a:latin typeface="Consolas" pitchFamily="49" charset="0"/>
                <a:cs typeface="Consolas" pitchFamily="49" charset="0"/>
              </a:rPr>
              <a:t>bss</a:t>
            </a:r>
            <a:r>
              <a:rPr lang="en-US" sz="1100" dirty="0" smtClean="0">
                <a:latin typeface="Consolas" pitchFamily="49" charset="0"/>
                <a:cs typeface="Consolas" pitchFamily="49" charset="0"/>
              </a:rPr>
              <a:t>          00000000  0000000000000000  0000000000000000  0000005c  2**2</a:t>
            </a:r>
          </a:p>
          <a:p>
            <a:pPr lvl="1">
              <a:buNone/>
            </a:pPr>
            <a:r>
              <a:rPr lang="en-US" sz="1100" dirty="0" smtClean="0">
                <a:latin typeface="Consolas" pitchFamily="49" charset="0"/>
                <a:cs typeface="Consolas" pitchFamily="49" charset="0"/>
              </a:rPr>
              <a:t>                  ALLOC</a:t>
            </a:r>
          </a:p>
          <a:p>
            <a:pPr lvl="1">
              <a:buNone/>
            </a:pPr>
            <a:r>
              <a:rPr lang="en-US" sz="1100" dirty="0" smtClean="0">
                <a:latin typeface="Consolas" pitchFamily="49" charset="0"/>
                <a:cs typeface="Consolas" pitchFamily="49" charset="0"/>
              </a:rPr>
              <a:t>  3 .</a:t>
            </a:r>
            <a:r>
              <a:rPr lang="en-US" sz="1100" dirty="0" err="1" smtClean="0">
                <a:latin typeface="Consolas" pitchFamily="49" charset="0"/>
                <a:cs typeface="Consolas" pitchFamily="49" charset="0"/>
              </a:rPr>
              <a:t>eh_frame</a:t>
            </a:r>
            <a:r>
              <a:rPr lang="en-US" sz="1100" dirty="0" smtClean="0">
                <a:latin typeface="Consolas" pitchFamily="49" charset="0"/>
                <a:cs typeface="Consolas" pitchFamily="49" charset="0"/>
              </a:rPr>
              <a:t>     00000040  0000000000000000  0000000000000000  00000060  2**3</a:t>
            </a:r>
          </a:p>
          <a:p>
            <a:pPr lvl="1">
              <a:buNone/>
            </a:pPr>
            <a:r>
              <a:rPr lang="en-US" sz="1100" dirty="0" smtClean="0">
                <a:latin typeface="Consolas" pitchFamily="49" charset="0"/>
                <a:cs typeface="Consolas" pitchFamily="49" charset="0"/>
              </a:rPr>
              <a:t>                  CONTENTS, ALLOC, LOAD, RELOC, READONLY, DATA</a:t>
            </a:r>
          </a:p>
          <a:p>
            <a:pPr lvl="1">
              <a:buNone/>
            </a:pPr>
            <a:r>
              <a:rPr lang="en-US" sz="1100" dirty="0" smtClean="0">
                <a:latin typeface="Consolas" pitchFamily="49" charset="0"/>
                <a:cs typeface="Consolas" pitchFamily="49" charset="0"/>
              </a:rPr>
              <a:t>  4 .comment      0000002e  0000000000000000  0000000000000000  000000a0  2**0</a:t>
            </a:r>
          </a:p>
          <a:p>
            <a:pPr lvl="1">
              <a:buNone/>
            </a:pPr>
            <a:r>
              <a:rPr lang="en-US" sz="1100" dirty="0" smtClean="0">
                <a:latin typeface="Consolas" pitchFamily="49" charset="0"/>
                <a:cs typeface="Consolas" pitchFamily="49" charset="0"/>
              </a:rPr>
              <a:t>                  CONTENTS, READONLY</a:t>
            </a:r>
          </a:p>
          <a:p>
            <a:pPr lvl="1">
              <a:buNone/>
            </a:pPr>
            <a:r>
              <a:rPr lang="en-US" sz="1100" dirty="0" smtClean="0">
                <a:latin typeface="Consolas" pitchFamily="49" charset="0"/>
                <a:cs typeface="Consolas" pitchFamily="49" charset="0"/>
              </a:rPr>
              <a:t>  5 .</a:t>
            </a:r>
            <a:r>
              <a:rPr lang="en-US" sz="1100" dirty="0" err="1" smtClean="0">
                <a:latin typeface="Consolas" pitchFamily="49" charset="0"/>
                <a:cs typeface="Consolas" pitchFamily="49" charset="0"/>
              </a:rPr>
              <a:t>note.GNU</a:t>
            </a:r>
            <a:r>
              <a:rPr lang="en-US" sz="1100" dirty="0" smtClean="0">
                <a:latin typeface="Consolas" pitchFamily="49" charset="0"/>
                <a:cs typeface="Consolas" pitchFamily="49" charset="0"/>
              </a:rPr>
              <a:t>-stack 00000000  0000000000000000  0000000000000000  000000ce  2**0</a:t>
            </a:r>
          </a:p>
          <a:p>
            <a:pPr lvl="1">
              <a:buNone/>
            </a:pPr>
            <a:r>
              <a:rPr lang="en-US" sz="1100" dirty="0" smtClean="0">
                <a:latin typeface="Consolas" pitchFamily="49" charset="0"/>
                <a:cs typeface="Consolas" pitchFamily="49" charset="0"/>
              </a:rPr>
              <a:t>                  CONTENTS, READONLY</a:t>
            </a:r>
          </a:p>
          <a:p>
            <a:pPr lvl="1">
              <a:buNone/>
            </a:pPr>
            <a:endParaRPr lang="en-US" sz="11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4931"/>
            <a:ext cx="8229600" cy="480423"/>
          </a:xfrm>
        </p:spPr>
        <p:txBody>
          <a:bodyPr/>
          <a:lstStyle/>
          <a:p>
            <a:pPr algn="ctr"/>
            <a:r>
              <a:rPr lang="en-US" sz="3200" dirty="0" err="1" smtClean="0"/>
              <a:t>Objdump</a:t>
            </a:r>
            <a:r>
              <a:rPr lang="en-US" sz="3200" dirty="0" smtClean="0"/>
              <a:t> tool</a:t>
            </a:r>
            <a:endParaRPr lang="en-US" sz="3200" dirty="0"/>
          </a:p>
        </p:txBody>
      </p:sp>
      <p:sp>
        <p:nvSpPr>
          <p:cNvPr id="3" name="Content Placeholder 2"/>
          <p:cNvSpPr>
            <a:spLocks noGrp="1"/>
          </p:cNvSpPr>
          <p:nvPr>
            <p:ph sz="quarter" idx="13"/>
          </p:nvPr>
        </p:nvSpPr>
        <p:spPr>
          <a:xfrm>
            <a:off x="418120" y="699542"/>
            <a:ext cx="8402352" cy="3744416"/>
          </a:xfrm>
        </p:spPr>
        <p:txBody>
          <a:bodyPr/>
          <a:lstStyle/>
          <a:p>
            <a:pPr lvl="1">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objdump</a:t>
            </a:r>
            <a:r>
              <a:rPr lang="en-US" sz="1050" dirty="0" smtClean="0">
                <a:latin typeface="Consolas" pitchFamily="49" charset="0"/>
                <a:cs typeface="Consolas" pitchFamily="49" charset="0"/>
              </a:rPr>
              <a:t> -s </a:t>
            </a:r>
            <a:r>
              <a:rPr lang="en-US" sz="1050" dirty="0" err="1" smtClean="0">
                <a:latin typeface="Consolas" pitchFamily="49" charset="0"/>
                <a:cs typeface="Consolas" pitchFamily="49" charset="0"/>
              </a:rPr>
              <a:t>A.o</a:t>
            </a:r>
            <a:endParaRPr lang="en-US" sz="1050" dirty="0" smtClean="0">
              <a:latin typeface="Consolas" pitchFamily="49" charset="0"/>
              <a:cs typeface="Consolas" pitchFamily="49" charset="0"/>
            </a:endParaRPr>
          </a:p>
          <a:p>
            <a:pPr lvl="1">
              <a:buNone/>
            </a:pP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Contents of section .text:</a:t>
            </a:r>
          </a:p>
          <a:p>
            <a:pPr lvl="1">
              <a:buNone/>
            </a:pPr>
            <a:r>
              <a:rPr lang="en-US" sz="1050" dirty="0" smtClean="0">
                <a:latin typeface="Consolas" pitchFamily="49" charset="0"/>
                <a:cs typeface="Consolas" pitchFamily="49" charset="0"/>
              </a:rPr>
              <a:t> 0000 554889e5 c745fc2e 1600008b 05000000  UH...E..........</a:t>
            </a:r>
          </a:p>
          <a:p>
            <a:pPr lvl="1">
              <a:buNone/>
            </a:pPr>
            <a:r>
              <a:rPr lang="en-US" sz="1050" dirty="0" smtClean="0">
                <a:latin typeface="Consolas" pitchFamily="49" charset="0"/>
                <a:cs typeface="Consolas" pitchFamily="49" charset="0"/>
              </a:rPr>
              <a:t> 0010 008945fc c9c3                        ..E...</a:t>
            </a:r>
          </a:p>
          <a:p>
            <a:pPr lvl="1">
              <a:buNone/>
            </a:pPr>
            <a:r>
              <a:rPr lang="en-US" sz="1050" dirty="0" smtClean="0">
                <a:latin typeface="Consolas" pitchFamily="49" charset="0"/>
                <a:cs typeface="Consolas" pitchFamily="49" charset="0"/>
              </a:rPr>
              <a:t>Contents of section .data:</a:t>
            </a:r>
          </a:p>
          <a:p>
            <a:pPr lvl="1">
              <a:buNone/>
            </a:pPr>
            <a:r>
              <a:rPr lang="en-US" sz="1050" dirty="0" smtClean="0">
                <a:latin typeface="Consolas" pitchFamily="49" charset="0"/>
                <a:cs typeface="Consolas" pitchFamily="49" charset="0"/>
              </a:rPr>
              <a:t> 0000 d2040000                             ....</a:t>
            </a:r>
          </a:p>
          <a:p>
            <a:pPr lvl="1">
              <a:buNone/>
            </a:pPr>
            <a:r>
              <a:rPr lang="en-US" sz="1050" dirty="0" smtClean="0">
                <a:latin typeface="Consolas" pitchFamily="49" charset="0"/>
                <a:cs typeface="Consolas" pitchFamily="49" charset="0"/>
              </a:rPr>
              <a:t>Contents of section .</a:t>
            </a:r>
            <a:r>
              <a:rPr lang="en-US" sz="1050" dirty="0" err="1" smtClean="0">
                <a:latin typeface="Consolas" pitchFamily="49" charset="0"/>
                <a:cs typeface="Consolas" pitchFamily="49" charset="0"/>
              </a:rPr>
              <a:t>eh_frame</a:t>
            </a:r>
            <a:r>
              <a:rPr lang="en-US" sz="1050" dirty="0" smtClean="0">
                <a:latin typeface="Consolas" pitchFamily="49" charset="0"/>
                <a:cs typeface="Consolas" pitchFamily="49" charset="0"/>
              </a:rPr>
              <a:t>:</a:t>
            </a:r>
          </a:p>
          <a:p>
            <a:pPr lvl="1">
              <a:buNone/>
            </a:pPr>
            <a:r>
              <a:rPr lang="en-US" sz="1050" dirty="0" smtClean="0">
                <a:latin typeface="Consolas" pitchFamily="49" charset="0"/>
                <a:cs typeface="Consolas" pitchFamily="49" charset="0"/>
              </a:rPr>
              <a:t> 0000 1c000000 00000000 017a5052 00017810  .........</a:t>
            </a:r>
            <a:r>
              <a:rPr lang="en-US" sz="1050" dirty="0" err="1" smtClean="0">
                <a:latin typeface="Consolas" pitchFamily="49" charset="0"/>
                <a:cs typeface="Consolas" pitchFamily="49" charset="0"/>
              </a:rPr>
              <a:t>zPR</a:t>
            </a:r>
            <a:r>
              <a:rPr lang="en-US" sz="1050" dirty="0" smtClean="0">
                <a:latin typeface="Consolas" pitchFamily="49" charset="0"/>
                <a:cs typeface="Consolas" pitchFamily="49" charset="0"/>
              </a:rPr>
              <a:t>..x.</a:t>
            </a:r>
          </a:p>
          <a:p>
            <a:pPr lvl="1">
              <a:buNone/>
            </a:pPr>
            <a:r>
              <a:rPr lang="en-US" sz="1050" dirty="0" smtClean="0">
                <a:latin typeface="Consolas" pitchFamily="49" charset="0"/>
                <a:cs typeface="Consolas" pitchFamily="49" charset="0"/>
              </a:rPr>
              <a:t> 0010 06030000 0000030c 07089001 00000000  ................</a:t>
            </a:r>
          </a:p>
          <a:p>
            <a:pPr lvl="1">
              <a:buNone/>
            </a:pPr>
            <a:r>
              <a:rPr lang="en-US" sz="1050" dirty="0" smtClean="0">
                <a:latin typeface="Consolas" pitchFamily="49" charset="0"/>
                <a:cs typeface="Consolas" pitchFamily="49" charset="0"/>
              </a:rPr>
              <a:t> 0020 1c000000 24000000 00000000 16000000  ....$...........</a:t>
            </a:r>
          </a:p>
          <a:p>
            <a:pPr lvl="1">
              <a:buNone/>
            </a:pPr>
            <a:r>
              <a:rPr lang="en-US" sz="1050" dirty="0" smtClean="0">
                <a:latin typeface="Consolas" pitchFamily="49" charset="0"/>
                <a:cs typeface="Consolas" pitchFamily="49" charset="0"/>
              </a:rPr>
              <a:t> 0030 00410e10 8602430d 06000000 00000000  .A....C.........</a:t>
            </a:r>
          </a:p>
          <a:p>
            <a:pPr lvl="1">
              <a:buNone/>
            </a:pPr>
            <a:r>
              <a:rPr lang="en-US" sz="1050" dirty="0" smtClean="0">
                <a:latin typeface="Consolas" pitchFamily="49" charset="0"/>
                <a:cs typeface="Consolas" pitchFamily="49" charset="0"/>
              </a:rPr>
              <a:t>Contents of section .comment:</a:t>
            </a:r>
          </a:p>
          <a:p>
            <a:pPr lvl="1">
              <a:buNone/>
            </a:pPr>
            <a:r>
              <a:rPr lang="en-US" sz="1050" dirty="0" smtClean="0">
                <a:latin typeface="Consolas" pitchFamily="49" charset="0"/>
                <a:cs typeface="Consolas" pitchFamily="49" charset="0"/>
              </a:rPr>
              <a:t> 0000 00474343 3a202847 4e552920 342e312e  .GCC: (GNU) 4.1.</a:t>
            </a:r>
          </a:p>
          <a:p>
            <a:pPr lvl="1">
              <a:buNone/>
            </a:pPr>
            <a:r>
              <a:rPr lang="en-US" sz="1050" dirty="0" smtClean="0">
                <a:latin typeface="Consolas" pitchFamily="49" charset="0"/>
                <a:cs typeface="Consolas" pitchFamily="49" charset="0"/>
              </a:rPr>
              <a:t> 0010 32203230 30383037 30342028 52656420  2 20080704 (Red</a:t>
            </a:r>
          </a:p>
          <a:p>
            <a:pPr lvl="1">
              <a:buNone/>
            </a:pPr>
            <a:r>
              <a:rPr lang="en-US" sz="1050" dirty="0" smtClean="0">
                <a:latin typeface="Consolas" pitchFamily="49" charset="0"/>
                <a:cs typeface="Consolas" pitchFamily="49" charset="0"/>
              </a:rPr>
              <a:t> 0020 48617420 342e312e 322d3438 2900      Hat 4.1.2-48).</a:t>
            </a:r>
          </a:p>
          <a:p>
            <a:pPr lvl="1">
              <a:buNone/>
            </a:pPr>
            <a:endParaRPr lang="en-US" sz="11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4931"/>
            <a:ext cx="8229600" cy="480423"/>
          </a:xfrm>
        </p:spPr>
        <p:txBody>
          <a:bodyPr/>
          <a:lstStyle/>
          <a:p>
            <a:pPr algn="ctr"/>
            <a:r>
              <a:rPr lang="en-US" sz="3200" dirty="0" err="1" smtClean="0"/>
              <a:t>Objdump</a:t>
            </a:r>
            <a:r>
              <a:rPr lang="en-US" sz="3200" dirty="0" smtClean="0"/>
              <a:t> tool</a:t>
            </a:r>
            <a:endParaRPr lang="en-US" sz="3200" dirty="0"/>
          </a:p>
        </p:txBody>
      </p:sp>
      <p:sp>
        <p:nvSpPr>
          <p:cNvPr id="3" name="Content Placeholder 2"/>
          <p:cNvSpPr>
            <a:spLocks noGrp="1"/>
          </p:cNvSpPr>
          <p:nvPr>
            <p:ph sz="quarter" idx="13"/>
          </p:nvPr>
        </p:nvSpPr>
        <p:spPr>
          <a:xfrm>
            <a:off x="418120" y="843558"/>
            <a:ext cx="8402352" cy="3744416"/>
          </a:xfrm>
        </p:spPr>
        <p:txBody>
          <a:bodyPr/>
          <a:lstStyle/>
          <a:p>
            <a:pPr lvl="1">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objdump</a:t>
            </a:r>
            <a:r>
              <a:rPr lang="en-US" sz="1050" dirty="0" smtClean="0">
                <a:latin typeface="Consolas" pitchFamily="49" charset="0"/>
                <a:cs typeface="Consolas" pitchFamily="49" charset="0"/>
              </a:rPr>
              <a:t> -t </a:t>
            </a:r>
            <a:r>
              <a:rPr lang="en-US" sz="1050" dirty="0" err="1" smtClean="0">
                <a:latin typeface="Consolas" pitchFamily="49" charset="0"/>
                <a:cs typeface="Consolas" pitchFamily="49" charset="0"/>
              </a:rPr>
              <a:t>A.o</a:t>
            </a:r>
            <a:endParaRPr lang="en-US" sz="1050" dirty="0" smtClean="0">
              <a:latin typeface="Consolas" pitchFamily="49" charset="0"/>
              <a:cs typeface="Consolas" pitchFamily="49" charset="0"/>
            </a:endParaRPr>
          </a:p>
          <a:p>
            <a:pPr lvl="1">
              <a:buNone/>
            </a:pP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SYMBOL TABLE:</a:t>
            </a:r>
          </a:p>
          <a:p>
            <a:pPr lvl="1">
              <a:buNone/>
            </a:pPr>
            <a:r>
              <a:rPr lang="en-US" sz="1050" dirty="0" smtClean="0">
                <a:latin typeface="Consolas" pitchFamily="49" charset="0"/>
                <a:cs typeface="Consolas" pitchFamily="49" charset="0"/>
              </a:rPr>
              <a:t>0000000000000000 l    </a:t>
            </a:r>
            <a:r>
              <a:rPr lang="en-US" sz="1050" dirty="0" err="1" smtClean="0">
                <a:latin typeface="Consolas" pitchFamily="49" charset="0"/>
                <a:cs typeface="Consolas" pitchFamily="49" charset="0"/>
              </a:rPr>
              <a:t>df</a:t>
            </a:r>
            <a:r>
              <a:rPr lang="en-US" sz="1050" dirty="0" smtClean="0">
                <a:latin typeface="Consolas" pitchFamily="49" charset="0"/>
                <a:cs typeface="Consolas" pitchFamily="49" charset="0"/>
              </a:rPr>
              <a:t> *ABS*  0000000000000000 A.cpp</a:t>
            </a:r>
          </a:p>
          <a:p>
            <a:pPr lvl="1">
              <a:buNone/>
            </a:pPr>
            <a:r>
              <a:rPr lang="en-US" sz="1050" dirty="0" smtClean="0">
                <a:latin typeface="Consolas" pitchFamily="49" charset="0"/>
                <a:cs typeface="Consolas" pitchFamily="49" charset="0"/>
              </a:rPr>
              <a:t>0000000000000000 l    d  .text  0000000000000000 .text</a:t>
            </a:r>
          </a:p>
          <a:p>
            <a:pPr lvl="1">
              <a:buNone/>
            </a:pPr>
            <a:r>
              <a:rPr lang="en-US" sz="1050" dirty="0" smtClean="0">
                <a:latin typeface="Consolas" pitchFamily="49" charset="0"/>
                <a:cs typeface="Consolas" pitchFamily="49" charset="0"/>
              </a:rPr>
              <a:t>0000000000000000 l    d  .data  0000000000000000 .data</a:t>
            </a:r>
          </a:p>
          <a:p>
            <a:pPr lvl="1">
              <a:buNone/>
            </a:pPr>
            <a:r>
              <a:rPr lang="en-US" sz="1050" dirty="0" smtClean="0">
                <a:latin typeface="Consolas" pitchFamily="49" charset="0"/>
                <a:cs typeface="Consolas" pitchFamily="49" charset="0"/>
              </a:rPr>
              <a:t>0000000000000000 l    d  .</a:t>
            </a:r>
            <a:r>
              <a:rPr lang="en-US" sz="1050" dirty="0" err="1" smtClean="0">
                <a:latin typeface="Consolas" pitchFamily="49" charset="0"/>
                <a:cs typeface="Consolas" pitchFamily="49" charset="0"/>
              </a:rPr>
              <a:t>bss</a:t>
            </a:r>
            <a:r>
              <a:rPr lang="en-US" sz="1050" dirty="0" smtClean="0">
                <a:latin typeface="Consolas" pitchFamily="49" charset="0"/>
                <a:cs typeface="Consolas" pitchFamily="49" charset="0"/>
              </a:rPr>
              <a:t>   0000000000000000 .</a:t>
            </a:r>
            <a:r>
              <a:rPr lang="en-US" sz="1050" dirty="0" err="1" smtClean="0">
                <a:latin typeface="Consolas" pitchFamily="49" charset="0"/>
                <a:cs typeface="Consolas" pitchFamily="49" charset="0"/>
              </a:rPr>
              <a:t>bss</a:t>
            </a: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0000000000000000 l     O .data  0000000000000004 </a:t>
            </a:r>
            <a:r>
              <a:rPr lang="en-US" sz="1050" dirty="0" err="1" smtClean="0">
                <a:latin typeface="Consolas" pitchFamily="49" charset="0"/>
                <a:cs typeface="Consolas" pitchFamily="49" charset="0"/>
              </a:rPr>
              <a:t>stat_var</a:t>
            </a: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0000000000000000 l    d  .</a:t>
            </a:r>
            <a:r>
              <a:rPr lang="en-US" sz="1050" dirty="0" err="1" smtClean="0">
                <a:latin typeface="Consolas" pitchFamily="49" charset="0"/>
                <a:cs typeface="Consolas" pitchFamily="49" charset="0"/>
              </a:rPr>
              <a:t>eh_frame</a:t>
            </a:r>
            <a:r>
              <a:rPr lang="en-US" sz="1050" dirty="0" smtClean="0">
                <a:latin typeface="Consolas" pitchFamily="49" charset="0"/>
                <a:cs typeface="Consolas" pitchFamily="49" charset="0"/>
              </a:rPr>
              <a:t>      0000000000000000 .</a:t>
            </a:r>
            <a:r>
              <a:rPr lang="en-US" sz="1050" dirty="0" err="1" smtClean="0">
                <a:latin typeface="Consolas" pitchFamily="49" charset="0"/>
                <a:cs typeface="Consolas" pitchFamily="49" charset="0"/>
              </a:rPr>
              <a:t>eh_frame</a:t>
            </a: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0000000000000000 l    d  .</a:t>
            </a:r>
            <a:r>
              <a:rPr lang="en-US" sz="1050" dirty="0" err="1" smtClean="0">
                <a:latin typeface="Consolas" pitchFamily="49" charset="0"/>
                <a:cs typeface="Consolas" pitchFamily="49" charset="0"/>
              </a:rPr>
              <a:t>note.GNU</a:t>
            </a:r>
            <a:r>
              <a:rPr lang="en-US" sz="1050" dirty="0" smtClean="0">
                <a:latin typeface="Consolas" pitchFamily="49" charset="0"/>
                <a:cs typeface="Consolas" pitchFamily="49" charset="0"/>
              </a:rPr>
              <a:t>-stack        0000000000000000 .</a:t>
            </a:r>
            <a:r>
              <a:rPr lang="en-US" sz="1050" dirty="0" err="1" smtClean="0">
                <a:latin typeface="Consolas" pitchFamily="49" charset="0"/>
                <a:cs typeface="Consolas" pitchFamily="49" charset="0"/>
              </a:rPr>
              <a:t>note.GNU</a:t>
            </a:r>
            <a:r>
              <a:rPr lang="en-US" sz="1050" dirty="0" smtClean="0">
                <a:latin typeface="Consolas" pitchFamily="49" charset="0"/>
                <a:cs typeface="Consolas" pitchFamily="49" charset="0"/>
              </a:rPr>
              <a:t>-stack</a:t>
            </a:r>
          </a:p>
          <a:p>
            <a:pPr lvl="1">
              <a:buNone/>
            </a:pPr>
            <a:r>
              <a:rPr lang="en-US" sz="1050" dirty="0" smtClean="0">
                <a:latin typeface="Consolas" pitchFamily="49" charset="0"/>
                <a:cs typeface="Consolas" pitchFamily="49" charset="0"/>
              </a:rPr>
              <a:t>0000000000000000 l    d  .comment       0000000000000000 .comment</a:t>
            </a:r>
          </a:p>
          <a:p>
            <a:pPr lvl="1">
              <a:buNone/>
            </a:pPr>
            <a:r>
              <a:rPr lang="en-US" sz="1050" dirty="0" smtClean="0">
                <a:latin typeface="Consolas" pitchFamily="49" charset="0"/>
                <a:cs typeface="Consolas" pitchFamily="49" charset="0"/>
              </a:rPr>
              <a:t>0000000000000000 g     F .text  0000000000000016 _Z1Av</a:t>
            </a:r>
          </a:p>
          <a:p>
            <a:pPr lvl="1">
              <a:buNone/>
            </a:pPr>
            <a:r>
              <a:rPr lang="en-US" sz="1050" dirty="0" smtClean="0">
                <a:latin typeface="Consolas" pitchFamily="49" charset="0"/>
                <a:cs typeface="Consolas" pitchFamily="49" charset="0"/>
              </a:rPr>
              <a:t>0000000000000000         *UND*  0000000000000000 __gxx_personality_v0</a:t>
            </a:r>
          </a:p>
          <a:p>
            <a:pPr lvl="1">
              <a:buNone/>
            </a:pPr>
            <a:endParaRPr lang="en-US" sz="11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Compilation steps scheme</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pic>
        <p:nvPicPr>
          <p:cNvPr id="3074" name="Picture 2" descr="D:\Diving into C++ linker\Pictures\Compilation steps.jpg"/>
          <p:cNvPicPr>
            <a:picLocks noChangeAspect="1" noChangeArrowheads="1"/>
          </p:cNvPicPr>
          <p:nvPr/>
        </p:nvPicPr>
        <p:blipFill>
          <a:blip r:embed="rId2"/>
          <a:srcRect/>
          <a:stretch>
            <a:fillRect/>
          </a:stretch>
        </p:blipFill>
        <p:spPr bwMode="auto">
          <a:xfrm>
            <a:off x="1043608" y="819925"/>
            <a:ext cx="7127131" cy="3779383"/>
          </a:xfrm>
          <a:prstGeom prst="rect">
            <a:avLst/>
          </a:prstGeom>
          <a:no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Nokia template (M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Nokia PowerPoint Template Nokia Pure v12" id="{7AC05BEF-BBDF-4CF1-AA23-A676535EABCE}" vid="{991539CA-B441-4AED-8339-F6770207F6A2}"/>
    </a:ext>
  </a:extLst>
</a:theme>
</file>

<file path=ppt/theme/theme2.xml><?xml version="1.0" encoding="utf-8"?>
<a:theme xmlns:a="http://schemas.openxmlformats.org/drawingml/2006/main" name="Nokia Master Blue Backgroun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mn-lt"/>
          </a:defRPr>
        </a:defPPr>
      </a:lstStyle>
    </a:txDef>
  </a:objectDefaults>
  <a:extraClrSchemeLst/>
  <a:extLst>
    <a:ext uri="{05A4C25C-085E-4340-85A3-A5531E510DB2}">
      <thm15:themeFamily xmlns="" xmlns:thm15="http://schemas.microsoft.com/office/thememl/2012/main" name="Nokia PowerPoint Template Nokia Pure v12" id="{7AC05BEF-BBDF-4CF1-AA23-A676535EABCE}" vid="{AF106B15-0C1E-44CE-A53A-F2CB8A6EA7E7}"/>
    </a:ext>
  </a:extLst>
</a:theme>
</file>

<file path=ppt/theme/theme3.xml><?xml version="1.0" encoding="utf-8"?>
<a:theme xmlns:a="http://schemas.openxmlformats.org/drawingml/2006/main" name="Final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Nokia template (MD)</Template>
  <TotalTime>0</TotalTime>
  <Words>3770</Words>
  <Application>Microsoft Office PowerPoint</Application>
  <PresentationFormat>On-screen Show (16:9)</PresentationFormat>
  <Paragraphs>754</Paragraphs>
  <Slides>49</Slides>
  <Notes>2</Notes>
  <HiddenSlides>1</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49</vt:i4>
      </vt:variant>
    </vt:vector>
  </HeadingPairs>
  <TitlesOfParts>
    <vt:vector size="53" baseType="lpstr">
      <vt:lpstr>Nokia template (MD)</vt:lpstr>
      <vt:lpstr>Nokia Master Blue Background</vt:lpstr>
      <vt:lpstr>Final Slide</vt:lpstr>
      <vt:lpstr>think-cell Slide</vt:lpstr>
      <vt:lpstr>Slide 1</vt:lpstr>
      <vt:lpstr>What is linker for?</vt:lpstr>
      <vt:lpstr>Preprocessing</vt:lpstr>
      <vt:lpstr>Translating</vt:lpstr>
      <vt:lpstr>Assembling</vt:lpstr>
      <vt:lpstr>Objdump tool</vt:lpstr>
      <vt:lpstr>Objdump tool</vt:lpstr>
      <vt:lpstr>Objdump tool</vt:lpstr>
      <vt:lpstr>Compilation steps scheme</vt:lpstr>
      <vt:lpstr>Linking</vt:lpstr>
      <vt:lpstr>Analysis using nm tool</vt:lpstr>
      <vt:lpstr>One more example…</vt:lpstr>
      <vt:lpstr>Hereditary disease</vt:lpstr>
      <vt:lpstr>Hereditary disease</vt:lpstr>
      <vt:lpstr>Hereditary disease</vt:lpstr>
      <vt:lpstr>Hereditary disease</vt:lpstr>
      <vt:lpstr>Hereditary disease</vt:lpstr>
      <vt:lpstr>Hereditary disease</vt:lpstr>
      <vt:lpstr>Static libraries</vt:lpstr>
      <vt:lpstr>Static libraries</vt:lpstr>
      <vt:lpstr>Do linker throws away unused code?</vt:lpstr>
      <vt:lpstr>Do linker throws away unused code?</vt:lpstr>
      <vt:lpstr>Do linker throws away unused code?</vt:lpstr>
      <vt:lpstr>Do linker throws away unused code?</vt:lpstr>
      <vt:lpstr>Do linker throws away unused code?</vt:lpstr>
      <vt:lpstr>Do linker throws away unused code?</vt:lpstr>
      <vt:lpstr>Shared libraries</vt:lpstr>
      <vt:lpstr>Export from shared library</vt:lpstr>
      <vt:lpstr>Static linking of dynamic libraries</vt:lpstr>
      <vt:lpstr>Static member mess up</vt:lpstr>
      <vt:lpstr>Static member mess up</vt:lpstr>
      <vt:lpstr>Static member mess up</vt:lpstr>
      <vt:lpstr>Static member mess up :: run on Linux</vt:lpstr>
      <vt:lpstr>Static member mess up :: run on Linux</vt:lpstr>
      <vt:lpstr>Static member mess up :: run on Linux</vt:lpstr>
      <vt:lpstr>Static member mess up :: Windows version</vt:lpstr>
      <vt:lpstr>Static member mess up :: run on Windows</vt:lpstr>
      <vt:lpstr>Static member mess up :: run on Windows</vt:lpstr>
      <vt:lpstr>Static member mess up :: Windows version</vt:lpstr>
      <vt:lpstr>Static member mess up :: Windows version</vt:lpstr>
      <vt:lpstr>Static member mess up :: Windows version</vt:lpstr>
      <vt:lpstr>Static member mess up :: Win :: same counters</vt:lpstr>
      <vt:lpstr>Static member mess up :: Win :: same counters</vt:lpstr>
      <vt:lpstr>Static member mess up :: Win :: same counters</vt:lpstr>
      <vt:lpstr>Static member mess up :: Win :: same counters</vt:lpstr>
      <vt:lpstr>Static member mess up :: Linux :: diff counters</vt:lpstr>
      <vt:lpstr>My preferable project structure</vt:lpstr>
      <vt:lpstr>Slide 48</vt:lpstr>
      <vt:lpstr>Copyright and confidentiality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2014-05-22T06:51:20Z</dcterms:created>
  <dcterms:modified xsi:type="dcterms:W3CDTF">2015-07-24T08:57:56Z</dcterms:modified>
</cp:coreProperties>
</file>