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98" r:id="rId2"/>
    <p:sldMasterId id="2147483812" r:id="rId3"/>
  </p:sldMasterIdLst>
  <p:notesMasterIdLst>
    <p:notesMasterId r:id="rId26"/>
  </p:notesMasterIdLst>
  <p:handoutMasterIdLst>
    <p:handoutMasterId r:id="rId27"/>
  </p:handoutMasterIdLst>
  <p:sldIdLst>
    <p:sldId id="311" r:id="rId4"/>
    <p:sldId id="369" r:id="rId5"/>
    <p:sldId id="370" r:id="rId6"/>
    <p:sldId id="384" r:id="rId7"/>
    <p:sldId id="385" r:id="rId8"/>
    <p:sldId id="386" r:id="rId9"/>
    <p:sldId id="387" r:id="rId10"/>
    <p:sldId id="388" r:id="rId11"/>
    <p:sldId id="372" r:id="rId12"/>
    <p:sldId id="373" r:id="rId13"/>
    <p:sldId id="374" r:id="rId14"/>
    <p:sldId id="375" r:id="rId15"/>
    <p:sldId id="376" r:id="rId16"/>
    <p:sldId id="377" r:id="rId17"/>
    <p:sldId id="378" r:id="rId18"/>
    <p:sldId id="383" r:id="rId19"/>
    <p:sldId id="379" r:id="rId20"/>
    <p:sldId id="380" r:id="rId21"/>
    <p:sldId id="381" r:id="rId22"/>
    <p:sldId id="382" r:id="rId23"/>
    <p:sldId id="352" r:id="rId24"/>
    <p:sldId id="364" r:id="rId25"/>
  </p:sldIdLst>
  <p:sldSz cx="9144000" cy="5143500" type="screen16x9"/>
  <p:notesSz cx="6858000" cy="9144000"/>
  <p:custDataLst>
    <p:tags r:id="rId28"/>
  </p:custDataLst>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00"/>
    <a:srgbClr val="124192"/>
    <a:srgbClr val="000000"/>
    <a:srgbClr val="68717A"/>
    <a:srgbClr val="A8BBC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18" autoAdjust="0"/>
    <p:restoredTop sz="86552" autoAdjust="0"/>
  </p:normalViewPr>
  <p:slideViewPr>
    <p:cSldViewPr snapToObjects="1">
      <p:cViewPr>
        <p:scale>
          <a:sx n="100" d="100"/>
          <a:sy n="100" d="100"/>
        </p:scale>
        <p:origin x="-2154" y="-63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8" d="100"/>
          <a:sy n="88" d="100"/>
        </p:scale>
        <p:origin x="-3870"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16-Jul-15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16-Jul-15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 xmlns:p14="http://schemas.microsoft.com/office/powerpoint/2010/main" val="3180054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7" name="Footer Placeholder 6"/>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
        <p:nvSpPr>
          <p:cNvPr id="6" name="Footer Placeholder 5"/>
          <p:cNvSpPr>
            <a:spLocks noGrp="1"/>
          </p:cNvSpPr>
          <p:nvPr>
            <p:ph type="ftr" sz="quarter" idx="18"/>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4" name="Footer Placeholder 3"/>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Footer Placeholder 3"/>
          <p:cNvSpPr>
            <a:spLocks noGrp="1"/>
          </p:cNvSpPr>
          <p:nvPr>
            <p:ph type="ftr" sz="quarter" idx="11"/>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smtClean="0"/>
              <a:t>Click to edit Master text styles</a:t>
            </a:r>
          </a:p>
        </p:txBody>
      </p:sp>
      <p:sp>
        <p:nvSpPr>
          <p:cNvPr id="4" name="Footer Placeholder 3"/>
          <p:cNvSpPr>
            <a:spLocks noGrp="1"/>
          </p:cNvSpPr>
          <p:nvPr>
            <p:ph type="ftr" sz="quarter" idx="14"/>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nvGraphicFramePr>
        <p:xfrm>
          <a:off x="1587" y="1588"/>
          <a:ext cx="1587" cy="1587"/>
        </p:xfrm>
        <a:graphic>
          <a:graphicData uri="http://schemas.openxmlformats.org/presentationml/2006/ole">
            <p:oleObj spid="_x0000_s2050" name="think-cell Slide" r:id="rId7" imgW="360" imgH="360" progId="">
              <p:embed/>
            </p:oleObj>
          </a:graphicData>
        </a:graphic>
      </p:graphicFrame>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a:t>
            </a:r>
            <a:r>
              <a:rPr lang="en-GB" sz="500" b="1" dirty="0" smtClean="0">
                <a:solidFill>
                  <a:schemeClr val="tx2"/>
                </a:solidFill>
                <a:latin typeface="Arial" panose="020B0604020202020204" pitchFamily="34" charset="0"/>
                <a:cs typeface="Arial" panose="020B0604020202020204" pitchFamily="34" charset="0"/>
              </a:rPr>
              <a:t>colors</a:t>
            </a:r>
            <a:r>
              <a:rPr lang="en-GB" sz="500" b="1" dirty="0">
                <a:solidFill>
                  <a:schemeClr val="tx2"/>
                </a:solidFill>
                <a:latin typeface="Arial" panose="020B0604020202020204" pitchFamily="34" charset="0"/>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latin typeface="+mn-lt"/>
                <a:cs typeface="Arial" panose="020B0604020202020204" pitchFamily="34" charset="0"/>
              </a:rPr>
              <a:pPr>
                <a:defRPr/>
              </a:pPr>
              <a:t>‹#›</a:t>
            </a:fld>
            <a:endParaRPr lang="en-GB" dirty="0">
              <a:solidFill>
                <a:schemeClr val="bg2"/>
              </a:solidFill>
              <a:latin typeface="+mn-lt"/>
              <a:cs typeface="Arial" panose="020B0604020202020204" pitchFamily="34" charset="0"/>
            </a:endParaRPr>
          </a:p>
        </p:txBody>
      </p:sp>
      <p:pic>
        <p:nvPicPr>
          <p:cNvPr id="1050" name="Picture 1"/>
          <p:cNvPicPr>
            <a:picLocks/>
          </p:cNvPicPr>
          <p:nvPr/>
        </p:nvPicPr>
        <p:blipFill>
          <a:blip r:embed="rId8"/>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GB" sz="800" dirty="0" smtClean="0">
                <a:solidFill>
                  <a:schemeClr val="bg2"/>
                </a:solidFill>
                <a:latin typeface="+mn-lt"/>
                <a:cs typeface="Arial" charset="0"/>
              </a:rPr>
              <a:t>© Nokia Solutions and Networks 2014</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GB" dirty="0" smtClean="0">
                <a:solidFill>
                  <a:schemeClr val="bg2"/>
                </a:solidFill>
                <a:cs typeface="Arial" charset="0"/>
              </a:rPr>
              <a:t>&lt;Change information classification in footer&gt;</a:t>
            </a:r>
          </a:p>
        </p:txBody>
      </p:sp>
      <p:sp>
        <p:nvSpPr>
          <p:cNvPr id="29" name="TextBox 28"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2"/>
                </a:solidFill>
                <a:latin typeface="+mn-lt"/>
                <a:ea typeface="Nokia Pure Text Light" pitchFamily="34" charset="0"/>
                <a:cs typeface="Nokia Pure Text Light" pitchFamily="34" charset="0"/>
              </a:rPr>
              <a:t>Nokia template.pptx</a:t>
            </a:r>
            <a:endParaRPr lang="en-GB" sz="800" dirty="0">
              <a:solidFill>
                <a:schemeClr val="bg2"/>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latin typeface="+mn-lt"/>
                <a:cs typeface="Arial" panose="020B0604020202020204" pitchFamily="34" charset="0"/>
              </a:rPr>
              <a:pPr>
                <a:defRPr/>
              </a:pPr>
              <a:t>16/07/2015</a:t>
            </a:fld>
            <a:endParaRPr lang="en-GB" sz="800" dirty="0">
              <a:solidFill>
                <a:schemeClr val="bg2"/>
              </a:solidFill>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03" r:id="rId4"/>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a:t>
            </a:r>
            <a:r>
              <a:rPr lang="en-GB" sz="500" b="1" dirty="0" smtClean="0">
                <a:solidFill>
                  <a:schemeClr val="tx2"/>
                </a:solidFill>
                <a:latin typeface="+mn-lt"/>
                <a:cs typeface="Arial" panose="020B0604020202020204" pitchFamily="34" charset="0"/>
              </a:rPr>
              <a:t>colors</a:t>
            </a:r>
            <a:r>
              <a:rPr lang="en-GB" sz="500" b="1" dirty="0">
                <a:solidFill>
                  <a:schemeClr val="tx2"/>
                </a:solidFill>
                <a:latin typeface="+mn-lt"/>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smtClean="0">
                <a:solidFill>
                  <a:schemeClr val="bg1"/>
                </a:solidFill>
                <a:latin typeface="+mn-lt"/>
                <a:cs typeface="Arial" charset="0"/>
              </a:rPr>
              <a:t>© Nokia Solutions and Networks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
        <p:nvSpPr>
          <p:cNvPr id="28" name="TextBox 27"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1"/>
                </a:solidFill>
                <a:latin typeface="+mn-lt"/>
                <a:ea typeface="Nokia Pure Text Light" pitchFamily="34" charset="0"/>
                <a:cs typeface="Nokia Pure Text Light" pitchFamily="34" charset="0"/>
              </a:rPr>
              <a:t>Nokia template.pptx</a:t>
            </a:r>
            <a:endParaRPr lang="en-GB" sz="800" dirty="0">
              <a:solidFill>
                <a:schemeClr val="bg1"/>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16/07/2015</a:t>
            </a:fld>
            <a:endParaRPr lang="en-GB" sz="800" dirty="0">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4" r:id="rId1"/>
    <p:sldLayoutId id="2147483808" r:id="rId2"/>
    <p:sldLayoutId id="2147483809" r:id="rId3"/>
    <p:sldLayoutId id="2147483810" r:id="rId4"/>
    <p:sldLayoutId id="2147483811" r:id="rId5"/>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678190"/>
            <a:ext cx="8244000" cy="2253600"/>
          </a:xfrm>
        </p:spPr>
        <p:txBody>
          <a:bodyPr/>
          <a:lstStyle/>
          <a:p>
            <a:pPr algn="ctr" eaLnBrk="1" hangingPunct="1"/>
            <a:r>
              <a:rPr lang="en-US" sz="5500" dirty="0" smtClean="0">
                <a:ea typeface="ヒラギノ角ゴ Pro W3"/>
                <a:cs typeface="ヒラギノ角ゴ Pro W3"/>
              </a:rPr>
              <a:t>Diving into </a:t>
            </a:r>
          </a:p>
          <a:p>
            <a:pPr algn="ctr" eaLnBrk="1" hangingPunct="1"/>
            <a:r>
              <a:rPr lang="en-US" sz="5500" dirty="0" smtClean="0">
                <a:ea typeface="ヒラギノ角ゴ Pro W3"/>
                <a:cs typeface="ヒラギノ角ゴ Pro W3"/>
              </a:rPr>
              <a:t>C++ linker</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379437"/>
            <a:ext cx="8243887" cy="920505"/>
          </a:xfrm>
        </p:spPr>
        <p:txBody>
          <a:bodyPr/>
          <a:lstStyle/>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Linking</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Nice picture of compilation steps</a:t>
            </a:r>
            <a:r>
              <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Example of linker work</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Example</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Know your tools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Outputs of nm and </a:t>
            </a:r>
            <a:r>
              <a:rPr lang="en-US" sz="2400" dirty="0" err="1" smtClean="0">
                <a:solidFill>
                  <a:schemeClr val="bg2"/>
                </a:solidFill>
                <a:latin typeface="+mn-lt"/>
                <a:ea typeface="ヒラギノ角ゴ Pro W3" charset="0"/>
              </a:rPr>
              <a:t>objdump</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One def rule in C++</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Prepare example of UB with two classes with the same name</a:t>
            </a:r>
          </a:p>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Prepare example of another mistake with unused code.</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722920" y="13559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Static library is just a collection of object files.</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Shared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722920" y="13559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It would be a best approach to have the same copy of </a:t>
            </a:r>
            <a:r>
              <a:rPr lang="en-US" sz="2400" dirty="0" err="1" smtClean="0">
                <a:solidFill>
                  <a:schemeClr val="bg2"/>
                </a:solidFill>
                <a:latin typeface="+mn-lt"/>
                <a:ea typeface="ヒラギノ角ゴ Pro W3" charset="0"/>
              </a:rPr>
              <a:t>printf</a:t>
            </a:r>
            <a:r>
              <a:rPr lang="en-US" sz="2400" dirty="0" smtClean="0">
                <a:solidFill>
                  <a:schemeClr val="bg2"/>
                </a:solidFill>
                <a:latin typeface="+mn-lt"/>
                <a:ea typeface="ヒラギノ角ゴ Pro W3" charset="0"/>
              </a:rPr>
              <a:t>() in every executable file in our system. That’s why shared library were invented.</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Export from shared library</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722920" y="13559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Name mangling</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27584" y="3507854"/>
            <a:ext cx="2880320" cy="576064"/>
          </a:xfrm>
          <a:prstGeom prst="ellipse">
            <a:avLst/>
          </a:prstGeom>
          <a:solidFill>
            <a:schemeClr val="bg1"/>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noFill/>
            </a:endParaRPr>
          </a:p>
        </p:txBody>
      </p:sp>
      <p:sp>
        <p:nvSpPr>
          <p:cNvPr id="2" name="Title 1"/>
          <p:cNvSpPr>
            <a:spLocks noGrp="1"/>
          </p:cNvSpPr>
          <p:nvPr>
            <p:ph type="title"/>
          </p:nvPr>
        </p:nvSpPr>
        <p:spPr>
          <a:xfrm>
            <a:off x="416169" y="435143"/>
            <a:ext cx="8229600" cy="480423"/>
          </a:xfrm>
        </p:spPr>
        <p:txBody>
          <a:bodyPr/>
          <a:lstStyle/>
          <a:p>
            <a:pPr algn="ctr"/>
            <a:r>
              <a:rPr lang="en-US" sz="3200" dirty="0" smtClean="0"/>
              <a:t>What is linker for?</a:t>
            </a:r>
            <a:endParaRPr lang="en-US" sz="3200" dirty="0"/>
          </a:p>
        </p:txBody>
      </p:sp>
      <p:sp>
        <p:nvSpPr>
          <p:cNvPr id="3" name="Content Placeholder 2"/>
          <p:cNvSpPr>
            <a:spLocks noGrp="1"/>
          </p:cNvSpPr>
          <p:nvPr>
            <p:ph sz="quarter" idx="13"/>
          </p:nvPr>
        </p:nvSpPr>
        <p:spPr>
          <a:xfrm>
            <a:off x="1312903" y="1059582"/>
            <a:ext cx="6859497" cy="3240360"/>
          </a:xfrm>
        </p:spPr>
        <p:txBody>
          <a:bodyPr/>
          <a:lstStyle/>
          <a:p>
            <a:pPr lvl="1">
              <a:buNone/>
            </a:pPr>
            <a:r>
              <a:rPr lang="en-US" dirty="0" smtClean="0"/>
              <a:t>Compilation steps:</a:t>
            </a:r>
          </a:p>
          <a:p>
            <a:pPr lvl="1">
              <a:buNone/>
            </a:pPr>
            <a:endParaRPr lang="en-US" dirty="0" smtClean="0"/>
          </a:p>
          <a:p>
            <a:pPr lvl="1">
              <a:buFont typeface="Arial" pitchFamily="34" charset="0"/>
              <a:buChar char="•"/>
            </a:pPr>
            <a:r>
              <a:rPr lang="en-US" dirty="0" smtClean="0"/>
              <a:t>Preprocessing</a:t>
            </a:r>
          </a:p>
          <a:p>
            <a:pPr lvl="1">
              <a:buFont typeface="Arial" pitchFamily="34" charset="0"/>
              <a:buChar char="•"/>
            </a:pPr>
            <a:r>
              <a:rPr lang="en-US" dirty="0" smtClean="0"/>
              <a:t>Translation</a:t>
            </a:r>
          </a:p>
          <a:p>
            <a:pPr lvl="1">
              <a:buFont typeface="Arial" pitchFamily="34" charset="0"/>
              <a:buChar char="•"/>
            </a:pPr>
            <a:r>
              <a:rPr lang="en-US" dirty="0" smtClean="0"/>
              <a:t>Assembling</a:t>
            </a:r>
          </a:p>
          <a:p>
            <a:pPr lvl="1">
              <a:buFont typeface="Arial" pitchFamily="34" charset="0"/>
              <a:buChar char="•"/>
            </a:pPr>
            <a:r>
              <a:rPr lang="en-US" dirty="0" smtClean="0"/>
              <a:t>Linking </a:t>
            </a:r>
            <a:endParaRPr lang="en-US" dirty="0" smtClean="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My preferable project structure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smtClean="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smtClean="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smtClean="0">
                <a:solidFill>
                  <a:schemeClr val="bg2"/>
                </a:solidFill>
                <a:latin typeface="+mn-lt"/>
                <a:cs typeface="Arial" panose="020B0604020202020204" pitchFamily="34" charset="0"/>
              </a:rPr>
              <a:t>The contents of this document are proprietary and confidential property of Nokia Solutions and Networks. This document is provided subject to confidentiality obligations of the applicable agreement(s).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is intended for use of Nokia Solutions and Networks customers and collaborators only for the purpose for which this document is submitted by Nokia Solution and Networks. No part of this document may be reproduced or made available to the public or to any third party in any form or means without the prior written permission of Nokia Solutions and Networks.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Solutions and Networks in respect of the contents of this document ("Feedback"). Such Feedback may be used in Nokia Solutions and Networks products and related specifications or other documentation. Accordingly, if the user of this document gives Nokia Solutions and Networks Feedback on the contents of this document, Nokia Solutions and Networks may freely use, disclose, reproduce, license, distribute and otherwise commercialize the feedback in any Nokia Solutions and Networks product, technology, service, specification or</a:t>
            </a:r>
          </a:p>
          <a:p>
            <a:pPr>
              <a:defRPr/>
            </a:pPr>
            <a:r>
              <a:rPr lang="en-US" sz="800" dirty="0" smtClean="0">
                <a:solidFill>
                  <a:schemeClr val="bg2"/>
                </a:solidFill>
                <a:latin typeface="+mn-lt"/>
                <a:cs typeface="Arial" panose="020B0604020202020204" pitchFamily="34" charset="0"/>
              </a:rPr>
              <a:t>other documentation.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Solutions and Networks operates a policy of ongoing development. Nokia Solutions and Networks reserves the right to make changes and improvements to any of the products and/or services described in this document or withdraw this document at any time without prior notice.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SOLUTIONS AND NETWORKS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and the product(s) it describes are protected by copyright according to the</a:t>
            </a:r>
            <a:br>
              <a:rPr lang="en-US" sz="800" dirty="0" smtClean="0">
                <a:solidFill>
                  <a:schemeClr val="bg2"/>
                </a:solidFill>
                <a:latin typeface="+mn-lt"/>
                <a:cs typeface="Arial" panose="020B0604020202020204" pitchFamily="34" charset="0"/>
              </a:rPr>
            </a:br>
            <a:r>
              <a:rPr lang="en-US" sz="800" dirty="0" smtClean="0">
                <a:solidFill>
                  <a:schemeClr val="bg2"/>
                </a:solidFill>
                <a:latin typeface="+mn-lt"/>
                <a:cs typeface="Arial" panose="020B0604020202020204" pitchFamily="34" charset="0"/>
              </a:rPr>
              <a:t>applicable laws.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is a registered trademark of Nokia Corporation. Other product and company names mentioned herein may be trademarks or trade names of their respective owners.</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 Nokia Solutions and Networks 2014</a:t>
            </a:r>
            <a:endParaRPr lang="en-US" sz="800" dirty="0">
              <a:solidFill>
                <a:schemeClr val="bg2"/>
              </a:solidFill>
              <a:latin typeface="+mn-lt"/>
              <a:cs typeface="Arial" panose="020B0604020202020204" pitchFamily="34" charset="0"/>
            </a:endParaRP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smtClean="0">
                <a:solidFill>
                  <a:schemeClr val="bg2"/>
                </a:solidFill>
                <a:cs typeface="Arial" charset="0"/>
              </a:rPr>
              <a:t>&lt;Change information classification in footer&gt;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Preprocessing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642528"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UNUSED_VAR(x) (void)x</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UNUSED_VAR(a);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dirty="0" smtClean="0">
                <a:solidFill>
                  <a:schemeClr val="bg2"/>
                </a:solidFill>
                <a:latin typeface="+mn-lt"/>
                <a:ea typeface="ヒラギノ角ゴ Pro W3" charset="0"/>
              </a:rPr>
              <a:t>Input:</a:t>
            </a:r>
            <a:endParaRPr lang="en-US" sz="2800" dirty="0" smtClean="0">
              <a:solidFill>
                <a:schemeClr val="bg2"/>
              </a:solidFill>
              <a:latin typeface="+mn-lt"/>
              <a:ea typeface="ヒラギノ角ゴ Pro W3" charset="0"/>
            </a:endParaRPr>
          </a:p>
        </p:txBody>
      </p:sp>
      <p:sp>
        <p:nvSpPr>
          <p:cNvPr id="8" name="Rectangle 7"/>
          <p:cNvSpPr/>
          <p:nvPr/>
        </p:nvSpPr>
        <p:spPr>
          <a:xfrm>
            <a:off x="5184576" y="1779662"/>
            <a:ext cx="4572000"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-E -P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dirty="0" smtClean="0">
                <a:solidFill>
                  <a:schemeClr val="bg2"/>
                </a:solidFill>
                <a:latin typeface="+mn-lt"/>
                <a:ea typeface="ヒラギノ角ゴ Pro W3" charset="0"/>
              </a:rPr>
              <a:t>Output:</a:t>
            </a:r>
            <a:endParaRPr lang="en-US" sz="2800" dirty="0" smtClean="0">
              <a:solidFill>
                <a:schemeClr val="bg2"/>
              </a:solidFill>
              <a:latin typeface="+mn-lt"/>
              <a:ea typeface="ヒラギノ角ゴ Pro W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Translating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dirty="0" smtClean="0">
                <a:solidFill>
                  <a:schemeClr val="bg2"/>
                </a:solidFill>
                <a:latin typeface="+mn-lt"/>
                <a:ea typeface="ヒラギノ角ゴ Pro W3" charset="0"/>
              </a:rPr>
              <a:t>Input:</a:t>
            </a:r>
            <a:endParaRPr lang="en-US" sz="2800" dirty="0" smtClean="0">
              <a:solidFill>
                <a:schemeClr val="bg2"/>
              </a:solidFill>
              <a:latin typeface="+mn-lt"/>
              <a:ea typeface="ヒラギノ角ゴ Pro W3" charset="0"/>
            </a:endParaRPr>
          </a:p>
        </p:txBody>
      </p:sp>
      <p:sp>
        <p:nvSpPr>
          <p:cNvPr id="8" name="Rectangle 7"/>
          <p:cNvSpPr/>
          <p:nvPr/>
        </p:nvSpPr>
        <p:spPr>
          <a:xfrm>
            <a:off x="3704088" y="1491630"/>
            <a:ext cx="5616624" cy="3380606"/>
          </a:xfrm>
          <a:prstGeom prst="rect">
            <a:avLst/>
          </a:prstGeom>
        </p:spPr>
        <p:txBody>
          <a:bodyPr wrap="square">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g++ -Wall </a:t>
            </a:r>
            <a:r>
              <a:rPr lang="en-US" sz="1100" dirty="0" smtClean="0">
                <a:solidFill>
                  <a:schemeClr val="bg2"/>
                </a:solidFill>
                <a:latin typeface="Consolas" pitchFamily="49" charset="0"/>
                <a:ea typeface="ヒラギノ角ゴ Pro W3" charset="0"/>
                <a:cs typeface="Consolas" pitchFamily="49" charset="0"/>
              </a:rPr>
              <a:t>-S </a:t>
            </a:r>
            <a:r>
              <a:rPr lang="en-US" sz="1100" dirty="0" smtClean="0">
                <a:solidFill>
                  <a:schemeClr val="bg2"/>
                </a:solidFill>
                <a:latin typeface="Consolas" pitchFamily="49" charset="0"/>
                <a:ea typeface="ヒラギノ角ゴ Pro W3" charset="0"/>
                <a:cs typeface="Consolas" pitchFamily="49" charset="0"/>
              </a:rPr>
              <a:t>A.cpp</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.text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a:t>
            </a:r>
            <a:r>
              <a:rPr lang="en-US" sz="1100" dirty="0" err="1" smtClean="0">
                <a:solidFill>
                  <a:schemeClr val="bg2"/>
                </a:solidFill>
                <a:latin typeface="Consolas" pitchFamily="49" charset="0"/>
                <a:ea typeface="ヒラギノ角ゴ Pro W3" charset="0"/>
                <a:cs typeface="Consolas" pitchFamily="49" charset="0"/>
              </a:rPr>
              <a:t>globl</a:t>
            </a: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b="1" dirty="0" smtClean="0">
                <a:solidFill>
                  <a:schemeClr val="bg2"/>
                </a:solidFill>
                <a:latin typeface="Consolas" pitchFamily="49" charset="0"/>
                <a:ea typeface="ヒラギノ角ゴ Pro W3" charset="0"/>
                <a:cs typeface="Consolas" pitchFamily="49" charset="0"/>
              </a:rPr>
              <a:t>_Z1Av</a:t>
            </a:r>
            <a:r>
              <a:rPr lang="en-US" sz="1100" dirty="0" smtClean="0">
                <a:solidFill>
                  <a:schemeClr val="bg2"/>
                </a:solidFill>
                <a:latin typeface="Consolas" pitchFamily="49" charset="0"/>
                <a:ea typeface="ヒラギノ角ゴ Pro W3" charset="0"/>
                <a:cs typeface="Consolas" pitchFamily="49" charset="0"/>
              </a:rPr>
              <a:t>, @function</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.LFB2: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pushq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.LCFI0:</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rsp</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.LCFI1:</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$5678</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(%rip), %</a:t>
            </a:r>
            <a:r>
              <a:rPr lang="en-US" sz="1100" dirty="0" err="1" smtClean="0">
                <a:solidFill>
                  <a:schemeClr val="bg2"/>
                </a:solidFill>
                <a:latin typeface="Consolas" pitchFamily="49" charset="0"/>
                <a:ea typeface="ヒラギノ角ゴ Pro W3" charset="0"/>
                <a:cs typeface="Consolas" pitchFamily="49" charset="0"/>
              </a:rPr>
              <a:t>eax</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eax</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leave</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ret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.LFE2: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_Z1Av, .-_Z1Av</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dirty="0" smtClean="0">
                <a:solidFill>
                  <a:schemeClr val="bg2"/>
                </a:solidFill>
                <a:latin typeface="+mn-lt"/>
                <a:ea typeface="ヒラギノ角ゴ Pro W3" charset="0"/>
              </a:rPr>
              <a:t>Output:</a:t>
            </a:r>
            <a:endParaRPr lang="en-US" sz="2800" dirty="0" smtClean="0">
              <a:solidFill>
                <a:schemeClr val="bg2"/>
              </a:solidFill>
              <a:latin typeface="+mn-lt"/>
              <a:ea typeface="ヒラギノ角ゴ Pro W3" charset="0"/>
            </a:endParaRPr>
          </a:p>
        </p:txBody>
      </p:sp>
      <p:sp>
        <p:nvSpPr>
          <p:cNvPr id="10" name="Rectangle 9"/>
          <p:cNvSpPr/>
          <p:nvPr/>
        </p:nvSpPr>
        <p:spPr>
          <a:xfrm>
            <a:off x="6512400" y="1833954"/>
            <a:ext cx="4572000" cy="1107996"/>
          </a:xfrm>
          <a:prstGeom prst="rect">
            <a:avLst/>
          </a:prstGeom>
        </p:spPr>
        <p:txBody>
          <a:bodyPr>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.data</a:t>
            </a:r>
            <a:endParaRPr lang="en-US" sz="1100" b="1"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4</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@object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4</a:t>
            </a:r>
          </a:p>
          <a:p>
            <a:pPr marL="458788" lvl="1" indent="-228600">
              <a:spcAft>
                <a:spcPts val="0"/>
              </a:spcAft>
              <a:defRPr/>
            </a:pPr>
            <a:r>
              <a:rPr lang="en-US" sz="1100"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.long	</a:t>
            </a:r>
            <a:r>
              <a:rPr lang="en-US" sz="1100" b="1" dirty="0" smtClean="0">
                <a:solidFill>
                  <a:schemeClr val="bg2"/>
                </a:solidFill>
                <a:latin typeface="Consolas" pitchFamily="49" charset="0"/>
                <a:ea typeface="ヒラギノ角ゴ Pro W3" charset="0"/>
                <a:cs typeface="Consolas" pitchFamily="49" charset="0"/>
              </a:rPr>
              <a:t>1234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Assembling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dirty="0" smtClean="0">
                <a:solidFill>
                  <a:schemeClr val="bg2"/>
                </a:solidFill>
                <a:latin typeface="+mn-lt"/>
                <a:ea typeface="ヒラギノ角ゴ Pro W3" charset="0"/>
              </a:rPr>
              <a:t>Input:</a:t>
            </a:r>
            <a:endParaRPr lang="en-US" sz="2800" dirty="0" smtClean="0">
              <a:solidFill>
                <a:schemeClr val="bg2"/>
              </a:solidFill>
              <a:latin typeface="+mn-lt"/>
              <a:ea typeface="ヒラギノ角ゴ Pro W3" charset="0"/>
            </a:endParaRPr>
          </a:p>
        </p:txBody>
      </p:sp>
      <p:sp>
        <p:nvSpPr>
          <p:cNvPr id="8" name="Rectangle 7"/>
          <p:cNvSpPr/>
          <p:nvPr/>
        </p:nvSpPr>
        <p:spPr>
          <a:xfrm>
            <a:off x="3704088" y="1779662"/>
            <a:ext cx="5616624"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 -Wall –c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stat_var</a:t>
            </a:r>
            <a:endParaRPr lang="en-US" sz="1400" dirty="0" smtClean="0">
              <a:solidFill>
                <a:schemeClr val="bg2"/>
              </a:solidFill>
              <a:latin typeface="Consolas" pitchFamily="49" charset="0"/>
              <a:ea typeface="ヒラギノ角ゴ Pro W3" charset="0"/>
              <a:cs typeface="Consolas" pitchFamily="49" charset="0"/>
            </a:endParaRP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dirty="0" smtClean="0">
                <a:solidFill>
                  <a:schemeClr val="bg2"/>
                </a:solidFill>
                <a:latin typeface="+mn-lt"/>
                <a:ea typeface="ヒラギノ角ゴ Pro W3" charset="0"/>
              </a:rPr>
              <a:t>Output:</a:t>
            </a:r>
            <a:endParaRPr lang="en-US" sz="2800" dirty="0" smtClean="0">
              <a:solidFill>
                <a:schemeClr val="bg2"/>
              </a:solidFill>
              <a:latin typeface="+mn-lt"/>
              <a:ea typeface="ヒラギノ角ゴ Pro W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objdump</a:t>
            </a:r>
            <a:r>
              <a:rPr lang="en-US" sz="1100" dirty="0" smtClean="0">
                <a:latin typeface="Consolas" pitchFamily="49" charset="0"/>
                <a:cs typeface="Consolas" pitchFamily="49" charset="0"/>
              </a:rPr>
              <a:t> -h </a:t>
            </a:r>
            <a:r>
              <a:rPr lang="en-US" sz="1100" dirty="0" err="1" smtClean="0">
                <a:latin typeface="Consolas" pitchFamily="49" charset="0"/>
                <a:cs typeface="Consolas" pitchFamily="49" charset="0"/>
              </a:rPr>
              <a:t>A.o</a:t>
            </a:r>
            <a:r>
              <a:rPr lang="en-US" sz="1100" dirty="0" smtClean="0">
                <a:latin typeface="Consolas" pitchFamily="49" charset="0"/>
                <a:cs typeface="Consolas" pitchFamily="49" charset="0"/>
              </a:rPr>
              <a:t> </a:t>
            </a:r>
            <a:endParaRPr lang="en-US" sz="1100" dirty="0" smtClean="0">
              <a:latin typeface="Consolas" pitchFamily="49" charset="0"/>
              <a:cs typeface="Consolas" pitchFamily="49" charset="0"/>
            </a:endParaRPr>
          </a:p>
          <a:p>
            <a:pPr lvl="1">
              <a:buNone/>
            </a:pPr>
            <a:r>
              <a:rPr lang="en-US" sz="1100" dirty="0" smtClean="0">
                <a:latin typeface="Consolas" pitchFamily="49" charset="0"/>
                <a:cs typeface="Consolas" pitchFamily="49" charset="0"/>
              </a:rPr>
              <a:t>Sections</a:t>
            </a:r>
            <a:r>
              <a:rPr lang="en-US" sz="1100" dirty="0" smtClean="0">
                <a:latin typeface="Consolas" pitchFamily="49" charset="0"/>
                <a:cs typeface="Consolas" pitchFamily="49" charset="0"/>
              </a:rPr>
              <a:t>:</a:t>
            </a:r>
          </a:p>
          <a:p>
            <a:pPr lvl="1">
              <a:buNone/>
            </a:pPr>
            <a:r>
              <a:rPr lang="en-US" sz="1100" dirty="0" err="1" smtClean="0">
                <a:latin typeface="Consolas" pitchFamily="49" charset="0"/>
                <a:cs typeface="Consolas" pitchFamily="49" charset="0"/>
              </a:rPr>
              <a:t>Idx</a:t>
            </a:r>
            <a:r>
              <a:rPr lang="en-US" sz="1100" dirty="0" smtClean="0">
                <a:latin typeface="Consolas" pitchFamily="49" charset="0"/>
                <a:cs typeface="Consolas" pitchFamily="49" charset="0"/>
              </a:rPr>
              <a:t> Name          Size      VMA               LMA               File off  </a:t>
            </a:r>
            <a:r>
              <a:rPr lang="en-US" sz="1100" dirty="0" err="1" smtClean="0">
                <a:latin typeface="Consolas" pitchFamily="49" charset="0"/>
                <a:cs typeface="Consolas" pitchFamily="49" charset="0"/>
              </a:rPr>
              <a:t>Algn</a:t>
            </a:r>
            <a:endParaRPr lang="en-US" sz="1100" dirty="0" smtClean="0">
              <a:latin typeface="Consolas" pitchFamily="49" charset="0"/>
              <a:cs typeface="Consolas" pitchFamily="49" charset="0"/>
            </a:endParaRPr>
          </a:p>
          <a:p>
            <a:pPr lvl="1">
              <a:buNone/>
            </a:pPr>
            <a:r>
              <a:rPr lang="en-US" sz="1100" dirty="0" smtClean="0">
                <a:latin typeface="Consolas" pitchFamily="49" charset="0"/>
                <a:cs typeface="Consolas" pitchFamily="49" charset="0"/>
              </a:rPr>
              <a:t>  0 .text         00000016  0000000000000000  0000000000000000  00000040  2**2</a:t>
            </a:r>
          </a:p>
          <a:p>
            <a:pPr lvl="1">
              <a:buNone/>
            </a:pPr>
            <a:r>
              <a:rPr lang="en-US" sz="1100" dirty="0" smtClean="0">
                <a:latin typeface="Consolas" pitchFamily="49" charset="0"/>
                <a:cs typeface="Consolas" pitchFamily="49" charset="0"/>
              </a:rPr>
              <a:t>                  CONTENTS, ALLOC, LOAD, RELOC, READONLY, CODE</a:t>
            </a:r>
          </a:p>
          <a:p>
            <a:pPr lvl="1">
              <a:buNone/>
            </a:pPr>
            <a:r>
              <a:rPr lang="en-US" sz="1100" dirty="0" smtClean="0">
                <a:latin typeface="Consolas" pitchFamily="49" charset="0"/>
                <a:cs typeface="Consolas" pitchFamily="49" charset="0"/>
              </a:rPr>
              <a:t>  1 .data         00000004  0000000000000000  0000000000000000  00000058  2**2</a:t>
            </a:r>
          </a:p>
          <a:p>
            <a:pPr lvl="1">
              <a:buNone/>
            </a:pPr>
            <a:r>
              <a:rPr lang="en-US" sz="1100" dirty="0" smtClean="0">
                <a:latin typeface="Consolas" pitchFamily="49" charset="0"/>
                <a:cs typeface="Consolas" pitchFamily="49" charset="0"/>
              </a:rPr>
              <a:t>                  CONTENTS, ALLOC, LOAD, DATA</a:t>
            </a:r>
          </a:p>
          <a:p>
            <a:pPr lvl="1">
              <a:buNone/>
            </a:pPr>
            <a:r>
              <a:rPr lang="en-US" sz="1100" dirty="0" smtClean="0">
                <a:latin typeface="Consolas" pitchFamily="49" charset="0"/>
                <a:cs typeface="Consolas" pitchFamily="49" charset="0"/>
              </a:rPr>
              <a:t>  2 .</a:t>
            </a:r>
            <a:r>
              <a:rPr lang="en-US" sz="1100" dirty="0" err="1" smtClean="0">
                <a:latin typeface="Consolas" pitchFamily="49" charset="0"/>
                <a:cs typeface="Consolas" pitchFamily="49" charset="0"/>
              </a:rPr>
              <a:t>bss</a:t>
            </a:r>
            <a:r>
              <a:rPr lang="en-US" sz="1100" dirty="0" smtClean="0">
                <a:latin typeface="Consolas" pitchFamily="49" charset="0"/>
                <a:cs typeface="Consolas" pitchFamily="49" charset="0"/>
              </a:rPr>
              <a:t>          00000000  0000000000000000  0000000000000000  0000005c  2**2</a:t>
            </a:r>
          </a:p>
          <a:p>
            <a:pPr lvl="1">
              <a:buNone/>
            </a:pPr>
            <a:r>
              <a:rPr lang="en-US" sz="1100" dirty="0" smtClean="0">
                <a:latin typeface="Consolas" pitchFamily="49" charset="0"/>
                <a:cs typeface="Consolas" pitchFamily="49" charset="0"/>
              </a:rPr>
              <a:t>                  ALLOC</a:t>
            </a:r>
          </a:p>
          <a:p>
            <a:pPr lvl="1">
              <a:buNone/>
            </a:pPr>
            <a:r>
              <a:rPr lang="en-US" sz="1100" dirty="0" smtClean="0">
                <a:latin typeface="Consolas" pitchFamily="49" charset="0"/>
                <a:cs typeface="Consolas" pitchFamily="49" charset="0"/>
              </a:rPr>
              <a:t>  3 .</a:t>
            </a:r>
            <a:r>
              <a:rPr lang="en-US" sz="1100" dirty="0" err="1" smtClean="0">
                <a:latin typeface="Consolas" pitchFamily="49" charset="0"/>
                <a:cs typeface="Consolas" pitchFamily="49" charset="0"/>
              </a:rPr>
              <a:t>eh_frame</a:t>
            </a:r>
            <a:r>
              <a:rPr lang="en-US" sz="1100" dirty="0" smtClean="0">
                <a:latin typeface="Consolas" pitchFamily="49" charset="0"/>
                <a:cs typeface="Consolas" pitchFamily="49" charset="0"/>
              </a:rPr>
              <a:t>     00000040  0000000000000000  0000000000000000  00000060  2**3</a:t>
            </a:r>
          </a:p>
          <a:p>
            <a:pPr lvl="1">
              <a:buNone/>
            </a:pPr>
            <a:r>
              <a:rPr lang="en-US" sz="1100" dirty="0" smtClean="0">
                <a:latin typeface="Consolas" pitchFamily="49" charset="0"/>
                <a:cs typeface="Consolas" pitchFamily="49" charset="0"/>
              </a:rPr>
              <a:t>                  CONTENTS, ALLOC, LOAD, RELOC, READONLY, DATA</a:t>
            </a:r>
          </a:p>
          <a:p>
            <a:pPr lvl="1">
              <a:buNone/>
            </a:pPr>
            <a:r>
              <a:rPr lang="en-US" sz="1100" dirty="0" smtClean="0">
                <a:latin typeface="Consolas" pitchFamily="49" charset="0"/>
                <a:cs typeface="Consolas" pitchFamily="49" charset="0"/>
              </a:rPr>
              <a:t>  4 .comment      0000002e  0000000000000000  0000000000000000  000000a0  2**0</a:t>
            </a:r>
          </a:p>
          <a:p>
            <a:pPr lvl="1">
              <a:buNone/>
            </a:pPr>
            <a:r>
              <a:rPr lang="en-US" sz="1100" dirty="0" smtClean="0">
                <a:latin typeface="Consolas" pitchFamily="49" charset="0"/>
                <a:cs typeface="Consolas" pitchFamily="49" charset="0"/>
              </a:rPr>
              <a:t>                  CONTENTS, READONLY</a:t>
            </a:r>
          </a:p>
          <a:p>
            <a:pPr lvl="1">
              <a:buNone/>
            </a:pPr>
            <a:r>
              <a:rPr lang="en-US" sz="1100" dirty="0" smtClean="0">
                <a:latin typeface="Consolas" pitchFamily="49" charset="0"/>
                <a:cs typeface="Consolas" pitchFamily="49" charset="0"/>
              </a:rPr>
              <a:t>  5 .</a:t>
            </a:r>
            <a:r>
              <a:rPr lang="en-US" sz="1100" dirty="0" err="1" smtClean="0">
                <a:latin typeface="Consolas" pitchFamily="49" charset="0"/>
                <a:cs typeface="Consolas" pitchFamily="49" charset="0"/>
              </a:rPr>
              <a:t>note.GNU</a:t>
            </a:r>
            <a:r>
              <a:rPr lang="en-US" sz="1100" dirty="0" smtClean="0">
                <a:latin typeface="Consolas" pitchFamily="49" charset="0"/>
                <a:cs typeface="Consolas" pitchFamily="49" charset="0"/>
              </a:rPr>
              <a:t>-stack 00000000  0000000000000000  0000000000000000  000000ce  2**0</a:t>
            </a:r>
          </a:p>
          <a:p>
            <a:pPr lvl="1">
              <a:buNone/>
            </a:pPr>
            <a:r>
              <a:rPr lang="en-US" sz="1100" dirty="0" smtClean="0">
                <a:latin typeface="Consolas" pitchFamily="49" charset="0"/>
                <a:cs typeface="Consolas" pitchFamily="49" charset="0"/>
              </a:rPr>
              <a:t>                  CONTENTS, READONLY</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699542"/>
            <a:ext cx="8402352" cy="3744416"/>
          </a:xfrm>
        </p:spPr>
        <p:txBody>
          <a:bodyPr/>
          <a:lstStyle/>
          <a:p>
            <a:pPr lvl="1">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objdump</a:t>
            </a:r>
            <a:r>
              <a:rPr lang="en-US" sz="1050" dirty="0" smtClean="0">
                <a:latin typeface="Consolas" pitchFamily="49" charset="0"/>
                <a:cs typeface="Consolas" pitchFamily="49" charset="0"/>
              </a:rPr>
              <a:t> -s </a:t>
            </a:r>
            <a:r>
              <a:rPr lang="en-US" sz="1050" dirty="0" err="1" smtClean="0">
                <a:latin typeface="Consolas" pitchFamily="49" charset="0"/>
                <a:cs typeface="Consolas" pitchFamily="49" charset="0"/>
              </a:rPr>
              <a:t>A.o</a:t>
            </a:r>
            <a:endParaRPr lang="en-US" sz="1050" dirty="0" smtClean="0">
              <a:latin typeface="Consolas" pitchFamily="49" charset="0"/>
              <a:cs typeface="Consolas" pitchFamily="49" charset="0"/>
            </a:endParaRPr>
          </a:p>
          <a:p>
            <a:pPr lvl="1">
              <a:buNone/>
            </a:pP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Contents </a:t>
            </a:r>
            <a:r>
              <a:rPr lang="en-US" sz="1050" dirty="0" smtClean="0">
                <a:latin typeface="Consolas" pitchFamily="49" charset="0"/>
                <a:cs typeface="Consolas" pitchFamily="49" charset="0"/>
              </a:rPr>
              <a:t>of section .text:</a:t>
            </a:r>
          </a:p>
          <a:p>
            <a:pPr lvl="1">
              <a:buNone/>
            </a:pPr>
            <a:r>
              <a:rPr lang="en-US" sz="1050" dirty="0" smtClean="0">
                <a:latin typeface="Consolas" pitchFamily="49" charset="0"/>
                <a:cs typeface="Consolas" pitchFamily="49" charset="0"/>
              </a:rPr>
              <a:t> 0000 554889e5 c745fc2e 1600008b 05000000  UH...E..........</a:t>
            </a:r>
          </a:p>
          <a:p>
            <a:pPr lvl="1">
              <a:buNone/>
            </a:pPr>
            <a:r>
              <a:rPr lang="en-US" sz="1050" dirty="0" smtClean="0">
                <a:latin typeface="Consolas" pitchFamily="49" charset="0"/>
                <a:cs typeface="Consolas" pitchFamily="49" charset="0"/>
              </a:rPr>
              <a:t> 0010 008945fc c9c3                        ..E...</a:t>
            </a:r>
          </a:p>
          <a:p>
            <a:pPr lvl="1">
              <a:buNone/>
            </a:pPr>
            <a:r>
              <a:rPr lang="en-US" sz="1050" dirty="0" smtClean="0">
                <a:latin typeface="Consolas" pitchFamily="49" charset="0"/>
                <a:cs typeface="Consolas" pitchFamily="49" charset="0"/>
              </a:rPr>
              <a:t>Contents of section .data:</a:t>
            </a:r>
          </a:p>
          <a:p>
            <a:pPr lvl="1">
              <a:buNone/>
            </a:pPr>
            <a:r>
              <a:rPr lang="en-US" sz="1050" dirty="0" smtClean="0">
                <a:latin typeface="Consolas" pitchFamily="49" charset="0"/>
                <a:cs typeface="Consolas" pitchFamily="49" charset="0"/>
              </a:rPr>
              <a:t> 0000 d2040000                             ....</a:t>
            </a:r>
          </a:p>
          <a:p>
            <a:pPr lvl="1">
              <a:buNone/>
            </a:pPr>
            <a:r>
              <a:rPr lang="en-US" sz="1050" dirty="0" smtClean="0">
                <a:latin typeface="Consolas" pitchFamily="49" charset="0"/>
                <a:cs typeface="Consolas" pitchFamily="49" charset="0"/>
              </a:rPr>
              <a:t>Contents of section .</a:t>
            </a:r>
            <a:r>
              <a:rPr lang="en-US" sz="1050" dirty="0" err="1" smtClean="0">
                <a:latin typeface="Consolas" pitchFamily="49" charset="0"/>
                <a:cs typeface="Consolas" pitchFamily="49" charset="0"/>
              </a:rPr>
              <a:t>eh_frame</a:t>
            </a:r>
            <a:r>
              <a:rPr lang="en-US" sz="1050" dirty="0" smtClean="0">
                <a:latin typeface="Consolas" pitchFamily="49" charset="0"/>
                <a:cs typeface="Consolas" pitchFamily="49" charset="0"/>
              </a:rPr>
              <a:t>:</a:t>
            </a:r>
          </a:p>
          <a:p>
            <a:pPr lvl="1">
              <a:buNone/>
            </a:pPr>
            <a:r>
              <a:rPr lang="en-US" sz="1050" dirty="0" smtClean="0">
                <a:latin typeface="Consolas" pitchFamily="49" charset="0"/>
                <a:cs typeface="Consolas" pitchFamily="49" charset="0"/>
              </a:rPr>
              <a:t> 0000 1c000000 00000000 017a5052 00017810  .........</a:t>
            </a:r>
            <a:r>
              <a:rPr lang="en-US" sz="1050" dirty="0" err="1" smtClean="0">
                <a:latin typeface="Consolas" pitchFamily="49" charset="0"/>
                <a:cs typeface="Consolas" pitchFamily="49" charset="0"/>
              </a:rPr>
              <a:t>zPR</a:t>
            </a:r>
            <a:r>
              <a:rPr lang="en-US" sz="1050" dirty="0" smtClean="0">
                <a:latin typeface="Consolas" pitchFamily="49" charset="0"/>
                <a:cs typeface="Consolas" pitchFamily="49" charset="0"/>
              </a:rPr>
              <a:t>..x.</a:t>
            </a:r>
          </a:p>
          <a:p>
            <a:pPr lvl="1">
              <a:buNone/>
            </a:pPr>
            <a:r>
              <a:rPr lang="en-US" sz="1050" dirty="0" smtClean="0">
                <a:latin typeface="Consolas" pitchFamily="49" charset="0"/>
                <a:cs typeface="Consolas" pitchFamily="49" charset="0"/>
              </a:rPr>
              <a:t> 0010 06030000 0000030c 07089001 00000000  ................</a:t>
            </a:r>
          </a:p>
          <a:p>
            <a:pPr lvl="1">
              <a:buNone/>
            </a:pPr>
            <a:r>
              <a:rPr lang="en-US" sz="1050" dirty="0" smtClean="0">
                <a:latin typeface="Consolas" pitchFamily="49" charset="0"/>
                <a:cs typeface="Consolas" pitchFamily="49" charset="0"/>
              </a:rPr>
              <a:t> 0020 1c000000 24000000 00000000 16000000  ....$...........</a:t>
            </a:r>
          </a:p>
          <a:p>
            <a:pPr lvl="1">
              <a:buNone/>
            </a:pPr>
            <a:r>
              <a:rPr lang="en-US" sz="1050" dirty="0" smtClean="0">
                <a:latin typeface="Consolas" pitchFamily="49" charset="0"/>
                <a:cs typeface="Consolas" pitchFamily="49" charset="0"/>
              </a:rPr>
              <a:t> 0030 00410e10 8602430d 06000000 00000000  .A....C.........</a:t>
            </a:r>
          </a:p>
          <a:p>
            <a:pPr lvl="1">
              <a:buNone/>
            </a:pPr>
            <a:r>
              <a:rPr lang="en-US" sz="1050" dirty="0" smtClean="0">
                <a:latin typeface="Consolas" pitchFamily="49" charset="0"/>
                <a:cs typeface="Consolas" pitchFamily="49" charset="0"/>
              </a:rPr>
              <a:t>Contents of section .comment:</a:t>
            </a:r>
          </a:p>
          <a:p>
            <a:pPr lvl="1">
              <a:buNone/>
            </a:pPr>
            <a:r>
              <a:rPr lang="en-US" sz="1050" dirty="0" smtClean="0">
                <a:latin typeface="Consolas" pitchFamily="49" charset="0"/>
                <a:cs typeface="Consolas" pitchFamily="49" charset="0"/>
              </a:rPr>
              <a:t> 0000 00474343 3a202847 4e552920 342e312e  .GCC: (GNU) 4.1.</a:t>
            </a:r>
          </a:p>
          <a:p>
            <a:pPr lvl="1">
              <a:buNone/>
            </a:pPr>
            <a:r>
              <a:rPr lang="en-US" sz="1050" dirty="0" smtClean="0">
                <a:latin typeface="Consolas" pitchFamily="49" charset="0"/>
                <a:cs typeface="Consolas" pitchFamily="49" charset="0"/>
              </a:rPr>
              <a:t> 0010 32203230 30383037 30342028 52656420  2 20080704 (Red</a:t>
            </a:r>
          </a:p>
          <a:p>
            <a:pPr lvl="1">
              <a:buNone/>
            </a:pPr>
            <a:r>
              <a:rPr lang="en-US" sz="1050" dirty="0" smtClean="0">
                <a:latin typeface="Consolas" pitchFamily="49" charset="0"/>
                <a:cs typeface="Consolas" pitchFamily="49" charset="0"/>
              </a:rPr>
              <a:t> 0020 48617420 342e312e 322d3438 2900      Hat 4.1.2-48).</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objdump</a:t>
            </a:r>
            <a:r>
              <a:rPr lang="en-US" sz="1050" dirty="0" smtClean="0">
                <a:latin typeface="Consolas" pitchFamily="49" charset="0"/>
                <a:cs typeface="Consolas" pitchFamily="49" charset="0"/>
              </a:rPr>
              <a:t> -t </a:t>
            </a:r>
            <a:r>
              <a:rPr lang="en-US" sz="1050" dirty="0" err="1" smtClean="0">
                <a:latin typeface="Consolas" pitchFamily="49" charset="0"/>
                <a:cs typeface="Consolas" pitchFamily="49" charset="0"/>
              </a:rPr>
              <a:t>A.o</a:t>
            </a:r>
            <a:endParaRPr lang="en-US" sz="1050" dirty="0" smtClean="0">
              <a:latin typeface="Consolas" pitchFamily="49" charset="0"/>
              <a:cs typeface="Consolas" pitchFamily="49" charset="0"/>
            </a:endParaRPr>
          </a:p>
          <a:p>
            <a:pPr lvl="1">
              <a:buNone/>
            </a:pP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SYMBOL </a:t>
            </a:r>
            <a:r>
              <a:rPr lang="en-US" sz="1050" dirty="0" smtClean="0">
                <a:latin typeface="Consolas" pitchFamily="49" charset="0"/>
                <a:cs typeface="Consolas" pitchFamily="49" charset="0"/>
              </a:rPr>
              <a:t>TABLE:</a:t>
            </a:r>
          </a:p>
          <a:p>
            <a:pPr lvl="1">
              <a:buNone/>
            </a:pPr>
            <a:r>
              <a:rPr lang="en-US" sz="1050" dirty="0" smtClean="0">
                <a:latin typeface="Consolas" pitchFamily="49" charset="0"/>
                <a:cs typeface="Consolas" pitchFamily="49" charset="0"/>
              </a:rPr>
              <a:t>0000000000000000 l    </a:t>
            </a:r>
            <a:r>
              <a:rPr lang="en-US" sz="1050" dirty="0" err="1" smtClean="0">
                <a:latin typeface="Consolas" pitchFamily="49" charset="0"/>
                <a:cs typeface="Consolas" pitchFamily="49" charset="0"/>
              </a:rPr>
              <a:t>df</a:t>
            </a:r>
            <a:r>
              <a:rPr lang="en-US" sz="1050" dirty="0" smtClean="0">
                <a:latin typeface="Consolas" pitchFamily="49" charset="0"/>
                <a:cs typeface="Consolas" pitchFamily="49" charset="0"/>
              </a:rPr>
              <a:t> *ABS*  0000000000000000 A.cpp</a:t>
            </a:r>
          </a:p>
          <a:p>
            <a:pPr lvl="1">
              <a:buNone/>
            </a:pPr>
            <a:r>
              <a:rPr lang="en-US" sz="1050" dirty="0" smtClean="0">
                <a:latin typeface="Consolas" pitchFamily="49" charset="0"/>
                <a:cs typeface="Consolas" pitchFamily="49" charset="0"/>
              </a:rPr>
              <a:t>0000000000000000 l    d  .text  0000000000000000 .text</a:t>
            </a:r>
          </a:p>
          <a:p>
            <a:pPr lvl="1">
              <a:buNone/>
            </a:pPr>
            <a:r>
              <a:rPr lang="en-US" sz="1050" dirty="0" smtClean="0">
                <a:latin typeface="Consolas" pitchFamily="49" charset="0"/>
                <a:cs typeface="Consolas" pitchFamily="49" charset="0"/>
              </a:rPr>
              <a:t>0000000000000000 l    d  .data  0000000000000000 .data</a:t>
            </a: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bss</a:t>
            </a:r>
            <a:r>
              <a:rPr lang="en-US" sz="1050" dirty="0" smtClean="0">
                <a:latin typeface="Consolas" pitchFamily="49" charset="0"/>
                <a:cs typeface="Consolas" pitchFamily="49" charset="0"/>
              </a:rPr>
              <a:t>   0000000000000000 .</a:t>
            </a:r>
            <a:r>
              <a:rPr lang="en-US" sz="1050" dirty="0" err="1" smtClean="0">
                <a:latin typeface="Consolas" pitchFamily="49" charset="0"/>
                <a:cs typeface="Consolas" pitchFamily="49" charset="0"/>
              </a:rPr>
              <a:t>bss</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O .data  0000000000000004 </a:t>
            </a:r>
            <a:r>
              <a:rPr lang="en-US" sz="1050" dirty="0" err="1" smtClean="0">
                <a:latin typeface="Consolas" pitchFamily="49" charset="0"/>
                <a:cs typeface="Consolas" pitchFamily="49" charset="0"/>
              </a:rPr>
              <a:t>stat_var</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eh_frame</a:t>
            </a:r>
            <a:r>
              <a:rPr lang="en-US" sz="1050" dirty="0" smtClean="0">
                <a:latin typeface="Consolas" pitchFamily="49" charset="0"/>
                <a:cs typeface="Consolas" pitchFamily="49" charset="0"/>
              </a:rPr>
              <a:t>      0000000000000000 .</a:t>
            </a:r>
            <a:r>
              <a:rPr lang="en-US" sz="1050" dirty="0" err="1" smtClean="0">
                <a:latin typeface="Consolas" pitchFamily="49" charset="0"/>
                <a:cs typeface="Consolas" pitchFamily="49" charset="0"/>
              </a:rPr>
              <a:t>eh_frame</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note.GNU</a:t>
            </a:r>
            <a:r>
              <a:rPr lang="en-US" sz="1050" dirty="0" smtClean="0">
                <a:latin typeface="Consolas" pitchFamily="49" charset="0"/>
                <a:cs typeface="Consolas" pitchFamily="49" charset="0"/>
              </a:rPr>
              <a:t>-stack        0000000000000000 .</a:t>
            </a:r>
            <a:r>
              <a:rPr lang="en-US" sz="1050" dirty="0" err="1" smtClean="0">
                <a:latin typeface="Consolas" pitchFamily="49" charset="0"/>
                <a:cs typeface="Consolas" pitchFamily="49" charset="0"/>
              </a:rPr>
              <a:t>note.GNU</a:t>
            </a:r>
            <a:r>
              <a:rPr lang="en-US" sz="1050" dirty="0" smtClean="0">
                <a:latin typeface="Consolas" pitchFamily="49" charset="0"/>
                <a:cs typeface="Consolas" pitchFamily="49" charset="0"/>
              </a:rPr>
              <a:t>-stack</a:t>
            </a:r>
          </a:p>
          <a:p>
            <a:pPr lvl="1">
              <a:buNone/>
            </a:pPr>
            <a:r>
              <a:rPr lang="en-US" sz="1050" dirty="0" smtClean="0">
                <a:latin typeface="Consolas" pitchFamily="49" charset="0"/>
                <a:cs typeface="Consolas" pitchFamily="49" charset="0"/>
              </a:rPr>
              <a:t>0000000000000000 l    d  .comment       0000000000000000 .comment</a:t>
            </a:r>
          </a:p>
          <a:p>
            <a:pPr lvl="1">
              <a:buNone/>
            </a:pPr>
            <a:r>
              <a:rPr lang="en-US" sz="1050" dirty="0" smtClean="0">
                <a:latin typeface="Consolas" pitchFamily="49" charset="0"/>
                <a:cs typeface="Consolas" pitchFamily="49" charset="0"/>
              </a:rPr>
              <a:t>0000000000000000 g     F .text  0000000000000016 _Z1Av</a:t>
            </a:r>
          </a:p>
          <a:p>
            <a:pPr lvl="1">
              <a:buNone/>
            </a:pPr>
            <a:r>
              <a:rPr lang="en-US" sz="1050" dirty="0" smtClean="0">
                <a:latin typeface="Consolas" pitchFamily="49" charset="0"/>
                <a:cs typeface="Consolas" pitchFamily="49" charset="0"/>
              </a:rPr>
              <a:t>0000000000000000         *UND*  0000000000000000 __</a:t>
            </a:r>
            <a:r>
              <a:rPr lang="en-US" sz="1050" dirty="0" smtClean="0">
                <a:latin typeface="Consolas" pitchFamily="49" charset="0"/>
                <a:cs typeface="Consolas" pitchFamily="49" charset="0"/>
              </a:rPr>
              <a:t>gxx_personality_v0</a:t>
            </a:r>
            <a:endParaRPr lang="en-US" sz="1050" dirty="0" smtClean="0">
              <a:latin typeface="Consolas" pitchFamily="49" charset="0"/>
              <a:cs typeface="Consolas" pitchFamily="49" charset="0"/>
            </a:endParaRP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Compilation steps </a:t>
            </a:r>
            <a:r>
              <a:rPr lang="en-US" sz="3200" dirty="0" smtClean="0"/>
              <a:t>scheme</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Nice picture of compilation steps</a:t>
            </a:r>
            <a:r>
              <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rPr>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Nokia template (M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Nokia PowerPoint Template Nokia Pure v12" id="{7AC05BEF-BBDF-4CF1-AA23-A676535EABCE}" vid="{991539CA-B441-4AED-8339-F6770207F6A2}"/>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 xmlns:thm15="http://schemas.microsoft.com/office/thememl/2012/main" name="Nokia PowerPoint Template Nokia Pure v12" id="{7AC05BEF-BBDF-4CF1-AA23-A676535EABCE}" vid="{AF106B15-0C1E-44CE-A53A-F2CB8A6EA7E7}"/>
    </a:ext>
  </a:extLst>
</a:theme>
</file>

<file path=ppt/theme/theme3.xml><?xml version="1.0" encoding="utf-8"?>
<a:theme xmlns:a="http://schemas.openxmlformats.org/drawingml/2006/main" name="Final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template (MD)</Template>
  <TotalTime>0</TotalTime>
  <Words>1191</Words>
  <Application>Microsoft Office PowerPoint</Application>
  <PresentationFormat>On-screen Show (16:9)</PresentationFormat>
  <Paragraphs>207</Paragraphs>
  <Slides>22</Slides>
  <Notes>1</Notes>
  <HiddenSlides>1</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22</vt:i4>
      </vt:variant>
    </vt:vector>
  </HeadingPairs>
  <TitlesOfParts>
    <vt:vector size="26" baseType="lpstr">
      <vt:lpstr>Nokia template (MD)</vt:lpstr>
      <vt:lpstr>Nokia Master Blue Background</vt:lpstr>
      <vt:lpstr>Final Slide</vt:lpstr>
      <vt:lpstr>think-cell Slide</vt:lpstr>
      <vt:lpstr>Slide 1</vt:lpstr>
      <vt:lpstr>What is linker for?</vt:lpstr>
      <vt:lpstr>Preprocessing</vt:lpstr>
      <vt:lpstr>Translating</vt:lpstr>
      <vt:lpstr>Assembling</vt:lpstr>
      <vt:lpstr>Objdump tool</vt:lpstr>
      <vt:lpstr>Objdump tool</vt:lpstr>
      <vt:lpstr>Objdump tool</vt:lpstr>
      <vt:lpstr>Compilation steps scheme</vt:lpstr>
      <vt:lpstr>Linking</vt:lpstr>
      <vt:lpstr>Example of linker work</vt:lpstr>
      <vt:lpstr>Know your tools</vt:lpstr>
      <vt:lpstr>One def rule in C++</vt:lpstr>
      <vt:lpstr>Do linker throws away unused code?</vt:lpstr>
      <vt:lpstr>Static libraries</vt:lpstr>
      <vt:lpstr>Shared libraries</vt:lpstr>
      <vt:lpstr>Export from shared library</vt:lpstr>
      <vt:lpstr>Static linking of dynamic libraries</vt:lpstr>
      <vt:lpstr>Static member mess up</vt:lpstr>
      <vt:lpstr>My preferable project structure</vt:lpstr>
      <vt:lpstr>Slide 21</vt:lpstr>
      <vt:lpstr>Copyright and confidentiality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2014-05-22T06:51:20Z</dcterms:created>
  <dcterms:modified xsi:type="dcterms:W3CDTF">2015-07-16T13:30:54Z</dcterms:modified>
</cp:coreProperties>
</file>