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58"/>
  </p:notesMasterIdLst>
  <p:handoutMasterIdLst>
    <p:handoutMasterId r:id="rId59"/>
  </p:handoutMasterIdLst>
  <p:sldIdLst>
    <p:sldId id="311" r:id="rId4"/>
    <p:sldId id="369" r:id="rId5"/>
    <p:sldId id="370" r:id="rId6"/>
    <p:sldId id="384" r:id="rId7"/>
    <p:sldId id="385" r:id="rId8"/>
    <p:sldId id="387" r:id="rId9"/>
    <p:sldId id="372" r:id="rId10"/>
    <p:sldId id="373" r:id="rId11"/>
    <p:sldId id="389" r:id="rId12"/>
    <p:sldId id="390" r:id="rId13"/>
    <p:sldId id="376" r:id="rId14"/>
    <p:sldId id="393" r:id="rId15"/>
    <p:sldId id="395" r:id="rId16"/>
    <p:sldId id="394" r:id="rId17"/>
    <p:sldId id="396" r:id="rId18"/>
    <p:sldId id="397" r:id="rId19"/>
    <p:sldId id="429" r:id="rId20"/>
    <p:sldId id="378" r:id="rId21"/>
    <p:sldId id="398" r:id="rId22"/>
    <p:sldId id="377" r:id="rId23"/>
    <p:sldId id="399" r:id="rId24"/>
    <p:sldId id="400" r:id="rId25"/>
    <p:sldId id="401" r:id="rId26"/>
    <p:sldId id="402" r:id="rId27"/>
    <p:sldId id="403" r:id="rId28"/>
    <p:sldId id="383" r:id="rId29"/>
    <p:sldId id="379" r:id="rId30"/>
    <p:sldId id="380" r:id="rId31"/>
    <p:sldId id="423" r:id="rId32"/>
    <p:sldId id="424" r:id="rId33"/>
    <p:sldId id="425" r:id="rId34"/>
    <p:sldId id="422" r:id="rId35"/>
    <p:sldId id="426" r:id="rId36"/>
    <p:sldId id="427" r:id="rId37"/>
    <p:sldId id="428" r:id="rId38"/>
    <p:sldId id="381" r:id="rId39"/>
    <p:sldId id="404" r:id="rId40"/>
    <p:sldId id="405" r:id="rId41"/>
    <p:sldId id="406" r:id="rId42"/>
    <p:sldId id="409" r:id="rId43"/>
    <p:sldId id="408" r:id="rId44"/>
    <p:sldId id="407" r:id="rId45"/>
    <p:sldId id="420" r:id="rId46"/>
    <p:sldId id="412" r:id="rId47"/>
    <p:sldId id="413" r:id="rId48"/>
    <p:sldId id="414" r:id="rId49"/>
    <p:sldId id="411" r:id="rId50"/>
    <p:sldId id="415" r:id="rId51"/>
    <p:sldId id="416" r:id="rId52"/>
    <p:sldId id="417" r:id="rId53"/>
    <p:sldId id="418" r:id="rId54"/>
    <p:sldId id="382" r:id="rId55"/>
    <p:sldId id="419" r:id="rId56"/>
    <p:sldId id="364" r:id="rId57"/>
  </p:sldIdLst>
  <p:sldSz cx="9144000" cy="5143500" type="screen16x9"/>
  <p:notesSz cx="6858000" cy="9144000"/>
  <p:custDataLst>
    <p:tags r:id="rId60"/>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a:srgbClr val="124192"/>
    <a:srgbClr val="000000"/>
    <a:srgbClr val="68717A"/>
    <a:srgbClr val="A8BBC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27-Jul-15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27-Jul-15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 xmlns:p14="http://schemas.microsoft.com/office/powerpoint/2010/main" val="318005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Dynamic libraries</a:t>
            </a:r>
            <a:r>
              <a:rPr lang="en-US" baseline="0" dirty="0" smtClean="0"/>
              <a:t> also can be used like building blocks for different processes but they can be shared in runtime.</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Static libraries allow you to call any methods from the libraries</a:t>
            </a:r>
            <a:r>
              <a:rPr lang="en-US" baseline="0" dirty="0" smtClean="0"/>
              <a:t> you want and C++ syntax allow you to do.</a:t>
            </a:r>
            <a:endParaRPr lang="en-US" dirty="0" smtClean="0"/>
          </a:p>
          <a:p>
            <a:r>
              <a:rPr lang="en-US" dirty="0" smtClean="0"/>
              <a:t>By default shared libraries do not export all the symbols. In Linux it is done automatically , but not in Windows. In Win you should do it manually.</a:t>
            </a:r>
          </a:p>
          <a:p>
            <a:r>
              <a:rPr lang="en-US" dirty="0" smtClean="0"/>
              <a:t>We</a:t>
            </a:r>
            <a:r>
              <a:rPr lang="en-US" baseline="0" dirty="0" smtClean="0"/>
              <a:t> can consider </a:t>
            </a:r>
            <a:r>
              <a:rPr lang="en-US" baseline="0" dirty="0" err="1" smtClean="0"/>
              <a:t>dll</a:t>
            </a:r>
            <a:r>
              <a:rPr lang="en-US" baseline="0" dirty="0" smtClean="0"/>
              <a:t> as an API. You can share those functions that you want.</a:t>
            </a:r>
          </a:p>
          <a:p>
            <a:r>
              <a:rPr lang="en-US" baseline="0" dirty="0" smtClean="0"/>
              <a:t>To specify export symbols…</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 Linux</a:t>
            </a:r>
            <a:r>
              <a:rPr lang="en-US" baseline="0" dirty="0" smtClean="0"/>
              <a:t> there is no difference from static library linking.</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53</a:t>
            </a:fld>
            <a:endParaRPr lang="en-US"/>
          </a:p>
        </p:txBody>
      </p:sp>
    </p:spTree>
    <p:extLst>
      <p:ext uri="{BB962C8B-B14F-4D97-AF65-F5344CB8AC3E}">
        <p14:creationId xmlns="" xmlns:p14="http://schemas.microsoft.com/office/powerpoint/2010/main" val="318005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7"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8"/>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27/07/2015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27/07/2015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open-std.org/JTC1/SC22/WG21/docs/papers/2015/n4527.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sourceware.org/binutils/docs/binutils/nm.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sourceware.org/binutils/docs/binutils/objdump.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hlinkClick r:id="rId2"/>
              </a:rPr>
              <a:t>https://sourceware.org/binutils/docs/binutils/nm.html</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a:t>
            </a:r>
            <a:r>
              <a:rPr lang="en-US" sz="1050" dirty="0" smtClean="0">
                <a:solidFill>
                  <a:srgbClr val="00B050"/>
                </a:solidFill>
                <a:latin typeface="Consolas" pitchFamily="49" charset="0"/>
                <a:ea typeface="ヒラギノ角ゴ Pro W3" charset="0"/>
                <a:cs typeface="Consolas" pitchFamily="49" charset="0"/>
              </a:rPr>
              <a:t>&lt;_Z4fooAv&gt;: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a:t>
            </a:r>
            <a:r>
              <a:rPr lang="en-US" sz="1050" dirty="0" smtClean="0">
                <a:solidFill>
                  <a:srgbClr val="00B050"/>
                </a:solidFill>
                <a:latin typeface="Consolas" pitchFamily="49" charset="0"/>
                <a:ea typeface="ヒラギノ角ゴ Pro W3" charset="0"/>
                <a:cs typeface="Consolas" pitchFamily="49" charset="0"/>
              </a:rPr>
              <a:t>&lt;_Z4fooBv&gt;: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a:t>
            </a:r>
            <a:r>
              <a:rPr lang="en-US" sz="1050" dirty="0" smtClean="0">
                <a:solidFill>
                  <a:srgbClr val="00B050"/>
                </a:solidFill>
                <a:latin typeface="Consolas" pitchFamily="49" charset="0"/>
                <a:ea typeface="ヒラギノ角ゴ Pro W3" charset="0"/>
                <a:cs typeface="Consolas" pitchFamily="49" charset="0"/>
              </a:rPr>
              <a:t>&lt;_ZN1S3fooEv&gt;: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$0x400708</a:t>
            </a:r>
            <a:r>
              <a:rPr lang="en-US" sz="1050" dirty="0" smtClean="0">
                <a:solidFill>
                  <a:schemeClr val="bg2"/>
                </a:solidFill>
                <a:latin typeface="Consolas" pitchFamily="49" charset="0"/>
                <a:ea typeface="ヒラギノ角ゴ Pro W3" charset="0"/>
                <a:cs typeface="Consolas" pitchFamily="49" charset="0"/>
              </a:rPr>
              <a:t>,%edi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a:t>
            </a:r>
            <a:r>
              <a:rPr lang="en-US" sz="1050" dirty="0" smtClean="0">
                <a:solidFill>
                  <a:srgbClr val="00B050"/>
                </a:solidFill>
                <a:latin typeface="Consolas" pitchFamily="49" charset="0"/>
                <a:ea typeface="ヒラギノ角ゴ Pro W3" charset="0"/>
                <a:cs typeface="Consolas" pitchFamily="49" charset="0"/>
              </a:rPr>
              <a:t>400708</a:t>
            </a:r>
            <a:r>
              <a:rPr lang="en-US" sz="1050" dirty="0" smtClean="0">
                <a:solidFill>
                  <a:schemeClr val="bg2"/>
                </a:solidFill>
                <a:latin typeface="Consolas" pitchFamily="49" charset="0"/>
                <a:ea typeface="ヒラギノ角ゴ Pro W3" charset="0"/>
                <a:cs typeface="Consolas" pitchFamily="49" charset="0"/>
              </a:rPr>
              <a:t>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0" name="Rectangle 9"/>
          <p:cNvSpPr/>
          <p:nvPr/>
        </p:nvSpPr>
        <p:spPr>
          <a:xfrm>
            <a:off x="778160" y="895821"/>
            <a:ext cx="7867609" cy="2893100"/>
          </a:xfrm>
          <a:prstGeom prst="rect">
            <a:avLst/>
          </a:prstGeom>
        </p:spPr>
        <p:txBody>
          <a:bodyPr wrap="square">
            <a:spAutoFit/>
          </a:bodyPr>
          <a:lstStyle/>
          <a:p>
            <a:pPr marL="458788" lvl="1" indent="-228600">
              <a:spcAft>
                <a:spcPts val="0"/>
              </a:spcAft>
              <a:defRPr/>
            </a:pPr>
            <a:r>
              <a:rPr lang="en-US" sz="1400" dirty="0" smtClean="0">
                <a:solidFill>
                  <a:schemeClr val="bg2"/>
                </a:solidFill>
                <a:ea typeface="ヒラギノ角ゴ Pro W3" charset="0"/>
                <a:cs typeface="Consolas" pitchFamily="49" charset="0"/>
              </a:rPr>
              <a:t>According to </a:t>
            </a:r>
            <a:r>
              <a:rPr lang="en-US" sz="1400" dirty="0" smtClean="0">
                <a:solidFill>
                  <a:schemeClr val="bg2"/>
                </a:solidFill>
                <a:ea typeface="ヒラギノ角ゴ Pro W3" charset="0"/>
                <a:cs typeface="Consolas" pitchFamily="49" charset="0"/>
              </a:rPr>
              <a:t>C++ standard (ISO/IEC N4527</a:t>
            </a:r>
            <a:r>
              <a:rPr lang="en-US" sz="1400" dirty="0" smtClean="0">
                <a:solidFill>
                  <a:schemeClr val="bg2"/>
                </a:solidFill>
                <a:ea typeface="ヒラギノ角ゴ Pro W3" charset="0"/>
                <a:cs typeface="Consolas" pitchFamily="49" charset="0"/>
              </a:rPr>
              <a:t>):</a:t>
            </a:r>
          </a:p>
          <a:p>
            <a:pPr marL="458788" lvl="1" indent="-228600">
              <a:spcAft>
                <a:spcPts val="0"/>
              </a:spcAft>
              <a:defRPr/>
            </a:pPr>
            <a:endParaRPr lang="en-US" sz="1400" dirty="0" smtClean="0">
              <a:solidFill>
                <a:schemeClr val="bg2"/>
              </a:solidFill>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§3.2 One definition </a:t>
            </a:r>
            <a:r>
              <a:rPr lang="en-US" sz="1400" i="1" dirty="0" smtClean="0">
                <a:solidFill>
                  <a:schemeClr val="bg2"/>
                </a:solidFill>
                <a:latin typeface="+mn-lt"/>
                <a:ea typeface="ヒラギノ角ゴ Pro W3" charset="0"/>
                <a:cs typeface="Consolas" pitchFamily="49" charset="0"/>
              </a:rPr>
              <a:t>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(6)There can be more than one definition of a class type </a:t>
            </a:r>
            <a:r>
              <a:rPr lang="en-US" sz="1400" i="1" dirty="0" smtClean="0">
                <a:solidFill>
                  <a:schemeClr val="bg2"/>
                </a:solidFill>
                <a:latin typeface="+mn-lt"/>
                <a:ea typeface="ヒラギノ角ゴ Pro W3" charset="0"/>
                <a:cs typeface="Consolas" pitchFamily="49" charset="0"/>
              </a:rPr>
              <a:t>(…) with external </a:t>
            </a:r>
            <a:r>
              <a:rPr lang="en-US" sz="1400" i="1" dirty="0" smtClean="0">
                <a:solidFill>
                  <a:schemeClr val="bg2"/>
                </a:solidFill>
                <a:latin typeface="+mn-lt"/>
                <a:ea typeface="ヒラギノ角ゴ Pro W3" charset="0"/>
                <a:cs typeface="Consolas" pitchFamily="49" charset="0"/>
              </a:rPr>
              <a:t>linkage. … </a:t>
            </a:r>
            <a:r>
              <a:rPr lang="en-US" sz="1400" i="1" dirty="0" smtClean="0">
                <a:solidFill>
                  <a:schemeClr val="bg2"/>
                </a:solidFill>
                <a:latin typeface="+mn-lt"/>
                <a:ea typeface="ヒラギノ角ゴ Pro W3" charset="0"/>
                <a:cs typeface="Consolas" pitchFamily="49" charset="0"/>
              </a:rPr>
              <a:t>Given such </a:t>
            </a:r>
            <a:r>
              <a:rPr lang="en-US" sz="1400" i="1" dirty="0" smtClean="0">
                <a:solidFill>
                  <a:schemeClr val="bg2"/>
                </a:solidFill>
                <a:latin typeface="+mn-lt"/>
                <a:ea typeface="ヒラギノ角ゴ Pro W3" charset="0"/>
                <a:cs typeface="Consolas" pitchFamily="49" charset="0"/>
              </a:rPr>
              <a:t>an entity named D defined in more than one translation unit, then:</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(6.1) — each definition of D shall consist of the same sequence of tokens;</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a:t>
            </a: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If the definitions of D satisfy all these </a:t>
            </a:r>
            <a:r>
              <a:rPr lang="en-US" sz="1400" i="1" dirty="0" smtClean="0">
                <a:solidFill>
                  <a:schemeClr val="bg2"/>
                </a:solidFill>
                <a:latin typeface="+mn-lt"/>
                <a:ea typeface="ヒラギノ角ゴ Pro W3" charset="0"/>
                <a:cs typeface="Consolas" pitchFamily="49" charset="0"/>
              </a:rPr>
              <a:t>requirements, then </a:t>
            </a:r>
            <a:r>
              <a:rPr lang="en-US" sz="1400" i="1" dirty="0" smtClean="0">
                <a:solidFill>
                  <a:schemeClr val="bg2"/>
                </a:solidFill>
                <a:latin typeface="+mn-lt"/>
                <a:ea typeface="ヒラギノ角ゴ Pro W3" charset="0"/>
                <a:cs typeface="Consolas" pitchFamily="49" charset="0"/>
              </a:rPr>
              <a:t>the behavior is as if there were </a:t>
            </a:r>
            <a:r>
              <a:rPr lang="en-US" sz="1400" i="1" dirty="0" smtClean="0">
                <a:solidFill>
                  <a:schemeClr val="bg2"/>
                </a:solidFill>
                <a:latin typeface="+mn-lt"/>
                <a:ea typeface="ヒラギノ角ゴ Pro W3" charset="0"/>
                <a:cs typeface="Consolas" pitchFamily="49" charset="0"/>
              </a:rPr>
              <a:t>a single </a:t>
            </a:r>
            <a:r>
              <a:rPr lang="en-US" sz="1400" i="1" dirty="0" smtClean="0">
                <a:solidFill>
                  <a:schemeClr val="bg2"/>
                </a:solidFill>
                <a:latin typeface="+mn-lt"/>
                <a:ea typeface="ヒラギノ角ゴ Pro W3" charset="0"/>
                <a:cs typeface="Consolas" pitchFamily="49" charset="0"/>
              </a:rPr>
              <a:t>definition of </a:t>
            </a:r>
            <a:r>
              <a:rPr lang="en-US" sz="1400" i="1" dirty="0" smtClean="0">
                <a:solidFill>
                  <a:schemeClr val="bg2"/>
                </a:solidFill>
                <a:latin typeface="+mn-lt"/>
                <a:ea typeface="ヒラギノ角ゴ Pro W3" charset="0"/>
                <a:cs typeface="Consolas" pitchFamily="49" charset="0"/>
              </a:rPr>
              <a:t>D</a:t>
            </a:r>
            <a:r>
              <a:rPr lang="en-US" sz="1400" i="1" dirty="0" smtClean="0">
                <a:solidFill>
                  <a:schemeClr val="bg2"/>
                </a:solidFill>
                <a:latin typeface="+mn-lt"/>
                <a:ea typeface="ヒラギノ角ゴ Pro W3" charset="0"/>
                <a:cs typeface="Consolas" pitchFamily="49" charset="0"/>
              </a:rPr>
              <a:t>. If the definitions of D do not satisfy </a:t>
            </a:r>
            <a:r>
              <a:rPr lang="en-US" sz="1400" i="1" dirty="0" smtClean="0">
                <a:solidFill>
                  <a:schemeClr val="bg2"/>
                </a:solidFill>
                <a:latin typeface="+mn-lt"/>
                <a:ea typeface="ヒラギノ角ゴ Pro W3" charset="0"/>
                <a:cs typeface="Consolas" pitchFamily="49" charset="0"/>
              </a:rPr>
              <a:t>these requirements</a:t>
            </a:r>
            <a:r>
              <a:rPr lang="en-US" sz="1400" i="1" dirty="0" smtClean="0">
                <a:solidFill>
                  <a:schemeClr val="bg2"/>
                </a:solidFill>
                <a:latin typeface="+mn-lt"/>
                <a:ea typeface="ヒラギノ角ゴ Pro W3" charset="0"/>
                <a:cs typeface="Consolas" pitchFamily="49" charset="0"/>
              </a:rPr>
              <a:t>, then the behavior is undefined.</a:t>
            </a:r>
            <a:endParaRPr lang="en-US" sz="3200" i="1" dirty="0" smtClean="0">
              <a:solidFill>
                <a:schemeClr val="bg2"/>
              </a:solidFill>
              <a:latin typeface="+mn-lt"/>
              <a:ea typeface="ヒラギノ角ゴ Pro W3" charset="0"/>
              <a:cs typeface="Consolas" pitchFamily="49" charset="0"/>
            </a:endParaRPr>
          </a:p>
          <a:p>
            <a:pPr marL="458788" lvl="1" indent="-228600">
              <a:spcAft>
                <a:spcPts val="0"/>
              </a:spcAft>
              <a:defRPr/>
            </a:pPr>
            <a:endParaRPr lang="en-US" sz="1400" i="1" dirty="0" smtClean="0">
              <a:solidFill>
                <a:schemeClr val="bg2"/>
              </a:solidFill>
              <a:latin typeface="+mn-lt"/>
              <a:ea typeface="ヒラギノ角ゴ Pro W3" charset="0"/>
              <a:cs typeface="Consolas" pitchFamily="49" charset="0"/>
            </a:endParaRPr>
          </a:p>
        </p:txBody>
      </p:sp>
      <p:sp>
        <p:nvSpPr>
          <p:cNvPr id="12" name="Rectangle 11"/>
          <p:cNvSpPr/>
          <p:nvPr/>
        </p:nvSpPr>
        <p:spPr>
          <a:xfrm>
            <a:off x="778161" y="4002618"/>
            <a:ext cx="7970304" cy="369332"/>
          </a:xfrm>
          <a:prstGeom prst="rect">
            <a:avLst/>
          </a:prstGeom>
        </p:spPr>
        <p:txBody>
          <a:bodyPr wrap="square">
            <a:spAutoFit/>
          </a:bodyPr>
          <a:lstStyle/>
          <a:p>
            <a:r>
              <a:rPr lang="en-US" dirty="0" smtClean="0">
                <a:latin typeface="+mn-lt"/>
              </a:rPr>
              <a:t>Link: </a:t>
            </a:r>
            <a:r>
              <a:rPr lang="en-US" dirty="0" smtClean="0">
                <a:latin typeface="+mn-lt"/>
                <a:hlinkClick r:id="rId3"/>
              </a:rPr>
              <a:t>http</a:t>
            </a:r>
            <a:r>
              <a:rPr lang="en-US" dirty="0" smtClean="0">
                <a:latin typeface="+mn-lt"/>
                <a:hlinkClick r:id="rId3"/>
              </a:rPr>
              <a:t>://open-std.org/JTC1/SC22/WG21/docs/papers/2015/n4527.pdf</a:t>
            </a:r>
            <a:endParaRPr lang="en-US" dirty="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1168887"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is just a collection(archive) of object files.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5" name="Picture 3" descr="D:\userdata\bakhvalo\My Documents\GitHub\Linker\Pictures\Static Library.jpg"/>
          <p:cNvPicPr>
            <a:picLocks noChangeAspect="1" noChangeArrowheads="1"/>
          </p:cNvPicPr>
          <p:nvPr/>
        </p:nvPicPr>
        <p:blipFill>
          <a:blip r:embed="rId2"/>
          <a:srcRect/>
          <a:stretch>
            <a:fillRect/>
          </a:stretch>
        </p:blipFill>
        <p:spPr bwMode="auto">
          <a:xfrm>
            <a:off x="1631057" y="915566"/>
            <a:ext cx="5605239" cy="3306926"/>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63135"/>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251520" y="4236318"/>
            <a:ext cx="85876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Static library are used like a building blocks for other components</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9" name="Picture 3" descr="D:\userdata\bakhvalo\My Documents\GitHub\Linker\Pictures\Static Library2.jpg"/>
          <p:cNvPicPr>
            <a:picLocks noChangeAspect="1" noChangeArrowheads="1"/>
          </p:cNvPicPr>
          <p:nvPr/>
        </p:nvPicPr>
        <p:blipFill>
          <a:blip r:embed="rId2"/>
          <a:srcRect/>
          <a:stretch>
            <a:fillRect/>
          </a:stretch>
        </p:blipFill>
        <p:spPr bwMode="auto">
          <a:xfrm>
            <a:off x="804664" y="771550"/>
            <a:ext cx="7511752" cy="341817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651870"/>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203598"/>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432048" y="133251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8" name="Rectangle 7"/>
          <p:cNvSpPr/>
          <p:nvPr/>
        </p:nvSpPr>
        <p:spPr>
          <a:xfrm>
            <a:off x="4499992" y="1333093"/>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unsigned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Counter::count = 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48072" y="1332513"/>
            <a:ext cx="3995936" cy="267765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Counter B;</a:t>
            </a:r>
          </a:p>
        </p:txBody>
      </p:sp>
      <p:sp>
        <p:nvSpPr>
          <p:cNvPr id="8" name="Rectangle 7"/>
          <p:cNvSpPr/>
          <p:nvPr/>
        </p:nvSpPr>
        <p:spPr>
          <a:xfrm>
            <a:off x="4499992" y="1333093"/>
            <a:ext cx="3995936" cy="203132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Counter::count;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1332513"/>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ar</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rcs</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libStaticlib.a</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Counter.o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-L./ -</a:t>
            </a:r>
            <a:r>
              <a:rPr lang="en-US" sz="1400" dirty="0" err="1" smtClean="0">
                <a:solidFill>
                  <a:srgbClr val="00B050"/>
                </a:solidFill>
                <a:latin typeface="Consolas" pitchFamily="49" charset="0"/>
                <a:ea typeface="ヒラギノ角ゴ Pro W3" charset="0"/>
                <a:cs typeface="Consolas" pitchFamily="49" charset="0"/>
              </a:rPr>
              <a:t>lStaticlib</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0</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dirty="0" smtClean="0">
                <a:solidFill>
                  <a:schemeClr val="bg2"/>
                </a:solidFill>
                <a:latin typeface="+mn-lt"/>
                <a:ea typeface="ヒラギノ角ゴ Pro W3" charset="0"/>
              </a:rPr>
              <a:t>Now we will ship </a:t>
            </a: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as a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lStaticlib</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endParaRPr lang="en-US" sz="1400" dirty="0" smtClean="0">
              <a:solidFill>
                <a:srgbClr val="00B050"/>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1</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Explicitly add </a:t>
            </a:r>
            <a:r>
              <a:rPr lang="en-US" noProof="0" dirty="0" err="1" smtClean="0">
                <a:solidFill>
                  <a:schemeClr val="bg2"/>
                </a:solidFill>
                <a:latin typeface="+mn-lt"/>
                <a:ea typeface="ヒラギノ角ゴ Pro W3" charset="0"/>
              </a:rPr>
              <a:t>A.o</a:t>
            </a:r>
            <a:r>
              <a:rPr lang="en-US" noProof="0" dirty="0" smtClean="0">
                <a:solidFill>
                  <a:schemeClr val="bg2"/>
                </a:solidFill>
                <a:latin typeface="+mn-lt"/>
                <a:ea typeface="ヒラギノ角ゴ Pro W3" charset="0"/>
              </a:rPr>
              <a:t> for the linker.</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936103" y="2051432"/>
            <a:ext cx="7020273" cy="181588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rcs</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libStaticlib.a</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,--whole-archive -</a:t>
            </a:r>
            <a:r>
              <a:rPr lang="en-US" sz="1400" dirty="0" err="1" smtClean="0">
                <a:solidFill>
                  <a:srgbClr val="00B050"/>
                </a:solidFill>
                <a:latin typeface="Consolas" pitchFamily="49" charset="0"/>
                <a:ea typeface="ヒラギノ角ゴ Pro W3" charset="0"/>
                <a:cs typeface="Consolas" pitchFamily="49" charset="0"/>
              </a:rPr>
              <a:t>lStaticlib</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Wl</a:t>
            </a:r>
            <a:r>
              <a:rPr lang="en-US" sz="1400" dirty="0" smtClean="0">
                <a:solidFill>
                  <a:srgbClr val="00B050"/>
                </a:solidFill>
                <a:latin typeface="Consolas" pitchFamily="49" charset="0"/>
                <a:ea typeface="ヒラギノ角ゴ Pro W3" charset="0"/>
                <a:cs typeface="Consolas" pitchFamily="49" charset="0"/>
              </a:rPr>
              <a:t>,-no-whole-archive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2</a:t>
            </a:r>
          </a:p>
        </p:txBody>
      </p:sp>
      <p:sp>
        <p:nvSpPr>
          <p:cNvPr id="8" name="Content Placeholder 2"/>
          <p:cNvSpPr txBox="1">
            <a:spLocks/>
          </p:cNvSpPr>
          <p:nvPr/>
        </p:nvSpPr>
        <p:spPr bwMode="auto">
          <a:xfrm>
            <a:off x="1024871" y="1211982"/>
            <a:ext cx="6643473"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dirty="0" err="1" smtClean="0">
                <a:solidFill>
                  <a:schemeClr val="bg2"/>
                </a:solidFill>
                <a:latin typeface="+mn-lt"/>
                <a:ea typeface="ヒラギノ角ゴ Pro W3" charset="0"/>
              </a:rPr>
              <a:t>A.o</a:t>
            </a:r>
            <a:r>
              <a:rPr lang="en-US" dirty="0" smtClean="0">
                <a:solidFill>
                  <a:schemeClr val="bg2"/>
                </a:solidFill>
                <a:latin typeface="+mn-lt"/>
                <a:ea typeface="ヒラギノ角ゴ Pro W3" charset="0"/>
              </a:rPr>
              <a:t>, </a:t>
            </a:r>
            <a:r>
              <a:rPr lang="en-US" dirty="0" err="1" smtClean="0">
                <a:solidFill>
                  <a:schemeClr val="bg2"/>
                </a:solidFill>
                <a:latin typeface="+mn-lt"/>
                <a:ea typeface="ヒラギノ角ゴ Pro W3" charset="0"/>
              </a:rPr>
              <a:t>B.o</a:t>
            </a:r>
            <a:r>
              <a:rPr lang="en-US" dirty="0" smtClean="0">
                <a:solidFill>
                  <a:schemeClr val="bg2"/>
                </a:solidFill>
                <a:latin typeface="+mn-lt"/>
                <a:ea typeface="ヒラギノ角ゴ Pro W3" charset="0"/>
              </a:rPr>
              <a:t> and </a:t>
            </a:r>
            <a:r>
              <a:rPr lang="en-US" dirty="0" err="1" smtClean="0">
                <a:solidFill>
                  <a:schemeClr val="bg2"/>
                </a:solidFill>
                <a:latin typeface="+mn-lt"/>
                <a:ea typeface="ヒラギノ角ゴ Pro W3" charset="0"/>
              </a:rPr>
              <a:t>main.o</a:t>
            </a:r>
            <a:r>
              <a:rPr lang="en-US" dirty="0" smtClean="0">
                <a:solidFill>
                  <a:schemeClr val="bg2"/>
                </a:solidFill>
                <a:latin typeface="+mn-lt"/>
                <a:ea typeface="ヒラギノ角ゴ Pro W3" charset="0"/>
              </a:rPr>
              <a:t> are included in static library.</a:t>
            </a:r>
          </a:p>
          <a:p>
            <a:pPr marL="573088" marR="0" lvl="1" indent="-342900" algn="l" defTabSz="457200" rtl="0" eaLnBrk="1" fontAlgn="base" latinLnBrk="0" hangingPunct="1">
              <a:lnSpc>
                <a:spcPct val="100000"/>
              </a:lnSpc>
              <a:spcBef>
                <a:spcPct val="0"/>
              </a:spcBef>
              <a:spcAft>
                <a:spcPts val="600"/>
              </a:spcAft>
              <a:buClrTx/>
              <a:buSzTx/>
              <a:buAutoNum type="arabicPeriod"/>
              <a:tabLst/>
              <a:defRPr/>
            </a:pPr>
            <a:r>
              <a:rPr lang="en-US" noProof="0" dirty="0" smtClean="0">
                <a:solidFill>
                  <a:schemeClr val="bg2"/>
                </a:solidFill>
                <a:latin typeface="+mn-lt"/>
                <a:ea typeface="ヒラギノ角ゴ Pro W3" charset="0"/>
              </a:rPr>
              <a:t>Forcing linker to include all object files from static library.</a:t>
            </a:r>
            <a:endParaRPr kumimoji="0" lang="en-US" b="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Content Placeholder 2"/>
          <p:cNvSpPr txBox="1">
            <a:spLocks/>
          </p:cNvSpPr>
          <p:nvPr/>
        </p:nvSpPr>
        <p:spPr bwMode="auto">
          <a:xfrm>
            <a:off x="952863" y="4164310"/>
            <a:ext cx="6355441"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be careful with that option.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395536"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sz="2400" noProof="0" dirty="0" smtClean="0">
                <a:solidFill>
                  <a:schemeClr val="bg2"/>
                </a:solidFill>
                <a:latin typeface="+mn-lt"/>
                <a:ea typeface="ヒラギノ角ゴ Pro W3" charset="0"/>
              </a:rPr>
              <a:t>Advantages of shared libraries:</a:t>
            </a:r>
          </a:p>
          <a:p>
            <a:pPr marL="458788" marR="0" lvl="1" indent="-228600" algn="l" defTabSz="457200" rtl="0" eaLnBrk="1" fontAlgn="base" latinLnBrk="0" hangingPunct="1">
              <a:lnSpc>
                <a:spcPct val="100000"/>
              </a:lnSpc>
              <a:spcBef>
                <a:spcPct val="0"/>
              </a:spcBef>
              <a:spcAft>
                <a:spcPts val="600"/>
              </a:spcAft>
              <a:buClrTx/>
              <a:buSzTx/>
              <a:tabLst/>
              <a:defRPr/>
            </a:pPr>
            <a:endParaRPr lang="en-US" sz="240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Memory savings</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lang="en-US" sz="2400" baseline="0" noProof="0" dirty="0" smtClean="0">
                <a:solidFill>
                  <a:schemeClr val="bg2"/>
                </a:solidFill>
                <a:latin typeface="+mn-lt"/>
                <a:ea typeface="ヒラギノ角ゴ Pro W3" charset="0"/>
              </a:rPr>
              <a:t>Modularity</a:t>
            </a: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endParaRPr lang="en-US" sz="2400" baseline="0" noProof="0" dirty="0" smtClean="0">
              <a:solidFill>
                <a:schemeClr val="bg2"/>
              </a:solidFill>
              <a:latin typeface="+mn-lt"/>
              <a:ea typeface="ヒラギノ角ゴ Pro W3" charset="0"/>
            </a:endParaRPr>
          </a:p>
          <a:p>
            <a:pPr marL="687388" marR="0" lvl="1" indent="-457200" algn="l" defTabSz="457200" rtl="0" eaLnBrk="1" fontAlgn="base" latinLnBrk="0" hangingPunct="1">
              <a:lnSpc>
                <a:spcPct val="100000"/>
              </a:lnSpc>
              <a:spcBef>
                <a:spcPct val="0"/>
              </a:spcBef>
              <a:spcAft>
                <a:spcPts val="600"/>
              </a:spcAft>
              <a:buClrTx/>
              <a:buSzTx/>
              <a:buAutoNum type="arabicPeriod"/>
              <a:tabLst/>
              <a:defRPr/>
            </a:pPr>
            <a:r>
              <a:rPr kumimoji="0" lang="en-US" sz="2400" b="0" i="0" u="none" strike="noStrike" kern="1200" cap="none" spc="0" normalizeH="0" dirty="0" smtClean="0">
                <a:ln>
                  <a:noFill/>
                </a:ln>
                <a:solidFill>
                  <a:schemeClr val="bg2"/>
                </a:solidFill>
                <a:effectLst/>
                <a:uLnTx/>
                <a:uFillTx/>
                <a:latin typeface="+mn-lt"/>
                <a:ea typeface="ヒラギノ角ゴ Pro W3" charset="0"/>
                <a:cs typeface="ヒラギノ角ゴ Pro W3"/>
              </a:rPr>
              <a:t>Dynamic linking.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haredLibraryIntroduction.jpg"/>
          <p:cNvPicPr>
            <a:picLocks noChangeAspect="1" noChangeArrowheads="1"/>
          </p:cNvPicPr>
          <p:nvPr/>
        </p:nvPicPr>
        <p:blipFill>
          <a:blip r:embed="rId3"/>
          <a:srcRect/>
          <a:stretch>
            <a:fillRect/>
          </a:stretch>
        </p:blipFill>
        <p:spPr bwMode="auto">
          <a:xfrm>
            <a:off x="3666620" y="1779662"/>
            <a:ext cx="4979149" cy="264181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570520" y="1195214"/>
            <a:ext cx="8380049" cy="32487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On Linux all symbols are exported automatically.</a:t>
            </a:r>
          </a:p>
          <a:p>
            <a:pPr marL="458788" lvl="1" indent="-228600">
              <a:spcAft>
                <a:spcPts val="600"/>
              </a:spcAft>
              <a:buFont typeface="Arial" pitchFamily="34" charset="0"/>
              <a:buChar char="•"/>
              <a:defRPr/>
            </a:pPr>
            <a:r>
              <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rPr>
              <a:t>On Win there are several ways to export symbols.</a:t>
            </a:r>
            <a:r>
              <a:rPr kumimoji="0" lang="en-US" sz="2400" b="0" i="0" u="none" strike="noStrike" kern="1200" cap="none" spc="0" normalizeH="0" noProof="0" dirty="0" smtClean="0">
                <a:ln>
                  <a:noFill/>
                </a:ln>
                <a:solidFill>
                  <a:schemeClr val="bg2"/>
                </a:solidFill>
                <a:effectLst/>
                <a:uLnTx/>
                <a:uFillTx/>
                <a:latin typeface="+mn-lt"/>
                <a:ea typeface="ヒラギノ角ゴ Pro W3" charset="0"/>
                <a:cs typeface="ヒラギノ角ゴ Pro W3"/>
              </a:rPr>
              <a:t> We will </a:t>
            </a:r>
            <a:r>
              <a:rPr lang="en-US" sz="2400" dirty="0" smtClean="0">
                <a:solidFill>
                  <a:schemeClr val="bg2"/>
                </a:solidFill>
                <a:latin typeface="+mn-lt"/>
                <a:ea typeface="ヒラギノ角ゴ Pro W3" charset="0"/>
              </a:rPr>
              <a:t>use __</a:t>
            </a:r>
            <a:r>
              <a:rPr lang="en-US" sz="2400" dirty="0" err="1" smtClean="0">
                <a:solidFill>
                  <a:schemeClr val="bg2"/>
                </a:solidFill>
                <a:latin typeface="+mn-lt"/>
                <a:ea typeface="ヒラギノ角ゴ Pro W3" charset="0"/>
              </a:rPr>
              <a:t>declspec</a:t>
            </a:r>
            <a:r>
              <a:rPr lang="en-US" sz="2400" dirty="0" smtClean="0">
                <a:solidFill>
                  <a:schemeClr val="bg2"/>
                </a:solidFill>
                <a:latin typeface="+mn-lt"/>
                <a:ea typeface="ヒラギノ角ゴ Pro W3" charset="0"/>
              </a:rPr>
              <a:t>(</a:t>
            </a:r>
            <a:r>
              <a:rPr lang="en-US" sz="2400" dirty="0" err="1" smtClean="0">
                <a:solidFill>
                  <a:schemeClr val="bg2"/>
                </a:solidFill>
                <a:latin typeface="+mn-lt"/>
                <a:ea typeface="ヒラギノ角ゴ Pro W3" charset="0"/>
              </a:rPr>
              <a:t>dllexport</a:t>
            </a:r>
            <a:r>
              <a:rPr lang="en-US" sz="2400" dirty="0" smtClean="0">
                <a:solidFill>
                  <a:schemeClr val="bg2"/>
                </a:solidFill>
                <a:latin typeface="+mn-lt"/>
                <a:ea typeface="ヒラギノ角ゴ Pro W3" charset="0"/>
              </a:rPr>
              <a:t>):</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936103" y="2552005"/>
            <a:ext cx="7709666" cy="338554"/>
          </a:xfrm>
          <a:prstGeom prst="rect">
            <a:avLst/>
          </a:prstGeom>
        </p:spPr>
        <p:txBody>
          <a:bodyPr wrap="square">
            <a:spAutoFit/>
          </a:bodyPr>
          <a:lstStyle/>
          <a:p>
            <a:pPr marL="458788" lvl="1" indent="-228600">
              <a:spcAft>
                <a:spcPts val="0"/>
              </a:spcAft>
              <a:defRPr/>
            </a:pPr>
            <a:r>
              <a:rPr lang="ru-RU" sz="1600" dirty="0" smtClean="0">
                <a:solidFill>
                  <a:schemeClr val="bg2"/>
                </a:solidFill>
                <a:latin typeface="Consolas" pitchFamily="49" charset="0"/>
                <a:ea typeface="ヒラギノ角ゴ Pro W3" charset="0"/>
                <a:cs typeface="Consolas" pitchFamily="49" charset="0"/>
              </a:rPr>
              <a:t> __</a:t>
            </a:r>
            <a:r>
              <a:rPr lang="en-US" sz="1600" dirty="0" err="1" smtClean="0">
                <a:solidFill>
                  <a:schemeClr val="bg2"/>
                </a:solidFill>
                <a:latin typeface="Consolas" pitchFamily="49" charset="0"/>
                <a:ea typeface="ヒラギノ角ゴ Pro W3" charset="0"/>
                <a:cs typeface="Consolas" pitchFamily="49" charset="0"/>
              </a:rPr>
              <a:t>declspec</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dllexport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a:t>
            </a:r>
            <a:r>
              <a:rPr lang="en-US" sz="1600" dirty="0" err="1" smtClean="0">
                <a:solidFill>
                  <a:schemeClr val="bg2"/>
                </a:solidFill>
                <a:latin typeface="Consolas" pitchFamily="49" charset="0"/>
                <a:ea typeface="ヒラギノ角ゴ Pro W3" charset="0"/>
                <a:cs typeface="Consolas" pitchFamily="49" charset="0"/>
              </a:rPr>
              <a:t>my_exported_function</a:t>
            </a:r>
            <a:r>
              <a:rPr lang="en-US" sz="1600" dirty="0" smtClean="0">
                <a:solidFill>
                  <a:schemeClr val="bg2"/>
                </a:solidFill>
                <a:latin typeface="Consolas" pitchFamily="49" charset="0"/>
                <a:ea typeface="ヒラギノ角ゴ Pro W3" charset="0"/>
                <a:cs typeface="Consolas" pitchFamily="49" charset="0"/>
              </a:rPr>
              <a:t>(</a:t>
            </a:r>
            <a:r>
              <a:rPr lang="en-US" sz="1600" dirty="0" err="1" smtClean="0">
                <a:solidFill>
                  <a:schemeClr val="bg2"/>
                </a:solidFill>
                <a:latin typeface="Consolas" pitchFamily="49" charset="0"/>
                <a:ea typeface="ヒラギノ角ゴ Pro W3" charset="0"/>
                <a:cs typeface="Consolas" pitchFamily="49" charset="0"/>
              </a:rPr>
              <a:t>int</a:t>
            </a:r>
            <a:r>
              <a:rPr lang="en-US" sz="1600" dirty="0" smtClean="0">
                <a:solidFill>
                  <a:schemeClr val="bg2"/>
                </a:solidFill>
                <a:latin typeface="Consolas" pitchFamily="49" charset="0"/>
                <a:ea typeface="ヒラギノ角ゴ Pro W3" charset="0"/>
                <a:cs typeface="Consolas" pitchFamily="49" charset="0"/>
              </a:rPr>
              <a:t> x, double 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LinkageOfSharedLibrary.jpg"/>
          <p:cNvPicPr>
            <a:picLocks noChangeAspect="1" noChangeArrowheads="1"/>
          </p:cNvPicPr>
          <p:nvPr/>
        </p:nvPicPr>
        <p:blipFill>
          <a:blip r:embed="rId3"/>
          <a:srcRect/>
          <a:stretch>
            <a:fillRect/>
          </a:stretch>
        </p:blipFill>
        <p:spPr bwMode="auto">
          <a:xfrm>
            <a:off x="1835696" y="771550"/>
            <a:ext cx="5471319" cy="3866947"/>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632194" y="843558"/>
            <a:ext cx="8476310" cy="3754874"/>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5" y="987574"/>
            <a:ext cx="7828238"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 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lsharedLib</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 LD_LIBRARY_PATH = &lt;path to </a:t>
            </a:r>
            <a:r>
              <a:rPr lang="en-US" sz="1400" dirty="0" err="1" smtClean="0">
                <a:solidFill>
                  <a:srgbClr val="00B050"/>
                </a:solidFill>
                <a:latin typeface="Consolas" pitchFamily="49" charset="0"/>
                <a:ea typeface="ヒラギノ角ゴ Pro W3" charset="0"/>
                <a:cs typeface="Consolas" pitchFamily="49" charset="0"/>
              </a:rPr>
              <a:t>sharedLib</a:t>
            </a:r>
            <a:r>
              <a:rPr lang="en-US" sz="1400" dirty="0" smtClean="0">
                <a:solidFill>
                  <a:srgbClr val="00B050"/>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marL="1588" lvl="1">
              <a:spcAft>
                <a:spcPts val="0"/>
              </a:spcAft>
              <a:buNone/>
              <a:defRPr/>
            </a:pPr>
            <a:r>
              <a:rPr lang="en-US" sz="2400" dirty="0" smtClean="0"/>
              <a:t> </a:t>
            </a:r>
            <a:endParaRPr lang="en-US" sz="14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ldd</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linux-vdso.so.1 =&gt;  (0x00007fff38bff000)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=&gt;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(0x00007f08e3500000)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=&gt; /</a:t>
            </a:r>
            <a:r>
              <a:rPr lang="en-US" sz="1400" dirty="0" err="1" smtClean="0">
                <a:solidFill>
                  <a:schemeClr val="bg2"/>
                </a:solidFill>
                <a:latin typeface="Consolas" pitchFamily="49" charset="0"/>
                <a:ea typeface="ヒラギノ角ゴ Pro W3" charset="0"/>
                <a:cs typeface="Consolas" pitchFamily="49" charset="0"/>
              </a:rPr>
              <a:t>usr</a:t>
            </a:r>
            <a:r>
              <a:rPr lang="en-US" sz="1400" dirty="0" smtClean="0">
                <a:solidFill>
                  <a:schemeClr val="bg2"/>
                </a:solidFill>
                <a:latin typeface="Consolas" pitchFamily="49" charset="0"/>
                <a:ea typeface="ヒラギノ角ゴ Pro W3" charset="0"/>
                <a:cs typeface="Consolas" pitchFamily="49" charset="0"/>
              </a:rPr>
              <a:t>/lib64/</a:t>
            </a:r>
            <a:r>
              <a:rPr lang="en-US" sz="1400" dirty="0" err="1" smtClean="0">
                <a:solidFill>
                  <a:schemeClr val="bg2"/>
                </a:solidFill>
                <a:latin typeface="Consolas" pitchFamily="49" charset="0"/>
                <a:ea typeface="ヒラギノ角ゴ Pro W3" charset="0"/>
                <a:cs typeface="Consolas" pitchFamily="49" charset="0"/>
              </a:rPr>
              <a:t>libstdc</a:t>
            </a:r>
            <a:r>
              <a:rPr lang="en-US" sz="1400" dirty="0" smtClean="0">
                <a:solidFill>
                  <a:schemeClr val="bg2"/>
                </a:solidFill>
                <a:latin typeface="Consolas" pitchFamily="49" charset="0"/>
                <a:ea typeface="ヒラギノ角ゴ Pro W3" charset="0"/>
                <a:cs typeface="Consolas" pitchFamily="49" charset="0"/>
              </a:rPr>
              <a:t>++.so.6 (0x0000003c98600000)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libm.so.6 =&gt; /lib64/libm.so.6 (0x0000003c94a00000)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libgcc_s.so.1 =&gt; /lib64/libgcc_s.so.1 (0x0000003c97e00000)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libc.so.6 =&gt; /lib64/libc.so.6 (0x0000003c94200000)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/lib64/ld-linux-x86-64.so.2 (0x0000003c93200000)</a:t>
            </a:r>
          </a:p>
        </p:txBody>
      </p:sp>
      <p:sp>
        <p:nvSpPr>
          <p:cNvPr id="9" name="Rectangle 8"/>
          <p:cNvSpPr/>
          <p:nvPr/>
        </p:nvSpPr>
        <p:spPr>
          <a:xfrm>
            <a:off x="432000" y="3003798"/>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If you see such error:</a:t>
            </a:r>
          </a:p>
        </p:txBody>
      </p:sp>
      <p:sp>
        <p:nvSpPr>
          <p:cNvPr id="10" name="Rectangle 9"/>
          <p:cNvSpPr/>
          <p:nvPr/>
        </p:nvSpPr>
        <p:spPr>
          <a:xfrm>
            <a:off x="467544" y="3363838"/>
            <a:ext cx="7340471" cy="523220"/>
          </a:xfrm>
          <a:prstGeom prst="rect">
            <a:avLst/>
          </a:prstGeom>
        </p:spPr>
        <p:txBody>
          <a:bodyPr wrap="non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error while loading shared libraries: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cannot open shared object file: No such file or directory</a:t>
            </a:r>
          </a:p>
        </p:txBody>
      </p:sp>
      <p:sp>
        <p:nvSpPr>
          <p:cNvPr id="11" name="Rectangle 10"/>
          <p:cNvSpPr/>
          <p:nvPr/>
        </p:nvSpPr>
        <p:spPr>
          <a:xfrm>
            <a:off x="432000" y="3986649"/>
            <a:ext cx="8100440"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First you need to do is to check your LD_LIBRARY_PATH variable.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DynamicLinkageOfSharedLibrary.jpg"/>
          <p:cNvPicPr>
            <a:picLocks noChangeAspect="1" noChangeArrowheads="1"/>
          </p:cNvPicPr>
          <p:nvPr/>
        </p:nvPicPr>
        <p:blipFill>
          <a:blip r:embed="rId2"/>
          <a:srcRect/>
          <a:stretch>
            <a:fillRect/>
          </a:stretch>
        </p:blipFill>
        <p:spPr bwMode="auto">
          <a:xfrm>
            <a:off x="1404937" y="843558"/>
            <a:ext cx="6119391" cy="3772858"/>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843558"/>
            <a:ext cx="8476310" cy="2677656"/>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main_DLL.cpp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extern "C"</a:t>
            </a:r>
          </a:p>
          <a:p>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rgbClr val="00B050"/>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843558"/>
            <a:ext cx="8476310" cy="3108543"/>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 main.cpp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dlfcn.h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typedef</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)(void);</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*handle = </a:t>
            </a:r>
            <a:r>
              <a:rPr lang="en-US" sz="1400" dirty="0" err="1" smtClean="0">
                <a:solidFill>
                  <a:srgbClr val="00B050"/>
                </a:solidFill>
                <a:latin typeface="Consolas" pitchFamily="49" charset="0"/>
                <a:ea typeface="ヒラギノ角ゴ Pro W3" charset="0"/>
                <a:cs typeface="Consolas" pitchFamily="49" charset="0"/>
              </a:rPr>
              <a:t>dlopen</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RTLD_LAZY);</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 fun = (</a:t>
            </a:r>
            <a:r>
              <a:rPr lang="en-US" sz="1400" dirty="0" err="1" smtClean="0">
                <a:solidFill>
                  <a:schemeClr val="bg2"/>
                </a:solidFill>
                <a:latin typeface="Consolas" pitchFamily="49" charset="0"/>
                <a:ea typeface="ヒラギノ角ゴ Pro W3" charset="0"/>
                <a:cs typeface="Consolas" pitchFamily="49" charset="0"/>
              </a:rPr>
              <a:t>funPtr</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dlsym</a:t>
            </a:r>
            <a:r>
              <a:rPr lang="en-US" sz="1400" dirty="0" smtClean="0">
                <a:solidFill>
                  <a:schemeClr val="bg2"/>
                </a:solidFill>
                <a:latin typeface="Consolas" pitchFamily="49" charset="0"/>
                <a:ea typeface="ヒラギノ角ゴ Pro W3" charset="0"/>
                <a:cs typeface="Consolas" pitchFamily="49" charset="0"/>
              </a:rPr>
              <a:t> (handle, "</a:t>
            </a:r>
            <a:r>
              <a:rPr lang="en-US" sz="1400" dirty="0" err="1" smtClean="0">
                <a:solidFill>
                  <a:srgbClr val="00B050"/>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(*fun)();</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dlclose</a:t>
            </a:r>
            <a:r>
              <a:rPr lang="en-US" sz="1400" dirty="0" smtClean="0">
                <a:solidFill>
                  <a:schemeClr val="bg2"/>
                </a:solidFill>
                <a:latin typeface="Consolas" pitchFamily="49" charset="0"/>
                <a:ea typeface="ヒラギノ角ゴ Pro W3" charset="0"/>
                <a:cs typeface="Consolas" pitchFamily="49" charset="0"/>
              </a:rPr>
              <a:t>(handle);</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Dynamic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632194" y="1115908"/>
            <a:ext cx="8476310" cy="1815882"/>
          </a:xfrm>
          <a:prstGeom prst="rect">
            <a:avLst/>
          </a:prstGeom>
        </p:spPr>
        <p:txBody>
          <a:bodyPr wrap="square">
            <a:spAutoFit/>
          </a:bodyPr>
          <a:lstStyle/>
          <a:p>
            <a:r>
              <a:rPr lang="en-US" sz="1400" dirty="0" smtClean="0">
                <a:solidFill>
                  <a:schemeClr val="bg2"/>
                </a:solidFill>
                <a:latin typeface="Consolas" pitchFamily="49" charset="0"/>
                <a:ea typeface="ヒラギノ角ゴ Pro W3" charset="0"/>
                <a:cs typeface="Consolas" pitchFamily="49" charset="0"/>
              </a:rPr>
              <a:t>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g++ </a:t>
            </a:r>
            <a:r>
              <a:rPr lang="en-US" sz="1400" dirty="0" smtClean="0">
                <a:solidFill>
                  <a:srgbClr val="00B050"/>
                </a:solidFill>
                <a:latin typeface="Consolas" pitchFamily="49" charset="0"/>
                <a:ea typeface="ヒラギノ角ゴ Pro W3" charset="0"/>
                <a:cs typeface="Consolas" pitchFamily="49" charset="0"/>
              </a:rPr>
              <a:t>-shared </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g++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ldl</a:t>
            </a:r>
            <a:endParaRPr lang="en-US" sz="1400" dirty="0" smtClean="0">
              <a:solidFill>
                <a:srgbClr val="00B050"/>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LD_LIBRARY_PATH = &lt;path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 export LD_LIBRARY_PATH</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Hello from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Rectangle 6"/>
          <p:cNvSpPr/>
          <p:nvPr/>
        </p:nvSpPr>
        <p:spPr>
          <a:xfrm>
            <a:off x="1224136" y="833100"/>
            <a:ext cx="3995936" cy="3754874"/>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833100"/>
            <a:ext cx="8476310" cy="3970318"/>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Counter c;</a:t>
            </a:r>
          </a:p>
          <a:p>
            <a:r>
              <a:rPr lang="en-US" sz="1400" dirty="0" smtClean="0">
                <a:solidFill>
                  <a:schemeClr val="bg2"/>
                </a:solidFill>
                <a:latin typeface="Consolas" pitchFamily="49" charset="0"/>
                <a:ea typeface="ヒラギノ角ゴ Pro W3" charset="0"/>
                <a:cs typeface="Consolas" pitchFamily="49" charset="0"/>
              </a:rPr>
              <a:t>    std::</a:t>
            </a:r>
            <a:r>
              <a:rPr lang="en-US" sz="1400" dirty="0" err="1" smtClean="0">
                <a:solidFill>
                  <a:schemeClr val="bg2"/>
                </a:solidFill>
                <a:latin typeface="Consolas" pitchFamily="49" charset="0"/>
                <a:ea typeface="ヒラギノ角ゴ Pro W3" charset="0"/>
                <a:cs typeface="Consolas" pitchFamily="49" charset="0"/>
              </a:rPr>
              <a:t>cout</a:t>
            </a:r>
            <a:r>
              <a:rPr lang="en-US" sz="1400" dirty="0" smtClean="0">
                <a:solidFill>
                  <a:schemeClr val="bg2"/>
                </a:solidFill>
                <a:latin typeface="Consolas" pitchFamily="49" charset="0"/>
                <a:ea typeface="ヒラギノ角ゴ Pro W3" charset="0"/>
                <a:cs typeface="Consolas" pitchFamily="49" charset="0"/>
              </a:rPr>
              <a:t> &lt;&lt; " </a:t>
            </a: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   &lt;&lt; &amp;Counter::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a:t>
            </a:r>
          </a:p>
          <a:p>
            <a:r>
              <a:rPr lang="en-US" sz="1400" dirty="0" smtClean="0">
                <a:solidFill>
                  <a:schemeClr val="bg2"/>
                </a:solidFill>
                <a:latin typeface="Consolas" pitchFamily="49" charset="0"/>
                <a:ea typeface="ヒラギノ角ゴ Pro W3" charset="0"/>
                <a:cs typeface="Consolas" pitchFamily="49" charset="0"/>
              </a:rPr>
              <a:t>                            " value = " &lt;&lt;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 &lt;&lt; std::</a:t>
            </a:r>
            <a:r>
              <a:rPr lang="en-US" sz="1400" dirty="0" err="1" smtClean="0">
                <a:solidFill>
                  <a:schemeClr val="bg2"/>
                </a:solidFill>
                <a:latin typeface="Consolas" pitchFamily="49" charset="0"/>
                <a:ea typeface="ヒラギノ角ゴ Pro W3" charset="0"/>
                <a:cs typeface="Consolas" pitchFamily="49" charset="0"/>
              </a:rPr>
              <a:t>endl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Linux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-I./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fPIC</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LD_LIBRARY_PATH=&lt;path to </a:t>
            </a:r>
            <a:r>
              <a:rPr lang="en-US" sz="1400" dirty="0" err="1" smtClean="0">
                <a:solidFill>
                  <a:schemeClr val="bg2"/>
                </a:solidFill>
                <a:latin typeface="Consolas" pitchFamily="49" charset="0"/>
                <a:ea typeface="ヒラギノ角ゴ Pro W3" charset="0"/>
                <a:cs typeface="Consolas" pitchFamily="49" charset="0"/>
              </a:rPr>
              <a:t>sharedLib</a:t>
            </a:r>
            <a:r>
              <a:rPr lang="en-US" sz="1400" dirty="0" smtClean="0">
                <a:solidFill>
                  <a:schemeClr val="bg2"/>
                </a:solidFill>
                <a:latin typeface="Consolas" pitchFamily="49" charset="0"/>
                <a:ea typeface="ヒラギノ角ゴ Pro W3" charset="0"/>
                <a:cs typeface="Consolas" pitchFamily="49" charset="0"/>
              </a:rPr>
              <a:t>&gt;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export LD_LIBRARY_PATH</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1</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0x6013a0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the same counter addressed</a:t>
            </a:r>
          </a:p>
          <a:p>
            <a:endParaRPr lang="en-US" sz="1400" dirty="0" smtClean="0">
              <a:solidFill>
                <a:schemeClr val="bg2"/>
              </a:solidFill>
              <a:latin typeface="Consolas" pitchFamily="49" charset="0"/>
              <a:ea typeface="ヒラギノ角ゴ Pro W3" charset="0"/>
              <a:cs typeface="Consolas" pitchFamily="49" charset="0"/>
            </a:endParaRPr>
          </a:p>
        </p:txBody>
      </p:sp>
      <p:sp>
        <p:nvSpPr>
          <p:cNvPr id="7" name="Content Placeholder 2"/>
          <p:cNvSpPr txBox="1">
            <a:spLocks/>
          </p:cNvSpPr>
          <p:nvPr/>
        </p:nvSpPr>
        <p:spPr bwMode="auto">
          <a:xfrm>
            <a:off x="251520" y="4236318"/>
            <a:ext cx="6787489"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In Linux all symbols are exported from shared library.</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Translation</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smtClean="0">
                <a:solidFill>
                  <a:srgbClr val="00B050"/>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smtClean="0">
                <a:solidFill>
                  <a:srgbClr val="00B050"/>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dirty="0" err="1" smtClean="0">
                <a:solidFill>
                  <a:srgbClr val="00B050"/>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dirty="0" smtClean="0">
                <a:solidFill>
                  <a:srgbClr val="00B050"/>
                </a:solidFill>
                <a:latin typeface="Consolas" pitchFamily="49" charset="0"/>
                <a:ea typeface="ヒラギノ角ゴ Pro W3" charset="0"/>
                <a:cs typeface="Consolas" pitchFamily="49" charset="0"/>
              </a:rPr>
              <a:t>1234</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Linux</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0000000000200f08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6013a0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V</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432000" y="3571151"/>
            <a:ext cx="8100440" cy="830997"/>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“When a weak undefined symbol is linked and the symbol is not defined, the value of the weak symbol becomes zero with no error.”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32194" y="1407423"/>
            <a:ext cx="7828238" cy="310854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683569" y="729734"/>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In Windows you should export all symbols manually, so we should make following changes: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188497"/>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Compile and run it on Windows machine: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0x68783030</a:t>
            </a:r>
            <a:r>
              <a:rPr lang="en-US" sz="1400" dirty="0" smtClean="0">
                <a:solidFill>
                  <a:schemeClr val="bg2"/>
                </a:solidFill>
                <a:latin typeface="Consolas" pitchFamily="49" charset="0"/>
                <a:ea typeface="ヒラギノ角ゴ Pro W3" charset="0"/>
                <a:cs typeface="Consolas" pitchFamily="49" charset="0"/>
              </a:rPr>
              <a:t>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a:t>
            </a:r>
            <a:r>
              <a:rPr lang="en-US" sz="1400" dirty="0" smtClean="0">
                <a:solidFill>
                  <a:srgbClr val="00B050"/>
                </a:solidFill>
                <a:latin typeface="Consolas" pitchFamily="49" charset="0"/>
                <a:ea typeface="ヒラギノ角ゴ Pro W3" charset="0"/>
                <a:cs typeface="Consolas" pitchFamily="49" charset="0"/>
              </a:rPr>
              <a:t>0x403080</a:t>
            </a:r>
            <a:r>
              <a:rPr lang="en-US" sz="1400" dirty="0" smtClean="0">
                <a:solidFill>
                  <a:schemeClr val="bg2"/>
                </a:solidFill>
                <a:latin typeface="Consolas" pitchFamily="49" charset="0"/>
                <a:ea typeface="ヒラギノ角ゴ Pro W3" charset="0"/>
                <a:cs typeface="Consolas" pitchFamily="49" charset="0"/>
              </a:rPr>
              <a:t> value = 1</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two different counters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run on Windows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416170" y="105958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libsharedLib.so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a:t>
            </a:r>
            <a:r>
              <a:rPr lang="en-US" sz="1400" dirty="0" smtClean="0">
                <a:solidFill>
                  <a:srgbClr val="00B050"/>
                </a:solidFill>
                <a:latin typeface="Consolas" pitchFamily="49" charset="0"/>
                <a:ea typeface="ヒラギノ角ゴ Pro W3" charset="0"/>
                <a:cs typeface="Consolas" pitchFamily="49" charset="0"/>
              </a:rPr>
              <a:t>68783030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simpleExample.exe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a:t>
            </a:r>
            <a:r>
              <a:rPr lang="en-US" sz="1400" dirty="0" smtClean="0">
                <a:solidFill>
                  <a:srgbClr val="00B050"/>
                </a:solidFill>
                <a:latin typeface="Consolas" pitchFamily="49" charset="0"/>
                <a:ea typeface="ヒラギノ角ゴ Pro W3" charset="0"/>
                <a:cs typeface="Consolas" pitchFamily="49" charset="0"/>
              </a:rPr>
              <a:t>403080</a:t>
            </a:r>
            <a:r>
              <a:rPr lang="en-US" sz="1400" dirty="0" smtClean="0">
                <a:solidFill>
                  <a:schemeClr val="bg2"/>
                </a:solidFill>
                <a:latin typeface="Consolas" pitchFamily="49" charset="0"/>
                <a:ea typeface="ヒラギノ角ゴ Pro W3" charset="0"/>
                <a:cs typeface="Consolas" pitchFamily="49" charset="0"/>
              </a:rPr>
              <a:t> 0000000000000004 </a:t>
            </a:r>
            <a:r>
              <a:rPr lang="en-US" sz="1400" dirty="0" smtClean="0">
                <a:solidFill>
                  <a:srgbClr val="00B050"/>
                </a:solidFill>
                <a:latin typeface="Consolas" pitchFamily="49" charset="0"/>
                <a:ea typeface="ヒラギノ角ゴ Pro W3" charset="0"/>
                <a:cs typeface="Consolas" pitchFamily="49" charset="0"/>
              </a:rPr>
              <a:t>D</a:t>
            </a:r>
            <a:r>
              <a:rPr lang="en-US" sz="1400" dirty="0" smtClean="0">
                <a:solidFill>
                  <a:schemeClr val="bg2"/>
                </a:solidFill>
                <a:latin typeface="Consolas" pitchFamily="49" charset="0"/>
                <a:ea typeface="ヒラギノ角ゴ Pro W3" charset="0"/>
                <a:cs typeface="Consolas" pitchFamily="49" charset="0"/>
              </a:rPr>
              <a:t>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395536" y="3507854"/>
            <a:ext cx="8213769"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According to </a:t>
            </a:r>
            <a:r>
              <a:rPr lang="en-US" sz="1600" dirty="0" smtClean="0">
                <a:solidFill>
                  <a:schemeClr val="bg2"/>
                </a:solidFill>
                <a:latin typeface="+mn-lt"/>
                <a:ea typeface="ヒラギノ角ゴ Pro W3" charset="0"/>
                <a:cs typeface="Consolas" pitchFamily="49" charset="0"/>
                <a:hlinkClick r:id="rId2"/>
              </a:rPr>
              <a:t>https://sourceware.org/binutils/docs/binutils/nm.html</a:t>
            </a:r>
            <a:r>
              <a:rPr lang="en-US" sz="1600" dirty="0" smtClean="0">
                <a:solidFill>
                  <a:schemeClr val="bg2"/>
                </a:solidFill>
                <a:latin typeface="+mn-lt"/>
                <a:ea typeface="ヒラギノ角ゴ Pro W3" charset="0"/>
                <a:cs typeface="Consolas" pitchFamily="49" charset="0"/>
              </a:rPr>
              <a:t>:</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“D” means “The symbol is in the initialized data section.”</a:t>
            </a:r>
          </a:p>
          <a:p>
            <a:pPr marL="1588" indent="-228600">
              <a:spcAft>
                <a:spcPts val="0"/>
              </a:spcAft>
              <a:defRPr/>
            </a:pPr>
            <a:endParaRPr lang="en-US" sz="1600" dirty="0" smtClean="0">
              <a:solidFill>
                <a:schemeClr val="bg2"/>
              </a:solidFill>
              <a:latin typeface="+mn-lt"/>
              <a:ea typeface="ヒラギノ角ゴ Pro W3" charset="0"/>
              <a:cs typeface="Consolas" pitchFamily="49" charset="0"/>
            </a:endParaRPr>
          </a:p>
          <a:p>
            <a:pPr marL="1588" indent="-228600">
              <a:spcAft>
                <a:spcPts val="0"/>
              </a:spcAft>
              <a:defRPr/>
            </a:pPr>
            <a:r>
              <a:rPr lang="en-US" sz="1600" dirty="0" smtClean="0">
                <a:solidFill>
                  <a:schemeClr val="bg2"/>
                </a:solidFill>
                <a:latin typeface="+mn-lt"/>
                <a:ea typeface="ヒラギノ角ゴ Pro W3" charset="0"/>
                <a:cs typeface="Consolas" pitchFamily="49" charset="0"/>
              </a:rPr>
              <a:t>Also you can confirm our hypothesis using disassembly listing (“</a:t>
            </a:r>
            <a:r>
              <a:rPr lang="en-US" sz="1600" dirty="0" err="1" smtClean="0">
                <a:solidFill>
                  <a:schemeClr val="bg2"/>
                </a:solidFill>
                <a:latin typeface="+mn-lt"/>
                <a:ea typeface="ヒラギノ角ゴ Pro W3" charset="0"/>
                <a:cs typeface="Consolas" pitchFamily="49" charset="0"/>
              </a:rPr>
              <a:t>objdump</a:t>
            </a:r>
            <a:r>
              <a:rPr lang="en-US" sz="1600" dirty="0" smtClean="0">
                <a:solidFill>
                  <a:schemeClr val="bg2"/>
                </a:solidFill>
                <a:latin typeface="+mn-lt"/>
                <a:ea typeface="ヒラギノ角ゴ Pro W3" charset="0"/>
                <a:cs typeface="Consolas" pitchFamily="49" charset="0"/>
              </a:rPr>
              <a:t> –d”).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3074" name="Picture 2" descr="D:\userdata\bakhvalo\My Documents\GitHub\Linker\Pictures\StaticMemberMessUpWinFailure.jpg"/>
          <p:cNvPicPr>
            <a:picLocks noChangeAspect="1" noChangeArrowheads="1"/>
          </p:cNvPicPr>
          <p:nvPr/>
        </p:nvPicPr>
        <p:blipFill>
          <a:blip r:embed="rId2"/>
          <a:srcRect/>
          <a:stretch>
            <a:fillRect/>
          </a:stretch>
        </p:blipFill>
        <p:spPr bwMode="auto">
          <a:xfrm>
            <a:off x="2267744" y="680378"/>
            <a:ext cx="4490805" cy="3979604"/>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4098" name="Picture 2" descr="D:\userdata\bakhvalo\My Documents\GitHub\Linker\Pictures\StaticMemberMessUpWinFailureSchemeBefore.jpg"/>
          <p:cNvPicPr>
            <a:picLocks noChangeAspect="1" noChangeArrowheads="1"/>
          </p:cNvPicPr>
          <p:nvPr/>
        </p:nvPicPr>
        <p:blipFill>
          <a:blip r:embed="rId2"/>
          <a:srcRect/>
          <a:stretch>
            <a:fillRect/>
          </a:stretch>
        </p:blipFill>
        <p:spPr bwMode="auto">
          <a:xfrm>
            <a:off x="2085975" y="1185862"/>
            <a:ext cx="4972050" cy="2771775"/>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5486"/>
            <a:ext cx="8229600" cy="480423"/>
          </a:xfrm>
        </p:spPr>
        <p:txBody>
          <a:bodyPr/>
          <a:lstStyle/>
          <a:p>
            <a:pPr algn="ctr"/>
            <a:r>
              <a:rPr lang="en-US" sz="3200" dirty="0" smtClean="0"/>
              <a:t>Static member mess up :: Windows version</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5123" name="Picture 3" descr="D:\userdata\bakhvalo\My Documents\GitHub\Linker\Pictures\StaticMemberMessUpWinFailureSchemeAfter.jpg"/>
          <p:cNvPicPr>
            <a:picLocks noChangeAspect="1" noChangeArrowheads="1"/>
          </p:cNvPicPr>
          <p:nvPr/>
        </p:nvPicPr>
        <p:blipFill>
          <a:blip r:embed="rId2"/>
          <a:srcRect/>
          <a:stretch>
            <a:fillRect/>
          </a:stretch>
        </p:blipFill>
        <p:spPr bwMode="auto">
          <a:xfrm>
            <a:off x="2100262" y="1238250"/>
            <a:ext cx="4943475" cy="26670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7494"/>
            <a:ext cx="8856984"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704202" y="1563638"/>
            <a:ext cx="3867798" cy="2246769"/>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counter.h</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pragma</a:t>
            </a:r>
            <a:r>
              <a:rPr lang="en-US" sz="1400" dirty="0" smtClean="0">
                <a:solidFill>
                  <a:schemeClr val="bg2"/>
                </a:solidFill>
                <a:latin typeface="Consolas" pitchFamily="49" charset="0"/>
                <a:ea typeface="ヒラギノ角ゴ Pro W3" charset="0"/>
                <a:cs typeface="Consolas" pitchFamily="49" charset="0"/>
              </a:rPr>
              <a:t> once</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683569" y="834847"/>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588" indent="-228600">
              <a:spcAft>
                <a:spcPts val="0"/>
              </a:spcAft>
              <a:defRPr/>
            </a:pPr>
            <a:r>
              <a:rPr lang="en-US" sz="1600" dirty="0" smtClean="0">
                <a:solidFill>
                  <a:srgbClr val="00B050"/>
                </a:solidFill>
                <a:latin typeface="+mn-lt"/>
                <a:ea typeface="ヒラギノ角ゴ Pro W3" charset="0"/>
                <a:cs typeface="Consolas" pitchFamily="49" charset="0"/>
              </a:rPr>
              <a:t>1. Split declaration and definition of Counter.</a:t>
            </a:r>
          </a:p>
        </p:txBody>
      </p:sp>
      <p:sp>
        <p:nvSpPr>
          <p:cNvPr id="9" name="Rectangle 8"/>
          <p:cNvSpPr/>
          <p:nvPr/>
        </p:nvSpPr>
        <p:spPr>
          <a:xfrm>
            <a:off x="4026623" y="1563638"/>
            <a:ext cx="4649833" cy="3323987"/>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a:t>
            </a:r>
            <a:r>
              <a:rPr lang="en-US" sz="1400" dirty="0" smtClean="0">
                <a:solidFill>
                  <a:srgbClr val="00B050"/>
                </a:solidFill>
                <a:latin typeface="Consolas" pitchFamily="49" charset="0"/>
                <a:ea typeface="ヒラギノ角ゴ Pro W3" charset="0"/>
                <a:cs typeface="Consolas" pitchFamily="49" charset="0"/>
              </a:rPr>
              <a:t>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Counter::Counter()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&amp; Counter::</a:t>
            </a:r>
            <a:r>
              <a:rPr lang="en-US" sz="1400" dirty="0" err="1" smtClean="0">
                <a:solidFill>
                  <a:schemeClr val="bg2"/>
                </a:solidFill>
                <a:latin typeface="Consolas" pitchFamily="49" charset="0"/>
                <a:ea typeface="ヒラギノ角ゴ Pro W3" charset="0"/>
                <a:cs typeface="Consolas" pitchFamily="49" charset="0"/>
              </a:rPr>
              <a:t>getCount</a:t>
            </a: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counter = 0;</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return counter;</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1745"/>
            <a:ext cx="8229599"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dllexport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extern "C"</a:t>
            </a:r>
          </a:p>
          <a:p>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EXPORT_IMPORT </a:t>
            </a: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    { ... }</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077218"/>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rgbClr val="00B050"/>
                </a:solidFill>
                <a:latin typeface="Nokia Pure Text Light"/>
                <a:ea typeface="ヒラギノ角ゴ Pro W3" charset="0"/>
                <a:cs typeface="Consolas" pitchFamily="49" charset="0"/>
              </a:rPr>
              <a:t>Export Counter from</a:t>
            </a:r>
            <a:r>
              <a:rPr lang="ru-RU" sz="1600" dirty="0" smtClean="0">
                <a:solidFill>
                  <a:srgbClr val="00B050"/>
                </a:solidFill>
                <a:latin typeface="Nokia Pure Text Light"/>
                <a:ea typeface="ヒラギノ角ゴ Pro W3" charset="0"/>
                <a:cs typeface="Consolas" pitchFamily="49" charset="0"/>
              </a:rPr>
              <a:t> </a:t>
            </a:r>
            <a:r>
              <a:rPr lang="en-US" sz="1600" dirty="0" err="1" smtClean="0">
                <a:solidFill>
                  <a:srgbClr val="00B050"/>
                </a:solidFill>
                <a:latin typeface="Nokia Pure Text Light"/>
                <a:ea typeface="ヒラギノ角ゴ Pro W3" charset="0"/>
                <a:cs typeface="Consolas" pitchFamily="49" charset="0"/>
              </a:rPr>
              <a:t>dll</a:t>
            </a:r>
            <a:r>
              <a:rPr lang="en-US" sz="1600" dirty="0" smtClean="0">
                <a:solidFill>
                  <a:srgbClr val="00B050"/>
                </a:solidFill>
                <a:latin typeface="Nokia Pure Text Light"/>
                <a:ea typeface="ヒラギノ角ゴ Pro W3" charset="0"/>
                <a:cs typeface="Consolas" pitchFamily="49" charset="0"/>
              </a:rPr>
              <a:t>.</a:t>
            </a:r>
            <a:endParaRPr lang="en-US" sz="1600" dirty="0" smtClean="0">
              <a:solidFill>
                <a:srgbClr val="00B050"/>
              </a:solidFill>
              <a:latin typeface="+mn-lt"/>
              <a:ea typeface="ヒラギノ角ゴ Pro W3" charset="0"/>
              <a:cs typeface="Consolas" pitchFamily="49" charset="0"/>
            </a:endParaRP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662881" y="1980004"/>
            <a:ext cx="8229599" cy="1815882"/>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EXPORT_IMPORT __</a:t>
            </a:r>
            <a:r>
              <a:rPr lang="en-US" sz="1400" dirty="0" err="1" smtClean="0">
                <a:solidFill>
                  <a:srgbClr val="00B050"/>
                </a:solidFill>
                <a:latin typeface="Consolas" pitchFamily="49" charset="0"/>
                <a:ea typeface="ヒラギノ角ゴ Pro W3" charset="0"/>
                <a:cs typeface="Consolas" pitchFamily="49" charset="0"/>
              </a:rPr>
              <a:t>declspec</a:t>
            </a:r>
            <a:r>
              <a:rPr lang="en-US" sz="1400" dirty="0" smtClean="0">
                <a:solidFill>
                  <a:srgbClr val="00B050"/>
                </a:solidFill>
                <a:latin typeface="Consolas" pitchFamily="49" charset="0"/>
                <a:ea typeface="ヒラギノ角ゴ Pro W3" charset="0"/>
                <a:cs typeface="Consolas" pitchFamily="49" charset="0"/>
              </a:rPr>
              <a:t>(</a:t>
            </a:r>
            <a:r>
              <a:rPr lang="en-US" sz="1400" dirty="0" err="1" smtClean="0">
                <a:solidFill>
                  <a:srgbClr val="00B050"/>
                </a:solidFill>
                <a:latin typeface="Consolas" pitchFamily="49" charset="0"/>
                <a:ea typeface="ヒラギノ角ゴ Pro W3" charset="0"/>
                <a:cs typeface="Consolas" pitchFamily="49" charset="0"/>
              </a:rPr>
              <a:t>dllimport</a:t>
            </a:r>
            <a:r>
              <a:rPr lang="en-US" sz="1400" dirty="0" smtClean="0">
                <a:solidFill>
                  <a:srgbClr val="00B050"/>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EXPORT_IMPORT</a:t>
            </a: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a:t>
            </a:r>
          </a:p>
          <a:p>
            <a:r>
              <a:rPr lang="en-US" sz="1400" dirty="0" smtClean="0">
                <a:solidFill>
                  <a:schemeClr val="bg2"/>
                </a:solidFill>
                <a:latin typeface="Consolas" pitchFamily="49" charset="0"/>
                <a:ea typeface="ヒラギノ角ゴ Pro W3" charset="0"/>
                <a:cs typeface="Consolas" pitchFamily="49" charset="0"/>
              </a:rPr>
              <a:t>...</a:t>
            </a:r>
          </a:p>
        </p:txBody>
      </p:sp>
      <p:sp>
        <p:nvSpPr>
          <p:cNvPr id="7" name="Rectangle 6"/>
          <p:cNvSpPr/>
          <p:nvPr/>
        </p:nvSpPr>
        <p:spPr>
          <a:xfrm>
            <a:off x="683569" y="834847"/>
            <a:ext cx="6696744" cy="1323439"/>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fix this issue on Windows we should do the following:</a:t>
            </a:r>
          </a:p>
          <a:p>
            <a:pPr marL="115888" indent="-342900">
              <a:spcAft>
                <a:spcPts val="0"/>
              </a:spcAft>
              <a:buAutoNum type="arabicPeriod"/>
              <a:defRPr/>
            </a:pPr>
            <a:r>
              <a:rPr lang="en-US" sz="1600" dirty="0" smtClean="0">
                <a:solidFill>
                  <a:schemeClr val="bg2"/>
                </a:solidFill>
                <a:latin typeface="+mn-lt"/>
                <a:ea typeface="ヒラギノ角ゴ Pro W3" charset="0"/>
                <a:cs typeface="Consolas" pitchFamily="49" charset="0"/>
              </a:rPr>
              <a:t>Split declaration and definition of Counter.</a:t>
            </a:r>
          </a:p>
          <a:p>
            <a:pPr marL="115888" indent="-342900">
              <a:spcAft>
                <a:spcPts val="0"/>
              </a:spcAft>
              <a:buFontTx/>
              <a:buAutoNum type="arabicPeriod"/>
              <a:defRPr/>
            </a:pPr>
            <a:r>
              <a:rPr lang="en-US" sz="1600" dirty="0" smtClean="0">
                <a:solidFill>
                  <a:schemeClr val="bg2"/>
                </a:solidFill>
                <a:latin typeface="+mn-lt"/>
                <a:ea typeface="ヒラギノ角ゴ Pro W3" charset="0"/>
                <a:cs typeface="Consolas" pitchFamily="49" charset="0"/>
              </a:rPr>
              <a:t>Export Counter from</a:t>
            </a:r>
            <a:r>
              <a:rPr lang="ru-RU" sz="1600" dirty="0" smtClean="0">
                <a:solidFill>
                  <a:schemeClr val="bg2"/>
                </a:solidFill>
                <a:latin typeface="+mn-lt"/>
                <a:ea typeface="ヒラギノ角ゴ Pro W3" charset="0"/>
                <a:cs typeface="Consolas" pitchFamily="49" charset="0"/>
              </a:rPr>
              <a:t> </a:t>
            </a:r>
            <a:r>
              <a:rPr lang="en-US" sz="1600" dirty="0" err="1" smtClean="0">
                <a:solidFill>
                  <a:schemeClr val="bg2"/>
                </a:solidFill>
                <a:latin typeface="+mn-lt"/>
                <a:ea typeface="ヒラギノ角ゴ Pro W3" charset="0"/>
                <a:cs typeface="Consolas" pitchFamily="49" charset="0"/>
              </a:rPr>
              <a:t>dll</a:t>
            </a:r>
            <a:r>
              <a:rPr lang="en-US" sz="1600" dirty="0" smtClean="0">
                <a:solidFill>
                  <a:schemeClr val="bg2"/>
                </a:solidFill>
                <a:latin typeface="+mn-lt"/>
                <a:ea typeface="ヒラギノ角ゴ Pro W3" charset="0"/>
                <a:cs typeface="Consolas" pitchFamily="49" charset="0"/>
              </a:rPr>
              <a:t>.</a:t>
            </a:r>
          </a:p>
          <a:p>
            <a:pPr marL="115888" indent="-342900">
              <a:spcAft>
                <a:spcPts val="0"/>
              </a:spcAft>
              <a:buFontTx/>
              <a:buAutoNum type="arabicPeriod"/>
              <a:defRPr/>
            </a:pPr>
            <a:r>
              <a:rPr lang="en-US" sz="1600" dirty="0" smtClean="0">
                <a:solidFill>
                  <a:srgbClr val="00B050"/>
                </a:solidFill>
                <a:latin typeface="+mn-lt"/>
                <a:ea typeface="ヒラギノ角ゴ Pro W3" charset="0"/>
                <a:cs typeface="Consolas" pitchFamily="49" charset="0"/>
              </a:rPr>
              <a:t>Import Counter in executable.</a:t>
            </a:r>
          </a:p>
          <a:p>
            <a:pPr marL="115888" indent="-342900">
              <a:spcAft>
                <a:spcPts val="0"/>
              </a:spcAft>
              <a:buAutoNum type="arabicPeriod"/>
              <a:defRPr/>
            </a:pPr>
            <a:endParaRPr lang="en-US" sz="1600"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nm</a:t>
            </a:r>
            <a:r>
              <a:rPr lang="en-US" sz="1400" dirty="0" smtClean="0">
                <a:solidFill>
                  <a:schemeClr val="bg2"/>
                </a:solidFill>
                <a:latin typeface="Consolas" pitchFamily="49" charset="0"/>
                <a:ea typeface="ヒラギノ角ゴ Pro W3" charset="0"/>
                <a:cs typeface="Consolas" pitchFamily="49" charset="0"/>
              </a:rPr>
              <a:t>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t>
            </a:r>
            <a:r>
              <a:rPr lang="en-US" sz="1400" dirty="0" smtClean="0">
                <a:solidFill>
                  <a:srgbClr val="00B050"/>
                </a:solidFill>
                <a:latin typeface="Consolas" pitchFamily="49" charset="0"/>
                <a:ea typeface="ヒラギノ角ゴ Pro W3" charset="0"/>
                <a:cs typeface="Consolas" pitchFamily="49" charset="0"/>
              </a:rPr>
              <a:t>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rgbClr val="00B050"/>
                </a:solidFill>
                <a:latin typeface="Consolas" pitchFamily="49" charset="0"/>
                <a:ea typeface="ヒラギノ角ゴ Pro W3" charset="0"/>
                <a:cs typeface="Consolas" pitchFamily="49" charset="0"/>
              </a:rPr>
              <a:t>stat_var</a:t>
            </a:r>
            <a:endParaRPr lang="en-US" sz="1400" dirty="0" smtClean="0">
              <a:solidFill>
                <a:srgbClr val="00B050"/>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Win :: same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2462213"/>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counter.o</a:t>
            </a:r>
            <a:r>
              <a:rPr lang="en-US" sz="1400" dirty="0" smtClean="0">
                <a:solidFill>
                  <a:schemeClr val="bg2"/>
                </a:solidFill>
                <a:latin typeface="Consolas" pitchFamily="49" charset="0"/>
                <a:ea typeface="ヒラギノ角ゴ Pro W3" charset="0"/>
                <a:cs typeface="Consolas" pitchFamily="49" charset="0"/>
              </a:rPr>
              <a:t> counter.cpp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-c -Wall –o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-shared -</a:t>
            </a:r>
            <a:r>
              <a:rPr lang="en-US" sz="1400" dirty="0" err="1" smtClean="0">
                <a:solidFill>
                  <a:schemeClr val="bg2"/>
                </a:solidFill>
                <a:latin typeface="Consolas" pitchFamily="49" charset="0"/>
                <a:ea typeface="ヒラギノ角ゴ Pro W3" charset="0"/>
                <a:cs typeface="Consolas" pitchFamily="49" charset="0"/>
              </a:rPr>
              <a:t>Wl</a:t>
            </a:r>
            <a:r>
              <a:rPr lang="en-US" sz="1400" dirty="0" smtClean="0">
                <a:solidFill>
                  <a:schemeClr val="bg2"/>
                </a:solidFill>
                <a:latin typeface="Consolas" pitchFamily="49" charset="0"/>
                <a:ea typeface="ヒラギノ角ゴ Pro W3" charset="0"/>
                <a:cs typeface="Consolas" pitchFamily="49" charset="0"/>
              </a:rPr>
              <a:t>,--out-</a:t>
            </a:r>
            <a:r>
              <a:rPr lang="en-US" sz="1400" dirty="0" err="1" smtClean="0">
                <a:solidFill>
                  <a:schemeClr val="bg2"/>
                </a:solidFill>
                <a:latin typeface="Consolas" pitchFamily="49" charset="0"/>
                <a:ea typeface="ヒラギノ角ゴ Pro W3" charset="0"/>
                <a:cs typeface="Consolas" pitchFamily="49" charset="0"/>
              </a:rPr>
              <a:t>implib</a:t>
            </a:r>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libsharedLib.a</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libsharedLib.so</a:t>
            </a: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main_DLL.o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counter.o</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main.cpp -L./</a:t>
            </a:r>
            <a:r>
              <a:rPr lang="en-US" sz="1400" dirty="0" err="1" smtClean="0">
                <a:solidFill>
                  <a:schemeClr val="bg2"/>
                </a:solidFill>
                <a:latin typeface="Consolas" pitchFamily="49" charset="0"/>
                <a:ea typeface="ヒラギノ角ゴ Pro W3" charset="0"/>
                <a:cs typeface="Consolas" pitchFamily="49" charset="0"/>
              </a:rPr>
              <a:t>obj</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lsharedLib</a:t>
            </a: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simpleExample.exe</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1 </a:t>
            </a:r>
          </a:p>
          <a:p>
            <a:pPr marL="1588"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0x68787020 value = 2</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1588" indent="-228600">
              <a:spcAft>
                <a:spcPts val="0"/>
              </a:spcAft>
              <a:defRPr/>
            </a:pPr>
            <a:r>
              <a:rPr lang="en-US" sz="1400" dirty="0" smtClean="0">
                <a:solidFill>
                  <a:srgbClr val="00B050"/>
                </a:solidFill>
                <a:latin typeface="Consolas" pitchFamily="49" charset="0"/>
                <a:ea typeface="ヒラギノ角ゴ Pro W3" charset="0"/>
                <a:cs typeface="Consolas" pitchFamily="49" charset="0"/>
              </a:rPr>
              <a:t>// conclusion: one counter addressed</a:t>
            </a:r>
          </a:p>
        </p:txBody>
      </p:sp>
      <p:sp>
        <p:nvSpPr>
          <p:cNvPr id="10" name="Rectangle 9"/>
          <p:cNvSpPr/>
          <p:nvPr/>
        </p:nvSpPr>
        <p:spPr>
          <a:xfrm>
            <a:off x="683569" y="834847"/>
            <a:ext cx="6696744"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Results: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67494"/>
            <a:ext cx="8229600" cy="480423"/>
          </a:xfrm>
        </p:spPr>
        <p:txBody>
          <a:bodyPr/>
          <a:lstStyle/>
          <a:p>
            <a:pPr algn="ctr"/>
            <a:r>
              <a:rPr lang="en-US" sz="3200" dirty="0" smtClean="0"/>
              <a:t>Static member mess up :: Linux :: diff counters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endParaRPr lang="en-US" sz="1600" dirty="0" smtClean="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9" name="Rectangle 8"/>
          <p:cNvSpPr/>
          <p:nvPr/>
        </p:nvSpPr>
        <p:spPr>
          <a:xfrm>
            <a:off x="704202" y="1331932"/>
            <a:ext cx="8476310" cy="1169551"/>
          </a:xfrm>
          <a:prstGeom prst="rect">
            <a:avLst/>
          </a:prstGeom>
        </p:spPr>
        <p:txBody>
          <a:bodyPr wrap="square">
            <a:spAutoFit/>
          </a:bodyPr>
          <a:lstStyle/>
          <a:p>
            <a:pPr marL="1588"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main_DLL.cpp</a:t>
            </a:r>
          </a:p>
          <a:p>
            <a:pPr marL="1588"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iostream</a:t>
            </a:r>
            <a:r>
              <a:rPr lang="en-US" sz="1400" dirty="0" smtClean="0">
                <a:solidFill>
                  <a:schemeClr val="bg2"/>
                </a:solidFill>
                <a:latin typeface="Consolas" pitchFamily="49" charset="0"/>
                <a:ea typeface="ヒラギノ角ゴ Pro W3" charset="0"/>
                <a:cs typeface="Consolas" pitchFamily="49" charset="0"/>
              </a:rPr>
              <a:t>&gt;</a:t>
            </a:r>
          </a:p>
          <a:p>
            <a:r>
              <a:rPr lang="en-US" sz="1400" dirty="0" smtClean="0">
                <a:solidFill>
                  <a:srgbClr val="00B050"/>
                </a:solidFill>
                <a:latin typeface="Consolas" pitchFamily="49" charset="0"/>
                <a:ea typeface="ヒラギノ角ゴ Pro W3" charset="0"/>
                <a:cs typeface="Consolas" pitchFamily="49" charset="0"/>
              </a:rPr>
              <a:t>#define Counter </a:t>
            </a:r>
            <a:r>
              <a:rPr lang="en-US" sz="1400" dirty="0" err="1" smtClean="0">
                <a:solidFill>
                  <a:srgbClr val="00B050"/>
                </a:solidFill>
                <a:latin typeface="Consolas" pitchFamily="49" charset="0"/>
                <a:ea typeface="ヒラギノ角ゴ Pro W3" charset="0"/>
                <a:cs typeface="Consolas" pitchFamily="49" charset="0"/>
              </a:rPr>
              <a:t>CounterDLL</a:t>
            </a:r>
            <a:r>
              <a:rPr lang="en-US" sz="1400" dirty="0" smtClean="0">
                <a:solidFill>
                  <a:srgbClr val="00B050"/>
                </a:solidFill>
                <a:latin typeface="Consolas" pitchFamily="49" charset="0"/>
                <a:ea typeface="ヒラギノ角ゴ Pro W3" charset="0"/>
                <a:cs typeface="Consolas" pitchFamily="49" charset="0"/>
              </a:rPr>
              <a:t> </a:t>
            </a:r>
          </a:p>
          <a:p>
            <a:r>
              <a:rPr lang="en-US" sz="1400" dirty="0" smtClean="0">
                <a:solidFill>
                  <a:schemeClr val="bg2"/>
                </a:solidFill>
                <a:latin typeface="Consolas" pitchFamily="49" charset="0"/>
                <a:ea typeface="ヒラギノ角ゴ Pro W3" charset="0"/>
                <a:cs typeface="Consolas" pitchFamily="49" charset="0"/>
              </a:rPr>
              <a:t>#include "</a:t>
            </a:r>
            <a:r>
              <a:rPr lang="en-US" sz="1400" dirty="0" err="1" smtClean="0">
                <a:solidFill>
                  <a:schemeClr val="bg2"/>
                </a:solidFill>
                <a:latin typeface="Consolas" pitchFamily="49" charset="0"/>
                <a:ea typeface="ヒラギノ角ゴ Pro W3" charset="0"/>
                <a:cs typeface="Consolas" pitchFamily="49" charset="0"/>
              </a:rPr>
              <a:t>counter.h</a:t>
            </a:r>
            <a:r>
              <a:rPr lang="en-US" sz="1400" dirty="0" smtClean="0">
                <a:solidFill>
                  <a:schemeClr val="bg2"/>
                </a:solidFill>
                <a:latin typeface="Consolas" pitchFamily="49" charset="0"/>
                <a:ea typeface="ヒラギノ角ゴ Pro W3" charset="0"/>
                <a:cs typeface="Consolas" pitchFamily="49" charset="0"/>
              </a:rPr>
              <a:t>"</a:t>
            </a:r>
          </a:p>
        </p:txBody>
      </p:sp>
      <p:sp>
        <p:nvSpPr>
          <p:cNvPr id="10" name="Rectangle 9"/>
          <p:cNvSpPr/>
          <p:nvPr/>
        </p:nvSpPr>
        <p:spPr>
          <a:xfrm>
            <a:off x="683568" y="834847"/>
            <a:ext cx="6912767" cy="338554"/>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To make two different counters on Linux you should make such a “hack”:</a:t>
            </a:r>
          </a:p>
        </p:txBody>
      </p:sp>
      <p:sp>
        <p:nvSpPr>
          <p:cNvPr id="11" name="Rectangle 10"/>
          <p:cNvSpPr/>
          <p:nvPr/>
        </p:nvSpPr>
        <p:spPr>
          <a:xfrm>
            <a:off x="704202" y="3273246"/>
            <a:ext cx="4572000" cy="738664"/>
          </a:xfrm>
          <a:prstGeom prst="rect">
            <a:avLst/>
          </a:prstGeom>
        </p:spPr>
        <p:txBody>
          <a:bodyPr>
            <a:spAutoFit/>
          </a:bodyPr>
          <a:lstStyle/>
          <a:p>
            <a:r>
              <a:rPr lang="en-US" sz="1400" dirty="0" smtClean="0">
                <a:solidFill>
                  <a:schemeClr val="bg2"/>
                </a:solidFill>
                <a:latin typeface="Consolas" pitchFamily="49" charset="0"/>
                <a:ea typeface="ヒラギノ角ゴ Pro W3" charset="0"/>
                <a:cs typeface="Consolas" pitchFamily="49" charset="0"/>
              </a:rPr>
              <a:t>./</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main_DLL</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0x7f392ed87e64 value = 1</a:t>
            </a:r>
          </a:p>
          <a:p>
            <a:r>
              <a:rPr lang="en-US" sz="1400" dirty="0" err="1" smtClean="0">
                <a:solidFill>
                  <a:schemeClr val="bg2"/>
                </a:solidFill>
                <a:latin typeface="Consolas" pitchFamily="49" charset="0"/>
                <a:ea typeface="ヒラギノ角ゴ Pro W3" charset="0"/>
                <a:cs typeface="Consolas" pitchFamily="49" charset="0"/>
              </a:rPr>
              <a:t>main_EXE</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ptr</a:t>
            </a:r>
            <a:r>
              <a:rPr lang="en-US" sz="1400" dirty="0" smtClean="0">
                <a:solidFill>
                  <a:schemeClr val="bg2"/>
                </a:solidFill>
                <a:latin typeface="Consolas" pitchFamily="49" charset="0"/>
                <a:ea typeface="ヒラギノ角ゴ Pro W3" charset="0"/>
                <a:cs typeface="Consolas" pitchFamily="49" charset="0"/>
              </a:rPr>
              <a:t> = 0x6012bc value = 1</a:t>
            </a:r>
          </a:p>
        </p:txBody>
      </p:sp>
      <p:sp>
        <p:nvSpPr>
          <p:cNvPr id="12" name="Rectangle 11"/>
          <p:cNvSpPr/>
          <p:nvPr/>
        </p:nvSpPr>
        <p:spPr>
          <a:xfrm>
            <a:off x="683568" y="2643758"/>
            <a:ext cx="6696744" cy="584775"/>
          </a:xfrm>
          <a:prstGeom prst="rect">
            <a:avLst/>
          </a:prstGeom>
        </p:spPr>
        <p:txBody>
          <a:bodyPr wrap="square">
            <a:spAutoFit/>
          </a:bodyPr>
          <a:lstStyle/>
          <a:p>
            <a:pPr marL="1588" indent="-228600">
              <a:spcAft>
                <a:spcPts val="0"/>
              </a:spcAft>
              <a:defRPr/>
            </a:pPr>
            <a:r>
              <a:rPr lang="en-US" sz="1600" dirty="0" smtClean="0">
                <a:solidFill>
                  <a:schemeClr val="bg2"/>
                </a:solidFill>
                <a:latin typeface="+mn-lt"/>
                <a:ea typeface="ヒラギノ角ゴ Pro W3" charset="0"/>
                <a:cs typeface="Consolas" pitchFamily="49" charset="0"/>
              </a:rPr>
              <a:t>So, we force compiler to create different counters.</a:t>
            </a:r>
          </a:p>
          <a:p>
            <a:pPr marL="1588" indent="-228600">
              <a:spcAft>
                <a:spcPts val="0"/>
              </a:spcAft>
              <a:defRPr/>
            </a:pPr>
            <a:r>
              <a:rPr lang="en-US" sz="1600" dirty="0" smtClean="0">
                <a:solidFill>
                  <a:schemeClr val="bg2"/>
                </a:solidFill>
                <a:latin typeface="+mn-lt"/>
                <a:ea typeface="ヒラギノ角ゴ Pro W3" charset="0"/>
                <a:cs typeface="Consolas" pitchFamily="49" charset="0"/>
              </a:rPr>
              <a:t>Result:</a:t>
            </a:r>
          </a:p>
        </p:txBody>
      </p:sp>
      <p:sp>
        <p:nvSpPr>
          <p:cNvPr id="14" name="Content Placeholder 2"/>
          <p:cNvSpPr txBox="1">
            <a:spLocks/>
          </p:cNvSpPr>
          <p:nvPr/>
        </p:nvSpPr>
        <p:spPr bwMode="auto">
          <a:xfrm>
            <a:off x="539552" y="4155926"/>
            <a:ext cx="8258617" cy="2796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tabLst/>
              <a:defRPr/>
            </a:pPr>
            <a:r>
              <a:rPr lang="en-US" i="1" dirty="0" smtClean="0">
                <a:solidFill>
                  <a:schemeClr val="bg2"/>
                </a:solidFill>
                <a:latin typeface="+mn-lt"/>
                <a:ea typeface="ヒラギノ角ゴ Pro W3" charset="0"/>
              </a:rPr>
              <a:t>Note: Much more safer way to do it is to transform shared library into static.</a:t>
            </a:r>
            <a:endParaRPr kumimoji="0" lang="en-US" b="0" i="1"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pic>
        <p:nvPicPr>
          <p:cNvPr id="6146" name="Picture 2" descr="D:\userdata\bakhvalo\My Documents\GitHub\Linker\Pictures\MyPreferableStructure.jpg"/>
          <p:cNvPicPr>
            <a:picLocks noChangeAspect="1" noChangeArrowheads="1"/>
          </p:cNvPicPr>
          <p:nvPr/>
        </p:nvPicPr>
        <p:blipFill>
          <a:blip r:embed="rId2"/>
          <a:srcRect/>
          <a:stretch>
            <a:fillRect/>
          </a:stretch>
        </p:blipFill>
        <p:spPr bwMode="auto">
          <a:xfrm>
            <a:off x="1143000" y="944091"/>
            <a:ext cx="6858000" cy="3571875"/>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1398270"/>
            <a:ext cx="8244000" cy="1173480"/>
          </a:xfrm>
        </p:spPr>
        <p:txBody>
          <a:bodyPr/>
          <a:lstStyle/>
          <a:p>
            <a:pPr algn="ctr" eaLnBrk="1" hangingPunct="1"/>
            <a:r>
              <a:rPr lang="en-US" sz="5500" dirty="0" smtClean="0">
                <a:ea typeface="ヒラギノ角ゴ Pro W3"/>
                <a:cs typeface="ヒラギノ角ゴ Pro W3"/>
              </a:rPr>
              <a:t>Thank you!</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147815"/>
            <a:ext cx="8243887" cy="1152128"/>
          </a:xfrm>
        </p:spPr>
        <p:txBody>
          <a:bodyPr/>
          <a:lstStyle/>
          <a:p>
            <a:pPr eaLnBrk="1" hangingPunct="1">
              <a:buNone/>
              <a:defRPr/>
            </a:pPr>
            <a:r>
              <a:rPr lang="en-US" sz="2200" dirty="0" smtClean="0"/>
              <a:t>“Diving into C++ linker”</a:t>
            </a:r>
          </a:p>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objdump</a:t>
            </a:r>
            <a:r>
              <a:rPr lang="en-US" sz="1200" dirty="0" smtClean="0">
                <a:latin typeface="Consolas" pitchFamily="49" charset="0"/>
                <a:cs typeface="Consolas" pitchFamily="49" charset="0"/>
              </a:rPr>
              <a:t> -s </a:t>
            </a:r>
            <a:r>
              <a:rPr lang="en-US" sz="1200" dirty="0" err="1" smtClean="0">
                <a:latin typeface="Consolas" pitchFamily="49" charset="0"/>
                <a:cs typeface="Consolas" pitchFamily="49" charset="0"/>
              </a:rPr>
              <a:t>A.o</a:t>
            </a:r>
            <a:endParaRPr lang="en-US" sz="1200" dirty="0" smtClean="0">
              <a:latin typeface="Consolas" pitchFamily="49" charset="0"/>
              <a:cs typeface="Consolas" pitchFamily="49" charset="0"/>
            </a:endParaRPr>
          </a:p>
          <a:p>
            <a:pPr lvl="1">
              <a:buNone/>
            </a:pP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.text</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554889e5 c745fc</a:t>
            </a:r>
            <a:r>
              <a:rPr lang="en-US" sz="1200" dirty="0" smtClean="0">
                <a:solidFill>
                  <a:srgbClr val="00B050"/>
                </a:solidFill>
                <a:latin typeface="Consolas" pitchFamily="49" charset="0"/>
                <a:cs typeface="Consolas" pitchFamily="49" charset="0"/>
              </a:rPr>
              <a:t>2e</a:t>
            </a:r>
            <a:r>
              <a:rPr lang="en-US" sz="1200" dirty="0" smtClean="0">
                <a:latin typeface="Consolas" pitchFamily="49" charset="0"/>
                <a:cs typeface="Consolas" pitchFamily="49" charset="0"/>
              </a:rPr>
              <a:t> </a:t>
            </a:r>
            <a:r>
              <a:rPr lang="en-US" sz="1200" dirty="0" smtClean="0">
                <a:solidFill>
                  <a:srgbClr val="00B050"/>
                </a:solidFill>
                <a:latin typeface="Consolas" pitchFamily="49" charset="0"/>
                <a:cs typeface="Consolas" pitchFamily="49" charset="0"/>
              </a:rPr>
              <a:t>16</a:t>
            </a:r>
            <a:r>
              <a:rPr lang="en-US" sz="1200" dirty="0" smtClean="0">
                <a:latin typeface="Consolas" pitchFamily="49" charset="0"/>
                <a:cs typeface="Consolas" pitchFamily="49" charset="0"/>
              </a:rPr>
              <a:t>00008b 05000000  UH...E..........</a:t>
            </a:r>
          </a:p>
          <a:p>
            <a:pPr lvl="1">
              <a:buNone/>
            </a:pPr>
            <a:r>
              <a:rPr lang="en-US" sz="1200" dirty="0" smtClean="0">
                <a:latin typeface="Consolas" pitchFamily="49" charset="0"/>
                <a:cs typeface="Consolas" pitchFamily="49" charset="0"/>
              </a:rPr>
              <a:t> 0010 008945fc c9c3                        ..E...</a:t>
            </a:r>
          </a:p>
          <a:p>
            <a:pPr lvl="1">
              <a:buNone/>
            </a:pPr>
            <a:r>
              <a:rPr lang="en-US" sz="1200" dirty="0" smtClean="0">
                <a:latin typeface="Consolas" pitchFamily="49" charset="0"/>
                <a:cs typeface="Consolas" pitchFamily="49" charset="0"/>
              </a:rPr>
              <a:t>Contents of section </a:t>
            </a:r>
            <a:r>
              <a:rPr lang="en-US" sz="1200" dirty="0" smtClean="0">
                <a:solidFill>
                  <a:srgbClr val="00B050"/>
                </a:solidFill>
                <a:latin typeface="Consolas" pitchFamily="49" charset="0"/>
                <a:cs typeface="Consolas" pitchFamily="49" charset="0"/>
              </a:rPr>
              <a:t>.data</a:t>
            </a:r>
            <a:r>
              <a:rPr lang="en-US" sz="1200" dirty="0" smtClean="0">
                <a:latin typeface="Consolas" pitchFamily="49" charset="0"/>
                <a:cs typeface="Consolas" pitchFamily="49" charset="0"/>
              </a:rPr>
              <a:t>:</a:t>
            </a:r>
          </a:p>
          <a:p>
            <a:pPr lvl="1">
              <a:buNone/>
            </a:pPr>
            <a:r>
              <a:rPr lang="en-US" sz="1200" dirty="0" smtClean="0">
                <a:latin typeface="Consolas" pitchFamily="49" charset="0"/>
                <a:cs typeface="Consolas" pitchFamily="49" charset="0"/>
              </a:rPr>
              <a:t> 0000 </a:t>
            </a:r>
            <a:r>
              <a:rPr lang="en-US" sz="1200" dirty="0" smtClean="0">
                <a:solidFill>
                  <a:srgbClr val="00B050"/>
                </a:solidFill>
                <a:latin typeface="Consolas" pitchFamily="49" charset="0"/>
                <a:cs typeface="Consolas" pitchFamily="49" charset="0"/>
              </a:rPr>
              <a:t>d204</a:t>
            </a:r>
            <a:r>
              <a:rPr lang="en-US" sz="1200" dirty="0" smtClean="0">
                <a:latin typeface="Consolas" pitchFamily="49" charset="0"/>
                <a:cs typeface="Consolas" pitchFamily="49" charset="0"/>
              </a:rPr>
              <a:t>0000                             ....</a:t>
            </a:r>
          </a:p>
          <a:p>
            <a:pPr lvl="1">
              <a:buNone/>
            </a:pPr>
            <a:r>
              <a:rPr lang="en-US" sz="1200" dirty="0" smtClean="0">
                <a:latin typeface="Consolas" pitchFamily="49" charset="0"/>
                <a:cs typeface="Consolas" pitchFamily="49" charset="0"/>
              </a:rPr>
              <a:t>...</a:t>
            </a:r>
            <a:endParaRPr lang="en-US" sz="1200" dirty="0" smtClean="0">
              <a:latin typeface="Consolas" pitchFamily="49" charset="0"/>
              <a:cs typeface="Consolas" pitchFamily="49" charset="0"/>
            </a:endParaRPr>
          </a:p>
          <a:p>
            <a:pPr lvl="1">
              <a:buNone/>
            </a:pPr>
            <a:r>
              <a:rPr lang="en-US" sz="1200" dirty="0" smtClean="0">
                <a:latin typeface="Consolas" pitchFamily="49" charset="0"/>
                <a:cs typeface="Consolas" pitchFamily="49" charset="0"/>
              </a:rPr>
              <a:t>Contents of section .comment:</a:t>
            </a:r>
          </a:p>
          <a:p>
            <a:pPr lvl="1">
              <a:buNone/>
            </a:pPr>
            <a:r>
              <a:rPr lang="en-US" sz="1200" dirty="0" smtClean="0">
                <a:latin typeface="Consolas" pitchFamily="49" charset="0"/>
                <a:cs typeface="Consolas" pitchFamily="49" charset="0"/>
              </a:rPr>
              <a:t> 0000 00474343 3a202847 4e552920 342e312e  .GCC: (GNU) 4.1.</a:t>
            </a:r>
          </a:p>
          <a:p>
            <a:pPr lvl="1">
              <a:buNone/>
            </a:pPr>
            <a:r>
              <a:rPr lang="en-US" sz="1200" dirty="0" smtClean="0">
                <a:latin typeface="Consolas" pitchFamily="49" charset="0"/>
                <a:cs typeface="Consolas" pitchFamily="49" charset="0"/>
              </a:rPr>
              <a:t> 0010 32203230 30383037 30342028 52656420  2 20080704 (Red</a:t>
            </a:r>
          </a:p>
          <a:p>
            <a:pPr lvl="1">
              <a:buNone/>
            </a:pPr>
            <a:r>
              <a:rPr lang="en-US" sz="120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376799"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a:t>
            </a:r>
            <a:r>
              <a:rPr lang="en-US" sz="1400" i="1" dirty="0" smtClean="0">
                <a:solidFill>
                  <a:schemeClr val="bg2"/>
                </a:solidFill>
                <a:latin typeface="+mn-lt"/>
                <a:ea typeface="ヒラギノ角ゴ Pro W3" charset="0"/>
                <a:cs typeface="Consolas" pitchFamily="49" charset="0"/>
              </a:rPr>
              <a:t>be </a:t>
            </a:r>
            <a:r>
              <a:rPr lang="en-US" sz="1400" i="1" dirty="0" smtClean="0">
                <a:solidFill>
                  <a:schemeClr val="bg2"/>
                </a:solidFill>
                <a:latin typeface="+mn-lt"/>
                <a:ea typeface="ヒラギノ角ゴ Pro W3" charset="0"/>
                <a:cs typeface="Consolas" pitchFamily="49" charset="0"/>
              </a:rPr>
              <a:t>found </a:t>
            </a:r>
            <a:r>
              <a:rPr lang="en-US" sz="1400" i="1" dirty="0" smtClean="0">
                <a:solidFill>
                  <a:schemeClr val="bg2"/>
                </a:solidFill>
                <a:latin typeface="+mn-lt"/>
                <a:ea typeface="ヒラギノ角ゴ Pro W3" charset="0"/>
                <a:cs typeface="Consolas" pitchFamily="49" charset="0"/>
              </a:rPr>
              <a:t>here </a:t>
            </a:r>
            <a:r>
              <a:rPr lang="en-US" sz="1400" i="1" dirty="0" smtClean="0">
                <a:solidFill>
                  <a:schemeClr val="bg2"/>
                </a:solidFill>
                <a:latin typeface="+mn-lt"/>
                <a:ea typeface="ヒラギノ角ゴ Pro W3" charset="0"/>
                <a:cs typeface="Consolas" pitchFamily="49" charset="0"/>
                <a:hlinkClick r:id="rId2"/>
              </a:rPr>
              <a:t>https://sourceware.org/binutils/docs/binutils/objdump.html#objdump</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131590"/>
            <a:ext cx="3059832" cy="3600986"/>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chemeClr val="bg2"/>
                </a:solidFill>
                <a:latin typeface="Consolas" pitchFamily="49" charset="0"/>
                <a:ea typeface="ヒラギノ角ゴ Pro W3" charset="0"/>
                <a:cs typeface="Consolas" pitchFamily="49" charset="0"/>
              </a:rPr>
              <a:t>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smtClean="0">
                <a:solidFill>
                  <a:srgbClr val="00B050"/>
                </a:solidFill>
                <a:latin typeface="Consolas" pitchFamily="49" charset="0"/>
                <a:ea typeface="ヒラギノ角ゴ Pro W3" charset="0"/>
                <a:cs typeface="Consolas" pitchFamily="49" charset="0"/>
              </a:rPr>
              <a:t>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a:t>
            </a:r>
            <a:r>
              <a:rPr lang="en-US" sz="1400" dirty="0" smtClean="0">
                <a:solidFill>
                  <a:srgbClr val="00B050"/>
                </a:solidFill>
                <a:latin typeface="Consolas" pitchFamily="49" charset="0"/>
                <a:ea typeface="ヒラギノ角ゴ Pro W3" charset="0"/>
                <a:cs typeface="Consolas" pitchFamily="49" charset="0"/>
              </a:rPr>
              <a:t>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 xmlns:thm15="http://schemas.microsoft.com/office/thememl/2012/main"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4033</Words>
  <Application>Microsoft Office PowerPoint</Application>
  <PresentationFormat>On-screen Show (16:9)</PresentationFormat>
  <Paragraphs>831</Paragraphs>
  <Slides>54</Slides>
  <Notes>9</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54</vt:i4>
      </vt:variant>
    </vt:vector>
  </HeadingPairs>
  <TitlesOfParts>
    <vt:vector size="58" baseType="lpstr">
      <vt:lpstr>Nokia template (MD)</vt:lpstr>
      <vt:lpstr>Nokia Master Blue Background</vt:lpstr>
      <vt:lpstr>Final Slide</vt:lpstr>
      <vt:lpstr>think-cell Slide</vt:lpstr>
      <vt:lpstr>Slide 1</vt:lpstr>
      <vt:lpstr>What is linker for?</vt:lpstr>
      <vt:lpstr>Preprocessing</vt:lpstr>
      <vt:lpstr>Translation</vt:lpstr>
      <vt:lpstr>Assembling</vt:lpstr>
      <vt:lpstr>Objdump tool</vt:lpstr>
      <vt:lpstr>Compilation steps scheme</vt:lpstr>
      <vt:lpstr>Linking</vt:lpstr>
      <vt:lpstr>Analysis using nm tool</vt:lpstr>
      <vt:lpstr>One more example…</vt:lpstr>
      <vt:lpstr>Hereditary disease</vt:lpstr>
      <vt:lpstr>Hereditary disease</vt:lpstr>
      <vt:lpstr>Hereditary disease</vt:lpstr>
      <vt:lpstr>Hereditary disease</vt:lpstr>
      <vt:lpstr>Hereditary disease</vt:lpstr>
      <vt:lpstr>Hereditary disease</vt:lpstr>
      <vt:lpstr>Hereditary disease</vt:lpstr>
      <vt:lpstr>Static libraries</vt:lpstr>
      <vt:lpstr>Static libraries</vt:lpstr>
      <vt:lpstr>Do linker throws away unused code?</vt:lpstr>
      <vt:lpstr>Do linker throws away unused code?</vt:lpstr>
      <vt:lpstr>Do linker throws away unused code?</vt:lpstr>
      <vt:lpstr>Do linker throws away unused code?</vt:lpstr>
      <vt:lpstr>Do linker throws away unused code?</vt:lpstr>
      <vt:lpstr>Do linker throws away unused code?</vt:lpstr>
      <vt:lpstr>Shared libraries</vt:lpstr>
      <vt:lpstr>Export from shared library</vt:lpstr>
      <vt:lpstr>Static linking of dynamic libraries</vt:lpstr>
      <vt:lpstr>Static linking of dynamic libraries</vt:lpstr>
      <vt:lpstr>Static linking of dynamic libraries</vt:lpstr>
      <vt:lpstr>Static linking of dynamic libraries</vt:lpstr>
      <vt:lpstr>Dynamic linking of dynamic libraries</vt:lpstr>
      <vt:lpstr>Dynamic linking of dynamic libraries</vt:lpstr>
      <vt:lpstr>Dynamic linking of dynamic libraries</vt:lpstr>
      <vt:lpstr>Dynamic linking of dynamic libraries</vt:lpstr>
      <vt:lpstr>Static member mess up</vt:lpstr>
      <vt:lpstr>Static member mess up</vt:lpstr>
      <vt:lpstr>Static member mess up</vt:lpstr>
      <vt:lpstr>Static member mess up :: run on Linux</vt:lpstr>
      <vt:lpstr>Static member mess up :: run on Linux</vt:lpstr>
      <vt:lpstr>Static member mess up :: Windows version</vt:lpstr>
      <vt:lpstr>Static member mess up :: run on Windows</vt:lpstr>
      <vt:lpstr>Static member mess up :: run on Windows</vt:lpstr>
      <vt:lpstr>Static member mess up :: Windows version</vt:lpstr>
      <vt:lpstr>Static member mess up :: Windows version</vt:lpstr>
      <vt:lpstr>Static member mess up :: Windows version</vt:lpstr>
      <vt:lpstr>Static member mess up :: Win :: same counters</vt:lpstr>
      <vt:lpstr>Static member mess up :: Win :: same counters</vt:lpstr>
      <vt:lpstr>Static member mess up :: Win :: same counters</vt:lpstr>
      <vt:lpstr>Static member mess up :: Win :: same counters</vt:lpstr>
      <vt:lpstr>Static member mess up :: Linux :: diff counters</vt:lpstr>
      <vt:lpstr>My preferable project structure</vt:lpstr>
      <vt:lpstr>Slide 53</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2015-07-27T22:42:44Z</dcterms:modified>
</cp:coreProperties>
</file>