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59"/>
  </p:notesMasterIdLst>
  <p:handoutMasterIdLst>
    <p:handoutMasterId r:id="rId60"/>
  </p:handoutMasterIdLst>
  <p:sldIdLst>
    <p:sldId id="311" r:id="rId4"/>
    <p:sldId id="369" r:id="rId5"/>
    <p:sldId id="370" r:id="rId6"/>
    <p:sldId id="384" r:id="rId7"/>
    <p:sldId id="385" r:id="rId8"/>
    <p:sldId id="387" r:id="rId9"/>
    <p:sldId id="372" r:id="rId10"/>
    <p:sldId id="373" r:id="rId11"/>
    <p:sldId id="389" r:id="rId12"/>
    <p:sldId id="390" r:id="rId13"/>
    <p:sldId id="376" r:id="rId14"/>
    <p:sldId id="393" r:id="rId15"/>
    <p:sldId id="395" r:id="rId16"/>
    <p:sldId id="394" r:id="rId17"/>
    <p:sldId id="396" r:id="rId18"/>
    <p:sldId id="397" r:id="rId19"/>
    <p:sldId id="429" r:id="rId20"/>
    <p:sldId id="378" r:id="rId21"/>
    <p:sldId id="398" r:id="rId22"/>
    <p:sldId id="377" r:id="rId23"/>
    <p:sldId id="399" r:id="rId24"/>
    <p:sldId id="400" r:id="rId25"/>
    <p:sldId id="401" r:id="rId26"/>
    <p:sldId id="402" r:id="rId27"/>
    <p:sldId id="403" r:id="rId28"/>
    <p:sldId id="431" r:id="rId29"/>
    <p:sldId id="383" r:id="rId30"/>
    <p:sldId id="379" r:id="rId31"/>
    <p:sldId id="380" r:id="rId32"/>
    <p:sldId id="423" r:id="rId33"/>
    <p:sldId id="424" r:id="rId34"/>
    <p:sldId id="425" r:id="rId35"/>
    <p:sldId id="422" r:id="rId36"/>
    <p:sldId id="426" r:id="rId37"/>
    <p:sldId id="427" r:id="rId38"/>
    <p:sldId id="428" r:id="rId39"/>
    <p:sldId id="381" r:id="rId40"/>
    <p:sldId id="404" r:id="rId41"/>
    <p:sldId id="405" r:id="rId42"/>
    <p:sldId id="406" r:id="rId43"/>
    <p:sldId id="409" r:id="rId44"/>
    <p:sldId id="408" r:id="rId45"/>
    <p:sldId id="407" r:id="rId46"/>
    <p:sldId id="420" r:id="rId47"/>
    <p:sldId id="412" r:id="rId48"/>
    <p:sldId id="413" r:id="rId49"/>
    <p:sldId id="414" r:id="rId50"/>
    <p:sldId id="411" r:id="rId51"/>
    <p:sldId id="415" r:id="rId52"/>
    <p:sldId id="416" r:id="rId53"/>
    <p:sldId id="417" r:id="rId54"/>
    <p:sldId id="418" r:id="rId55"/>
    <p:sldId id="382" r:id="rId56"/>
    <p:sldId id="419" r:id="rId57"/>
    <p:sldId id="364" r:id="rId58"/>
  </p:sldIdLst>
  <p:sldSz cx="9144000" cy="5143500" type="screen16x9"/>
  <p:notesSz cx="6858000" cy="9144000"/>
  <p:custDataLst>
    <p:tags r:id="rId61"/>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28-Jul-15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28-Jul-15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54</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26</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8"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9"/>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28/07/2015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5" r:id="rId5"/>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28/07/2015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pen-std.org/JTC1/SC22/WG21/docs/papers/2015/n4527.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ware.org/binutils/docs/binutils/objdum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https://sourceware.org/binutils/docs/binutils/nm.html</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0" name="Rectangle 9"/>
          <p:cNvSpPr/>
          <p:nvPr/>
        </p:nvSpPr>
        <p:spPr>
          <a:xfrm>
            <a:off x="778160" y="895821"/>
            <a:ext cx="7867609" cy="2893100"/>
          </a:xfrm>
          <a:prstGeom prst="rect">
            <a:avLst/>
          </a:prstGeom>
        </p:spPr>
        <p:txBody>
          <a:bodyPr wrap="square">
            <a:spAutoFit/>
          </a:bodyPr>
          <a:lstStyle/>
          <a:p>
            <a:pPr marL="458788" lvl="1" indent="-228600">
              <a:spcAft>
                <a:spcPts val="0"/>
              </a:spcAft>
              <a:defRPr/>
            </a:pPr>
            <a:r>
              <a:rPr lang="en-US" sz="1400" dirty="0" smtClean="0">
                <a:solidFill>
                  <a:schemeClr val="bg2"/>
                </a:solidFill>
                <a:ea typeface="ヒラギノ角ゴ Pro W3" charset="0"/>
                <a:cs typeface="Consolas" pitchFamily="49" charset="0"/>
              </a:rPr>
              <a:t>According to C++ standard (ISO/IEC N4527):</a:t>
            </a:r>
          </a:p>
          <a:p>
            <a:pPr marL="458788" lvl="1" indent="-228600">
              <a:spcAft>
                <a:spcPts val="0"/>
              </a:spcAft>
              <a:defRPr/>
            </a:pPr>
            <a:endParaRPr lang="en-US" sz="1400" dirty="0" smtClean="0">
              <a:solidFill>
                <a:schemeClr val="bg2"/>
              </a:solidFill>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§3.2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(6)There can be more than one definition of a class type (…) with external linkage. … Given such an entity named D defined in more than one translation unit, then:</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(6.1) — each definition of D shall consist of the same sequence of tokens;</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If the definitions of D satisfy all these requirements, then the behavior is as if there were a single definition of D. If the definitions of D do not satisfy these requirements, then the behavior is undefined.</a:t>
            </a:r>
            <a:endParaRPr lang="en-US" sz="3200" i="1" dirty="0" smtClean="0">
              <a:solidFill>
                <a:schemeClr val="bg2"/>
              </a:solidFill>
              <a:latin typeface="+mn-lt"/>
              <a:ea typeface="ヒラギノ角ゴ Pro W3" charset="0"/>
              <a:cs typeface="Consolas" pitchFamily="49" charset="0"/>
            </a:endParaRP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p:txBody>
      </p:sp>
      <p:sp>
        <p:nvSpPr>
          <p:cNvPr id="12" name="Rectangle 11"/>
          <p:cNvSpPr/>
          <p:nvPr/>
        </p:nvSpPr>
        <p:spPr>
          <a:xfrm>
            <a:off x="778161" y="4002618"/>
            <a:ext cx="7970304" cy="369332"/>
          </a:xfrm>
          <a:prstGeom prst="rect">
            <a:avLst/>
          </a:prstGeom>
        </p:spPr>
        <p:txBody>
          <a:bodyPr wrap="square">
            <a:spAutoFit/>
          </a:bodyPr>
          <a:lstStyle/>
          <a:p>
            <a:r>
              <a:rPr lang="en-US" dirty="0" smtClean="0">
                <a:latin typeface="+mn-lt"/>
              </a:rPr>
              <a:t>Link: </a:t>
            </a:r>
            <a:r>
              <a:rPr lang="en-US" dirty="0" smtClean="0">
                <a:latin typeface="+mn-lt"/>
                <a:hlinkClick r:id="rId3"/>
              </a:rPr>
              <a:t>http://open-std.org/JTC1/SC22/WG21/docs/papers/2015/n4527.pdf</a:t>
            </a:r>
            <a:endParaRPr lang="en-US"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solidFill>
                  <a:schemeClr val="tx1"/>
                </a:solidFill>
                <a:ea typeface="ヒラギノ角ゴ Pro W3"/>
                <a:cs typeface="ヒラギノ角ゴ Pro W3"/>
              </a:rPr>
              <a:t>End of part1.</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95214"/>
            <a:ext cx="8380049" cy="32487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On Linux all symbols are exported automatically.</a:t>
            </a:r>
          </a:p>
          <a:p>
            <a:pPr marL="458788" lvl="1" indent="-228600">
              <a:spcAft>
                <a:spcPts val="600"/>
              </a:spcAft>
              <a:buFont typeface="Arial" pitchFamily="34" charset="0"/>
              <a:buChar char="•"/>
              <a:defRPr/>
            </a:pP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On Win there are several ways to export symbols.</a:t>
            </a:r>
            <a:r>
              <a:rPr kumimoji="0" lang="en-US" sz="2400" b="0" i="0" u="none" strike="noStrike" kern="1200" cap="none" spc="0" normalizeH="0" noProof="0" dirty="0" smtClean="0">
                <a:ln>
                  <a:noFill/>
                </a:ln>
                <a:solidFill>
                  <a:schemeClr val="bg2"/>
                </a:solidFill>
                <a:effectLst/>
                <a:uLnTx/>
                <a:uFillTx/>
                <a:latin typeface="+mn-lt"/>
                <a:ea typeface="ヒラギノ角ゴ Pro W3" charset="0"/>
                <a:cs typeface="ヒラギノ角ゴ Pro W3"/>
              </a:rPr>
              <a:t> We will </a:t>
            </a:r>
            <a:r>
              <a:rPr lang="en-US" sz="2400" dirty="0" smtClean="0">
                <a:solidFill>
                  <a:schemeClr val="bg2"/>
                </a:solidFill>
                <a:latin typeface="+mn-lt"/>
                <a:ea typeface="ヒラギノ角ゴ Pro W3" charset="0"/>
              </a:rPr>
              <a:t>use __</a:t>
            </a:r>
            <a:r>
              <a:rPr lang="en-US" sz="2400" dirty="0" err="1" smtClean="0">
                <a:solidFill>
                  <a:schemeClr val="bg2"/>
                </a:solidFill>
                <a:latin typeface="+mn-lt"/>
                <a:ea typeface="ヒラギノ角ゴ Pro W3" charset="0"/>
              </a:rPr>
              <a:t>declspec</a:t>
            </a:r>
            <a:r>
              <a:rPr lang="en-US" sz="2400" dirty="0" smtClean="0">
                <a:solidFill>
                  <a:schemeClr val="bg2"/>
                </a:solidFill>
                <a:latin typeface="+mn-lt"/>
                <a:ea typeface="ヒラギノ角ゴ Pro W3" charset="0"/>
              </a:rPr>
              <a:t>(</a:t>
            </a:r>
            <a:r>
              <a:rPr lang="en-US" sz="2400" dirty="0" err="1" smtClean="0">
                <a:solidFill>
                  <a:schemeClr val="bg2"/>
                </a:solidFill>
                <a:latin typeface="+mn-lt"/>
                <a:ea typeface="ヒラギノ角ゴ Pro W3" charset="0"/>
              </a:rPr>
              <a:t>dllexport</a:t>
            </a:r>
            <a:r>
              <a:rPr lang="en-US" sz="2400" dirty="0" smtClean="0">
                <a:solidFill>
                  <a:schemeClr val="bg2"/>
                </a:solidFill>
                <a:latin typeface="+mn-lt"/>
                <a:ea typeface="ヒラギノ角ゴ Pro W3" charset="0"/>
              </a:rPr>
              <a:t>):</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936103" y="2552005"/>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__</a:t>
            </a:r>
            <a:r>
              <a:rPr lang="en-US" sz="1600" dirty="0" err="1" smtClean="0">
                <a:solidFill>
                  <a:schemeClr val="bg2"/>
                </a:solidFill>
                <a:latin typeface="Consolas" pitchFamily="49" charset="0"/>
                <a:ea typeface="ヒラギノ角ゴ Pro W3" charset="0"/>
                <a:cs typeface="Consolas" pitchFamily="49" charset="0"/>
              </a:rPr>
              <a:t>declspec</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dllexport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my_exported_function</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x, double 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9023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047383"/>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331932"/>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Translation</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smtClean="0">
                <a:solidFill>
                  <a:srgbClr val="00B050"/>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dirty="0" smtClean="0">
                <a:solidFill>
                  <a:srgbClr val="00B050"/>
                </a:solidFill>
                <a:latin typeface="Consolas" pitchFamily="49" charset="0"/>
                <a:ea typeface="ヒラギノ角ゴ Pro W3" charset="0"/>
                <a:cs typeface="Consolas" pitchFamily="49" charset="0"/>
              </a:rPr>
              <a:t>1234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LD_LIBRARY_PATH = &lt;</a:t>
            </a:r>
            <a:r>
              <a:rPr lang="en-US" sz="1400" dirty="0" smtClean="0">
                <a:solidFill>
                  <a:schemeClr val="bg2"/>
                </a:solidFill>
                <a:latin typeface="Consolas" pitchFamily="49" charset="0"/>
                <a:ea typeface="ヒラギノ角ゴ Pro W3" charset="0"/>
                <a:cs typeface="Consolas" pitchFamily="49" charset="0"/>
              </a:rPr>
              <a: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,--out-</a:t>
            </a:r>
            <a:r>
              <a:rPr lang="en-US" sz="1400" dirty="0" err="1" smtClean="0">
                <a:solidFill>
                  <a:srgbClr val="00B050"/>
                </a:solidFill>
                <a:latin typeface="Consolas" pitchFamily="49" charset="0"/>
                <a:ea typeface="ヒラギノ角ゴ Pro W3" charset="0"/>
                <a:cs typeface="Consolas" pitchFamily="49" charset="0"/>
              </a:rPr>
              <a:t>implib</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libsharedLib.a</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nm</a:t>
            </a:r>
            <a:r>
              <a:rPr lang="en-US" sz="1400" dirty="0" smtClean="0">
                <a:solidFill>
                  <a:schemeClr val="bg2"/>
                </a:solidFill>
                <a:latin typeface="Consolas" pitchFamily="49" charset="0"/>
                <a:ea typeface="ヒラギノ角ゴ Pro W3" charset="0"/>
                <a:cs typeface="Consolas" pitchFamily="49" charset="0"/>
              </a:rPr>
              <a:t>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t>
            </a:r>
            <a:r>
              <a:rPr lang="en-US" sz="1400" dirty="0" smtClean="0">
                <a:solidFill>
                  <a:srgbClr val="00B050"/>
                </a:solidFill>
                <a:latin typeface="Consolas" pitchFamily="49" charset="0"/>
                <a:ea typeface="ヒラギノ角ゴ Pro W3" charset="0"/>
                <a:cs typeface="Consolas" pitchFamily="49" charset="0"/>
              </a:rPr>
              <a:t>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rgbClr val="00B050"/>
                </a:solidFill>
                <a:latin typeface="Consolas" pitchFamily="49" charset="0"/>
                <a:ea typeface="ヒラギノ角ゴ Pro W3" charset="0"/>
                <a:cs typeface="Consolas" pitchFamily="49" charset="0"/>
              </a:rPr>
              <a:t>stat_var</a:t>
            </a:r>
            <a:endParaRPr lang="en-US" sz="1400" dirty="0" smtClean="0">
              <a:solidFill>
                <a:srgbClr val="00B050"/>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objdump</a:t>
            </a:r>
            <a:r>
              <a:rPr lang="en-US" sz="1200" dirty="0" smtClean="0">
                <a:latin typeface="Consolas" pitchFamily="49" charset="0"/>
                <a:cs typeface="Consolas" pitchFamily="49" charset="0"/>
              </a:rPr>
              <a:t> -s </a:t>
            </a:r>
            <a:r>
              <a:rPr lang="en-US" sz="1200" dirty="0" err="1" smtClean="0">
                <a:latin typeface="Consolas" pitchFamily="49" charset="0"/>
                <a:cs typeface="Consolas" pitchFamily="49" charset="0"/>
              </a:rPr>
              <a:t>A.o</a:t>
            </a:r>
            <a:endParaRPr lang="en-US" sz="1200" dirty="0" smtClean="0">
              <a:latin typeface="Consolas" pitchFamily="49" charset="0"/>
              <a:cs typeface="Consolas" pitchFamily="49" charset="0"/>
            </a:endParaRP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.text</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554889e5 c745fc</a:t>
            </a:r>
            <a:r>
              <a:rPr lang="en-US" sz="1200" dirty="0" smtClean="0">
                <a:solidFill>
                  <a:srgbClr val="00B050"/>
                </a:solidFill>
                <a:latin typeface="Consolas" pitchFamily="49" charset="0"/>
                <a:cs typeface="Consolas" pitchFamily="49" charset="0"/>
              </a:rPr>
              <a:t>2e</a:t>
            </a:r>
            <a:r>
              <a:rPr lang="en-US" sz="1200" dirty="0" smtClean="0">
                <a:latin typeface="Consolas" pitchFamily="49" charset="0"/>
                <a:cs typeface="Consolas" pitchFamily="49" charset="0"/>
              </a:rPr>
              <a:t> </a:t>
            </a:r>
            <a:r>
              <a:rPr lang="en-US" sz="1200" dirty="0" smtClean="0">
                <a:solidFill>
                  <a:srgbClr val="00B050"/>
                </a:solidFill>
                <a:latin typeface="Consolas" pitchFamily="49" charset="0"/>
                <a:cs typeface="Consolas" pitchFamily="49" charset="0"/>
              </a:rPr>
              <a:t>16</a:t>
            </a:r>
            <a:r>
              <a:rPr lang="en-US" sz="1200" dirty="0" smtClean="0">
                <a:latin typeface="Consolas" pitchFamily="49" charset="0"/>
                <a:cs typeface="Consolas" pitchFamily="49" charset="0"/>
              </a:rPr>
              <a:t>00008b 05000000  UH...E..........</a:t>
            </a:r>
          </a:p>
          <a:p>
            <a:pPr lvl="1">
              <a:buNone/>
            </a:pPr>
            <a:r>
              <a:rPr lang="en-US" sz="1200" dirty="0" smtClean="0">
                <a:latin typeface="Consolas" pitchFamily="49" charset="0"/>
                <a:cs typeface="Consolas" pitchFamily="49" charset="0"/>
              </a:rPr>
              <a:t> 0010 008945fc c9c3                        ..E...</a:t>
            </a: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.data</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a:t>
            </a:r>
            <a:r>
              <a:rPr lang="en-US" sz="1200" dirty="0" smtClean="0">
                <a:solidFill>
                  <a:srgbClr val="00B050"/>
                </a:solidFill>
                <a:latin typeface="Consolas" pitchFamily="49" charset="0"/>
                <a:cs typeface="Consolas" pitchFamily="49" charset="0"/>
              </a:rPr>
              <a:t>d204</a:t>
            </a:r>
            <a:r>
              <a:rPr lang="en-US" sz="1200" dirty="0" smtClean="0">
                <a:latin typeface="Consolas" pitchFamily="49" charset="0"/>
                <a:cs typeface="Consolas" pitchFamily="49" charset="0"/>
              </a:rPr>
              <a:t>0000                             ....</a:t>
            </a:r>
          </a:p>
          <a:p>
            <a:pPr lvl="1">
              <a:buNone/>
            </a:pP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Contents of section .comment:</a:t>
            </a:r>
          </a:p>
          <a:p>
            <a:pPr lvl="1">
              <a:buNone/>
            </a:pPr>
            <a:r>
              <a:rPr lang="en-US" sz="1200" dirty="0" smtClean="0">
                <a:latin typeface="Consolas" pitchFamily="49" charset="0"/>
                <a:cs typeface="Consolas" pitchFamily="49" charset="0"/>
              </a:rPr>
              <a:t> 0000 00474343 3a202847 4e552920 342e312e  .GCC: (GNU) 4.1.</a:t>
            </a:r>
          </a:p>
          <a:p>
            <a:pPr lvl="1">
              <a:buNone/>
            </a:pPr>
            <a:r>
              <a:rPr lang="en-US" sz="1200" dirty="0" smtClean="0">
                <a:latin typeface="Consolas" pitchFamily="49" charset="0"/>
                <a:cs typeface="Consolas" pitchFamily="49" charset="0"/>
              </a:rPr>
              <a:t> 0010 32203230 30383037 30342028 52656420  2 20080704 (Red</a:t>
            </a:r>
          </a:p>
          <a:p>
            <a:pPr lvl="1">
              <a:buNone/>
            </a:pPr>
            <a:r>
              <a:rPr lang="en-US" sz="120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376799"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https://sourceware.org/binutils/docs/binutils/objdump.html#objdump</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60098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3941</Words>
  <Application>Microsoft Office PowerPoint</Application>
  <PresentationFormat>On-screen Show (16:9)</PresentationFormat>
  <Paragraphs>830</Paragraphs>
  <Slides>55</Slides>
  <Notes>10</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55</vt:i4>
      </vt:variant>
    </vt:vector>
  </HeadingPairs>
  <TitlesOfParts>
    <vt:vector size="59" baseType="lpstr">
      <vt:lpstr>Nokia template (MD)</vt:lpstr>
      <vt:lpstr>Nokia Master Blue Background</vt:lpstr>
      <vt:lpstr>Final Slide</vt:lpstr>
      <vt:lpstr>think-cell Slide</vt:lpstr>
      <vt:lpstr>Slide 1</vt:lpstr>
      <vt:lpstr>What is linker for?</vt:lpstr>
      <vt:lpstr>Preprocessing</vt:lpstr>
      <vt:lpstr>Translation</vt:lpstr>
      <vt:lpstr>Assembling</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Slide 26</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Slide 54</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2015-07-28T17:55:14Z</dcterms:modified>
</cp:coreProperties>
</file>