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12" r:id="rId3"/>
  </p:sldMasterIdLst>
  <p:notesMasterIdLst>
    <p:notesMasterId r:id="rId31"/>
  </p:notesMasterIdLst>
  <p:handoutMasterIdLst>
    <p:handoutMasterId r:id="rId32"/>
  </p:handoutMasterIdLst>
  <p:sldIdLst>
    <p:sldId id="311" r:id="rId4"/>
    <p:sldId id="369" r:id="rId5"/>
    <p:sldId id="370" r:id="rId6"/>
    <p:sldId id="384" r:id="rId7"/>
    <p:sldId id="385" r:id="rId8"/>
    <p:sldId id="386" r:id="rId9"/>
    <p:sldId id="387" r:id="rId10"/>
    <p:sldId id="388" r:id="rId11"/>
    <p:sldId id="372" r:id="rId12"/>
    <p:sldId id="373" r:id="rId13"/>
    <p:sldId id="389" r:id="rId14"/>
    <p:sldId id="390" r:id="rId15"/>
    <p:sldId id="376" r:id="rId16"/>
    <p:sldId id="393" r:id="rId17"/>
    <p:sldId id="395" r:id="rId18"/>
    <p:sldId id="394" r:id="rId19"/>
    <p:sldId id="396" r:id="rId20"/>
    <p:sldId id="397" r:id="rId21"/>
    <p:sldId id="377" r:id="rId22"/>
    <p:sldId id="378" r:id="rId23"/>
    <p:sldId id="383" r:id="rId24"/>
    <p:sldId id="379" r:id="rId25"/>
    <p:sldId id="380" r:id="rId26"/>
    <p:sldId id="381" r:id="rId27"/>
    <p:sldId id="382" r:id="rId28"/>
    <p:sldId id="352" r:id="rId29"/>
    <p:sldId id="364" r:id="rId30"/>
  </p:sldIdLst>
  <p:sldSz cx="9144000" cy="5143500" type="screen16x9"/>
  <p:notesSz cx="6858000" cy="9144000"/>
  <p:custDataLst>
    <p:tags r:id="rId33"/>
  </p:custDataLst>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124192"/>
    <a:srgbClr val="000000"/>
    <a:srgbClr val="68717A"/>
    <a:srgbClr val="A8BB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8" autoAdjust="0"/>
    <p:restoredTop sz="86552" autoAdjust="0"/>
  </p:normalViewPr>
  <p:slideViewPr>
    <p:cSldViewPr snapToObjects="1">
      <p:cViewPr>
        <p:scale>
          <a:sx n="100" d="100"/>
          <a:sy n="100" d="100"/>
        </p:scale>
        <p:origin x="-2154" y="-63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8" d="100"/>
          <a:sy n="88" d="100"/>
        </p:scale>
        <p:origin x="-3870"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21-Jul-15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xmlns=""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21-Jul-15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xmlns=""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p:spPr>
      </p:sp>
      <p:sp>
        <p:nvSpPr>
          <p:cNvPr id="14338" name="Notes Placeholder 2"/>
          <p:cNvSpPr>
            <a:spLocks noGrp="1"/>
          </p:cNvSpPr>
          <p:nvPr>
            <p:ph type="body" idx="1"/>
          </p:nvPr>
        </p:nvSpPr>
        <p:spPr bwMode="auto">
          <a:noFill/>
        </p:spPr>
        <p:txBody>
          <a:bodyPr/>
          <a:lstStyle/>
          <a:p>
            <a:endParaRPr lang="en-US" smtClean="0">
              <a:ea typeface="ヒラギノ角ゴ Pro W3"/>
              <a:cs typeface="ヒラギノ角ゴ Pro W3"/>
            </a:endParaRPr>
          </a:p>
        </p:txBody>
      </p:sp>
      <p:sp>
        <p:nvSpPr>
          <p:cNvPr id="4" name="Slide Number Placeholder 3"/>
          <p:cNvSpPr>
            <a:spLocks noGrp="1"/>
          </p:cNvSpPr>
          <p:nvPr>
            <p:ph type="sldNum" sz="quarter" idx="5"/>
          </p:nvPr>
        </p:nvSpPr>
        <p:spPr/>
        <p:txBody>
          <a:bodyPr/>
          <a:lstStyle/>
          <a:p>
            <a:pPr>
              <a:defRPr/>
            </a:pPr>
            <a:fld id="{BCF1E334-DD0D-44F1-B379-F6C65B92AF59}" type="slidenum">
              <a:rPr lang="en-US" smtClean="0"/>
              <a:pPr>
                <a:defRPr/>
              </a:pPr>
              <a:t>1</a:t>
            </a:fld>
            <a:endParaRPr lang="en-US"/>
          </a:p>
        </p:txBody>
      </p:sp>
    </p:spTree>
    <p:extLst>
      <p:ext uri="{BB962C8B-B14F-4D97-AF65-F5344CB8AC3E}">
        <p14:creationId xmlns:p14="http://schemas.microsoft.com/office/powerpoint/2010/main" xmlns="" val="318005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Aft>
                <a:spcPts val="600"/>
              </a:spcAft>
              <a:defRPr baseline="0"/>
            </a:lvl1pPr>
            <a:lvl2pPr>
              <a:spcAft>
                <a:spcPts val="600"/>
              </a:spcAft>
              <a:defRPr/>
            </a:lvl2pPr>
            <a:lvl3pPr>
              <a:spcAft>
                <a:spcPts val="600"/>
              </a:spcAft>
              <a:defRPr/>
            </a:lvl3pPr>
            <a:lvl4pPr>
              <a:spcAft>
                <a:spcPts val="600"/>
              </a:spcAft>
              <a:defRPr/>
            </a:lvl4pPr>
            <a:lvl5pPr>
              <a:spcAft>
                <a:spcPts val="6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7" name="Footer Placeholder 6"/>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2" name="Title 1"/>
          <p:cNvSpPr>
            <a:spLocks noGrp="1"/>
          </p:cNvSpPr>
          <p:nvPr>
            <p:ph type="title"/>
          </p:nvPr>
        </p:nvSpPr>
        <p:spPr>
          <a:xfrm>
            <a:off x="418120" y="279249"/>
            <a:ext cx="8229600" cy="311789"/>
          </a:xfrm>
        </p:spPr>
        <p:txBody>
          <a:bodyPr/>
          <a:lstStyle>
            <a:lvl1pPr>
              <a:defRPr/>
            </a:lvl1pPr>
          </a:lstStyle>
          <a:p>
            <a:r>
              <a:rPr lang="en-US" smtClean="0"/>
              <a:t>Click to edit Master title style</a:t>
            </a:r>
            <a:endParaRPr lang="en-US" dirty="0"/>
          </a:p>
        </p:txBody>
      </p:sp>
      <p:sp>
        <p:nvSpPr>
          <p:cNvPr id="8"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12" name="Text Placeholder 10"/>
          <p:cNvSpPr>
            <a:spLocks noGrp="1"/>
          </p:cNvSpPr>
          <p:nvPr>
            <p:ph type="body" sz="quarter" idx="16"/>
          </p:nvPr>
        </p:nvSpPr>
        <p:spPr>
          <a:xfrm>
            <a:off x="423863" y="1087438"/>
            <a:ext cx="4032250" cy="2544762"/>
          </a:xfrm>
        </p:spPr>
        <p:txBody>
          <a:bodyPr/>
          <a:lstStyle>
            <a:lvl1pPr marL="0" indent="0">
              <a:spcAft>
                <a:spcPts val="600"/>
              </a:spcAft>
              <a:buFont typeface="Arial" pitchFamily="34" charset="0"/>
              <a:buNone/>
              <a:defRPr baseline="0"/>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08513" y="1087310"/>
            <a:ext cx="4032250" cy="2544762"/>
          </a:xfrm>
        </p:spPr>
        <p:txBody>
          <a:bodyPr/>
          <a:lstStyle>
            <a:lvl1pPr marL="0" indent="0">
              <a:spcAft>
                <a:spcPts val="600"/>
              </a:spcAft>
              <a:buNone/>
              <a:defRPr baseline="0"/>
            </a:lvl1pPr>
            <a:lvl2pPr marL="0" indent="0">
              <a:spcAft>
                <a:spcPts val="600"/>
              </a:spcAft>
              <a:buNone/>
              <a:defRPr/>
            </a:lvl2pPr>
            <a:lvl3pPr>
              <a:buNone/>
              <a:defRPr/>
            </a:lvl3pPr>
            <a:lvl4pPr>
              <a:buNone/>
              <a:defRPr/>
            </a:lvl4pPr>
            <a:lvl5pPr>
              <a:buNone/>
              <a:defRPr/>
            </a:lvl5pPr>
          </a:lstStyle>
          <a:p>
            <a:pPr lvl="0"/>
            <a:r>
              <a:rPr lang="en-US" smtClean="0"/>
              <a:t>Click to edit Master text styles</a:t>
            </a:r>
          </a:p>
          <a:p>
            <a:pPr lvl="1"/>
            <a:r>
              <a:rPr lang="en-US" smtClean="0"/>
              <a:t>Second level</a:t>
            </a:r>
          </a:p>
        </p:txBody>
      </p:sp>
      <p:sp>
        <p:nvSpPr>
          <p:cNvPr id="6" name="Footer Placeholder 5"/>
          <p:cNvSpPr>
            <a:spLocks noGrp="1"/>
          </p:cNvSpPr>
          <p:nvPr>
            <p:ph type="ftr" sz="quarter" idx="18"/>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smtClean="0"/>
              <a:t>Click to edit Master text styles</a:t>
            </a:r>
          </a:p>
        </p:txBody>
      </p:sp>
      <p:sp>
        <p:nvSpPr>
          <p:cNvPr id="4" name="Footer Placeholder 3"/>
          <p:cNvSpPr>
            <a:spLocks noGrp="1"/>
          </p:cNvSpPr>
          <p:nvPr>
            <p:ph type="ftr" sz="quarter" idx="14"/>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Nokia White 4">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lgn="l"/>
            <a:r>
              <a:rPr lang="en-GB" smtClean="0">
                <a:solidFill>
                  <a:schemeClr val="bg2"/>
                </a:solidFill>
                <a:cs typeface="Arial" charset="0"/>
              </a:rPr>
              <a:t>&lt;Change information classification in footer&gt;</a:t>
            </a:r>
            <a:endParaRPr lang="en-GB" dirty="0" smtClean="0">
              <a:solidFill>
                <a:schemeClr val="bg2"/>
              </a:solidFill>
              <a:cs typeface="Arial"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kia Blue Plai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245822" y="304709"/>
            <a:ext cx="1492189" cy="247051"/>
          </a:xfrm>
          <a:prstGeom prst="rect">
            <a:avLst/>
          </a:prstGeom>
        </p:spPr>
      </p:pic>
      <p:sp>
        <p:nvSpPr>
          <p:cNvPr id="5" name="Text Placeholder 4"/>
          <p:cNvSpPr>
            <a:spLocks noGrp="1"/>
          </p:cNvSpPr>
          <p:nvPr>
            <p:ph type="body" sz="quarter" idx="10" hasCustomPrompt="1"/>
          </p:nvPr>
        </p:nvSpPr>
        <p:spPr>
          <a:xfrm>
            <a:off x="422363" y="563044"/>
            <a:ext cx="8244000" cy="22536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6" name="Footer Placeholder 5"/>
          <p:cNvSpPr>
            <a:spLocks noGrp="1"/>
          </p:cNvSpPr>
          <p:nvPr>
            <p:ph type="ftr" sz="quarter" idx="12"/>
          </p:nvPr>
        </p:nvSpPr>
        <p:spPr/>
        <p:txBody>
          <a:bodyPr/>
          <a:lstStyle/>
          <a:p>
            <a:r>
              <a:rPr lang="en-US" noProof="0" dirty="0" smtClean="0">
                <a:solidFill>
                  <a:schemeClr val="bg1"/>
                </a:solidFill>
                <a:cs typeface="Arial" panose="020B0604020202020204" pitchFamily="34" charset="0"/>
              </a:rPr>
              <a:t>&lt;Change information classification in footer&gt;</a:t>
            </a:r>
          </a:p>
        </p:txBody>
      </p:sp>
      <p:sp>
        <p:nvSpPr>
          <p:cNvPr id="7" name="Text Placeholder 7"/>
          <p:cNvSpPr>
            <a:spLocks noGrp="1"/>
          </p:cNvSpPr>
          <p:nvPr>
            <p:ph type="body" sz="quarter" idx="13"/>
          </p:nvPr>
        </p:nvSpPr>
        <p:spPr>
          <a:xfrm>
            <a:off x="422276" y="2659314"/>
            <a:ext cx="8243887" cy="1697037"/>
          </a:xfrm>
        </p:spPr>
        <p:txBody>
          <a:bodyPr/>
          <a:lstStyle/>
          <a:p>
            <a:pPr marL="0" indent="0" eaLnBrk="1" hangingPunct="1">
              <a:buFont typeface="Arial" pitchFamily="34" charset="0"/>
              <a:buNone/>
              <a:defRPr/>
            </a:pPr>
            <a:r>
              <a:rPr lang="en-US" sz="1800" dirty="0" smtClean="0"/>
              <a:t>Supporting headline in sentence case here</a:t>
            </a:r>
          </a:p>
          <a:p>
            <a:pPr eaLnBrk="1" hangingPunct="1">
              <a:defRPr/>
            </a:pPr>
            <a:r>
              <a:rPr lang="en-US" sz="1800" dirty="0" smtClean="0"/>
              <a:t>Author/Presenter</a:t>
            </a:r>
          </a:p>
          <a:p>
            <a:pPr eaLnBrk="1" hangingPunct="1">
              <a:defRPr/>
            </a:pPr>
            <a:r>
              <a:rPr lang="en-GB" sz="1800" dirty="0" smtClean="0"/>
              <a:t>DD-MM-YYYY</a:t>
            </a:r>
            <a:endParaRPr lang="en-GB" sz="1800" dirty="0"/>
          </a:p>
        </p:txBody>
      </p:sp>
      <p:pic>
        <p:nvPicPr>
          <p:cNvPr id="9" name="Picture 8"/>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179220" y="39903"/>
            <a:ext cx="1567485" cy="660474"/>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pic>
        <p:nvPicPr>
          <p:cNvPr id="3"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5" name="Text Placeholder 4"/>
          <p:cNvSpPr>
            <a:spLocks noGrp="1"/>
          </p:cNvSpPr>
          <p:nvPr>
            <p:ph type="body" sz="quarter" idx="10"/>
          </p:nvPr>
        </p:nvSpPr>
        <p:spPr>
          <a:xfrm>
            <a:off x="417600" y="288000"/>
            <a:ext cx="8244000" cy="2253600"/>
          </a:xfrm>
        </p:spPr>
        <p:txBody>
          <a:bodyPr/>
          <a:lstStyle>
            <a:lvl1pPr marL="0" indent="0">
              <a:spcAft>
                <a:spcPts val="1200"/>
              </a:spcAft>
              <a:buNone/>
              <a:defRPr sz="4400" baseline="0">
                <a:solidFill>
                  <a:schemeClr val="tx2"/>
                </a:solidFill>
                <a:latin typeface="+mj-lt"/>
              </a:defRPr>
            </a:lvl1pPr>
            <a:lvl2pPr>
              <a:defRPr>
                <a:latin typeface="+mj-lt"/>
              </a:defRPr>
            </a:lvl2pPr>
            <a:lvl3pPr>
              <a:defRPr>
                <a:latin typeface="+mj-lt"/>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Footer Placeholder 3"/>
          <p:cNvSpPr>
            <a:spLocks noGrp="1"/>
          </p:cNvSpPr>
          <p:nvPr>
            <p:ph type="ftr" sz="quarter" idx="11"/>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2" name="Picture 5"/>
          <p:cNvPicPr>
            <a:picLocks noChangeAspect="1"/>
          </p:cNvPicPr>
          <p:nvPr/>
        </p:nvPicPr>
        <p:blipFill>
          <a:blip r:embed="rId2"/>
          <a:srcRect/>
          <a:stretch>
            <a:fillRect/>
          </a:stretch>
        </p:blipFill>
        <p:spPr bwMode="auto">
          <a:xfrm>
            <a:off x="7958138" y="4672013"/>
            <a:ext cx="703262" cy="115887"/>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pic>
        <p:nvPicPr>
          <p:cNvPr id="3" name="Picture 3"/>
          <p:cNvPicPr>
            <a:picLocks noChangeAspect="1"/>
          </p:cNvPicPr>
          <p:nvPr userDrawn="1"/>
        </p:nvPicPr>
        <p:blipFill>
          <a:blip r:embed="rId2"/>
          <a:srcRect/>
          <a:stretch>
            <a:fillRect/>
          </a:stretch>
        </p:blipFill>
        <p:spPr bwMode="auto">
          <a:xfrm>
            <a:off x="3708400" y="2430463"/>
            <a:ext cx="1727200" cy="282575"/>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a:latin typeface="+mj-lt"/>
              </a:defRPr>
            </a:lvl1pPr>
          </a:lstStyle>
          <a:p>
            <a:r>
              <a:rPr lang="en-US" dirty="0" smtClean="0"/>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1"/>
                </a:solidFill>
                <a:latin typeface="+mj-lt"/>
              </a:defRPr>
            </a:lvl1pPr>
          </a:lstStyle>
          <a:p>
            <a:pPr lvl="0"/>
            <a:r>
              <a:rPr lang="en-US" dirty="0" smtClean="0"/>
              <a:t>Click to edit Master text styles</a:t>
            </a:r>
          </a:p>
        </p:txBody>
      </p:sp>
      <p:sp>
        <p:nvSpPr>
          <p:cNvPr id="4" name="Footer Placeholder 3"/>
          <p:cNvSpPr>
            <a:spLocks noGrp="1"/>
          </p:cNvSpPr>
          <p:nvPr>
            <p:ph type="ftr" sz="quarter" idx="14"/>
          </p:nvPr>
        </p:nvSpPr>
        <p:spPr/>
        <p:txBody>
          <a:body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3.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nvGraphicFramePr>
        <p:xfrm>
          <a:off x="1587" y="1588"/>
          <a:ext cx="1587" cy="1587"/>
        </p:xfrm>
        <a:graphic>
          <a:graphicData uri="http://schemas.openxmlformats.org/presentationml/2006/ole">
            <p:oleObj spid="_x0000_s2050" name="think-cell Slide" r:id="rId7" imgW="360" imgH="360" progId="">
              <p:embed/>
            </p:oleObj>
          </a:graphicData>
        </a:graphic>
      </p:graphicFrame>
      <p:sp>
        <p:nvSpPr>
          <p:cNvPr id="1035" name="Line 9"/>
          <p:cNvSpPr>
            <a:spLocks noChangeShapeType="1"/>
          </p:cNvSpPr>
          <p:nvPr/>
        </p:nvSpPr>
        <p:spPr bwMode="auto">
          <a:xfrm flipV="1">
            <a:off x="-179388" y="593725"/>
            <a:ext cx="9502776" cy="0"/>
          </a:xfrm>
          <a:prstGeom prst="line">
            <a:avLst/>
          </a:prstGeom>
          <a:noFill/>
          <a:ln w="3175">
            <a:solidFill>
              <a:schemeClr val="bg1"/>
            </a:solidFill>
            <a:round/>
            <a:headEnd/>
            <a:tailEnd/>
          </a:ln>
          <a:extLst/>
        </p:spPr>
        <p:txBody>
          <a:bodyPr anchor="ctr"/>
          <a:lstStyle/>
          <a:p>
            <a:pPr>
              <a:defRPr/>
            </a:pPr>
            <a:endParaRPr lang="en-GB" dirty="0">
              <a:latin typeface="+mj-lt"/>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bg1"/>
            </a:solidFill>
            <a:round/>
            <a:headEnd/>
            <a:tailEnd/>
          </a:ln>
          <a:extLst/>
        </p:spPr>
        <p:txBody>
          <a:bodyPr anchor="ctr"/>
          <a:lstStyle/>
          <a:p>
            <a:pPr>
              <a:defRPr/>
            </a:pPr>
            <a:endParaRPr lang="en-GB">
              <a:latin typeface="Arial" pitchFamily="34" charset="0"/>
            </a:endParaRPr>
          </a:p>
        </p:txBody>
      </p:sp>
      <p:sp>
        <p:nvSpPr>
          <p:cNvPr id="2" name="Title Placeholder 1"/>
          <p:cNvSpPr>
            <a:spLocks noGrp="1"/>
          </p:cNvSpPr>
          <p:nvPr>
            <p:ph type="title"/>
          </p:nvPr>
        </p:nvSpPr>
        <p:spPr bwMode="auto">
          <a:xfrm>
            <a:off x="417513" y="2794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4"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Arial" panose="020B0604020202020204" pitchFamily="34" charset="0"/>
                <a:cs typeface="Arial" panose="020B0604020202020204" pitchFamily="34" charset="0"/>
              </a:rPr>
              <a:t>Core and </a:t>
            </a:r>
            <a:r>
              <a:rPr lang="en-GB" sz="500" b="1" dirty="0">
                <a:solidFill>
                  <a:schemeClr val="tx2"/>
                </a:solidFill>
                <a:latin typeface="+mn-lt"/>
                <a:cs typeface="Arial" panose="020B0604020202020204" pitchFamily="34" charset="0"/>
              </a:rPr>
              <a:t>background</a:t>
            </a:r>
            <a:r>
              <a:rPr lang="en-GB" sz="500" b="1" dirty="0">
                <a:solidFill>
                  <a:schemeClr val="tx2"/>
                </a:solidFill>
                <a:latin typeface="Arial" panose="020B0604020202020204" pitchFamily="34" charset="0"/>
                <a:cs typeface="Arial" panose="020B0604020202020204" pitchFamily="34" charset="0"/>
              </a:rPr>
              <a:t> </a:t>
            </a:r>
            <a:r>
              <a:rPr lang="en-GB" sz="500" b="1" dirty="0" smtClean="0">
                <a:solidFill>
                  <a:schemeClr val="tx2"/>
                </a:solidFill>
                <a:latin typeface="Arial" panose="020B0604020202020204" pitchFamily="34" charset="0"/>
                <a:cs typeface="Arial" panose="020B0604020202020204" pitchFamily="34" charset="0"/>
              </a:rPr>
              <a:t>colors</a:t>
            </a:r>
            <a:r>
              <a:rPr lang="en-GB" sz="500" b="1" dirty="0">
                <a:solidFill>
                  <a:schemeClr val="tx2"/>
                </a:solidFill>
                <a:latin typeface="Arial" panose="020B0604020202020204" pitchFamily="34" charset="0"/>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Arial" panose="020B0604020202020204" pitchFamily="34" charset="0"/>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9182688-34E5-4CE3-92E4-C88AA8BD9750}" type="slidenum">
              <a:rPr lang="en-GB" sz="800" smtClean="0">
                <a:solidFill>
                  <a:schemeClr val="bg2"/>
                </a:solidFill>
                <a:latin typeface="+mn-lt"/>
                <a:cs typeface="Arial" panose="020B0604020202020204" pitchFamily="34" charset="0"/>
              </a:rPr>
              <a:pPr>
                <a:defRPr/>
              </a:pPr>
              <a:t>‹#›</a:t>
            </a:fld>
            <a:endParaRPr lang="en-GB" dirty="0">
              <a:solidFill>
                <a:schemeClr val="bg2"/>
              </a:solidFill>
              <a:latin typeface="+mn-lt"/>
              <a:cs typeface="Arial" panose="020B0604020202020204" pitchFamily="34" charset="0"/>
            </a:endParaRPr>
          </a:p>
        </p:txBody>
      </p:sp>
      <p:pic>
        <p:nvPicPr>
          <p:cNvPr id="1050" name="Picture 1"/>
          <p:cNvPicPr>
            <a:picLocks/>
          </p:cNvPicPr>
          <p:nvPr/>
        </p:nvPicPr>
        <p:blipFill>
          <a:blip r:embed="rId8"/>
          <a:srcRect/>
          <a:stretch>
            <a:fillRect/>
          </a:stretch>
        </p:blipFill>
        <p:spPr bwMode="auto">
          <a:xfrm>
            <a:off x="7959725" y="4672013"/>
            <a:ext cx="701675" cy="115887"/>
          </a:xfrm>
          <a:prstGeom prst="rect">
            <a:avLst/>
          </a:prstGeom>
          <a:noFill/>
          <a:ln w="9525">
            <a:noFill/>
            <a:miter lim="800000"/>
            <a:headEnd/>
            <a:tailEnd/>
          </a:ln>
        </p:spPr>
      </p:pic>
      <p:sp>
        <p:nvSpPr>
          <p:cNvPr id="3" name="TextBox 2"/>
          <p:cNvSpPr txBox="1"/>
          <p:nvPr/>
        </p:nvSpPr>
        <p:spPr>
          <a:xfrm>
            <a:off x="1341438" y="4643438"/>
            <a:ext cx="6078537" cy="122237"/>
          </a:xfrm>
          <a:prstGeom prst="rect">
            <a:avLst/>
          </a:prstGeom>
          <a:noFill/>
        </p:spPr>
        <p:txBody>
          <a:bodyPr lIns="0" tIns="0" rIns="0" bIns="0">
            <a:spAutoFit/>
          </a:bodyPr>
          <a:lstStyle/>
          <a:p>
            <a:r>
              <a:rPr lang="en-GB" sz="800" dirty="0" smtClean="0">
                <a:solidFill>
                  <a:schemeClr val="bg2"/>
                </a:solidFill>
                <a:latin typeface="+mn-lt"/>
                <a:cs typeface="Arial" charset="0"/>
              </a:rPr>
              <a:t>© Nokia Solutions and Networks 2014</a:t>
            </a:r>
            <a:endParaRPr lang="en-GB" sz="800" dirty="0">
              <a:solidFill>
                <a:schemeClr val="bg2"/>
              </a:solidFill>
              <a:latin typeface="+mn-lt"/>
              <a:cs typeface="Arial" charset="0"/>
            </a:endParaRPr>
          </a:p>
        </p:txBody>
      </p:sp>
      <p:sp>
        <p:nvSpPr>
          <p:cNvPr id="28" name="TextBox 27"/>
          <p:cNvSpPr txBox="1"/>
          <p:nvPr/>
        </p:nvSpPr>
        <p:spPr>
          <a:xfrm>
            <a:off x="1503363" y="4749800"/>
            <a:ext cx="6078537" cy="338138"/>
          </a:xfrm>
          <a:prstGeom prst="rect">
            <a:avLst/>
          </a:prstGeom>
          <a:noFill/>
        </p:spPr>
        <p:txBody>
          <a:bodyPr>
            <a:spAutoFit/>
          </a:bodyPr>
          <a:lstStyle/>
          <a:p>
            <a:pPr>
              <a:defRPr/>
            </a:pPr>
            <a:endParaRPr lang="en-GB" sz="800" dirty="0">
              <a:solidFill>
                <a:schemeClr val="bg2"/>
              </a:solidFill>
              <a:latin typeface="Arial" panose="020B0604020202020204" pitchFamily="34" charset="0"/>
              <a:ea typeface="+mn-ea"/>
              <a:cs typeface="Arial" panose="020B0604020202020204" pitchFamily="34" charset="0"/>
            </a:endParaRPr>
          </a:p>
          <a:p>
            <a:pPr>
              <a:defRPr/>
            </a:pPr>
            <a:endParaRPr lang="en-GB" sz="800" dirty="0">
              <a:solidFill>
                <a:schemeClr val="bg2"/>
              </a:solidFill>
              <a:latin typeface="Arial" panose="020B0604020202020204" pitchFamily="34" charset="0"/>
              <a:ea typeface="+mn-ea"/>
              <a:cs typeface="Arial" panose="020B0604020202020204" pitchFamily="34" charset="0"/>
            </a:endParaRPr>
          </a:p>
        </p:txBody>
      </p:sp>
      <p:sp>
        <p:nvSpPr>
          <p:cNvPr id="31" name="Footer Placeholder 29"/>
          <p:cNvSpPr>
            <a:spLocks noGrp="1"/>
          </p:cNvSpPr>
          <p:nvPr>
            <p:ph type="ftr" sz="quarter" idx="3"/>
          </p:nvPr>
        </p:nvSpPr>
        <p:spPr>
          <a:xfrm>
            <a:off x="432000" y="4789325"/>
            <a:ext cx="6080400" cy="122400"/>
          </a:xfrm>
          <a:prstGeom prst="rect">
            <a:avLst/>
          </a:prstGeom>
        </p:spPr>
        <p:txBody>
          <a:bodyPr vert="horz" lIns="0" tIns="0" rIns="0" bIns="0" rtlCol="0" anchor="ctr"/>
          <a:lstStyle>
            <a:lvl1pPr algn="ctr">
              <a:defRPr sz="800">
                <a:solidFill>
                  <a:schemeClr val="tx1">
                    <a:tint val="75000"/>
                  </a:schemeClr>
                </a:solidFill>
                <a:latin typeface="+mn-lt"/>
              </a:defRPr>
            </a:lvl1pPr>
          </a:lstStyle>
          <a:p>
            <a:pPr algn="l"/>
            <a:r>
              <a:rPr lang="en-GB" dirty="0" smtClean="0">
                <a:solidFill>
                  <a:schemeClr val="bg2"/>
                </a:solidFill>
                <a:cs typeface="Arial" charset="0"/>
              </a:rPr>
              <a:t>&lt;Change information classification in footer&gt;</a:t>
            </a:r>
          </a:p>
        </p:txBody>
      </p:sp>
      <p:sp>
        <p:nvSpPr>
          <p:cNvPr id="29" name="TextBox 28"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2"/>
                </a:solidFill>
                <a:latin typeface="+mn-lt"/>
                <a:ea typeface="Nokia Pure Text Light" pitchFamily="34" charset="0"/>
                <a:cs typeface="Nokia Pure Text Light" pitchFamily="34" charset="0"/>
              </a:rPr>
              <a:t>Nokia template.pptx</a:t>
            </a:r>
            <a:endParaRPr lang="en-GB" sz="800" dirty="0">
              <a:solidFill>
                <a:schemeClr val="bg2"/>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solidFill>
                  <a:schemeClr val="bg2"/>
                </a:solidFill>
                <a:latin typeface="+mn-lt"/>
                <a:cs typeface="Arial" panose="020B0604020202020204" pitchFamily="34" charset="0"/>
              </a:rPr>
              <a:pPr>
                <a:defRPr/>
              </a:pPr>
              <a:t>21/07/2015</a:t>
            </a:fld>
            <a:endParaRPr lang="en-GB" sz="800" dirty="0">
              <a:solidFill>
                <a:schemeClr val="bg2"/>
              </a:solidFill>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6" r:id="rId1"/>
    <p:sldLayoutId id="2147483805" r:id="rId2"/>
    <p:sldLayoutId id="2147483804" r:id="rId3"/>
    <p:sldLayoutId id="2147483803" r:id="rId4"/>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bg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35" name="Line 9"/>
          <p:cNvSpPr>
            <a:spLocks noChangeShapeType="1"/>
          </p:cNvSpPr>
          <p:nvPr/>
        </p:nvSpPr>
        <p:spPr bwMode="auto">
          <a:xfrm flipV="1">
            <a:off x="-179388" y="593725"/>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6" name="Line 12"/>
          <p:cNvSpPr>
            <a:spLocks noChangeShapeType="1"/>
          </p:cNvSpPr>
          <p:nvPr/>
        </p:nvSpPr>
        <p:spPr bwMode="auto">
          <a:xfrm flipV="1">
            <a:off x="-179388" y="49149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7" name="Line 9"/>
          <p:cNvSpPr>
            <a:spLocks noChangeShapeType="1"/>
          </p:cNvSpPr>
          <p:nvPr/>
        </p:nvSpPr>
        <p:spPr bwMode="auto">
          <a:xfrm flipV="1">
            <a:off x="-179388" y="84613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8" name="Line 10"/>
          <p:cNvSpPr>
            <a:spLocks noChangeShapeType="1"/>
          </p:cNvSpPr>
          <p:nvPr/>
        </p:nvSpPr>
        <p:spPr bwMode="auto">
          <a:xfrm flipH="1">
            <a:off x="-179388" y="109220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39" name="Line 12"/>
          <p:cNvSpPr>
            <a:spLocks noChangeShapeType="1"/>
          </p:cNvSpPr>
          <p:nvPr/>
        </p:nvSpPr>
        <p:spPr bwMode="auto">
          <a:xfrm flipV="1">
            <a:off x="-179388" y="4665663"/>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0" name="Line 13"/>
          <p:cNvSpPr>
            <a:spLocks noChangeShapeType="1"/>
          </p:cNvSpPr>
          <p:nvPr/>
        </p:nvSpPr>
        <p:spPr bwMode="auto">
          <a:xfrm flipH="1" flipV="1">
            <a:off x="-179388" y="4400550"/>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1" name="Line 14"/>
          <p:cNvSpPr>
            <a:spLocks noChangeShapeType="1"/>
          </p:cNvSpPr>
          <p:nvPr/>
        </p:nvSpPr>
        <p:spPr bwMode="auto">
          <a:xfrm>
            <a:off x="-179388" y="280988"/>
            <a:ext cx="9502776" cy="0"/>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2" name="Line 15"/>
          <p:cNvSpPr>
            <a:spLocks noChangeShapeType="1"/>
          </p:cNvSpPr>
          <p:nvPr/>
        </p:nvSpPr>
        <p:spPr bwMode="auto">
          <a:xfrm flipH="1">
            <a:off x="417513"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1043" name="Line 17"/>
          <p:cNvSpPr>
            <a:spLocks noChangeShapeType="1"/>
          </p:cNvSpPr>
          <p:nvPr/>
        </p:nvSpPr>
        <p:spPr bwMode="auto">
          <a:xfrm>
            <a:off x="8656638" y="-147638"/>
            <a:ext cx="0" cy="5508626"/>
          </a:xfrm>
          <a:prstGeom prst="line">
            <a:avLst/>
          </a:prstGeom>
          <a:noFill/>
          <a:ln w="3175">
            <a:solidFill>
              <a:schemeClr val="tx1"/>
            </a:solidFill>
            <a:round/>
            <a:headEnd/>
            <a:tailEnd/>
          </a:ln>
          <a:extLst/>
        </p:spPr>
        <p:txBody>
          <a:bodyPr anchor="ctr"/>
          <a:lstStyle/>
          <a:p>
            <a:pPr>
              <a:defRPr/>
            </a:pPr>
            <a:endParaRPr lang="en-GB">
              <a:ln>
                <a:solidFill>
                  <a:schemeClr val="tx1"/>
                </a:solidFill>
              </a:ln>
              <a:latin typeface="Arial" pitchFamily="34" charset="0"/>
            </a:endParaRPr>
          </a:p>
        </p:txBody>
      </p:sp>
      <p:sp>
        <p:nvSpPr>
          <p:cNvPr id="6155" name="Title Placeholder 1"/>
          <p:cNvSpPr>
            <a:spLocks noGrp="1"/>
          </p:cNvSpPr>
          <p:nvPr>
            <p:ph type="title"/>
          </p:nvPr>
        </p:nvSpPr>
        <p:spPr bwMode="auto">
          <a:xfrm>
            <a:off x="417513" y="288000"/>
            <a:ext cx="8229600" cy="3111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9025"/>
            <a:ext cx="8229600" cy="3306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2" name="Text Box 9"/>
          <p:cNvSpPr txBox="1">
            <a:spLocks noChangeArrowheads="1"/>
          </p:cNvSpPr>
          <p:nvPr/>
        </p:nvSpPr>
        <p:spPr bwMode="auto">
          <a:xfrm>
            <a:off x="0" y="-352425"/>
            <a:ext cx="9144000" cy="233362"/>
          </a:xfrm>
          <a:prstGeom prst="rect">
            <a:avLst/>
          </a:prstGeom>
          <a:noFill/>
          <a:ln w="19050" algn="ctr">
            <a:noFill/>
            <a:miter lim="800000"/>
            <a:headEnd/>
            <a:tailEnd/>
          </a:ln>
          <a:effectLst/>
        </p:spPr>
        <p:txBody>
          <a:bodyPr lIns="90000" tIns="46800" rIns="90000" bIns="46800">
            <a:spAutoFit/>
          </a:bodyPr>
          <a:lstStyle/>
          <a:p>
            <a:pPr algn="ctr" defTabSz="762000" eaLnBrk="0" hangingPunct="0">
              <a:lnSpc>
                <a:spcPct val="90000"/>
              </a:lnSpc>
              <a:spcBef>
                <a:spcPct val="50000"/>
              </a:spcBef>
              <a:buClr>
                <a:schemeClr val="accent1"/>
              </a:buClr>
              <a:defRPr/>
            </a:pPr>
            <a:r>
              <a:rPr lang="en-US" sz="1000" dirty="0">
                <a:solidFill>
                  <a:schemeClr val="tx2"/>
                </a:solidFill>
                <a:latin typeface="+mn-lt"/>
                <a:cs typeface="+mn-cs"/>
              </a:rPr>
              <a:t>To change the document information in the footer, press [Alt + </a:t>
            </a:r>
            <a:r>
              <a:rPr lang="en-US" sz="1000" dirty="0" smtClean="0">
                <a:solidFill>
                  <a:schemeClr val="tx2"/>
                </a:solidFill>
                <a:latin typeface="+mn-lt"/>
                <a:cs typeface="+mn-cs"/>
              </a:rPr>
              <a:t>N, H]</a:t>
            </a:r>
            <a:endParaRPr lang="en-US" sz="1000" dirty="0">
              <a:solidFill>
                <a:schemeClr val="tx2"/>
              </a:solidFill>
              <a:latin typeface="+mn-lt"/>
              <a:cs typeface="+mn-cs"/>
            </a:endParaRPr>
          </a:p>
        </p:txBody>
      </p:sp>
      <p:sp>
        <p:nvSpPr>
          <p:cNvPr id="41" name="AutoShape 57"/>
          <p:cNvSpPr>
            <a:spLocks noChangeArrowheads="1"/>
          </p:cNvSpPr>
          <p:nvPr/>
        </p:nvSpPr>
        <p:spPr bwMode="auto">
          <a:xfrm>
            <a:off x="1474788" y="5208588"/>
            <a:ext cx="287337" cy="134937"/>
          </a:xfrm>
          <a:prstGeom prst="roundRect">
            <a:avLst>
              <a:gd name="adj" fmla="val 16667"/>
            </a:avLst>
          </a:prstGeom>
          <a:solidFill>
            <a:schemeClr val="bg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18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65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145</a:t>
            </a:r>
          </a:p>
        </p:txBody>
      </p:sp>
      <p:sp>
        <p:nvSpPr>
          <p:cNvPr id="43"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0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201 </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255</a:t>
            </a:r>
          </a:p>
        </p:txBody>
      </p:sp>
      <p:sp>
        <p:nvSpPr>
          <p:cNvPr id="44" name="AutoShape 59"/>
          <p:cNvSpPr>
            <a:spLocks noChangeArrowheads="1"/>
          </p:cNvSpPr>
          <p:nvPr/>
        </p:nvSpPr>
        <p:spPr bwMode="auto">
          <a:xfrm>
            <a:off x="2195513" y="5208588"/>
            <a:ext cx="287337" cy="134937"/>
          </a:xfrm>
          <a:prstGeom prst="roundRect">
            <a:avLst>
              <a:gd name="adj" fmla="val 16667"/>
            </a:avLst>
          </a:prstGeom>
          <a:solidFill>
            <a:schemeClr val="accent4"/>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r>
              <a:rPr lang="en-US" sz="500" b="1" dirty="0">
                <a:solidFill>
                  <a:schemeClr val="tx2"/>
                </a:solidFill>
                <a:latin typeface="+mn-lt"/>
                <a:cs typeface="Arial" panose="020B0604020202020204" pitchFamily="34" charset="0"/>
              </a:rPr>
              <a:t>R 104</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G 113</a:t>
            </a:r>
            <a:br>
              <a:rPr lang="en-US" sz="500" b="1" dirty="0">
                <a:solidFill>
                  <a:schemeClr val="tx2"/>
                </a:solidFill>
                <a:latin typeface="+mn-lt"/>
                <a:cs typeface="Arial" panose="020B0604020202020204" pitchFamily="34" charset="0"/>
              </a:rPr>
            </a:br>
            <a:r>
              <a:rPr lang="en-US" sz="500" b="1" dirty="0">
                <a:solidFill>
                  <a:schemeClr val="tx2"/>
                </a:solidFill>
                <a:latin typeface="+mn-lt"/>
                <a:cs typeface="Arial" panose="020B0604020202020204" pitchFamily="34" charset="0"/>
              </a:rPr>
              <a:t>B 122</a:t>
            </a:r>
          </a:p>
        </p:txBody>
      </p:sp>
      <p:sp>
        <p:nvSpPr>
          <p:cNvPr id="45" name="AutoShape 64"/>
          <p:cNvSpPr>
            <a:spLocks noChangeArrowheads="1"/>
          </p:cNvSpPr>
          <p:nvPr/>
        </p:nvSpPr>
        <p:spPr bwMode="auto">
          <a:xfrm>
            <a:off x="2916238" y="5208588"/>
            <a:ext cx="287337" cy="134937"/>
          </a:xfrm>
          <a:prstGeom prst="roundRect">
            <a:avLst>
              <a:gd name="adj" fmla="val 16667"/>
            </a:avLst>
          </a:prstGeom>
          <a:solidFill>
            <a:schemeClr val="accent6"/>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216</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217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218</a:t>
            </a:r>
          </a:p>
        </p:txBody>
      </p:sp>
      <p:sp>
        <p:nvSpPr>
          <p:cNvPr id="46" name="AutoShape 65"/>
          <p:cNvSpPr>
            <a:spLocks noChangeArrowheads="1"/>
          </p:cNvSpPr>
          <p:nvPr/>
        </p:nvSpPr>
        <p:spPr bwMode="auto">
          <a:xfrm>
            <a:off x="2555875" y="5208588"/>
            <a:ext cx="287338" cy="134937"/>
          </a:xfrm>
          <a:prstGeom prst="roundRect">
            <a:avLst>
              <a:gd name="adj" fmla="val 16667"/>
            </a:avLst>
          </a:prstGeom>
          <a:solidFill>
            <a:schemeClr val="accent4"/>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R 168</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G 187</a:t>
            </a:r>
            <a:br>
              <a:rPr lang="en-GB" sz="500" b="1" dirty="0">
                <a:solidFill>
                  <a:schemeClr val="tx2"/>
                </a:solidFill>
                <a:latin typeface="+mn-lt"/>
                <a:cs typeface="Arial" panose="020B0604020202020204" pitchFamily="34" charset="0"/>
              </a:rPr>
            </a:br>
            <a:r>
              <a:rPr lang="en-GB" sz="500" b="1" dirty="0">
                <a:solidFill>
                  <a:schemeClr val="tx2"/>
                </a:solidFill>
                <a:latin typeface="+mn-lt"/>
                <a:cs typeface="Arial" panose="020B0604020202020204" pitchFamily="34" charset="0"/>
              </a:rPr>
              <a:t>B 192</a:t>
            </a:r>
          </a:p>
        </p:txBody>
      </p:sp>
      <p:sp>
        <p:nvSpPr>
          <p:cNvPr id="47"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r>
              <a:rPr lang="en-GB" sz="500" b="1" dirty="0">
                <a:solidFill>
                  <a:schemeClr val="tx2"/>
                </a:solidFill>
                <a:latin typeface="+mn-lt"/>
                <a:cs typeface="Arial" panose="020B0604020202020204" pitchFamily="34" charset="0"/>
              </a:rPr>
              <a:t>Core and background </a:t>
            </a:r>
            <a:r>
              <a:rPr lang="en-GB" sz="500" b="1" dirty="0" smtClean="0">
                <a:solidFill>
                  <a:schemeClr val="tx2"/>
                </a:solidFill>
                <a:latin typeface="+mn-lt"/>
                <a:cs typeface="Arial" panose="020B0604020202020204" pitchFamily="34" charset="0"/>
              </a:rPr>
              <a:t>colors</a:t>
            </a:r>
            <a:r>
              <a:rPr lang="en-GB" sz="500" b="1" dirty="0">
                <a:solidFill>
                  <a:schemeClr val="tx2"/>
                </a:solidFill>
                <a:latin typeface="+mn-lt"/>
                <a:cs typeface="Arial" panose="020B0604020202020204" pitchFamily="34" charset="0"/>
              </a:rPr>
              <a:t>:</a:t>
            </a:r>
          </a:p>
        </p:txBody>
      </p:sp>
      <p:sp>
        <p:nvSpPr>
          <p:cNvPr id="48" name="AutoShape 57"/>
          <p:cNvSpPr>
            <a:spLocks noChangeArrowheads="1"/>
          </p:cNvSpPr>
          <p:nvPr/>
        </p:nvSpPr>
        <p:spPr bwMode="auto">
          <a:xfrm>
            <a:off x="1474788" y="5208588"/>
            <a:ext cx="287337" cy="134937"/>
          </a:xfrm>
          <a:prstGeom prst="roundRect">
            <a:avLst>
              <a:gd name="adj" fmla="val 16667"/>
            </a:avLst>
          </a:prstGeom>
          <a:solidFill>
            <a:schemeClr val="tx1"/>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49" name="AutoShape 58"/>
          <p:cNvSpPr>
            <a:spLocks noChangeArrowheads="1"/>
          </p:cNvSpPr>
          <p:nvPr/>
        </p:nvSpPr>
        <p:spPr bwMode="auto">
          <a:xfrm>
            <a:off x="1835150" y="5208588"/>
            <a:ext cx="287338" cy="134937"/>
          </a:xfrm>
          <a:prstGeom prst="roundRect">
            <a:avLst>
              <a:gd name="adj" fmla="val 16667"/>
            </a:avLst>
          </a:prstGeom>
          <a:solidFill>
            <a:schemeClr val="accent2"/>
          </a:solidFill>
          <a:ln w="9525">
            <a:noFill/>
            <a:round/>
            <a:headEnd/>
            <a:tailEnd/>
          </a:ln>
        </p:spPr>
        <p:txBody>
          <a:bodyPr lIns="18000" tIns="252000" rIns="18000" bIns="0"/>
          <a:lstStyle/>
          <a:p>
            <a:pPr defTabSz="603250" eaLnBrk="0" hangingPunct="0">
              <a:spcBef>
                <a:spcPct val="15000"/>
              </a:spcBef>
              <a:spcAft>
                <a:spcPct val="15000"/>
              </a:spcAft>
              <a:buClr>
                <a:schemeClr val="accent1"/>
              </a:buClr>
              <a:defRPr/>
            </a:pPr>
            <a:endParaRPr lang="en-US" sz="500" b="1">
              <a:solidFill>
                <a:schemeClr val="tx2"/>
              </a:solidFill>
              <a:latin typeface="+mn-lt"/>
              <a:cs typeface="Arial" panose="020B0604020202020204" pitchFamily="34" charset="0"/>
            </a:endParaRPr>
          </a:p>
        </p:txBody>
      </p:sp>
      <p:sp>
        <p:nvSpPr>
          <p:cNvPr id="50" name="AutoShape 59"/>
          <p:cNvSpPr>
            <a:spLocks noChangeArrowheads="1"/>
          </p:cNvSpPr>
          <p:nvPr/>
        </p:nvSpPr>
        <p:spPr bwMode="auto">
          <a:xfrm>
            <a:off x="2195513" y="5208588"/>
            <a:ext cx="287337" cy="134937"/>
          </a:xfrm>
          <a:prstGeom prst="roundRect">
            <a:avLst>
              <a:gd name="adj" fmla="val 16667"/>
            </a:avLst>
          </a:prstGeom>
          <a:solidFill>
            <a:schemeClr val="bg2"/>
          </a:solidFill>
          <a:ln w="9525">
            <a:noFill/>
            <a:round/>
            <a:headEnd/>
            <a:tailEnd/>
          </a:ln>
          <a:effectLst/>
        </p:spPr>
        <p:txBody>
          <a:bodyPr lIns="18000" tIns="252000" rIns="18000" bIns="0"/>
          <a:lstStyle/>
          <a:p>
            <a:pPr defTabSz="604647" eaLnBrk="0" fontAlgn="auto" hangingPunct="0">
              <a:spcBef>
                <a:spcPct val="15000"/>
              </a:spcBef>
              <a:spcAft>
                <a:spcPct val="15000"/>
              </a:spcAft>
              <a:buClr>
                <a:schemeClr val="accent1"/>
              </a:buClr>
              <a:defRPr/>
            </a:pPr>
            <a:endParaRPr lang="en-US" sz="500" b="1" dirty="0">
              <a:solidFill>
                <a:schemeClr val="tx2"/>
              </a:solidFill>
              <a:latin typeface="+mn-lt"/>
              <a:ea typeface="+mn-ea"/>
              <a:cs typeface="Arial" panose="020B0604020202020204" pitchFamily="34" charset="0"/>
            </a:endParaRPr>
          </a:p>
        </p:txBody>
      </p:sp>
      <p:sp>
        <p:nvSpPr>
          <p:cNvPr id="51" name="Rectangle 68"/>
          <p:cNvSpPr>
            <a:spLocks noChangeArrowheads="1"/>
          </p:cNvSpPr>
          <p:nvPr/>
        </p:nvSpPr>
        <p:spPr bwMode="auto">
          <a:xfrm>
            <a:off x="647700" y="5208588"/>
            <a:ext cx="792163" cy="134937"/>
          </a:xfrm>
          <a:prstGeom prst="rect">
            <a:avLst/>
          </a:prstGeom>
          <a:noFill/>
          <a:ln>
            <a:noFill/>
          </a:ln>
          <a:extLst/>
        </p:spPr>
        <p:txBody>
          <a:bodyPr wrap="none" lIns="18000" tIns="0" rIns="36000" bIns="0" anchor="ctr"/>
          <a:lstStyle/>
          <a:p>
            <a:pPr algn="r" defTabSz="603250" eaLnBrk="0" hangingPunct="0">
              <a:spcBef>
                <a:spcPct val="15000"/>
              </a:spcBef>
              <a:spcAft>
                <a:spcPct val="15000"/>
              </a:spcAft>
              <a:buClr>
                <a:schemeClr val="accent1"/>
              </a:buClr>
              <a:defRPr/>
            </a:pPr>
            <a:endParaRPr lang="en-GB" sz="500" b="1" dirty="0">
              <a:solidFill>
                <a:schemeClr val="tx2"/>
              </a:solidFill>
              <a:latin typeface="+mn-lt"/>
              <a:cs typeface="Arial" panose="020B0604020202020204" pitchFamily="34" charset="0"/>
            </a:endParaRPr>
          </a:p>
        </p:txBody>
      </p:sp>
      <p:sp>
        <p:nvSpPr>
          <p:cNvPr id="53" name="Slide Number Placeholder 5"/>
          <p:cNvSpPr txBox="1">
            <a:spLocks/>
          </p:cNvSpPr>
          <p:nvPr/>
        </p:nvSpPr>
        <p:spPr>
          <a:xfrm>
            <a:off x="433388" y="4643438"/>
            <a:ext cx="144462"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latin typeface="+mn-lt"/>
                <a:cs typeface="Arial" panose="020B0604020202020204" pitchFamily="34" charset="0"/>
              </a:rPr>
              <a:pPr>
                <a:defRPr/>
              </a:pPr>
              <a:t>‹#›</a:t>
            </a:fld>
            <a:endParaRPr lang="en-GB" dirty="0">
              <a:latin typeface="+mn-lt"/>
              <a:cs typeface="Arial" panose="020B0604020202020204" pitchFamily="34" charset="0"/>
            </a:endParaRPr>
          </a:p>
        </p:txBody>
      </p:sp>
      <p:sp>
        <p:nvSpPr>
          <p:cNvPr id="2" name="TextBox 1"/>
          <p:cNvSpPr txBox="1"/>
          <p:nvPr/>
        </p:nvSpPr>
        <p:spPr>
          <a:xfrm>
            <a:off x="1342800" y="4644000"/>
            <a:ext cx="5048250" cy="122237"/>
          </a:xfrm>
          <a:prstGeom prst="rect">
            <a:avLst/>
          </a:prstGeom>
          <a:noFill/>
        </p:spPr>
        <p:txBody>
          <a:bodyPr lIns="0" tIns="0" rIns="0" bIns="0">
            <a:spAutoFit/>
          </a:bodyPr>
          <a:lstStyle/>
          <a:p>
            <a:r>
              <a:rPr lang="en-GB" sz="800" dirty="0" smtClean="0">
                <a:solidFill>
                  <a:schemeClr val="bg1"/>
                </a:solidFill>
                <a:latin typeface="+mn-lt"/>
                <a:cs typeface="Arial" charset="0"/>
              </a:rPr>
              <a:t>© Nokia Solutions and Networks 2014</a:t>
            </a:r>
          </a:p>
        </p:txBody>
      </p:sp>
      <p:sp>
        <p:nvSpPr>
          <p:cNvPr id="29" name="Footer Placeholder 27"/>
          <p:cNvSpPr>
            <a:spLocks noGrp="1"/>
          </p:cNvSpPr>
          <p:nvPr>
            <p:ph type="ftr" sz="quarter" idx="3"/>
          </p:nvPr>
        </p:nvSpPr>
        <p:spPr>
          <a:xfrm>
            <a:off x="432000" y="4789425"/>
            <a:ext cx="5047200" cy="122400"/>
          </a:xfrm>
          <a:prstGeom prst="rect">
            <a:avLst/>
          </a:prstGeom>
        </p:spPr>
        <p:txBody>
          <a:bodyPr vert="horz" lIns="0" tIns="0" rIns="0" bIns="0" rtlCol="0" anchor="ctr"/>
          <a:lstStyle>
            <a:lvl1pPr algn="l">
              <a:defRPr sz="800">
                <a:solidFill>
                  <a:schemeClr val="tx1">
                    <a:tint val="75000"/>
                  </a:schemeClr>
                </a:solidFill>
                <a:latin typeface="+mn-lt"/>
              </a:defRPr>
            </a:lvl1pPr>
          </a:lstStyle>
          <a:p>
            <a:r>
              <a:rPr lang="en-GB" smtClean="0">
                <a:solidFill>
                  <a:schemeClr val="bg1"/>
                </a:solidFill>
                <a:cs typeface="Arial" panose="020B0604020202020204" pitchFamily="34" charset="0"/>
              </a:rPr>
              <a:t>&lt;Change information classification in footer&gt;</a:t>
            </a:r>
            <a:endParaRPr lang="en-GB" dirty="0" smtClean="0">
              <a:solidFill>
                <a:schemeClr val="bg1"/>
              </a:solidFill>
              <a:cs typeface="Arial" panose="020B0604020202020204" pitchFamily="34" charset="0"/>
            </a:endParaRPr>
          </a:p>
        </p:txBody>
      </p:sp>
      <p:sp>
        <p:nvSpPr>
          <p:cNvPr id="28" name="TextBox 27" descr="casecode"/>
          <p:cNvSpPr txBox="1"/>
          <p:nvPr/>
        </p:nvSpPr>
        <p:spPr>
          <a:xfrm>
            <a:off x="433388" y="4948593"/>
            <a:ext cx="924933" cy="123111"/>
          </a:xfrm>
          <a:prstGeom prst="rect">
            <a:avLst/>
          </a:prstGeom>
        </p:spPr>
        <p:txBody>
          <a:bodyPr wrap="none" lIns="0" tIns="0" rIns="0" bIns="0" anchor="ctr">
            <a:spAutoFit/>
          </a:bodyPr>
          <a:lstStyle>
            <a:defPPr>
              <a:defRPr lang="en-US"/>
            </a:defPPr>
            <a:lvl1pPr algn="r">
              <a:defRPr sz="900">
                <a:solidFill>
                  <a:schemeClr val="tx1">
                    <a:tint val="75000"/>
                  </a:schemeClr>
                </a:solidFill>
              </a:defRPr>
            </a:lvl1pPr>
          </a:lstStyle>
          <a:p>
            <a:pPr algn="l">
              <a:defRPr/>
            </a:pPr>
            <a:r>
              <a:rPr lang="it-IT" sz="800" smtClean="0">
                <a:solidFill>
                  <a:schemeClr val="bg1"/>
                </a:solidFill>
                <a:latin typeface="+mn-lt"/>
                <a:ea typeface="Nokia Pure Text Light" pitchFamily="34" charset="0"/>
                <a:cs typeface="Nokia Pure Text Light" pitchFamily="34" charset="0"/>
              </a:rPr>
              <a:t>Nokia template.pptx</a:t>
            </a:r>
            <a:endParaRPr lang="en-GB" sz="800" dirty="0">
              <a:solidFill>
                <a:schemeClr val="bg1"/>
              </a:solidFill>
              <a:latin typeface="+mn-lt"/>
              <a:ea typeface="Nokia Pure Text Light" pitchFamily="34" charset="0"/>
              <a:cs typeface="Nokia Pure Text Light" pitchFamily="34" charset="0"/>
            </a:endParaRPr>
          </a:p>
        </p:txBody>
      </p:sp>
      <p:sp>
        <p:nvSpPr>
          <p:cNvPr id="30" name="Date Placeholder 3"/>
          <p:cNvSpPr txBox="1">
            <a:spLocks/>
          </p:cNvSpPr>
          <p:nvPr/>
        </p:nvSpPr>
        <p:spPr>
          <a:xfrm>
            <a:off x="722313" y="4643438"/>
            <a:ext cx="687387" cy="138112"/>
          </a:xfrm>
          <a:prstGeom prst="rect">
            <a:avLst/>
          </a:prstGeom>
        </p:spPr>
        <p:txBody>
          <a:bodyPr lIns="0" tIns="0" rIns="0" bIns="0"/>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FEF4778-5275-AF44-A3A2-413C53D52084}" type="datetime1">
              <a:rPr lang="en-GB" sz="800" smtClean="0">
                <a:latin typeface="+mn-lt"/>
                <a:cs typeface="Arial" panose="020B0604020202020204" pitchFamily="34" charset="0"/>
              </a:rPr>
              <a:pPr>
                <a:defRPr/>
              </a:pPr>
              <a:t>21/07/2015</a:t>
            </a:fld>
            <a:endParaRPr lang="en-GB" sz="800" dirty="0">
              <a:latin typeface="+mn-lt"/>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4" r:id="rId1"/>
    <p:sldLayoutId id="2147483808" r:id="rId2"/>
    <p:sldLayoutId id="2147483809" r:id="rId3"/>
    <p:sldLayoutId id="2147483810" r:id="rId4"/>
    <p:sldLayoutId id="2147483811"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1800" b="1" kern="1200">
          <a:solidFill>
            <a:schemeClr val="tx2"/>
          </a:solidFill>
          <a:latin typeface="+mj-lt"/>
          <a:ea typeface="ヒラギノ角ゴ Pro W3"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24192"/>
        </a:solidFill>
        <a:effectLst/>
      </p:bgPr>
    </p:bg>
    <p:spTree>
      <p:nvGrpSpPr>
        <p:cNvPr id="1" name=""/>
        <p:cNvGrpSpPr/>
        <p:nvPr/>
      </p:nvGrpSpPr>
      <p:grpSpPr>
        <a:xfrm>
          <a:off x="0" y="0"/>
          <a:ext cx="0" cy="0"/>
          <a:chOff x="0" y="0"/>
          <a:chExt cx="0" cy="0"/>
        </a:xfrm>
      </p:grpSpPr>
      <p:pic>
        <p:nvPicPr>
          <p:cNvPr id="7" name="Picture 2"/>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pic>
        <p:nvPicPr>
          <p:cNvPr id="8" name="Picture 3"/>
          <p:cNvPicPr>
            <a:picLocks noChangeAspect="1"/>
          </p:cNvPicPr>
          <p:nvPr/>
        </p:nvPicPr>
        <p:blipFill>
          <a:blip r:embed="rId3"/>
          <a:srcRect/>
          <a:stretch>
            <a:fillRect/>
          </a:stretch>
        </p:blipFill>
        <p:spPr bwMode="auto">
          <a:xfrm>
            <a:off x="3708400" y="2430463"/>
            <a:ext cx="1727200" cy="282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3"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5"/>
          <p:cNvSpPr>
            <a:spLocks noGrp="1"/>
          </p:cNvSpPr>
          <p:nvPr>
            <p:ph type="body" sz="quarter" idx="10"/>
          </p:nvPr>
        </p:nvSpPr>
        <p:spPr>
          <a:xfrm>
            <a:off x="422363" y="678190"/>
            <a:ext cx="8244000" cy="2253600"/>
          </a:xfrm>
        </p:spPr>
        <p:txBody>
          <a:bodyPr/>
          <a:lstStyle/>
          <a:p>
            <a:pPr algn="ctr" eaLnBrk="1" hangingPunct="1"/>
            <a:r>
              <a:rPr lang="en-US" sz="5500" dirty="0" smtClean="0">
                <a:ea typeface="ヒラギノ角ゴ Pro W3"/>
                <a:cs typeface="ヒラギノ角ゴ Pro W3"/>
              </a:rPr>
              <a:t>Diving into </a:t>
            </a:r>
          </a:p>
          <a:p>
            <a:pPr algn="ctr" eaLnBrk="1" hangingPunct="1"/>
            <a:r>
              <a:rPr lang="en-US" sz="5500" dirty="0" smtClean="0">
                <a:ea typeface="ヒラギノ角ゴ Pro W3"/>
                <a:cs typeface="ヒラギノ角ゴ Pro W3"/>
              </a:rPr>
              <a:t>C++ linker</a:t>
            </a:r>
          </a:p>
        </p:txBody>
      </p:sp>
      <p:sp>
        <p:nvSpPr>
          <p:cNvPr id="5" name="Footer Placeholder 4"/>
          <p:cNvSpPr>
            <a:spLocks noGrp="1"/>
          </p:cNvSpPr>
          <p:nvPr>
            <p:ph type="ftr" sz="quarter" idx="12"/>
          </p:nvPr>
        </p:nvSpPr>
        <p:spPr/>
        <p:txBody>
          <a:bodyPr/>
          <a:lstStyle/>
          <a:p>
            <a:r>
              <a:rPr lang="en-GB" dirty="0" smtClean="0">
                <a:solidFill>
                  <a:schemeClr val="bg1"/>
                </a:solidFill>
                <a:cs typeface="Arial" panose="020B0604020202020204" pitchFamily="34" charset="0"/>
              </a:rPr>
              <a:t>&lt;Change information classification in footer&gt;</a:t>
            </a:r>
          </a:p>
        </p:txBody>
      </p:sp>
      <p:sp>
        <p:nvSpPr>
          <p:cNvPr id="8" name="Text Placeholder 7"/>
          <p:cNvSpPr>
            <a:spLocks noGrp="1"/>
          </p:cNvSpPr>
          <p:nvPr>
            <p:ph type="body" sz="quarter" idx="13"/>
          </p:nvPr>
        </p:nvSpPr>
        <p:spPr>
          <a:xfrm>
            <a:off x="422276" y="3379437"/>
            <a:ext cx="8243887" cy="920505"/>
          </a:xfrm>
        </p:spPr>
        <p:txBody>
          <a:bodyPr/>
          <a:lstStyle/>
          <a:p>
            <a:pPr eaLnBrk="1" hangingPunct="1">
              <a:defRPr/>
            </a:pPr>
            <a:r>
              <a:rPr lang="en-US" sz="2200" dirty="0" smtClean="0"/>
              <a:t>Denis Bakhvalov</a:t>
            </a:r>
          </a:p>
          <a:p>
            <a:pPr eaLnBrk="1" hangingPunct="1">
              <a:defRPr/>
            </a:pPr>
            <a:r>
              <a:rPr lang="en-GB" sz="2200" dirty="0" smtClean="0"/>
              <a:t>29-07-</a:t>
            </a:r>
            <a:r>
              <a:rPr lang="pl-PL" sz="2200" dirty="0" smtClean="0"/>
              <a:t>201</a:t>
            </a:r>
            <a:r>
              <a:rPr lang="en-US" sz="2200" dirty="0" smtClean="0"/>
              <a:t>5</a:t>
            </a:r>
            <a:endParaRPr lang="en-GB" sz="2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Linking</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131590"/>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pic>
        <p:nvPicPr>
          <p:cNvPr id="3074" name="Picture 2" descr="D:\userdata\bakhvalo\My Documents\GitHub\Linker\Pictures\LinkingFunction.jpg"/>
          <p:cNvPicPr>
            <a:picLocks noChangeAspect="1" noChangeArrowheads="1"/>
          </p:cNvPicPr>
          <p:nvPr/>
        </p:nvPicPr>
        <p:blipFill>
          <a:blip r:embed="rId2"/>
          <a:srcRect/>
          <a:stretch>
            <a:fillRect/>
          </a:stretch>
        </p:blipFill>
        <p:spPr bwMode="auto">
          <a:xfrm>
            <a:off x="5511105" y="1347614"/>
            <a:ext cx="3381375" cy="2286000"/>
          </a:xfrm>
          <a:prstGeom prst="rect">
            <a:avLst/>
          </a:prstGeom>
          <a:noFill/>
        </p:spPr>
      </p:pic>
      <p:sp>
        <p:nvSpPr>
          <p:cNvPr id="12" name="Rectangle 11"/>
          <p:cNvSpPr/>
          <p:nvPr/>
        </p:nvSpPr>
        <p:spPr>
          <a:xfrm>
            <a:off x="4716016" y="1851670"/>
            <a:ext cx="1212511"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p:txBody>
      </p:sp>
      <p:sp>
        <p:nvSpPr>
          <p:cNvPr id="13" name="Rectangle 12"/>
          <p:cNvSpPr/>
          <p:nvPr/>
        </p:nvSpPr>
        <p:spPr>
          <a:xfrm>
            <a:off x="4427984" y="3147814"/>
            <a:ext cx="1510670" cy="307777"/>
          </a:xfrm>
          <a:prstGeom prst="rect">
            <a:avLst/>
          </a:prstGeom>
        </p:spPr>
        <p:txBody>
          <a:bodyPr wrap="non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Analysis using nm tool</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864096" y="1347614"/>
            <a:ext cx="3059832"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endParaRPr lang="en-US" dirty="0"/>
          </a:p>
        </p:txBody>
      </p:sp>
      <p:sp>
        <p:nvSpPr>
          <p:cNvPr id="9" name="Rectangle 8"/>
          <p:cNvSpPr/>
          <p:nvPr/>
        </p:nvSpPr>
        <p:spPr>
          <a:xfrm>
            <a:off x="827584" y="680378"/>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995936" y="1275606"/>
            <a:ext cx="5153888" cy="3385542"/>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0000000000000010 T main</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executable</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0000000000400528 0000000000000006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0000000000400530 0000000000000010 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11" name="Rectangle 10"/>
          <p:cNvSpPr/>
          <p:nvPr/>
        </p:nvSpPr>
        <p:spPr>
          <a:xfrm>
            <a:off x="5292080" y="699542"/>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7494"/>
            <a:ext cx="8229600" cy="480423"/>
          </a:xfrm>
        </p:spPr>
        <p:txBody>
          <a:bodyPr/>
          <a:lstStyle/>
          <a:p>
            <a:pPr algn="ctr"/>
            <a:r>
              <a:rPr lang="en-US" sz="3200" dirty="0" smtClean="0"/>
              <a:t>One more example…</a:t>
            </a:r>
            <a:endParaRPr lang="en-US" sz="3200" dirty="0"/>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179512" y="195486"/>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8" name="Rectangle 7"/>
          <p:cNvSpPr/>
          <p:nvPr/>
        </p:nvSpPr>
        <p:spPr>
          <a:xfrm>
            <a:off x="144016" y="1549117"/>
            <a:ext cx="3995936" cy="2246769"/>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statInt</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double </a:t>
            </a:r>
            <a:r>
              <a:rPr lang="en-US" sz="1400" dirty="0" err="1" smtClean="0">
                <a:solidFill>
                  <a:schemeClr val="bg2"/>
                </a:solidFill>
                <a:latin typeface="Consolas" pitchFamily="49" charset="0"/>
                <a:ea typeface="ヒラギノ角ゴ Pro W3" charset="0"/>
                <a:cs typeface="Consolas" pitchFamily="49" charset="0"/>
              </a:rPr>
              <a:t>statDNotInit</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char </a:t>
            </a:r>
            <a:r>
              <a:rPr lang="en-US" sz="1400" dirty="0" err="1" smtClean="0">
                <a:solidFill>
                  <a:schemeClr val="bg2"/>
                </a:solidFill>
                <a:latin typeface="Consolas" pitchFamily="49" charset="0"/>
                <a:ea typeface="ヒラギノ角ゴ Pro W3" charset="0"/>
                <a:cs typeface="Consolas" pitchFamily="49" charset="0"/>
              </a:rPr>
              <a:t>globChar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localInt</a:t>
            </a:r>
            <a:r>
              <a:rPr lang="en-US" sz="1400" dirty="0" smtClean="0">
                <a:solidFill>
                  <a:schemeClr val="bg2"/>
                </a:solidFill>
                <a:latin typeface="Consolas" pitchFamily="49" charset="0"/>
                <a:ea typeface="ヒラギノ角ゴ Pro W3" charset="0"/>
                <a:cs typeface="Consolas" pitchFamily="49" charset="0"/>
              </a:rPr>
              <a:t> = 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dirty="0"/>
          </a:p>
        </p:txBody>
      </p:sp>
      <p:sp>
        <p:nvSpPr>
          <p:cNvPr id="9" name="Rectangle 8"/>
          <p:cNvSpPr/>
          <p:nvPr/>
        </p:nvSpPr>
        <p:spPr>
          <a:xfrm>
            <a:off x="683568" y="824394"/>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10" name="Rectangle 9"/>
          <p:cNvSpPr/>
          <p:nvPr/>
        </p:nvSpPr>
        <p:spPr>
          <a:xfrm>
            <a:off x="3707904" y="1618803"/>
            <a:ext cx="5153888" cy="1384995"/>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0000000000000021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0000000000000001 B </a:t>
            </a:r>
            <a:r>
              <a:rPr lang="en-US" sz="1400" dirty="0" err="1" smtClean="0">
                <a:solidFill>
                  <a:schemeClr val="bg2"/>
                </a:solidFill>
                <a:latin typeface="Consolas" pitchFamily="49" charset="0"/>
                <a:ea typeface="ヒラギノ角ゴ Pro W3" charset="0"/>
                <a:cs typeface="Consolas" pitchFamily="49" charset="0"/>
              </a:rPr>
              <a:t>globChar</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0000000000000008 0000000000000008 b </a:t>
            </a:r>
            <a:r>
              <a:rPr lang="en-US" sz="1400" dirty="0" err="1" smtClean="0">
                <a:solidFill>
                  <a:schemeClr val="bg2"/>
                </a:solidFill>
                <a:latin typeface="Consolas" pitchFamily="49" charset="0"/>
                <a:ea typeface="ヒラギノ角ゴ Pro W3" charset="0"/>
                <a:cs typeface="Consolas" pitchFamily="49" charset="0"/>
              </a:rPr>
              <a:t>statDNotInit</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statInt</a:t>
            </a:r>
            <a:endParaRPr lang="en-US" dirty="0"/>
          </a:p>
        </p:txBody>
      </p:sp>
      <p:sp>
        <p:nvSpPr>
          <p:cNvPr id="11" name="Rectangle 10"/>
          <p:cNvSpPr/>
          <p:nvPr/>
        </p:nvSpPr>
        <p:spPr>
          <a:xfrm>
            <a:off x="5148064" y="824394"/>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2" name="Rectangle 11"/>
          <p:cNvSpPr/>
          <p:nvPr/>
        </p:nvSpPr>
        <p:spPr>
          <a:xfrm>
            <a:off x="107504" y="4155926"/>
            <a:ext cx="8155641"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Full description can be found here </a:t>
            </a:r>
            <a:r>
              <a:rPr lang="en-US" sz="1400" i="1" dirty="0" smtClean="0">
                <a:solidFill>
                  <a:schemeClr val="bg2"/>
                </a:solidFill>
                <a:latin typeface="+mn-lt"/>
                <a:ea typeface="ヒラギノ角ゴ Pro W3" charset="0"/>
                <a:cs typeface="Consolas" pitchFamily="49" charset="0"/>
              </a:rPr>
              <a:t>https://sourceware.org/binutils/docs/binutils/nm.html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8" name="Rectangle 7"/>
          <p:cNvSpPr/>
          <p:nvPr/>
        </p:nvSpPr>
        <p:spPr>
          <a:xfrm>
            <a:off x="432048" y="902786"/>
            <a:ext cx="3995936"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A</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0" name="Rectangle 9"/>
          <p:cNvSpPr/>
          <p:nvPr/>
        </p:nvSpPr>
        <p:spPr>
          <a:xfrm>
            <a:off x="3378552" y="915566"/>
            <a:ext cx="5153888" cy="3539430"/>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B.cpp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#include &lt;</a:t>
            </a:r>
            <a:r>
              <a:rPr lang="en-US" sz="1400" dirty="0" err="1" smtClean="0">
                <a:solidFill>
                  <a:schemeClr val="bg2"/>
                </a:solidFill>
                <a:latin typeface="Consolas" pitchFamily="49" charset="0"/>
                <a:ea typeface="ヒラギノ角ゴ Pro W3" charset="0"/>
                <a:cs typeface="Consolas" pitchFamily="49" charset="0"/>
              </a:rPr>
              <a:t>stdio.h</a:t>
            </a:r>
            <a:r>
              <a:rPr lang="en-US" sz="1400" dirty="0" smtClean="0">
                <a:solidFill>
                  <a:schemeClr val="bg2"/>
                </a:solidFill>
                <a:latin typeface="Consolas" pitchFamily="49" charset="0"/>
                <a:ea typeface="ヒラギノ角ゴ Pro W3" charset="0"/>
                <a:cs typeface="Consolas" pitchFamily="49" charset="0"/>
              </a:rPr>
              <a:t>&gt;</a:t>
            </a: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struct</a:t>
            </a:r>
            <a:r>
              <a:rPr lang="en-US" sz="1400" dirty="0" smtClean="0">
                <a:solidFill>
                  <a:schemeClr val="bg2"/>
                </a:solidFill>
                <a:latin typeface="Consolas" pitchFamily="49" charset="0"/>
                <a:ea typeface="ヒラギノ角ゴ Pro W3" charset="0"/>
                <a:cs typeface="Consolas" pitchFamily="49" charset="0"/>
              </a:rPr>
              <a:t> S</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printf</a:t>
            </a:r>
            <a:r>
              <a:rPr lang="en-US" sz="1400" dirty="0" smtClean="0">
                <a:solidFill>
                  <a:schemeClr val="bg2"/>
                </a:solidFill>
                <a:latin typeface="Consolas" pitchFamily="49" charset="0"/>
                <a:ea typeface="ヒラギノ角ゴ Pro W3" charset="0"/>
                <a:cs typeface="Consolas" pitchFamily="49" charset="0"/>
              </a:rPr>
              <a:t>(“</a:t>
            </a:r>
            <a:r>
              <a:rPr lang="en-US" sz="1400" dirty="0"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.cpp\n");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t>
            </a:r>
            <a:r>
              <a:rPr lang="en-US" sz="1400" dirty="0" err="1" smtClean="0">
                <a:solidFill>
                  <a:srgbClr val="00B050"/>
                </a:solidFill>
                <a:latin typeface="Consolas" pitchFamily="49" charset="0"/>
                <a:ea typeface="ヒラギノ角ゴ Pro W3" charset="0"/>
                <a:cs typeface="Consolas" pitchFamily="49" charset="0"/>
              </a:rPr>
              <a:t>B</a:t>
            </a: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 </a:t>
            </a:r>
            <a:r>
              <a:rPr lang="en-US" sz="1400" dirty="0" err="1" smtClean="0">
                <a:solidFill>
                  <a:schemeClr val="bg2"/>
                </a:solidFill>
                <a:latin typeface="Consolas" pitchFamily="49" charset="0"/>
                <a:ea typeface="ヒラギノ角ゴ Pro W3" charset="0"/>
                <a:cs typeface="Consolas" pitchFamily="49" charset="0"/>
              </a:rPr>
              <a:t>s</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s.foo();</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
        <p:nvSpPr>
          <p:cNvPr id="12" name="Rectangle 11"/>
          <p:cNvSpPr/>
          <p:nvPr/>
        </p:nvSpPr>
        <p:spPr>
          <a:xfrm>
            <a:off x="6408712" y="901045"/>
            <a:ext cx="4572000" cy="2246769"/>
          </a:xfrm>
          <a:prstGeom prst="rect">
            <a:avLst/>
          </a:prstGeom>
        </p:spPr>
        <p:txBody>
          <a:bodyPr>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main.cpp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main()</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fooA</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fooB</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1600438"/>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p:txBody>
      </p:sp>
      <p:sp>
        <p:nvSpPr>
          <p:cNvPr id="7" name="Rectangle 6"/>
          <p:cNvSpPr/>
          <p:nvPr/>
        </p:nvSpPr>
        <p:spPr>
          <a:xfrm>
            <a:off x="490128" y="4083918"/>
            <a:ext cx="8155641" cy="523220"/>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Breaking one definition rule.</a:t>
            </a:r>
          </a:p>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 </a:t>
            </a:r>
            <a:r>
              <a:rPr lang="en-US" sz="1400" i="1" dirty="0" smtClean="0">
                <a:solidFill>
                  <a:schemeClr val="bg2"/>
                </a:solidFill>
                <a:latin typeface="+mn-lt"/>
                <a:ea typeface="ヒラギノ角ゴ Pro W3" charset="0"/>
                <a:cs typeface="Consolas" pitchFamily="49" charset="0"/>
              </a:rPr>
              <a:t>          C++ $</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108543"/>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err="1" smtClean="0">
                <a:solidFill>
                  <a:schemeClr val="bg2"/>
                </a:solidFill>
                <a:latin typeface="Consolas" pitchFamily="49" charset="0"/>
                <a:ea typeface="ヒラギノ角ゴ Pro W3" charset="0"/>
                <a:cs typeface="Consolas" pitchFamily="49" charset="0"/>
              </a:rPr>
              <a:t>A.cpp</a:t>
            </a:r>
          </a:p>
          <a:p>
            <a:r>
              <a:rPr lang="en-US" sz="1400" dirty="0" smtClean="0">
                <a:solidFill>
                  <a:schemeClr val="bg2"/>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endParaRPr lang="en-US" sz="14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smtClean="0"/>
              <a:t>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755576" y="915566"/>
            <a:ext cx="4259499" cy="3323987"/>
          </a:xfrm>
          <a:prstGeom prst="rect">
            <a:avLst/>
          </a:prstGeom>
        </p:spPr>
        <p:txBody>
          <a:bodyPr wrap="none">
            <a:spAutoFit/>
          </a:bodyPr>
          <a:lstStyle/>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A.cpp</a:t>
            </a:r>
          </a:p>
          <a:p>
            <a:r>
              <a:rPr lang="en-US" sz="1400" dirty="0" smtClean="0">
                <a:solidFill>
                  <a:srgbClr val="00B050"/>
                </a:solidFill>
                <a:latin typeface="Consolas" pitchFamily="49" charset="0"/>
                <a:ea typeface="ヒラギノ角ゴ Pro W3" charset="0"/>
                <a:cs typeface="Consolas" pitchFamily="49" charset="0"/>
              </a:rPr>
              <a:t>A.cpp</a:t>
            </a:r>
          </a:p>
          <a:p>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A.o</a:t>
            </a:r>
            <a:r>
              <a:rPr lang="en-US" sz="1400" dirty="0" smtClean="0">
                <a:solidFill>
                  <a:schemeClr val="bg2"/>
                </a:solidFill>
                <a:latin typeface="Consolas" pitchFamily="49" charset="0"/>
                <a:ea typeface="ヒラギノ角ゴ Pro W3" charset="0"/>
                <a:cs typeface="Consolas" pitchFamily="49" charset="0"/>
              </a:rPr>
              <a:t> A.cpp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B.o</a:t>
            </a:r>
            <a:r>
              <a:rPr lang="en-US" sz="1400" dirty="0" smtClean="0">
                <a:solidFill>
                  <a:schemeClr val="bg2"/>
                </a:solidFill>
                <a:latin typeface="Consolas" pitchFamily="49" charset="0"/>
                <a:ea typeface="ヒラギノ角ゴ Pro W3" charset="0"/>
                <a:cs typeface="Consolas" pitchFamily="49" charset="0"/>
              </a:rPr>
              <a:t> B.cpp</a:t>
            </a:r>
          </a:p>
          <a:p>
            <a:r>
              <a:rPr lang="en-US" sz="1400" dirty="0" smtClean="0">
                <a:solidFill>
                  <a:schemeClr val="bg2"/>
                </a:solidFill>
                <a:latin typeface="Consolas" pitchFamily="49" charset="0"/>
                <a:ea typeface="ヒラギノ角ゴ Pro W3" charset="0"/>
                <a:cs typeface="Consolas" pitchFamily="49" charset="0"/>
              </a:rPr>
              <a:t>$ g++ -c -Wall -</a:t>
            </a:r>
            <a:r>
              <a:rPr lang="en-US" sz="1400" dirty="0" err="1" smtClean="0">
                <a:solidFill>
                  <a:schemeClr val="bg2"/>
                </a:solidFill>
                <a:latin typeface="Consolas" pitchFamily="49" charset="0"/>
                <a:ea typeface="ヒラギノ角ゴ Pro W3" charset="0"/>
                <a:cs typeface="Consolas" pitchFamily="49" charset="0"/>
              </a:rPr>
              <a:t>Werror</a:t>
            </a:r>
            <a:r>
              <a:rPr lang="en-US" sz="1400" dirty="0" smtClean="0">
                <a:solidFill>
                  <a:schemeClr val="bg2"/>
                </a:solidFill>
                <a:latin typeface="Consolas" pitchFamily="49" charset="0"/>
                <a:ea typeface="ヒラギノ角ゴ Pro W3" charset="0"/>
                <a:cs typeface="Consolas" pitchFamily="49" charset="0"/>
              </a:rPr>
              <a:t> -o </a:t>
            </a:r>
            <a:r>
              <a:rPr lang="en-US" sz="1400" dirty="0" err="1" smtClean="0">
                <a:solidFill>
                  <a:schemeClr val="bg2"/>
                </a:solidFill>
                <a:latin typeface="Consolas" pitchFamily="49" charset="0"/>
                <a:ea typeface="ヒラギノ角ゴ Pro W3" charset="0"/>
                <a:cs typeface="Consolas" pitchFamily="49" charset="0"/>
              </a:rPr>
              <a:t>main.o</a:t>
            </a:r>
            <a:r>
              <a:rPr lang="en-US" sz="1400" dirty="0" smtClean="0">
                <a:solidFill>
                  <a:schemeClr val="bg2"/>
                </a:solidFill>
                <a:latin typeface="Consolas" pitchFamily="49" charset="0"/>
                <a:ea typeface="ヒラギノ角ゴ Pro W3" charset="0"/>
                <a:cs typeface="Consolas" pitchFamily="49" charset="0"/>
              </a:rPr>
              <a:t> main.cpp</a:t>
            </a:r>
          </a:p>
          <a:p>
            <a:r>
              <a:rPr lang="en-US" sz="1400" dirty="0" smtClean="0">
                <a:solidFill>
                  <a:schemeClr val="bg2"/>
                </a:solidFill>
                <a:latin typeface="Consolas" pitchFamily="49" charset="0"/>
                <a:ea typeface="ヒラギノ角ゴ Pro W3" charset="0"/>
                <a:cs typeface="Consolas" pitchFamily="49" charset="0"/>
              </a:rPr>
              <a:t>$ g++ -o </a:t>
            </a:r>
            <a:r>
              <a:rPr lang="en-US" sz="1400" dirty="0" err="1" smtClean="0">
                <a:solidFill>
                  <a:schemeClr val="bg2"/>
                </a:solidFill>
                <a:latin typeface="Consolas" pitchFamily="49" charset="0"/>
                <a:ea typeface="ヒラギノ角ゴ Pro W3" charset="0"/>
                <a:cs typeface="Consolas" pitchFamily="49" charset="0"/>
              </a:rPr>
              <a:t>simpleExample</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B.o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rgbClr val="00B050"/>
                </a:solidFill>
                <a:latin typeface="Consolas" pitchFamily="49" charset="0"/>
                <a:ea typeface="ヒラギノ角ゴ Pro W3" charset="0"/>
                <a:cs typeface="Consolas" pitchFamily="49" charset="0"/>
              </a:rPr>
              <a:t>A.o</a:t>
            </a:r>
            <a:r>
              <a:rPr lang="en-US" sz="1400" dirty="0" smtClean="0">
                <a:solidFill>
                  <a:srgbClr val="00B050"/>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main.o</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simpleExample</a:t>
            </a:r>
            <a:endParaRPr lang="en-US" sz="1400" dirty="0" smtClean="0">
              <a:solidFill>
                <a:schemeClr val="bg2"/>
              </a:solidFill>
              <a:latin typeface="Consolas" pitchFamily="49" charset="0"/>
              <a:ea typeface="ヒラギノ角ゴ Pro W3" charset="0"/>
              <a:cs typeface="Consolas" pitchFamily="49" charset="0"/>
            </a:endParaRPr>
          </a:p>
          <a:p>
            <a:r>
              <a:rPr lang="en-US" sz="1400" dirty="0" smtClean="0">
                <a:solidFill>
                  <a:srgbClr val="00B050"/>
                </a:solidFill>
                <a:latin typeface="Consolas" pitchFamily="49" charset="0"/>
                <a:ea typeface="ヒラギノ角ゴ Pro W3" charset="0"/>
                <a:cs typeface="Consolas" pitchFamily="49" charset="0"/>
              </a:rPr>
              <a:t>B.cpp</a:t>
            </a:r>
          </a:p>
          <a:p>
            <a:r>
              <a:rPr lang="en-US" sz="1400" dirty="0" smtClean="0">
                <a:solidFill>
                  <a:srgbClr val="00B050"/>
                </a:solidFill>
                <a:latin typeface="Consolas" pitchFamily="49" charset="0"/>
                <a:ea typeface="ヒラギノ角ゴ Pro W3" charset="0"/>
                <a:cs typeface="Consolas" pitchFamily="49" charset="0"/>
              </a:rPr>
              <a:t>B.cpp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smtClean="0"/>
              <a:t>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808735"/>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0000000000400578 &lt;_Z4fooAv&gt;:</a:t>
            </a:r>
          </a:p>
          <a:p>
            <a:r>
              <a:rPr lang="en-US" sz="1050" dirty="0" smtClean="0">
                <a:solidFill>
                  <a:schemeClr val="bg2"/>
                </a:solidFill>
                <a:latin typeface="Consolas" pitchFamily="49" charset="0"/>
                <a:ea typeface="ヒラギノ角ゴ Pro W3" charset="0"/>
                <a:cs typeface="Consolas" pitchFamily="49" charset="0"/>
              </a:rPr>
              <a:t>  400578: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400579: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40057c: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400580: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400584:       e8 2b 00 00 00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400589: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40058a: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40058b: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00000000004005e4 </a:t>
            </a:r>
            <a:r>
              <a:rPr lang="en-US" sz="1050" dirty="0" smtClean="0">
                <a:solidFill>
                  <a:schemeClr val="bg2"/>
                </a:solidFill>
                <a:latin typeface="Consolas" pitchFamily="49" charset="0"/>
                <a:ea typeface="ヒラギノ角ゴ Pro W3" charset="0"/>
                <a:cs typeface="Consolas" pitchFamily="49" charset="0"/>
              </a:rPr>
              <a:t>&lt;_Z4fooBv&gt;:</a:t>
            </a:r>
          </a:p>
          <a:p>
            <a:r>
              <a:rPr lang="en-US" sz="1050" dirty="0" smtClean="0">
                <a:solidFill>
                  <a:schemeClr val="bg2"/>
                </a:solidFill>
                <a:latin typeface="Consolas" pitchFamily="49" charset="0"/>
                <a:ea typeface="ヒラギノ角ゴ Pro W3" charset="0"/>
                <a:cs typeface="Consolas" pitchFamily="49" charset="0"/>
              </a:rPr>
              <a:t>  4005e4: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4005e8: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4005ec:       48 8d 7d ff             lea    0xffffffffffffffff(%</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r>
              <a:rPr lang="en-US" sz="1050" dirty="0" err="1" smtClean="0">
                <a:solidFill>
                  <a:schemeClr val="bg2"/>
                </a:solidFill>
                <a:latin typeface="Consolas" pitchFamily="49" charset="0"/>
                <a:ea typeface="ヒラギノ角ゴ Pro W3" charset="0"/>
                <a:cs typeface="Consolas" pitchFamily="49" charset="0"/>
              </a:rPr>
              <a:t>rdi</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4005f0:       e8 bf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4005b4 &lt;_ZN1S3fooEv&gt;</a:t>
            </a:r>
          </a:p>
          <a:p>
            <a:r>
              <a:rPr lang="en-US" sz="1050" dirty="0" smtClean="0">
                <a:solidFill>
                  <a:schemeClr val="bg2"/>
                </a:solidFill>
                <a:latin typeface="Consolas" pitchFamily="49" charset="0"/>
                <a:ea typeface="ヒラギノ角ゴ Pro W3" charset="0"/>
                <a:cs typeface="Consolas" pitchFamily="49" charset="0"/>
              </a:rPr>
              <a:t>  4005f5: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4005f6: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4005f7:       90                      </a:t>
            </a:r>
            <a:r>
              <a:rPr lang="en-US" sz="1050" dirty="0" err="1" smtClean="0">
                <a:solidFill>
                  <a:schemeClr val="bg2"/>
                </a:solidFill>
                <a:latin typeface="Consolas" pitchFamily="49" charset="0"/>
                <a:ea typeface="ヒラギノ角ゴ Pro W3" charset="0"/>
                <a:cs typeface="Consolas" pitchFamily="49" charset="0"/>
              </a:rPr>
              <a:t>nop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endParaRPr lang="en-US" sz="105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9119"/>
            <a:ext cx="8229600" cy="480423"/>
          </a:xfrm>
        </p:spPr>
        <p:txBody>
          <a:bodyPr/>
          <a:lstStyle/>
          <a:p>
            <a:pPr algn="ctr"/>
            <a:r>
              <a:rPr lang="en-US" sz="3200" dirty="0" smtClean="0"/>
              <a:t>Hereditary </a:t>
            </a:r>
            <a:r>
              <a:rPr lang="en-US" sz="3200" dirty="0" smtClean="0"/>
              <a:t>disease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11" name="Rectangle 10"/>
          <p:cNvSpPr/>
          <p:nvPr/>
        </p:nvSpPr>
        <p:spPr>
          <a:xfrm>
            <a:off x="1475656" y="802903"/>
            <a:ext cx="5788764" cy="3647152"/>
          </a:xfrm>
          <a:prstGeom prst="rect">
            <a:avLst/>
          </a:prstGeom>
        </p:spPr>
        <p:txBody>
          <a:bodyPr wrap="none">
            <a:spAutoFit/>
          </a:bodyPr>
          <a:lstStyle/>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-d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00000000004005b4 </a:t>
            </a:r>
            <a:r>
              <a:rPr lang="en-US" sz="1050" dirty="0" smtClean="0">
                <a:solidFill>
                  <a:schemeClr val="bg2"/>
                </a:solidFill>
                <a:latin typeface="Consolas" pitchFamily="49" charset="0"/>
                <a:ea typeface="ヒラギノ角ゴ Pro W3" charset="0"/>
                <a:cs typeface="Consolas" pitchFamily="49" charset="0"/>
              </a:rPr>
              <a:t>&lt;_ZN1S3fooEv&gt;:</a:t>
            </a:r>
          </a:p>
          <a:p>
            <a:r>
              <a:rPr lang="en-US" sz="1050" dirty="0" smtClean="0">
                <a:solidFill>
                  <a:schemeClr val="bg2"/>
                </a:solidFill>
                <a:latin typeface="Consolas" pitchFamily="49" charset="0"/>
                <a:ea typeface="ヒラギノ角ゴ Pro W3" charset="0"/>
                <a:cs typeface="Consolas" pitchFamily="49" charset="0"/>
              </a:rPr>
              <a:t>  4005b4:       55                      push   %</a:t>
            </a:r>
            <a:r>
              <a:rPr lang="en-US" sz="1050" dirty="0" err="1" smtClean="0">
                <a:solidFill>
                  <a:schemeClr val="bg2"/>
                </a:solidFill>
                <a:latin typeface="Consolas" pitchFamily="49" charset="0"/>
                <a:ea typeface="ヒラギノ角ゴ Pro W3" charset="0"/>
                <a:cs typeface="Consolas" pitchFamily="49" charset="0"/>
              </a:rPr>
              <a:t>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4005b5:       48 89 e5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rsp,%rbp</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4005b8:       48 83 </a:t>
            </a:r>
            <a:r>
              <a:rPr lang="en-US" sz="1050" dirty="0" err="1" smtClean="0">
                <a:solidFill>
                  <a:schemeClr val="bg2"/>
                </a:solidFill>
                <a:latin typeface="Consolas" pitchFamily="49" charset="0"/>
                <a:ea typeface="ヒラギノ角ゴ Pro W3" charset="0"/>
                <a:cs typeface="Consolas" pitchFamily="49" charset="0"/>
              </a:rPr>
              <a:t>ec</a:t>
            </a:r>
            <a:r>
              <a:rPr lang="en-US" sz="1050" dirty="0" smtClean="0">
                <a:solidFill>
                  <a:schemeClr val="bg2"/>
                </a:solidFill>
                <a:latin typeface="Consolas" pitchFamily="49" charset="0"/>
                <a:ea typeface="ヒラギノ角ゴ Pro W3" charset="0"/>
                <a:cs typeface="Consolas" pitchFamily="49" charset="0"/>
              </a:rPr>
              <a:t> 10             sub    $0x10,%rsp</a:t>
            </a:r>
          </a:p>
          <a:p>
            <a:r>
              <a:rPr lang="en-US" sz="1050" dirty="0" smtClean="0">
                <a:solidFill>
                  <a:schemeClr val="bg2"/>
                </a:solidFill>
                <a:latin typeface="Consolas" pitchFamily="49" charset="0"/>
                <a:ea typeface="ヒラギノ角ゴ Pro W3" charset="0"/>
                <a:cs typeface="Consolas" pitchFamily="49" charset="0"/>
              </a:rPr>
              <a:t>  4005bc:       48 89 7d f8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%rdi,0xfffffffffffffff8(%</a:t>
            </a:r>
            <a:r>
              <a:rPr lang="en-US" sz="1050" dirty="0" err="1" smtClean="0">
                <a:solidFill>
                  <a:schemeClr val="bg2"/>
                </a:solidFill>
                <a:latin typeface="Consolas" pitchFamily="49" charset="0"/>
                <a:ea typeface="ヒラギノ角ゴ Pro W3" charset="0"/>
                <a:cs typeface="Consolas" pitchFamily="49" charset="0"/>
              </a:rPr>
              <a:t>rbp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4005c0:       bf 08 07 40 00          </a:t>
            </a:r>
            <a:r>
              <a:rPr lang="en-US" sz="1050" dirty="0" err="1" smtClean="0">
                <a:solidFill>
                  <a:schemeClr val="bg2"/>
                </a:solidFill>
                <a:latin typeface="Consolas" pitchFamily="49" charset="0"/>
                <a:ea typeface="ヒラギノ角ゴ Pro W3" charset="0"/>
                <a:cs typeface="Consolas" pitchFamily="49" charset="0"/>
              </a:rPr>
              <a:t>mov</a:t>
            </a:r>
            <a:r>
              <a:rPr lang="en-US" sz="1050" dirty="0" smtClean="0">
                <a:solidFill>
                  <a:schemeClr val="bg2"/>
                </a:solidFill>
                <a:latin typeface="Consolas" pitchFamily="49" charset="0"/>
                <a:ea typeface="ヒラギノ角ゴ Pro W3" charset="0"/>
                <a:cs typeface="Consolas" pitchFamily="49" charset="0"/>
              </a:rPr>
              <a:t>    $0x400708,%edi</a:t>
            </a:r>
          </a:p>
          <a:p>
            <a:r>
              <a:rPr lang="en-US" sz="1050" dirty="0" smtClean="0">
                <a:solidFill>
                  <a:schemeClr val="bg2"/>
                </a:solidFill>
                <a:latin typeface="Consolas" pitchFamily="49" charset="0"/>
                <a:ea typeface="ヒラギノ角ゴ Pro W3" charset="0"/>
                <a:cs typeface="Consolas" pitchFamily="49" charset="0"/>
              </a:rPr>
              <a:t>  4005c5:       e8 9e </a:t>
            </a:r>
            <a:r>
              <a:rPr lang="en-US" sz="1050" dirty="0" err="1" smtClean="0">
                <a:solidFill>
                  <a:schemeClr val="bg2"/>
                </a:solidFill>
                <a:latin typeface="Consolas" pitchFamily="49" charset="0"/>
                <a:ea typeface="ヒラギノ角ゴ Pro W3" charset="0"/>
                <a:cs typeface="Consolas" pitchFamily="49" charset="0"/>
              </a:rPr>
              <a:t>fe</a:t>
            </a:r>
            <a:r>
              <a:rPr lang="en-US" sz="1050" dirty="0" smtClean="0">
                <a:solidFill>
                  <a:schemeClr val="bg2"/>
                </a:solidFill>
                <a:latin typeface="Consolas" pitchFamily="49" charset="0"/>
                <a:ea typeface="ヒラギノ角ゴ Pro W3" charset="0"/>
                <a:cs typeface="Consolas" pitchFamily="49" charset="0"/>
              </a:rPr>
              <a:t> ff </a:t>
            </a:r>
            <a:r>
              <a:rPr lang="en-US" sz="1050" dirty="0" err="1" smtClean="0">
                <a:solidFill>
                  <a:schemeClr val="bg2"/>
                </a:solidFill>
                <a:latin typeface="Consolas" pitchFamily="49" charset="0"/>
                <a:ea typeface="ヒラギノ角ゴ Pro W3" charset="0"/>
                <a:cs typeface="Consolas" pitchFamily="49" charset="0"/>
              </a:rPr>
              <a:t>ff</a:t>
            </a:r>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callq</a:t>
            </a:r>
            <a:r>
              <a:rPr lang="en-US" sz="1050" dirty="0" smtClean="0">
                <a:solidFill>
                  <a:schemeClr val="bg2"/>
                </a:solidFill>
                <a:latin typeface="Consolas" pitchFamily="49" charset="0"/>
                <a:ea typeface="ヒラギノ角ゴ Pro W3" charset="0"/>
                <a:cs typeface="Consolas" pitchFamily="49" charset="0"/>
              </a:rPr>
              <a:t>  400468 &lt;</a:t>
            </a:r>
            <a:r>
              <a:rPr lang="en-US" sz="1050" dirty="0" err="1" smtClean="0">
                <a:solidFill>
                  <a:schemeClr val="bg2"/>
                </a:solidFill>
                <a:latin typeface="Consolas" pitchFamily="49" charset="0"/>
                <a:ea typeface="ヒラギノ角ゴ Pro W3" charset="0"/>
                <a:cs typeface="Consolas" pitchFamily="49" charset="0"/>
              </a:rPr>
              <a:t>puts@plt</a:t>
            </a:r>
            <a:r>
              <a:rPr lang="en-US" sz="1050" dirty="0" smtClean="0">
                <a:solidFill>
                  <a:schemeClr val="bg2"/>
                </a:solidFill>
                <a:latin typeface="Consolas" pitchFamily="49" charset="0"/>
                <a:ea typeface="ヒラギノ角ゴ Pro W3" charset="0"/>
                <a:cs typeface="Consolas" pitchFamily="49" charset="0"/>
              </a:rPr>
              <a:t>&gt;</a:t>
            </a:r>
          </a:p>
          <a:p>
            <a:r>
              <a:rPr lang="en-US" sz="1050" dirty="0" smtClean="0">
                <a:solidFill>
                  <a:schemeClr val="bg2"/>
                </a:solidFill>
                <a:latin typeface="Consolas" pitchFamily="49" charset="0"/>
                <a:ea typeface="ヒラギノ角ゴ Pro W3" charset="0"/>
                <a:cs typeface="Consolas" pitchFamily="49" charset="0"/>
              </a:rPr>
              <a:t>  4005ca:       c9                      </a:t>
            </a:r>
            <a:r>
              <a:rPr lang="en-US" sz="1050" dirty="0" err="1" smtClean="0">
                <a:solidFill>
                  <a:schemeClr val="bg2"/>
                </a:solidFill>
                <a:latin typeface="Consolas" pitchFamily="49" charset="0"/>
                <a:ea typeface="ヒラギノ角ゴ Pro W3" charset="0"/>
                <a:cs typeface="Consolas" pitchFamily="49" charset="0"/>
              </a:rPr>
              <a:t>leaveq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4005cb:       c3                      </a:t>
            </a:r>
            <a:r>
              <a:rPr lang="en-US" sz="1050" dirty="0" err="1" smtClean="0">
                <a:solidFill>
                  <a:schemeClr val="bg2"/>
                </a:solidFill>
                <a:latin typeface="Consolas" pitchFamily="49" charset="0"/>
                <a:ea typeface="ヒラギノ角ゴ Pro W3" charset="0"/>
                <a:cs typeface="Consolas" pitchFamily="49" charset="0"/>
              </a:rPr>
              <a:t>retq</a:t>
            </a:r>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 </a:t>
            </a:r>
            <a:r>
              <a:rPr lang="en-US" sz="1050" dirty="0" err="1" smtClean="0">
                <a:solidFill>
                  <a:schemeClr val="bg2"/>
                </a:solidFill>
                <a:latin typeface="Consolas" pitchFamily="49" charset="0"/>
                <a:ea typeface="ヒラギノ角ゴ Pro W3" charset="0"/>
                <a:cs typeface="Consolas" pitchFamily="49" charset="0"/>
              </a:rPr>
              <a:t>objdump</a:t>
            </a:r>
            <a:r>
              <a:rPr lang="en-US" sz="1050" dirty="0" smtClean="0">
                <a:solidFill>
                  <a:schemeClr val="bg2"/>
                </a:solidFill>
                <a:latin typeface="Consolas" pitchFamily="49" charset="0"/>
                <a:ea typeface="ヒラギノ角ゴ Pro W3" charset="0"/>
                <a:cs typeface="Consolas" pitchFamily="49" charset="0"/>
              </a:rPr>
              <a:t> -s </a:t>
            </a:r>
            <a:r>
              <a:rPr lang="en-US" sz="1050" dirty="0" err="1" smtClean="0">
                <a:solidFill>
                  <a:schemeClr val="bg2"/>
                </a:solidFill>
                <a:latin typeface="Consolas" pitchFamily="49" charset="0"/>
                <a:ea typeface="ヒラギノ角ゴ Pro W3" charset="0"/>
                <a:cs typeface="Consolas" pitchFamily="49" charset="0"/>
              </a:rPr>
              <a:t>simpleExample</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a:p>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Contents </a:t>
            </a:r>
            <a:r>
              <a:rPr lang="en-US" sz="1050" dirty="0" smtClean="0">
                <a:solidFill>
                  <a:schemeClr val="bg2"/>
                </a:solidFill>
                <a:latin typeface="Consolas" pitchFamily="49" charset="0"/>
                <a:ea typeface="ヒラギノ角ゴ Pro W3" charset="0"/>
                <a:cs typeface="Consolas" pitchFamily="49" charset="0"/>
              </a:rPr>
              <a:t>of section .</a:t>
            </a:r>
            <a:r>
              <a:rPr lang="en-US" sz="1050" dirty="0" err="1" smtClean="0">
                <a:solidFill>
                  <a:schemeClr val="bg2"/>
                </a:solidFill>
                <a:latin typeface="Consolas" pitchFamily="49" charset="0"/>
                <a:ea typeface="ヒラギノ角ゴ Pro W3" charset="0"/>
                <a:cs typeface="Consolas" pitchFamily="49" charset="0"/>
              </a:rPr>
              <a:t>rodata</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 4006f8 01000200 00000000 00000000 00000000  ................</a:t>
            </a:r>
          </a:p>
          <a:p>
            <a:r>
              <a:rPr lang="en-US" sz="1050" dirty="0" smtClean="0">
                <a:solidFill>
                  <a:schemeClr val="bg2"/>
                </a:solidFill>
                <a:latin typeface="Consolas" pitchFamily="49" charset="0"/>
                <a:ea typeface="ヒラギノ角ゴ Pro W3" charset="0"/>
                <a:cs typeface="Consolas" pitchFamily="49" charset="0"/>
              </a:rPr>
              <a:t> 400708 412e6370 7000422e 63707000           </a:t>
            </a:r>
            <a:r>
              <a:rPr lang="en-US" sz="1050" dirty="0" err="1" smtClean="0">
                <a:solidFill>
                  <a:schemeClr val="bg2"/>
                </a:solidFill>
                <a:latin typeface="Consolas" pitchFamily="49" charset="0"/>
                <a:ea typeface="ヒラギノ角ゴ Pro W3" charset="0"/>
                <a:cs typeface="Consolas" pitchFamily="49" charset="0"/>
              </a:rPr>
              <a:t>A.cpp.B.cpp</a:t>
            </a:r>
            <a:r>
              <a:rPr lang="en-US" sz="1050" dirty="0" smtClean="0">
                <a:solidFill>
                  <a:schemeClr val="bg2"/>
                </a:solidFill>
                <a:latin typeface="Consolas" pitchFamily="49" charset="0"/>
                <a:ea typeface="ヒラギノ角ゴ Pro W3" charset="0"/>
                <a:cs typeface="Consolas" pitchFamily="49" charset="0"/>
              </a:rPr>
              <a:t>.</a:t>
            </a:r>
          </a:p>
          <a:p>
            <a:r>
              <a:rPr lang="en-US" sz="1050" dirty="0" smtClean="0">
                <a:solidFill>
                  <a:schemeClr val="bg2"/>
                </a:solidFill>
                <a:latin typeface="Consolas" pitchFamily="49" charset="0"/>
                <a:ea typeface="ヒラギノ角ゴ Pro W3" charset="0"/>
                <a:cs typeface="Consolas" pitchFamily="49" charset="0"/>
              </a:rPr>
              <a:t>...</a:t>
            </a:r>
            <a:endParaRPr lang="en-US" sz="1050" dirty="0" smtClean="0">
              <a:solidFill>
                <a:schemeClr val="bg2"/>
              </a:solidFill>
              <a:latin typeface="Consolas" pitchFamily="49" charset="0"/>
              <a:ea typeface="ヒラギノ角ゴ Pro W3" charset="0"/>
              <a:cs typeface="Consolas" pitchFamily="49" charset="0"/>
            </a:endParaRPr>
          </a:p>
          <a:p>
            <a:endParaRPr lang="en-US" sz="105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1240895" y="4296166"/>
            <a:ext cx="7867609" cy="307777"/>
          </a:xfrm>
          <a:prstGeom prst="rect">
            <a:avLst/>
          </a:prstGeom>
        </p:spPr>
        <p:txBody>
          <a:bodyPr wrap="square">
            <a:spAutoFit/>
          </a:bodyPr>
          <a:lstStyle/>
          <a:p>
            <a:pPr marL="458788" lvl="1" indent="-228600">
              <a:spcAft>
                <a:spcPts val="0"/>
              </a:spcAft>
              <a:defRPr/>
            </a:pPr>
            <a:r>
              <a:rPr lang="en-US" sz="1400" i="1" dirty="0" smtClean="0">
                <a:solidFill>
                  <a:schemeClr val="bg2"/>
                </a:solidFill>
                <a:latin typeface="+mn-lt"/>
                <a:ea typeface="ヒラギノ角ゴ Pro W3" charset="0"/>
                <a:cs typeface="Consolas" pitchFamily="49" charset="0"/>
              </a:rPr>
              <a:t>Note: If we revert the order of linking object files than we will see “</a:t>
            </a:r>
            <a:r>
              <a:rPr lang="en-US" sz="1400" i="1" dirty="0" err="1" smtClean="0">
                <a:solidFill>
                  <a:schemeClr val="bg2"/>
                </a:solidFill>
                <a:latin typeface="+mn-lt"/>
                <a:ea typeface="ヒラギノ角ゴ Pro W3" charset="0"/>
                <a:cs typeface="Consolas" pitchFamily="49" charset="0"/>
              </a:rPr>
              <a:t>B.cpp.A.cpp</a:t>
            </a:r>
            <a:r>
              <a:rPr lang="en-US" sz="1400" i="1" dirty="0" smtClean="0">
                <a:solidFill>
                  <a:schemeClr val="bg2"/>
                </a:solidFill>
                <a:latin typeface="+mn-lt"/>
                <a:ea typeface="ヒラギノ角ゴ Pro W3" charset="0"/>
                <a:cs typeface="Consolas" pitchFamily="49" charset="0"/>
              </a:rPr>
              <a:t>.”</a:t>
            </a:r>
            <a:endParaRPr lang="en-US" sz="1400" i="1" dirty="0" smtClean="0">
              <a:solidFill>
                <a:schemeClr val="bg2"/>
              </a:solidFill>
              <a:latin typeface="+mn-lt"/>
              <a:ea typeface="ヒラギノ角ゴ Pro W3" charset="0"/>
              <a:cs typeface="Consolas"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Do linker throws away unused code?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Prepare example of another mistake with unused code.</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827584" y="3507854"/>
            <a:ext cx="2880320" cy="576064"/>
          </a:xfrm>
          <a:prstGeom prst="ellipse">
            <a:avLst/>
          </a:prstGeom>
          <a:solidFill>
            <a:schemeClr val="bg1"/>
          </a:solidFill>
          <a:ln w="15875">
            <a:solidFill>
              <a:schemeClr val="tx1"/>
            </a:solid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algn="ctr" fontAlgn="auto">
              <a:spcBef>
                <a:spcPts val="0"/>
              </a:spcBef>
              <a:spcAft>
                <a:spcPts val="0"/>
              </a:spcAft>
            </a:pPr>
            <a:endParaRPr lang="en-US" dirty="0" smtClean="0">
              <a:noFill/>
            </a:endParaRPr>
          </a:p>
        </p:txBody>
      </p:sp>
      <p:sp>
        <p:nvSpPr>
          <p:cNvPr id="2" name="Title 1"/>
          <p:cNvSpPr>
            <a:spLocks noGrp="1"/>
          </p:cNvSpPr>
          <p:nvPr>
            <p:ph type="title"/>
          </p:nvPr>
        </p:nvSpPr>
        <p:spPr>
          <a:xfrm>
            <a:off x="416169" y="435143"/>
            <a:ext cx="8229600" cy="480423"/>
          </a:xfrm>
        </p:spPr>
        <p:txBody>
          <a:bodyPr/>
          <a:lstStyle/>
          <a:p>
            <a:pPr algn="ctr"/>
            <a:r>
              <a:rPr lang="en-US" sz="3200" dirty="0" smtClean="0"/>
              <a:t>What is linker for?</a:t>
            </a:r>
            <a:endParaRPr lang="en-US" sz="3200" dirty="0"/>
          </a:p>
        </p:txBody>
      </p:sp>
      <p:sp>
        <p:nvSpPr>
          <p:cNvPr id="3" name="Content Placeholder 2"/>
          <p:cNvSpPr>
            <a:spLocks noGrp="1"/>
          </p:cNvSpPr>
          <p:nvPr>
            <p:ph sz="quarter" idx="13"/>
          </p:nvPr>
        </p:nvSpPr>
        <p:spPr>
          <a:xfrm>
            <a:off x="1312903" y="1059582"/>
            <a:ext cx="6859497" cy="3240360"/>
          </a:xfrm>
        </p:spPr>
        <p:txBody>
          <a:bodyPr/>
          <a:lstStyle/>
          <a:p>
            <a:pPr lvl="1">
              <a:buNone/>
            </a:pPr>
            <a:r>
              <a:rPr lang="en-US" dirty="0" smtClean="0"/>
              <a:t>Compilation steps:</a:t>
            </a:r>
          </a:p>
          <a:p>
            <a:pPr lvl="1">
              <a:buNone/>
            </a:pPr>
            <a:endParaRPr lang="en-US" dirty="0" smtClean="0"/>
          </a:p>
          <a:p>
            <a:pPr lvl="1">
              <a:buFont typeface="Arial" pitchFamily="34" charset="0"/>
              <a:buChar char="•"/>
            </a:pPr>
            <a:r>
              <a:rPr lang="en-US" dirty="0" smtClean="0"/>
              <a:t>Preprocessing</a:t>
            </a:r>
          </a:p>
          <a:p>
            <a:pPr lvl="1">
              <a:buFont typeface="Arial" pitchFamily="34" charset="0"/>
              <a:buChar char="•"/>
            </a:pPr>
            <a:r>
              <a:rPr lang="en-US" dirty="0" smtClean="0"/>
              <a:t>Translation</a:t>
            </a:r>
          </a:p>
          <a:p>
            <a:pPr lvl="1">
              <a:buFont typeface="Arial" pitchFamily="34" charset="0"/>
              <a:buChar char="•"/>
            </a:pPr>
            <a:r>
              <a:rPr lang="en-US" dirty="0" smtClean="0"/>
              <a:t>Assembling</a:t>
            </a:r>
          </a:p>
          <a:p>
            <a:pPr lvl="1">
              <a:buFont typeface="Arial" pitchFamily="34" charset="0"/>
              <a:buChar char="•"/>
            </a:pPr>
            <a:r>
              <a:rPr lang="en-US" dirty="0" smtClean="0"/>
              <a:t>Linking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Static library is just a collection of object files.</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Shared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It would be a best approach to have the same copy of </a:t>
            </a:r>
            <a:r>
              <a:rPr lang="en-US" sz="2400" dirty="0" err="1" smtClean="0">
                <a:solidFill>
                  <a:schemeClr val="bg2"/>
                </a:solidFill>
                <a:latin typeface="+mn-lt"/>
                <a:ea typeface="ヒラギノ角ゴ Pro W3" charset="0"/>
              </a:rPr>
              <a:t>printf</a:t>
            </a:r>
            <a:r>
              <a:rPr lang="en-US" sz="2400" dirty="0" smtClean="0">
                <a:solidFill>
                  <a:schemeClr val="bg2"/>
                </a:solidFill>
                <a:latin typeface="+mn-lt"/>
                <a:ea typeface="ヒラギノ角ゴ Pro W3" charset="0"/>
              </a:rPr>
              <a:t>() in every executable file in our system. That’s why shared library were invented.</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Export from shared library</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
        <p:nvSpPr>
          <p:cNvPr id="7" name="Content Placeholder 2"/>
          <p:cNvSpPr txBox="1">
            <a:spLocks/>
          </p:cNvSpPr>
          <p:nvPr/>
        </p:nvSpPr>
        <p:spPr bwMode="auto">
          <a:xfrm>
            <a:off x="722920" y="13559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r>
              <a:rPr lang="en-US" sz="2400" dirty="0" smtClean="0">
                <a:solidFill>
                  <a:schemeClr val="bg2"/>
                </a:solidFill>
                <a:latin typeface="+mn-lt"/>
                <a:ea typeface="ヒラギノ角ゴ Pro W3" charset="0"/>
              </a:rPr>
              <a:t>Name mangling</a:t>
            </a: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linking of dynamic libraries</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Static member mess up</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My preferable project structure</a:t>
            </a:r>
            <a:endParaRPr lang="en-US" sz="3200" dirty="0"/>
          </a:p>
        </p:txBody>
      </p:sp>
      <p:sp>
        <p:nvSpPr>
          <p:cNvPr id="3" name="Content Placeholder 2"/>
          <p:cNvSpPr>
            <a:spLocks noGrp="1"/>
          </p:cNvSpPr>
          <p:nvPr>
            <p:ph sz="quarter" idx="13"/>
          </p:nvPr>
        </p:nvSpPr>
        <p:spPr>
          <a:xfrm>
            <a:off x="418120" y="1203598"/>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570520" y="1203598"/>
            <a:ext cx="8227649" cy="2952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marR="0" lvl="1" indent="-228600" algn="l" defTabSz="457200" rtl="0" eaLnBrk="1" fontAlgn="base" latinLnBrk="0" hangingPunct="1">
              <a:lnSpc>
                <a:spcPct val="100000"/>
              </a:lnSpc>
              <a:spcBef>
                <a:spcPct val="0"/>
              </a:spcBef>
              <a:spcAft>
                <a:spcPts val="60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bg2"/>
              </a:solidFill>
              <a:effectLst/>
              <a:uLnTx/>
              <a:uFillTx/>
              <a:latin typeface="+mn-lt"/>
              <a:ea typeface="ヒラギノ角ゴ Pro W3" charset="0"/>
              <a:cs typeface="ヒラギノ角ゴ Pro W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7"/>
          <p:cNvSpPr>
            <a:spLocks noGrp="1"/>
          </p:cNvSpPr>
          <p:nvPr>
            <p:ph type="title"/>
          </p:nvPr>
        </p:nvSpPr>
        <p:spPr/>
        <p:txBody>
          <a:bodyPr/>
          <a:lstStyle/>
          <a:p>
            <a:pPr eaLnBrk="1" hangingPunct="1"/>
            <a:r>
              <a:rPr lang="en-US" sz="1800" smtClean="0">
                <a:ea typeface="ヒラギノ角ゴ Pro W3"/>
                <a:cs typeface="Arial" charset="0"/>
              </a:rPr>
              <a:t>Copyright and confidentiality</a:t>
            </a:r>
          </a:p>
        </p:txBody>
      </p:sp>
      <p:sp>
        <p:nvSpPr>
          <p:cNvPr id="36867" name="Content Placeholder 4"/>
          <p:cNvSpPr>
            <a:spLocks noGrp="1"/>
          </p:cNvSpPr>
          <p:nvPr>
            <p:ph sz="quarter" idx="13"/>
          </p:nvPr>
        </p:nvSpPr>
        <p:spPr>
          <a:xfrm>
            <a:off x="417513" y="538163"/>
            <a:ext cx="8228012" cy="301625"/>
          </a:xfrm>
        </p:spPr>
        <p:txBody>
          <a:bodyPr/>
          <a:lstStyle/>
          <a:p>
            <a:pPr eaLnBrk="1" hangingPunct="1">
              <a:buFont typeface="Arial" charset="0"/>
              <a:buNone/>
            </a:pPr>
            <a:r>
              <a:rPr lang="en-US" sz="1800" smtClean="0">
                <a:ea typeface="ヒラギノ角ゴ Pro W3"/>
                <a:cs typeface="ヒラギノ角ゴ Pro W3"/>
              </a:rPr>
              <a:t> </a:t>
            </a:r>
          </a:p>
        </p:txBody>
      </p:sp>
      <p:sp>
        <p:nvSpPr>
          <p:cNvPr id="26" name="TextBox 25"/>
          <p:cNvSpPr txBox="1"/>
          <p:nvPr/>
        </p:nvSpPr>
        <p:spPr>
          <a:xfrm>
            <a:off x="430812" y="1556912"/>
            <a:ext cx="8278812" cy="2367388"/>
          </a:xfrm>
          <a:prstGeom prst="rect">
            <a:avLst/>
          </a:prstGeom>
          <a:noFill/>
        </p:spPr>
        <p:txBody>
          <a:bodyPr lIns="0" tIns="0" rIns="0" bIns="0" numCol="3" spcCol="360000"/>
          <a:lstStyle/>
          <a:p>
            <a:pPr>
              <a:defRPr/>
            </a:pPr>
            <a:r>
              <a:rPr lang="en-US" sz="800" dirty="0" smtClean="0">
                <a:solidFill>
                  <a:schemeClr val="bg2"/>
                </a:solidFill>
                <a:latin typeface="+mn-lt"/>
                <a:cs typeface="Arial" panose="020B0604020202020204" pitchFamily="34" charset="0"/>
              </a:rPr>
              <a:t>The contents of this document are proprietary and confidential property of Nokia Solutions and Networks. This document is provided subject to confidentiality obligations of the applicable agreement(s).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is intended for use of Nokia Solutions and Networks customers and collaborators only for the purpose for which this document is submitted by Nokia Solution and Networks. No part of this document may be reproduced or made available to the public or to any third party in any form or means without the prior written permission of Nokia Solutions and Networks.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Solutions and Networks in respect of the contents of this document ("Feedback"). Such Feedback may be used in Nokia Solutions and Networks products and related specifications or other documentation. Accordingly, if the user of this document gives Nokia Solutions and Networks Feedback on the contents of this document, Nokia Solutions and Networks may freely use, disclose, reproduce, license, distribute and otherwise commercialize the feedback in any Nokia Solutions and Networks product, technology, service, specification or</a:t>
            </a:r>
          </a:p>
          <a:p>
            <a:pPr>
              <a:defRPr/>
            </a:pPr>
            <a:r>
              <a:rPr lang="en-US" sz="800" dirty="0" smtClean="0">
                <a:solidFill>
                  <a:schemeClr val="bg2"/>
                </a:solidFill>
                <a:latin typeface="+mn-lt"/>
                <a:cs typeface="Arial" panose="020B0604020202020204" pitchFamily="34" charset="0"/>
              </a:rPr>
              <a:t>other documentation.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Solutions and Networks operates a policy of ongoing development. Nokia Solutions and Networks reserves the right to make changes and improvements to any of the products and/or services described in this document or withdraw this document at any time without prior notice.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SOLUTIONS AND NETWORKS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This document and the product(s) it describes are protected by copyright according to the</a:t>
            </a:r>
            <a:br>
              <a:rPr lang="en-US" sz="800" dirty="0" smtClean="0">
                <a:solidFill>
                  <a:schemeClr val="bg2"/>
                </a:solidFill>
                <a:latin typeface="+mn-lt"/>
                <a:cs typeface="Arial" panose="020B0604020202020204" pitchFamily="34" charset="0"/>
              </a:rPr>
            </a:br>
            <a:r>
              <a:rPr lang="en-US" sz="800" dirty="0" smtClean="0">
                <a:solidFill>
                  <a:schemeClr val="bg2"/>
                </a:solidFill>
                <a:latin typeface="+mn-lt"/>
                <a:cs typeface="Arial" panose="020B0604020202020204" pitchFamily="34" charset="0"/>
              </a:rPr>
              <a:t>applicable laws. </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Nokia is a registered trademark of Nokia Corporation. Other product and company names mentioned herein may be trademarks or trade names of their respective owners.</a:t>
            </a:r>
          </a:p>
          <a:p>
            <a:pPr>
              <a:defRPr/>
            </a:pPr>
            <a:endParaRPr lang="en-US" sz="800" dirty="0" smtClean="0">
              <a:solidFill>
                <a:schemeClr val="bg2"/>
              </a:solidFill>
              <a:latin typeface="+mn-lt"/>
              <a:cs typeface="Arial" panose="020B0604020202020204" pitchFamily="34" charset="0"/>
            </a:endParaRPr>
          </a:p>
          <a:p>
            <a:pPr>
              <a:defRPr/>
            </a:pPr>
            <a:r>
              <a:rPr lang="en-US" sz="800" dirty="0" smtClean="0">
                <a:solidFill>
                  <a:schemeClr val="bg2"/>
                </a:solidFill>
                <a:latin typeface="+mn-lt"/>
                <a:cs typeface="Arial" panose="020B0604020202020204" pitchFamily="34" charset="0"/>
              </a:rPr>
              <a:t>© Nokia Solutions and Networks 2014</a:t>
            </a:r>
            <a:endParaRPr lang="en-US" sz="800" dirty="0">
              <a:solidFill>
                <a:schemeClr val="bg2"/>
              </a:solidFill>
              <a:latin typeface="+mn-lt"/>
              <a:cs typeface="Arial" panose="020B0604020202020204" pitchFamily="34" charset="0"/>
            </a:endParaRPr>
          </a:p>
        </p:txBody>
      </p:sp>
      <p:cxnSp>
        <p:nvCxnSpPr>
          <p:cNvPr id="27" name="Straight Connector 26"/>
          <p:cNvCxnSpPr/>
          <p:nvPr/>
        </p:nvCxnSpPr>
        <p:spPr>
          <a:xfrm flipV="1">
            <a:off x="430213" y="1470025"/>
            <a:ext cx="828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4"/>
          </p:nvPr>
        </p:nvSpPr>
        <p:spPr/>
        <p:txBody>
          <a:bodyPr/>
          <a:lstStyle/>
          <a:p>
            <a:pPr algn="l"/>
            <a:r>
              <a:rPr lang="en-US" dirty="0" smtClean="0">
                <a:solidFill>
                  <a:schemeClr val="bg2"/>
                </a:solidFill>
                <a:cs typeface="Arial" charset="0"/>
              </a:rPr>
              <a:t>&lt;Change information classification in footer&gt;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Preprocessing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642528"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#define UNUSED_VAR(x) (void)x</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UNUSED_VAR(a);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5184576" y="1779662"/>
            <a:ext cx="4572000"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-E -P A.cpp</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(void)a;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Translating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491630"/>
            <a:ext cx="5616624" cy="3380606"/>
          </a:xfrm>
          <a:prstGeom prst="rect">
            <a:avLst/>
          </a:prstGeom>
        </p:spPr>
        <p:txBody>
          <a:bodyPr wrap="square">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g++ -Wall -S A.cpp</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.text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a:t>
            </a:r>
            <a:r>
              <a:rPr lang="en-US" sz="1100" dirty="0" err="1" smtClean="0">
                <a:solidFill>
                  <a:schemeClr val="bg2"/>
                </a:solidFill>
                <a:latin typeface="Consolas" pitchFamily="49" charset="0"/>
                <a:ea typeface="ヒラギノ角ゴ Pro W3" charset="0"/>
                <a:cs typeface="Consolas" pitchFamily="49" charset="0"/>
              </a:rPr>
              <a:t>globl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smtClean="0">
                <a:solidFill>
                  <a:schemeClr val="bg2"/>
                </a:solidFill>
                <a:latin typeface="Consolas" pitchFamily="49" charset="0"/>
                <a:ea typeface="ヒラギノ角ゴ Pro W3" charset="0"/>
                <a:cs typeface="Consolas" pitchFamily="49" charset="0"/>
              </a:rPr>
              <a:t>_Z1Av</a:t>
            </a:r>
            <a:r>
              <a:rPr lang="en-US" sz="1100" dirty="0" smtClean="0">
                <a:solidFill>
                  <a:schemeClr val="bg2"/>
                </a:solidFill>
                <a:latin typeface="Consolas" pitchFamily="49" charset="0"/>
                <a:ea typeface="ヒラギノ角ゴ Pro W3" charset="0"/>
                <a:cs typeface="Consolas" pitchFamily="49" charset="0"/>
              </a:rPr>
              <a:t>, @function</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_Z1Av:</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.LFB2: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pushq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.LCFI0:</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movq</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rsp</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rbp</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.LCFI1:</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$5678</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(%rip), %</a:t>
            </a:r>
            <a:r>
              <a:rPr lang="en-US" sz="1100" dirty="0" err="1" smtClean="0">
                <a:solidFill>
                  <a:schemeClr val="bg2"/>
                </a:solidFill>
                <a:latin typeface="Consolas" pitchFamily="49" charset="0"/>
                <a:ea typeface="ヒラギノ角ゴ Pro W3" charset="0"/>
                <a:cs typeface="Consolas" pitchFamily="49" charset="0"/>
              </a:rPr>
              <a:t>eax</a:t>
            </a:r>
            <a:endParaRPr lang="en-US" sz="11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movl</a:t>
            </a:r>
            <a:r>
              <a:rPr lang="en-US" sz="1100" dirty="0" smtClean="0">
                <a:solidFill>
                  <a:schemeClr val="bg2"/>
                </a:solidFill>
                <a:latin typeface="Consolas" pitchFamily="49" charset="0"/>
                <a:ea typeface="ヒラギノ角ゴ Pro W3" charset="0"/>
                <a:cs typeface="Consolas" pitchFamily="49" charset="0"/>
              </a:rPr>
              <a:t>	%</a:t>
            </a:r>
            <a:r>
              <a:rPr lang="en-US" sz="1100" dirty="0" err="1" smtClean="0">
                <a:solidFill>
                  <a:schemeClr val="bg2"/>
                </a:solidFill>
                <a:latin typeface="Consolas" pitchFamily="49" charset="0"/>
                <a:ea typeface="ヒラギノ角ゴ Pro W3" charset="0"/>
                <a:cs typeface="Consolas" pitchFamily="49" charset="0"/>
              </a:rPr>
              <a:t>eax</a:t>
            </a:r>
            <a:r>
              <a:rPr lang="en-US" sz="1100" dirty="0" smtClean="0">
                <a:solidFill>
                  <a:schemeClr val="bg2"/>
                </a:solidFill>
                <a:latin typeface="Consolas" pitchFamily="49" charset="0"/>
                <a:ea typeface="ヒラギノ角ゴ Pro W3" charset="0"/>
                <a:cs typeface="Consolas" pitchFamily="49" charset="0"/>
              </a:rPr>
              <a:t>, -4(%</a:t>
            </a:r>
            <a:r>
              <a:rPr lang="en-US" sz="1100" dirty="0" err="1" smtClean="0">
                <a:solidFill>
                  <a:schemeClr val="bg2"/>
                </a:solidFill>
                <a:latin typeface="Consolas" pitchFamily="49" charset="0"/>
                <a:ea typeface="ヒラギノ角ゴ Pro W3" charset="0"/>
                <a:cs typeface="Consolas" pitchFamily="49" charset="0"/>
              </a:rPr>
              <a:t>rbp</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leave</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ret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.LFE2:</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_Z1Av, .-_Z1Av</a:t>
            </a: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
        <p:nvSpPr>
          <p:cNvPr id="10" name="Rectangle 9"/>
          <p:cNvSpPr/>
          <p:nvPr/>
        </p:nvSpPr>
        <p:spPr>
          <a:xfrm>
            <a:off x="6512400" y="1833954"/>
            <a:ext cx="4572000" cy="1107996"/>
          </a:xfrm>
          <a:prstGeom prst="rect">
            <a:avLst/>
          </a:prstGeom>
        </p:spPr>
        <p:txBody>
          <a:bodyPr>
            <a:spAutoFit/>
          </a:bodyPr>
          <a:lstStyle/>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t>
            </a:r>
            <a:r>
              <a:rPr lang="en-US" sz="1100" b="1" dirty="0" smtClean="0">
                <a:solidFill>
                  <a:schemeClr val="bg2"/>
                </a:solidFill>
                <a:latin typeface="Consolas" pitchFamily="49" charset="0"/>
                <a:ea typeface="ヒラギノ角ゴ Pro W3" charset="0"/>
                <a:cs typeface="Consolas" pitchFamily="49" charset="0"/>
              </a:rPr>
              <a:t>.data</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.align 4</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.type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@object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.size	</a:t>
            </a:r>
            <a:r>
              <a:rPr lang="en-US" sz="1100" b="1"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 4</a:t>
            </a:r>
          </a:p>
          <a:p>
            <a:pPr marL="458788" lvl="1" indent="-228600">
              <a:spcAft>
                <a:spcPts val="0"/>
              </a:spcAft>
              <a:defRPr/>
            </a:pPr>
            <a:r>
              <a:rPr lang="en-US" sz="1100" dirty="0" err="1" smtClean="0">
                <a:solidFill>
                  <a:schemeClr val="bg2"/>
                </a:solidFill>
                <a:latin typeface="Consolas" pitchFamily="49" charset="0"/>
                <a:ea typeface="ヒラギノ角ゴ Pro W3" charset="0"/>
                <a:cs typeface="Consolas" pitchFamily="49" charset="0"/>
              </a:rPr>
              <a:t>stat_var</a:t>
            </a:r>
            <a:r>
              <a:rPr lang="en-US" sz="11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100" dirty="0" smtClean="0">
                <a:solidFill>
                  <a:schemeClr val="bg2"/>
                </a:solidFill>
                <a:latin typeface="Consolas" pitchFamily="49" charset="0"/>
                <a:ea typeface="ヒラギノ角ゴ Pro W3" charset="0"/>
                <a:cs typeface="Consolas" pitchFamily="49" charset="0"/>
              </a:rPr>
              <a:t>	.long	</a:t>
            </a:r>
            <a:r>
              <a:rPr lang="en-US" sz="1100" b="1" dirty="0" smtClean="0">
                <a:solidFill>
                  <a:schemeClr val="bg2"/>
                </a:solidFill>
                <a:latin typeface="Consolas" pitchFamily="49" charset="0"/>
                <a:ea typeface="ヒラギノ角ゴ Pro W3" charset="0"/>
                <a:cs typeface="Consolas" pitchFamily="49" charset="0"/>
              </a:rPr>
              <a:t>1234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435143"/>
            <a:ext cx="8229600" cy="480423"/>
          </a:xfrm>
        </p:spPr>
        <p:txBody>
          <a:bodyPr/>
          <a:lstStyle/>
          <a:p>
            <a:pPr algn="ctr"/>
            <a:r>
              <a:rPr lang="en-US" sz="3200" dirty="0" smtClean="0"/>
              <a:t>Assembling</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static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 = 1234;</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void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int</a:t>
            </a: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5678;</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a:t>
            </a:r>
            <a:r>
              <a:rPr lang="en-US" sz="1400" dirty="0" err="1" smtClean="0">
                <a:solidFill>
                  <a:schemeClr val="bg2"/>
                </a:solidFill>
                <a:latin typeface="Consolas" pitchFamily="49" charset="0"/>
                <a:ea typeface="ヒラギノ角ゴ Pro W3" charset="0"/>
                <a:cs typeface="Consolas" pitchFamily="49" charset="0"/>
              </a:rPr>
              <a:t>local_var</a:t>
            </a:r>
            <a:r>
              <a:rPr lang="en-US" sz="1400" dirty="0" smtClean="0">
                <a:solidFill>
                  <a:schemeClr val="bg2"/>
                </a:solidFill>
                <a:latin typeface="Consolas" pitchFamily="49" charset="0"/>
                <a:ea typeface="ヒラギノ角ゴ Pro W3" charset="0"/>
                <a:cs typeface="Consolas" pitchFamily="49" charset="0"/>
              </a:rPr>
              <a:t> = </a:t>
            </a:r>
            <a:r>
              <a:rPr lang="en-US" sz="1400" dirty="0" err="1" smtClean="0">
                <a:solidFill>
                  <a:schemeClr val="bg2"/>
                </a:solidFill>
                <a:latin typeface="Consolas" pitchFamily="49" charset="0"/>
                <a:ea typeface="ヒラギノ角ゴ Pro W3" charset="0"/>
                <a:cs typeface="Consolas" pitchFamily="49" charset="0"/>
              </a:rPr>
              <a:t>stat_var</a:t>
            </a:r>
            <a:r>
              <a:rPr lang="en-US" sz="1400" dirty="0" smtClean="0">
                <a:solidFill>
                  <a:schemeClr val="bg2"/>
                </a:solidFill>
                <a:latin typeface="Consolas" pitchFamily="49" charset="0"/>
                <a:ea typeface="ヒラギノ角ゴ Pro W3" charset="0"/>
                <a:cs typeface="Consolas" pitchFamily="49" charset="0"/>
              </a:rPr>
              <a:t>;</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a:t>
            </a:r>
            <a:endParaRPr lang="en-US" sz="1200" dirty="0" smtClean="0">
              <a:solidFill>
                <a:schemeClr val="bg2"/>
              </a:solidFill>
              <a:latin typeface="Consolas" pitchFamily="49" charset="0"/>
              <a:ea typeface="ヒラギノ角ゴ Pro W3" charset="0"/>
              <a:cs typeface="Consolas" pitchFamily="49" charset="0"/>
            </a:endParaRPr>
          </a:p>
        </p:txBody>
      </p:sp>
      <p:sp>
        <p:nvSpPr>
          <p:cNvPr id="7" name="Rectangle 6"/>
          <p:cNvSpPr/>
          <p:nvPr/>
        </p:nvSpPr>
        <p:spPr>
          <a:xfrm>
            <a:off x="570520" y="968410"/>
            <a:ext cx="1579278"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Input:</a:t>
            </a:r>
          </a:p>
        </p:txBody>
      </p:sp>
      <p:sp>
        <p:nvSpPr>
          <p:cNvPr id="8" name="Rectangle 7"/>
          <p:cNvSpPr/>
          <p:nvPr/>
        </p:nvSpPr>
        <p:spPr>
          <a:xfrm>
            <a:off x="3704088" y="1779662"/>
            <a:ext cx="5616624" cy="1600438"/>
          </a:xfrm>
          <a:prstGeom prst="rect">
            <a:avLst/>
          </a:prstGeom>
        </p:spPr>
        <p:txBody>
          <a:bodyPr wrap="square">
            <a:spAutoFit/>
          </a:bodyPr>
          <a:lstStyle/>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g++ -Wall –c A.cpp</a:t>
            </a: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nm -C -S </a:t>
            </a:r>
            <a:r>
              <a:rPr lang="en-US" sz="1400" dirty="0" err="1" smtClean="0">
                <a:solidFill>
                  <a:schemeClr val="bg2"/>
                </a:solidFill>
                <a:latin typeface="Consolas" pitchFamily="49" charset="0"/>
                <a:ea typeface="ヒラギノ角ゴ Pro W3" charset="0"/>
                <a:cs typeface="Consolas" pitchFamily="49" charset="0"/>
              </a:rPr>
              <a:t>A.o</a:t>
            </a: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endParaRPr lang="en-US" sz="1400" dirty="0" smtClean="0">
              <a:solidFill>
                <a:schemeClr val="bg2"/>
              </a:solidFill>
              <a:latin typeface="Consolas" pitchFamily="49" charset="0"/>
              <a:ea typeface="ヒラギノ角ゴ Pro W3" charset="0"/>
              <a:cs typeface="Consolas" pitchFamily="49" charset="0"/>
            </a:endParaRP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0000000000000016 T A()</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                 U __gxx_personality_v0</a:t>
            </a:r>
          </a:p>
          <a:p>
            <a:pPr marL="458788" lvl="1" indent="-228600">
              <a:spcAft>
                <a:spcPts val="0"/>
              </a:spcAft>
              <a:defRPr/>
            </a:pPr>
            <a:r>
              <a:rPr lang="en-US" sz="1400" dirty="0" smtClean="0">
                <a:solidFill>
                  <a:schemeClr val="bg2"/>
                </a:solidFill>
                <a:latin typeface="Consolas" pitchFamily="49" charset="0"/>
                <a:ea typeface="ヒラギノ角ゴ Pro W3" charset="0"/>
                <a:cs typeface="Consolas" pitchFamily="49" charset="0"/>
              </a:rPr>
              <a:t>0000000000000000 0000000000000004 d </a:t>
            </a:r>
            <a:r>
              <a:rPr lang="en-US" sz="1400" dirty="0" err="1" smtClean="0">
                <a:solidFill>
                  <a:schemeClr val="bg2"/>
                </a:solidFill>
                <a:latin typeface="Consolas" pitchFamily="49" charset="0"/>
                <a:ea typeface="ヒラギノ角ゴ Pro W3" charset="0"/>
                <a:cs typeface="Consolas" pitchFamily="49" charset="0"/>
              </a:rPr>
              <a:t>stat_var</a:t>
            </a:r>
            <a:endParaRPr lang="en-US" sz="1400" dirty="0" smtClean="0">
              <a:solidFill>
                <a:schemeClr val="bg2"/>
              </a:solidFill>
              <a:latin typeface="Consolas" pitchFamily="49" charset="0"/>
              <a:ea typeface="ヒラギノ角ゴ Pro W3" charset="0"/>
              <a:cs typeface="Consolas" pitchFamily="49" charset="0"/>
            </a:endParaRPr>
          </a:p>
        </p:txBody>
      </p:sp>
      <p:sp>
        <p:nvSpPr>
          <p:cNvPr id="9" name="Rectangle 8"/>
          <p:cNvSpPr/>
          <p:nvPr/>
        </p:nvSpPr>
        <p:spPr>
          <a:xfrm>
            <a:off x="5411631" y="1040418"/>
            <a:ext cx="1896673" cy="523220"/>
          </a:xfrm>
          <a:prstGeom prst="rect">
            <a:avLst/>
          </a:prstGeom>
        </p:spPr>
        <p:txBody>
          <a:bodyPr wrap="none">
            <a:spAutoFit/>
          </a:bodyPr>
          <a:lstStyle/>
          <a:p>
            <a:pPr lvl="1">
              <a:buNone/>
            </a:pPr>
            <a:r>
              <a:rPr lang="en-US" sz="2800" u="sng" dirty="0" smtClean="0">
                <a:solidFill>
                  <a:schemeClr val="bg2"/>
                </a:solidFill>
                <a:latin typeface="+mn-lt"/>
                <a:ea typeface="ヒラギノ角ゴ Pro W3" charset="0"/>
              </a:rPr>
              <a:t>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objdump</a:t>
            </a:r>
            <a:r>
              <a:rPr lang="en-US" sz="1100" dirty="0" smtClean="0">
                <a:latin typeface="Consolas" pitchFamily="49" charset="0"/>
                <a:cs typeface="Consolas" pitchFamily="49" charset="0"/>
              </a:rPr>
              <a:t> -h </a:t>
            </a:r>
            <a:r>
              <a:rPr lang="en-US" sz="1100" dirty="0" err="1" smtClean="0">
                <a:latin typeface="Consolas" pitchFamily="49" charset="0"/>
                <a:cs typeface="Consolas" pitchFamily="49" charset="0"/>
              </a:rPr>
              <a:t>A.o</a:t>
            </a:r>
            <a:r>
              <a:rPr lang="en-US" sz="1100" dirty="0" smtClean="0">
                <a:latin typeface="Consolas" pitchFamily="49" charset="0"/>
                <a:cs typeface="Consolas" pitchFamily="49" charset="0"/>
              </a:rPr>
              <a:t> </a:t>
            </a:r>
          </a:p>
          <a:p>
            <a:pPr lvl="1">
              <a:buNone/>
            </a:pPr>
            <a:r>
              <a:rPr lang="en-US" sz="1100" dirty="0" smtClean="0">
                <a:latin typeface="Consolas" pitchFamily="49" charset="0"/>
                <a:cs typeface="Consolas" pitchFamily="49" charset="0"/>
              </a:rPr>
              <a:t>Sections:</a:t>
            </a:r>
          </a:p>
          <a:p>
            <a:pPr lvl="1">
              <a:buNone/>
            </a:pPr>
            <a:r>
              <a:rPr lang="en-US" sz="1100" dirty="0" err="1" smtClean="0">
                <a:latin typeface="Consolas" pitchFamily="49" charset="0"/>
                <a:cs typeface="Consolas" pitchFamily="49" charset="0"/>
              </a:rPr>
              <a:t>Idx</a:t>
            </a:r>
            <a:r>
              <a:rPr lang="en-US" sz="1100" dirty="0" smtClean="0">
                <a:latin typeface="Consolas" pitchFamily="49" charset="0"/>
                <a:cs typeface="Consolas" pitchFamily="49" charset="0"/>
              </a:rPr>
              <a:t> Name          Size      VMA               LMA               File off  </a:t>
            </a:r>
            <a:r>
              <a:rPr lang="en-US" sz="1100" dirty="0" err="1" smtClean="0">
                <a:latin typeface="Consolas" pitchFamily="49" charset="0"/>
                <a:cs typeface="Consolas" pitchFamily="49" charset="0"/>
              </a:rPr>
              <a:t>Algn</a:t>
            </a:r>
            <a:endParaRPr lang="en-US" sz="1100" dirty="0" smtClean="0">
              <a:latin typeface="Consolas" pitchFamily="49" charset="0"/>
              <a:cs typeface="Consolas" pitchFamily="49" charset="0"/>
            </a:endParaRPr>
          </a:p>
          <a:p>
            <a:pPr lvl="1">
              <a:buNone/>
            </a:pPr>
            <a:r>
              <a:rPr lang="en-US" sz="1100" dirty="0" smtClean="0">
                <a:latin typeface="Consolas" pitchFamily="49" charset="0"/>
                <a:cs typeface="Consolas" pitchFamily="49" charset="0"/>
              </a:rPr>
              <a:t>  0 .text         00000016  0000000000000000  0000000000000000  00000040  2**2</a:t>
            </a:r>
          </a:p>
          <a:p>
            <a:pPr lvl="1">
              <a:buNone/>
            </a:pPr>
            <a:r>
              <a:rPr lang="en-US" sz="1100" dirty="0" smtClean="0">
                <a:latin typeface="Consolas" pitchFamily="49" charset="0"/>
                <a:cs typeface="Consolas" pitchFamily="49" charset="0"/>
              </a:rPr>
              <a:t>                  CONTENTS, ALLOC, LOAD, RELOC, READONLY, CODE</a:t>
            </a:r>
          </a:p>
          <a:p>
            <a:pPr lvl="1">
              <a:buNone/>
            </a:pPr>
            <a:r>
              <a:rPr lang="en-US" sz="1100" dirty="0" smtClean="0">
                <a:latin typeface="Consolas" pitchFamily="49" charset="0"/>
                <a:cs typeface="Consolas" pitchFamily="49" charset="0"/>
              </a:rPr>
              <a:t>  1 .data         00000004  0000000000000000  0000000000000000  00000058  2**2</a:t>
            </a:r>
          </a:p>
          <a:p>
            <a:pPr lvl="1">
              <a:buNone/>
            </a:pPr>
            <a:r>
              <a:rPr lang="en-US" sz="1100" dirty="0" smtClean="0">
                <a:latin typeface="Consolas" pitchFamily="49" charset="0"/>
                <a:cs typeface="Consolas" pitchFamily="49" charset="0"/>
              </a:rPr>
              <a:t>                  CONTENTS, ALLOC, LOAD, DATA</a:t>
            </a:r>
          </a:p>
          <a:p>
            <a:pPr lvl="1">
              <a:buNone/>
            </a:pPr>
            <a:r>
              <a:rPr lang="en-US" sz="1100" dirty="0" smtClean="0">
                <a:latin typeface="Consolas" pitchFamily="49" charset="0"/>
                <a:cs typeface="Consolas" pitchFamily="49" charset="0"/>
              </a:rPr>
              <a:t>  2 .</a:t>
            </a:r>
            <a:r>
              <a:rPr lang="en-US" sz="1100" dirty="0" err="1" smtClean="0">
                <a:latin typeface="Consolas" pitchFamily="49" charset="0"/>
                <a:cs typeface="Consolas" pitchFamily="49" charset="0"/>
              </a:rPr>
              <a:t>bss</a:t>
            </a:r>
            <a:r>
              <a:rPr lang="en-US" sz="1100" dirty="0" smtClean="0">
                <a:latin typeface="Consolas" pitchFamily="49" charset="0"/>
                <a:cs typeface="Consolas" pitchFamily="49" charset="0"/>
              </a:rPr>
              <a:t>          00000000  0000000000000000  0000000000000000  0000005c  2**2</a:t>
            </a:r>
          </a:p>
          <a:p>
            <a:pPr lvl="1">
              <a:buNone/>
            </a:pPr>
            <a:r>
              <a:rPr lang="en-US" sz="1100" dirty="0" smtClean="0">
                <a:latin typeface="Consolas" pitchFamily="49" charset="0"/>
                <a:cs typeface="Consolas" pitchFamily="49" charset="0"/>
              </a:rPr>
              <a:t>                  ALLOC</a:t>
            </a:r>
          </a:p>
          <a:p>
            <a:pPr lvl="1">
              <a:buNone/>
            </a:pPr>
            <a:r>
              <a:rPr lang="en-US" sz="1100" dirty="0" smtClean="0">
                <a:latin typeface="Consolas" pitchFamily="49" charset="0"/>
                <a:cs typeface="Consolas" pitchFamily="49" charset="0"/>
              </a:rPr>
              <a:t>  3 .</a:t>
            </a:r>
            <a:r>
              <a:rPr lang="en-US" sz="1100" dirty="0" err="1" smtClean="0">
                <a:latin typeface="Consolas" pitchFamily="49" charset="0"/>
                <a:cs typeface="Consolas" pitchFamily="49" charset="0"/>
              </a:rPr>
              <a:t>eh_frame</a:t>
            </a:r>
            <a:r>
              <a:rPr lang="en-US" sz="1100" dirty="0" smtClean="0">
                <a:latin typeface="Consolas" pitchFamily="49" charset="0"/>
                <a:cs typeface="Consolas" pitchFamily="49" charset="0"/>
              </a:rPr>
              <a:t>     00000040  0000000000000000  0000000000000000  00000060  2**3</a:t>
            </a:r>
          </a:p>
          <a:p>
            <a:pPr lvl="1">
              <a:buNone/>
            </a:pPr>
            <a:r>
              <a:rPr lang="en-US" sz="1100" dirty="0" smtClean="0">
                <a:latin typeface="Consolas" pitchFamily="49" charset="0"/>
                <a:cs typeface="Consolas" pitchFamily="49" charset="0"/>
              </a:rPr>
              <a:t>                  CONTENTS, ALLOC, LOAD, RELOC, READONLY, DATA</a:t>
            </a:r>
          </a:p>
          <a:p>
            <a:pPr lvl="1">
              <a:buNone/>
            </a:pPr>
            <a:r>
              <a:rPr lang="en-US" sz="1100" dirty="0" smtClean="0">
                <a:latin typeface="Consolas" pitchFamily="49" charset="0"/>
                <a:cs typeface="Consolas" pitchFamily="49" charset="0"/>
              </a:rPr>
              <a:t>  4 .comment      0000002e  0000000000000000  0000000000000000  000000a0  2**0</a:t>
            </a:r>
          </a:p>
          <a:p>
            <a:pPr lvl="1">
              <a:buNone/>
            </a:pPr>
            <a:r>
              <a:rPr lang="en-US" sz="1100" dirty="0" smtClean="0">
                <a:latin typeface="Consolas" pitchFamily="49" charset="0"/>
                <a:cs typeface="Consolas" pitchFamily="49" charset="0"/>
              </a:rPr>
              <a:t>                  CONTENTS, READONLY</a:t>
            </a:r>
          </a:p>
          <a:p>
            <a:pPr lvl="1">
              <a:buNone/>
            </a:pPr>
            <a:r>
              <a:rPr lang="en-US" sz="1100" dirty="0" smtClean="0">
                <a:latin typeface="Consolas" pitchFamily="49" charset="0"/>
                <a:cs typeface="Consolas" pitchFamily="49" charset="0"/>
              </a:rPr>
              <a:t>  5 .</a:t>
            </a:r>
            <a:r>
              <a:rPr lang="en-US" sz="1100" dirty="0" err="1" smtClean="0">
                <a:latin typeface="Consolas" pitchFamily="49" charset="0"/>
                <a:cs typeface="Consolas" pitchFamily="49" charset="0"/>
              </a:rPr>
              <a:t>note.GNU</a:t>
            </a:r>
            <a:r>
              <a:rPr lang="en-US" sz="1100" dirty="0" smtClean="0">
                <a:latin typeface="Consolas" pitchFamily="49" charset="0"/>
                <a:cs typeface="Consolas" pitchFamily="49" charset="0"/>
              </a:rPr>
              <a:t>-stack 00000000  0000000000000000  0000000000000000  000000ce  2**0</a:t>
            </a:r>
          </a:p>
          <a:p>
            <a:pPr lvl="1">
              <a:buNone/>
            </a:pPr>
            <a:r>
              <a:rPr lang="en-US" sz="1100" dirty="0" smtClean="0">
                <a:latin typeface="Consolas" pitchFamily="49" charset="0"/>
                <a:cs typeface="Consolas" pitchFamily="49" charset="0"/>
              </a:rPr>
              <a:t>                  CONTENTS, READONLY</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699542"/>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-s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Contents of section .text:</a:t>
            </a:r>
          </a:p>
          <a:p>
            <a:pPr lvl="1">
              <a:buNone/>
            </a:pPr>
            <a:r>
              <a:rPr lang="en-US" sz="1050" dirty="0" smtClean="0">
                <a:latin typeface="Consolas" pitchFamily="49" charset="0"/>
                <a:cs typeface="Consolas" pitchFamily="49" charset="0"/>
              </a:rPr>
              <a:t> 0000 554889e5 c745fc2e 1600008b 05000000  UH...E..........</a:t>
            </a:r>
          </a:p>
          <a:p>
            <a:pPr lvl="1">
              <a:buNone/>
            </a:pPr>
            <a:r>
              <a:rPr lang="en-US" sz="1050" dirty="0" smtClean="0">
                <a:latin typeface="Consolas" pitchFamily="49" charset="0"/>
                <a:cs typeface="Consolas" pitchFamily="49" charset="0"/>
              </a:rPr>
              <a:t> 0010 008945fc c9c3                        ..E...</a:t>
            </a:r>
          </a:p>
          <a:p>
            <a:pPr lvl="1">
              <a:buNone/>
            </a:pPr>
            <a:r>
              <a:rPr lang="en-US" sz="1050" dirty="0" smtClean="0">
                <a:latin typeface="Consolas" pitchFamily="49" charset="0"/>
                <a:cs typeface="Consolas" pitchFamily="49" charset="0"/>
              </a:rPr>
              <a:t>Contents of section .data:</a:t>
            </a:r>
          </a:p>
          <a:p>
            <a:pPr lvl="1">
              <a:buNone/>
            </a:pPr>
            <a:r>
              <a:rPr lang="en-US" sz="1050" dirty="0" smtClean="0">
                <a:latin typeface="Consolas" pitchFamily="49" charset="0"/>
                <a:cs typeface="Consolas" pitchFamily="49" charset="0"/>
              </a:rPr>
              <a:t> 0000 d2040000                             ....</a:t>
            </a:r>
          </a:p>
          <a:p>
            <a:pPr lvl="1">
              <a:buNone/>
            </a:pPr>
            <a:r>
              <a:rPr lang="en-US" sz="1050" dirty="0" smtClean="0">
                <a:latin typeface="Consolas" pitchFamily="49" charset="0"/>
                <a:cs typeface="Consolas" pitchFamily="49" charset="0"/>
              </a:rPr>
              <a:t>Contents of section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a:t>
            </a:r>
          </a:p>
          <a:p>
            <a:pPr lvl="1">
              <a:buNone/>
            </a:pPr>
            <a:r>
              <a:rPr lang="en-US" sz="1050" dirty="0" smtClean="0">
                <a:latin typeface="Consolas" pitchFamily="49" charset="0"/>
                <a:cs typeface="Consolas" pitchFamily="49" charset="0"/>
              </a:rPr>
              <a:t> 0000 1c000000 00000000 017a5052 00017810  .........</a:t>
            </a:r>
            <a:r>
              <a:rPr lang="en-US" sz="1050" dirty="0" err="1" smtClean="0">
                <a:latin typeface="Consolas" pitchFamily="49" charset="0"/>
                <a:cs typeface="Consolas" pitchFamily="49" charset="0"/>
              </a:rPr>
              <a:t>zPR</a:t>
            </a:r>
            <a:r>
              <a:rPr lang="en-US" sz="1050" dirty="0" smtClean="0">
                <a:latin typeface="Consolas" pitchFamily="49" charset="0"/>
                <a:cs typeface="Consolas" pitchFamily="49" charset="0"/>
              </a:rPr>
              <a:t>..x.</a:t>
            </a:r>
          </a:p>
          <a:p>
            <a:pPr lvl="1">
              <a:buNone/>
            </a:pPr>
            <a:r>
              <a:rPr lang="en-US" sz="1050" dirty="0" smtClean="0">
                <a:latin typeface="Consolas" pitchFamily="49" charset="0"/>
                <a:cs typeface="Consolas" pitchFamily="49" charset="0"/>
              </a:rPr>
              <a:t> 0010 06030000 0000030c 07089001 00000000  ................</a:t>
            </a:r>
          </a:p>
          <a:p>
            <a:pPr lvl="1">
              <a:buNone/>
            </a:pPr>
            <a:r>
              <a:rPr lang="en-US" sz="1050" dirty="0" smtClean="0">
                <a:latin typeface="Consolas" pitchFamily="49" charset="0"/>
                <a:cs typeface="Consolas" pitchFamily="49" charset="0"/>
              </a:rPr>
              <a:t> 0020 1c000000 24000000 00000000 16000000  ....$...........</a:t>
            </a:r>
          </a:p>
          <a:p>
            <a:pPr lvl="1">
              <a:buNone/>
            </a:pPr>
            <a:r>
              <a:rPr lang="en-US" sz="1050" dirty="0" smtClean="0">
                <a:latin typeface="Consolas" pitchFamily="49" charset="0"/>
                <a:cs typeface="Consolas" pitchFamily="49" charset="0"/>
              </a:rPr>
              <a:t> 0030 00410e10 8602430d 06000000 00000000  .A....C.........</a:t>
            </a:r>
          </a:p>
          <a:p>
            <a:pPr lvl="1">
              <a:buNone/>
            </a:pPr>
            <a:r>
              <a:rPr lang="en-US" sz="1050" dirty="0" smtClean="0">
                <a:latin typeface="Consolas" pitchFamily="49" charset="0"/>
                <a:cs typeface="Consolas" pitchFamily="49" charset="0"/>
              </a:rPr>
              <a:t>Contents of section .comment:</a:t>
            </a:r>
          </a:p>
          <a:p>
            <a:pPr lvl="1">
              <a:buNone/>
            </a:pPr>
            <a:r>
              <a:rPr lang="en-US" sz="1050" dirty="0" smtClean="0">
                <a:latin typeface="Consolas" pitchFamily="49" charset="0"/>
                <a:cs typeface="Consolas" pitchFamily="49" charset="0"/>
              </a:rPr>
              <a:t> 0000 00474343 3a202847 4e552920 342e312e  .GCC: (GNU) 4.1.</a:t>
            </a:r>
          </a:p>
          <a:p>
            <a:pPr lvl="1">
              <a:buNone/>
            </a:pPr>
            <a:r>
              <a:rPr lang="en-US" sz="1050" dirty="0" smtClean="0">
                <a:latin typeface="Consolas" pitchFamily="49" charset="0"/>
                <a:cs typeface="Consolas" pitchFamily="49" charset="0"/>
              </a:rPr>
              <a:t> 0010 32203230 30383037 30342028 52656420  2 20080704 (Red</a:t>
            </a:r>
          </a:p>
          <a:p>
            <a:pPr lvl="1">
              <a:buNone/>
            </a:pPr>
            <a:r>
              <a:rPr lang="en-US" sz="1050" dirty="0" smtClean="0">
                <a:latin typeface="Consolas" pitchFamily="49" charset="0"/>
                <a:cs typeface="Consolas" pitchFamily="49" charset="0"/>
              </a:rPr>
              <a:t> 0020 48617420 342e312e 322d3438 2900      Hat 4.1.2-48).</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194931"/>
            <a:ext cx="8229600" cy="480423"/>
          </a:xfrm>
        </p:spPr>
        <p:txBody>
          <a:bodyPr/>
          <a:lstStyle/>
          <a:p>
            <a:pPr algn="ctr"/>
            <a:r>
              <a:rPr lang="en-US" sz="3200" dirty="0" err="1" smtClean="0"/>
              <a:t>Objdump</a:t>
            </a:r>
            <a:r>
              <a:rPr lang="en-US" sz="3200" dirty="0" smtClean="0"/>
              <a:t> tool</a:t>
            </a:r>
            <a:endParaRPr lang="en-US" sz="3200" dirty="0"/>
          </a:p>
        </p:txBody>
      </p:sp>
      <p:sp>
        <p:nvSpPr>
          <p:cNvPr id="3" name="Content Placeholder 2"/>
          <p:cNvSpPr>
            <a:spLocks noGrp="1"/>
          </p:cNvSpPr>
          <p:nvPr>
            <p:ph sz="quarter" idx="13"/>
          </p:nvPr>
        </p:nvSpPr>
        <p:spPr>
          <a:xfrm>
            <a:off x="418120" y="843558"/>
            <a:ext cx="8402352" cy="3744416"/>
          </a:xfrm>
        </p:spPr>
        <p:txBody>
          <a:bodyPr/>
          <a:lstStyle/>
          <a:p>
            <a:pPr lvl="1">
              <a:buNone/>
            </a:pPr>
            <a:r>
              <a:rPr lang="en-US" sz="1050" dirty="0" smtClean="0">
                <a:latin typeface="Consolas" pitchFamily="49" charset="0"/>
                <a:cs typeface="Consolas" pitchFamily="49" charset="0"/>
              </a:rPr>
              <a:t>$ </a:t>
            </a:r>
            <a:r>
              <a:rPr lang="en-US" sz="1050" dirty="0" err="1" smtClean="0">
                <a:latin typeface="Consolas" pitchFamily="49" charset="0"/>
                <a:cs typeface="Consolas" pitchFamily="49" charset="0"/>
              </a:rPr>
              <a:t>objdump</a:t>
            </a:r>
            <a:r>
              <a:rPr lang="en-US" sz="1050" dirty="0" smtClean="0">
                <a:latin typeface="Consolas" pitchFamily="49" charset="0"/>
                <a:cs typeface="Consolas" pitchFamily="49" charset="0"/>
              </a:rPr>
              <a:t> -t </a:t>
            </a:r>
            <a:r>
              <a:rPr lang="en-US" sz="1050" dirty="0" err="1" smtClean="0">
                <a:latin typeface="Consolas" pitchFamily="49" charset="0"/>
                <a:cs typeface="Consolas" pitchFamily="49" charset="0"/>
              </a:rPr>
              <a:t>A.o</a:t>
            </a:r>
            <a:endParaRPr lang="en-US" sz="1050" dirty="0" smtClean="0">
              <a:latin typeface="Consolas" pitchFamily="49" charset="0"/>
              <a:cs typeface="Consolas" pitchFamily="49" charset="0"/>
            </a:endParaRPr>
          </a:p>
          <a:p>
            <a:pPr lvl="1">
              <a:buNone/>
            </a:pP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SYMBOL TABLE:</a:t>
            </a:r>
          </a:p>
          <a:p>
            <a:pPr lvl="1">
              <a:buNone/>
            </a:pPr>
            <a:r>
              <a:rPr lang="en-US" sz="1050" dirty="0" smtClean="0">
                <a:latin typeface="Consolas" pitchFamily="49" charset="0"/>
                <a:cs typeface="Consolas" pitchFamily="49" charset="0"/>
              </a:rPr>
              <a:t>0000000000000000 l    </a:t>
            </a:r>
            <a:r>
              <a:rPr lang="en-US" sz="1050" dirty="0" err="1" smtClean="0">
                <a:latin typeface="Consolas" pitchFamily="49" charset="0"/>
                <a:cs typeface="Consolas" pitchFamily="49" charset="0"/>
              </a:rPr>
              <a:t>df</a:t>
            </a:r>
            <a:r>
              <a:rPr lang="en-US" sz="1050" dirty="0" smtClean="0">
                <a:latin typeface="Consolas" pitchFamily="49" charset="0"/>
                <a:cs typeface="Consolas" pitchFamily="49" charset="0"/>
              </a:rPr>
              <a:t> *ABS*  0000000000000000 A.cpp</a:t>
            </a:r>
          </a:p>
          <a:p>
            <a:pPr lvl="1">
              <a:buNone/>
            </a:pPr>
            <a:r>
              <a:rPr lang="en-US" sz="1050" dirty="0" smtClean="0">
                <a:latin typeface="Consolas" pitchFamily="49" charset="0"/>
                <a:cs typeface="Consolas" pitchFamily="49" charset="0"/>
              </a:rPr>
              <a:t>0000000000000000 l    d  .text  0000000000000000 .text</a:t>
            </a:r>
          </a:p>
          <a:p>
            <a:pPr lvl="1">
              <a:buNone/>
            </a:pPr>
            <a:r>
              <a:rPr lang="en-US" sz="1050" dirty="0" smtClean="0">
                <a:latin typeface="Consolas" pitchFamily="49" charset="0"/>
                <a:cs typeface="Consolas" pitchFamily="49" charset="0"/>
              </a:rPr>
              <a:t>0000000000000000 l    d  .data  0000000000000000 .data</a:t>
            </a: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bss</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bss</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O .data  0000000000000004 </a:t>
            </a:r>
            <a:r>
              <a:rPr lang="en-US" sz="1050" dirty="0" err="1" smtClean="0">
                <a:latin typeface="Consolas" pitchFamily="49" charset="0"/>
                <a:cs typeface="Consolas" pitchFamily="49" charset="0"/>
              </a:rPr>
              <a:t>stat_var</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eh_frame</a:t>
            </a:r>
            <a:r>
              <a:rPr lang="en-US" sz="1050" dirty="0" smtClean="0">
                <a:latin typeface="Consolas" pitchFamily="49" charset="0"/>
                <a:cs typeface="Consolas" pitchFamily="49" charset="0"/>
              </a:rPr>
              <a:t>      0000000000000000 .</a:t>
            </a:r>
            <a:r>
              <a:rPr lang="en-US" sz="1050" dirty="0" err="1" smtClean="0">
                <a:latin typeface="Consolas" pitchFamily="49" charset="0"/>
                <a:cs typeface="Consolas" pitchFamily="49" charset="0"/>
              </a:rPr>
              <a:t>eh_frame</a:t>
            </a:r>
            <a:endParaRPr lang="en-US" sz="1050" dirty="0" smtClean="0">
              <a:latin typeface="Consolas" pitchFamily="49" charset="0"/>
              <a:cs typeface="Consolas" pitchFamily="49" charset="0"/>
            </a:endParaRPr>
          </a:p>
          <a:p>
            <a:pPr lvl="1">
              <a:buNone/>
            </a:pPr>
            <a:r>
              <a:rPr lang="en-US" sz="1050" dirty="0" smtClean="0">
                <a:latin typeface="Consolas" pitchFamily="49" charset="0"/>
                <a:cs typeface="Consolas" pitchFamily="49" charset="0"/>
              </a:rPr>
              <a:t>0000000000000000 l    d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        0000000000000000 .</a:t>
            </a:r>
            <a:r>
              <a:rPr lang="en-US" sz="1050" dirty="0" err="1" smtClean="0">
                <a:latin typeface="Consolas" pitchFamily="49" charset="0"/>
                <a:cs typeface="Consolas" pitchFamily="49" charset="0"/>
              </a:rPr>
              <a:t>note.GNU</a:t>
            </a:r>
            <a:r>
              <a:rPr lang="en-US" sz="1050" dirty="0" smtClean="0">
                <a:latin typeface="Consolas" pitchFamily="49" charset="0"/>
                <a:cs typeface="Consolas" pitchFamily="49" charset="0"/>
              </a:rPr>
              <a:t>-stack</a:t>
            </a:r>
          </a:p>
          <a:p>
            <a:pPr lvl="1">
              <a:buNone/>
            </a:pPr>
            <a:r>
              <a:rPr lang="en-US" sz="1050" dirty="0" smtClean="0">
                <a:latin typeface="Consolas" pitchFamily="49" charset="0"/>
                <a:cs typeface="Consolas" pitchFamily="49" charset="0"/>
              </a:rPr>
              <a:t>0000000000000000 l    d  .comment       0000000000000000 .comment</a:t>
            </a:r>
          </a:p>
          <a:p>
            <a:pPr lvl="1">
              <a:buNone/>
            </a:pPr>
            <a:r>
              <a:rPr lang="en-US" sz="1050" dirty="0" smtClean="0">
                <a:latin typeface="Consolas" pitchFamily="49" charset="0"/>
                <a:cs typeface="Consolas" pitchFamily="49" charset="0"/>
              </a:rPr>
              <a:t>0000000000000000 g     F .text  0000000000000016 _Z1Av</a:t>
            </a:r>
          </a:p>
          <a:p>
            <a:pPr lvl="1">
              <a:buNone/>
            </a:pPr>
            <a:r>
              <a:rPr lang="en-US" sz="1050" dirty="0" smtClean="0">
                <a:latin typeface="Consolas" pitchFamily="49" charset="0"/>
                <a:cs typeface="Consolas" pitchFamily="49" charset="0"/>
              </a:rPr>
              <a:t>0000000000000000         *UND*  0000000000000000 __gxx_personality_v0</a:t>
            </a:r>
          </a:p>
          <a:p>
            <a:pPr lvl="1">
              <a:buNone/>
            </a:pPr>
            <a:endParaRPr lang="en-US" sz="1100" dirty="0" smtClean="0">
              <a:latin typeface="Consolas" pitchFamily="49" charset="0"/>
              <a:cs typeface="Consolas" pitchFamily="49" charset="0"/>
            </a:endParaRP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sp>
        <p:nvSpPr>
          <p:cNvPr id="5" name="Content Placeholder 2"/>
          <p:cNvSpPr txBox="1">
            <a:spLocks/>
          </p:cNvSpPr>
          <p:nvPr/>
        </p:nvSpPr>
        <p:spPr bwMode="auto">
          <a:xfrm>
            <a:off x="401086" y="1779662"/>
            <a:ext cx="3497424" cy="23762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458788" lvl="1" indent="-228600">
              <a:spcAft>
                <a:spcPts val="0"/>
              </a:spcAft>
              <a:defRPr/>
            </a:pPr>
            <a:endParaRPr lang="en-US" sz="1200" dirty="0" smtClean="0">
              <a:solidFill>
                <a:schemeClr val="bg2"/>
              </a:solidFill>
              <a:latin typeface="Consolas" pitchFamily="49" charset="0"/>
              <a:ea typeface="ヒラギノ角ゴ Pro W3" charset="0"/>
              <a:cs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339502"/>
            <a:ext cx="8229600" cy="480423"/>
          </a:xfrm>
        </p:spPr>
        <p:txBody>
          <a:bodyPr/>
          <a:lstStyle/>
          <a:p>
            <a:pPr algn="ctr"/>
            <a:r>
              <a:rPr lang="en-US" sz="3200" dirty="0" smtClean="0"/>
              <a:t>Compilation steps scheme</a:t>
            </a:r>
            <a:endParaRPr lang="en-US" sz="3200" dirty="0"/>
          </a:p>
        </p:txBody>
      </p:sp>
      <p:sp>
        <p:nvSpPr>
          <p:cNvPr id="3" name="Content Placeholder 2"/>
          <p:cNvSpPr>
            <a:spLocks noGrp="1"/>
          </p:cNvSpPr>
          <p:nvPr>
            <p:ph sz="quarter" idx="13"/>
          </p:nvPr>
        </p:nvSpPr>
        <p:spPr>
          <a:xfrm>
            <a:off x="418120" y="1347614"/>
            <a:ext cx="8227649" cy="2952328"/>
          </a:xfrm>
        </p:spPr>
        <p:txBody>
          <a:bodyPr/>
          <a:lstStyle/>
          <a:p>
            <a:pPr lvl="1">
              <a:buNone/>
            </a:pPr>
            <a:r>
              <a:rPr lang="en-US" sz="2400" dirty="0" smtClean="0"/>
              <a:t> </a:t>
            </a:r>
          </a:p>
        </p:txBody>
      </p:sp>
      <p:sp>
        <p:nvSpPr>
          <p:cNvPr id="6" name="Footer Placeholder 5"/>
          <p:cNvSpPr>
            <a:spLocks noGrp="1"/>
          </p:cNvSpPr>
          <p:nvPr>
            <p:ph type="ftr" sz="quarter" idx="18"/>
          </p:nvPr>
        </p:nvSpPr>
        <p:spPr/>
        <p:txBody>
          <a:bodyPr/>
          <a:lstStyle/>
          <a:p>
            <a:pPr algn="l"/>
            <a:r>
              <a:rPr lang="en-GB" dirty="0" smtClean="0">
                <a:solidFill>
                  <a:schemeClr val="bg2"/>
                </a:solidFill>
                <a:cs typeface="Arial" charset="0"/>
              </a:rPr>
              <a:t>&lt;Change information classification in footer&gt;</a:t>
            </a:r>
          </a:p>
        </p:txBody>
      </p:sp>
      <p:pic>
        <p:nvPicPr>
          <p:cNvPr id="3074" name="Picture 2" descr="D:\Diving into C++ linker\Pictures\Compilation steps.jpg"/>
          <p:cNvPicPr>
            <a:picLocks noChangeAspect="1" noChangeArrowheads="1"/>
          </p:cNvPicPr>
          <p:nvPr/>
        </p:nvPicPr>
        <p:blipFill>
          <a:blip r:embed="rId2"/>
          <a:srcRect/>
          <a:stretch>
            <a:fillRect/>
          </a:stretch>
        </p:blipFill>
        <p:spPr bwMode="auto">
          <a:xfrm>
            <a:off x="1043608" y="819925"/>
            <a:ext cx="7127131" cy="3779383"/>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Nokia template (M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Nokia PowerPoint Template Nokia Pure v12" id="{7AC05BEF-BBDF-4CF1-AA23-A676535EABCE}" vid="{991539CA-B441-4AED-8339-F6770207F6A2}"/>
    </a:ext>
  </a:extLst>
</a:theme>
</file>

<file path=ppt/theme/theme2.xml><?xml version="1.0" encoding="utf-8"?>
<a:theme xmlns:a="http://schemas.openxmlformats.org/drawingml/2006/main" name="Nokia Master Blue Background">
  <a:themeElements>
    <a:clrScheme name="Nokia Master Theme">
      <a:dk1>
        <a:srgbClr val="124191"/>
      </a:dk1>
      <a:lt1>
        <a:srgbClr val="FFFFFF"/>
      </a:lt1>
      <a:dk2>
        <a:srgbClr val="FFFFFF"/>
      </a:dk2>
      <a:lt2>
        <a:srgbClr val="68717A"/>
      </a:lt2>
      <a:accent1>
        <a:srgbClr val="00C9FF"/>
      </a:accent1>
      <a:accent2>
        <a:srgbClr val="00C9FF"/>
      </a:accent2>
      <a:accent3>
        <a:srgbClr val="00C9FF"/>
      </a:accent3>
      <a:accent4>
        <a:srgbClr val="A8BBC0"/>
      </a:accent4>
      <a:accent5>
        <a:srgbClr val="A8BBC0"/>
      </a:accent5>
      <a:accent6>
        <a:srgbClr val="D8D9DA"/>
      </a:accent6>
      <a:hlink>
        <a:srgbClr val="124191"/>
      </a:hlink>
      <a:folHlink>
        <a:srgbClr val="124191"/>
      </a:folHlink>
    </a:clrScheme>
    <a:fontScheme name="Nokia Pure v2">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19050" cmpd="sng">
          <a:solidFill>
            <a:schemeClr val="accent3"/>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mn-lt"/>
          </a:defRPr>
        </a:defPPr>
      </a:lstStyle>
    </a:txDef>
  </a:objectDefaults>
  <a:extraClrSchemeLst/>
  <a:extLst>
    <a:ext uri="{05A4C25C-085E-4340-85A3-A5531E510DB2}">
      <thm15:themeFamily xmlns:thm15="http://schemas.microsoft.com/office/thememl/2012/main" xmlns="" name="Nokia PowerPoint Template Nokia Pure v12" id="{7AC05BEF-BBDF-4CF1-AA23-A676535EABCE}" vid="{AF106B15-0C1E-44CE-A53A-F2CB8A6EA7E7}"/>
    </a:ext>
  </a:extLst>
</a:theme>
</file>

<file path=ppt/theme/theme3.xml><?xml version="1.0" encoding="utf-8"?>
<a:theme xmlns:a="http://schemas.openxmlformats.org/drawingml/2006/main" name="Final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 template (MD)</Template>
  <TotalTime>0</TotalTime>
  <Words>2037</Words>
  <Application>Microsoft Office PowerPoint</Application>
  <PresentationFormat>On-screen Show (16:9)</PresentationFormat>
  <Paragraphs>404</Paragraphs>
  <Slides>27</Slides>
  <Notes>1</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1" baseType="lpstr">
      <vt:lpstr>Nokia template (MD)</vt:lpstr>
      <vt:lpstr>Nokia Master Blue Background</vt:lpstr>
      <vt:lpstr>Final Slide</vt:lpstr>
      <vt:lpstr>think-cell Slide</vt:lpstr>
      <vt:lpstr>Slide 1</vt:lpstr>
      <vt:lpstr>What is linker for?</vt:lpstr>
      <vt:lpstr>Preprocessing</vt:lpstr>
      <vt:lpstr>Translating</vt:lpstr>
      <vt:lpstr>Assembling</vt:lpstr>
      <vt:lpstr>Objdump tool</vt:lpstr>
      <vt:lpstr>Objdump tool</vt:lpstr>
      <vt:lpstr>Objdump tool</vt:lpstr>
      <vt:lpstr>Compilation steps scheme</vt:lpstr>
      <vt:lpstr>Linking</vt:lpstr>
      <vt:lpstr>Analysis using nm tool</vt:lpstr>
      <vt:lpstr>One more example…</vt:lpstr>
      <vt:lpstr>Hereditary disease</vt:lpstr>
      <vt:lpstr>Hereditary disease</vt:lpstr>
      <vt:lpstr>Hereditary disease</vt:lpstr>
      <vt:lpstr>Hereditary disease</vt:lpstr>
      <vt:lpstr>Hereditary disease</vt:lpstr>
      <vt:lpstr>Hereditary disease</vt:lpstr>
      <vt:lpstr>Do linker throws away unused code?</vt:lpstr>
      <vt:lpstr>Static libraries</vt:lpstr>
      <vt:lpstr>Shared libraries</vt:lpstr>
      <vt:lpstr>Export from shared library</vt:lpstr>
      <vt:lpstr>Static linking of dynamic libraries</vt:lpstr>
      <vt:lpstr>Static member mess up</vt:lpstr>
      <vt:lpstr>My preferable project structure</vt:lpstr>
      <vt:lpstr>Slide 26</vt:lpstr>
      <vt:lpstr>Copyright and confidentiality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2014-05-22T06:51:20Z</dcterms:created>
  <dcterms:modified xsi:type="dcterms:W3CDTF">2015-07-21T14:59:02Z</dcterms:modified>
</cp:coreProperties>
</file>