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9"/>
  </p:notesMasterIdLst>
  <p:handoutMasterIdLst>
    <p:handoutMasterId r:id="rId60"/>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431"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19" r:id="rId57"/>
    <p:sldId id="364" r:id="rId58"/>
  </p:sldIdLst>
  <p:sldSz cx="9144000" cy="5143500" type="screen16x9"/>
  <p:notesSz cx="6858000" cy="9144000"/>
  <p:custDataLst>
    <p:tags r:id="rId61"/>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27-Jul-15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27-Jul-15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54</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26</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libraries</a:t>
            </a:r>
            <a:r>
              <a:rPr lang="en-US" baseline="0" dirty="0" smtClean="0"/>
              <a:t> also can be used like building blocks for different processes but they can be shared in runtime.</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libraries allow you to call any methods from the libraries</a:t>
            </a:r>
            <a:r>
              <a:rPr lang="en-US" baseline="0" dirty="0" smtClean="0"/>
              <a:t> you want and C++ syntax allow you to do.</a:t>
            </a:r>
            <a:endParaRPr lang="en-US" dirty="0" smtClean="0"/>
          </a:p>
          <a:p>
            <a:r>
              <a:rPr lang="en-US" dirty="0" smtClean="0"/>
              <a:t>By default shared libraries do not export all the symbols. In Linux it is done automatically , but not in Windows. In Win you should do it manually.</a:t>
            </a:r>
          </a:p>
          <a:p>
            <a:r>
              <a:rPr lang="en-US" dirty="0" smtClean="0"/>
              <a:t>We</a:t>
            </a:r>
            <a:r>
              <a:rPr lang="en-US" baseline="0" dirty="0" smtClean="0"/>
              <a:t> can consider </a:t>
            </a:r>
            <a:r>
              <a:rPr lang="en-US" baseline="0" dirty="0" err="1" smtClean="0"/>
              <a:t>dll</a:t>
            </a:r>
            <a:r>
              <a:rPr lang="en-US" baseline="0" dirty="0" smtClean="0"/>
              <a:t> as an API. You can share those functions that you want.</a:t>
            </a:r>
          </a:p>
          <a:p>
            <a:r>
              <a:rPr lang="en-US" baseline="0" dirty="0" smtClean="0"/>
              <a:t>To specify export symbols…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8"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9"/>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27/07/2015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 id="2147483815" r:id="rId5"/>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27/07/2015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a:t>
            </a:r>
            <a:r>
              <a:rPr lang="en-US" sz="1400" dirty="0" smtClean="0">
                <a:solidFill>
                  <a:schemeClr val="bg2"/>
                </a:solidFill>
                <a:ea typeface="ヒラギノ角ゴ Pro W3" charset="0"/>
                <a:cs typeface="Consolas" pitchFamily="49" charset="0"/>
              </a:rPr>
              <a:t>C++ standard (ISO/IEC N4527</a:t>
            </a:r>
            <a:r>
              <a:rPr lang="en-US" sz="1400" dirty="0" smtClean="0">
                <a:solidFill>
                  <a:schemeClr val="bg2"/>
                </a:solidFill>
                <a:ea typeface="ヒラギノ角ゴ Pro W3" charset="0"/>
                <a:cs typeface="Consolas" pitchFamily="49" charset="0"/>
              </a:rPr>
              <a:t>):</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a:t>
            </a:r>
            <a:r>
              <a:rPr lang="en-US" sz="1400" i="1" dirty="0" smtClean="0">
                <a:solidFill>
                  <a:schemeClr val="bg2"/>
                </a:solidFill>
                <a:latin typeface="+mn-lt"/>
                <a:ea typeface="ヒラギノ角ゴ Pro W3" charset="0"/>
                <a:cs typeface="Consolas" pitchFamily="49" charset="0"/>
              </a:rPr>
              <a:t>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a:t>
            </a:r>
            <a:r>
              <a:rPr lang="en-US" sz="1400" i="1" dirty="0" smtClean="0">
                <a:solidFill>
                  <a:schemeClr val="bg2"/>
                </a:solidFill>
                <a:latin typeface="+mn-lt"/>
                <a:ea typeface="ヒラギノ角ゴ Pro W3" charset="0"/>
                <a:cs typeface="Consolas" pitchFamily="49" charset="0"/>
              </a:rPr>
              <a:t>(…) with external </a:t>
            </a:r>
            <a:r>
              <a:rPr lang="en-US" sz="1400" i="1" dirty="0" smtClean="0">
                <a:solidFill>
                  <a:schemeClr val="bg2"/>
                </a:solidFill>
                <a:latin typeface="+mn-lt"/>
                <a:ea typeface="ヒラギノ角ゴ Pro W3" charset="0"/>
                <a:cs typeface="Consolas" pitchFamily="49" charset="0"/>
              </a:rPr>
              <a:t>linkage. … </a:t>
            </a:r>
            <a:r>
              <a:rPr lang="en-US" sz="1400" i="1" dirty="0" smtClean="0">
                <a:solidFill>
                  <a:schemeClr val="bg2"/>
                </a:solidFill>
                <a:latin typeface="+mn-lt"/>
                <a:ea typeface="ヒラギノ角ゴ Pro W3" charset="0"/>
                <a:cs typeface="Consolas" pitchFamily="49" charset="0"/>
              </a:rPr>
              <a:t>Given such </a:t>
            </a:r>
            <a:r>
              <a:rPr lang="en-US" sz="1400" i="1" dirty="0" smtClean="0">
                <a:solidFill>
                  <a:schemeClr val="bg2"/>
                </a:solidFill>
                <a:latin typeface="+mn-lt"/>
                <a:ea typeface="ヒラギノ角ゴ Pro W3" charset="0"/>
                <a:cs typeface="Consolas" pitchFamily="49" charset="0"/>
              </a:rPr>
              <a:t>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a:t>
            </a:r>
            <a:r>
              <a:rPr lang="en-US" sz="1400" i="1" dirty="0" smtClean="0">
                <a:solidFill>
                  <a:schemeClr val="bg2"/>
                </a:solidFill>
                <a:latin typeface="+mn-lt"/>
                <a:ea typeface="ヒラギノ角ゴ Pro W3" charset="0"/>
                <a:cs typeface="Consolas" pitchFamily="49" charset="0"/>
              </a:rPr>
              <a:t>requirements, then </a:t>
            </a:r>
            <a:r>
              <a:rPr lang="en-US" sz="1400" i="1" dirty="0" smtClean="0">
                <a:solidFill>
                  <a:schemeClr val="bg2"/>
                </a:solidFill>
                <a:latin typeface="+mn-lt"/>
                <a:ea typeface="ヒラギノ角ゴ Pro W3" charset="0"/>
                <a:cs typeface="Consolas" pitchFamily="49" charset="0"/>
              </a:rPr>
              <a:t>the behavior is as if there were </a:t>
            </a:r>
            <a:r>
              <a:rPr lang="en-US" sz="1400" i="1" dirty="0" smtClean="0">
                <a:solidFill>
                  <a:schemeClr val="bg2"/>
                </a:solidFill>
                <a:latin typeface="+mn-lt"/>
                <a:ea typeface="ヒラギノ角ゴ Pro W3" charset="0"/>
                <a:cs typeface="Consolas" pitchFamily="49" charset="0"/>
              </a:rPr>
              <a:t>a single </a:t>
            </a:r>
            <a:r>
              <a:rPr lang="en-US" sz="1400" i="1" dirty="0" smtClean="0">
                <a:solidFill>
                  <a:schemeClr val="bg2"/>
                </a:solidFill>
                <a:latin typeface="+mn-lt"/>
                <a:ea typeface="ヒラギノ角ゴ Pro W3" charset="0"/>
                <a:cs typeface="Consolas" pitchFamily="49" charset="0"/>
              </a:rPr>
              <a:t>definition of </a:t>
            </a:r>
            <a:r>
              <a:rPr lang="en-US" sz="1400" i="1" dirty="0" smtClean="0">
                <a:solidFill>
                  <a:schemeClr val="bg2"/>
                </a:solidFill>
                <a:latin typeface="+mn-lt"/>
                <a:ea typeface="ヒラギノ角ゴ Pro W3" charset="0"/>
                <a:cs typeface="Consolas" pitchFamily="49" charset="0"/>
              </a:rPr>
              <a:t>D</a:t>
            </a:r>
            <a:r>
              <a:rPr lang="en-US" sz="1400" i="1" dirty="0" smtClean="0">
                <a:solidFill>
                  <a:schemeClr val="bg2"/>
                </a:solidFill>
                <a:latin typeface="+mn-lt"/>
                <a:ea typeface="ヒラギノ角ゴ Pro W3" charset="0"/>
                <a:cs typeface="Consolas" pitchFamily="49" charset="0"/>
              </a:rPr>
              <a:t>. If the definitions of D do not satisfy </a:t>
            </a:r>
            <a:r>
              <a:rPr lang="en-US" sz="1400" i="1" dirty="0" smtClean="0">
                <a:solidFill>
                  <a:schemeClr val="bg2"/>
                </a:solidFill>
                <a:latin typeface="+mn-lt"/>
                <a:ea typeface="ヒラギノ角ゴ Pro W3" charset="0"/>
                <a:cs typeface="Consolas" pitchFamily="49" charset="0"/>
              </a:rPr>
              <a:t>these requirements</a:t>
            </a:r>
            <a:r>
              <a:rPr lang="en-US" sz="1400" i="1" dirty="0" smtClean="0">
                <a:solidFill>
                  <a:schemeClr val="bg2"/>
                </a:solidFill>
                <a:latin typeface="+mn-lt"/>
                <a:ea typeface="ヒラギノ角ゴ Pro W3" charset="0"/>
                <a:cs typeface="Consolas" pitchFamily="49" charset="0"/>
              </a:rPr>
              <a:t>,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a:t>
            </a:r>
            <a:r>
              <a:rPr lang="en-US" dirty="0" smtClean="0">
                <a:latin typeface="+mn-lt"/>
                <a:hlinkClick r:id="rId3"/>
              </a:rPr>
              <a:t>://open-std.org/JTC1/SC22/WG21/docs/papers/2015/n4527.pdf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t>
            </a:r>
            <a:r>
              <a:rPr lang="en-US" dirty="0" smtClean="0">
                <a:solidFill>
                  <a:schemeClr val="bg2"/>
                </a:solidFill>
                <a:latin typeface="+mn-lt"/>
                <a:ea typeface="ヒラギノ角ゴ Pro W3" charset="0"/>
              </a:rPr>
              <a:t>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Counter.o</a:t>
            </a:r>
            <a:r>
              <a:rPr lang="en-US" dirty="0" smtClean="0">
                <a:solidFill>
                  <a:schemeClr val="bg2"/>
                </a:solidFill>
                <a:latin typeface="+mn-lt"/>
                <a:ea typeface="ヒラギノ角ゴ Pro W3" charset="0"/>
              </a:rPr>
              <a:t> </a:t>
            </a:r>
            <a:r>
              <a:rPr lang="en-US" dirty="0" smtClean="0">
                <a:solidFill>
                  <a:schemeClr val="bg2"/>
                </a:solidFill>
                <a:latin typeface="+mn-lt"/>
                <a:ea typeface="ヒラギノ角ゴ Pro W3" charset="0"/>
              </a:rPr>
              <a:t>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solidFill>
                  <a:schemeClr val="tx1"/>
                </a:solidFill>
                <a:ea typeface="ヒラギノ角ゴ Pro W3"/>
                <a:cs typeface="ヒラギノ角ゴ Pro W3"/>
              </a:rPr>
              <a:t>End of part1.</a:t>
            </a:r>
            <a:endParaRPr lang="en-US" sz="5500" dirty="0" smtClean="0">
              <a:solidFill>
                <a:schemeClr val="tx1"/>
              </a:solidFill>
              <a:ea typeface="ヒラギノ角ゴ Pro W3"/>
              <a:cs typeface="ヒラギノ角ゴ Pro W3"/>
            </a:endParaRP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15908"/>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a:t>
            </a:r>
            <a:r>
              <a:rPr lang="en-US" sz="1400" i="1" dirty="0" smtClean="0">
                <a:solidFill>
                  <a:schemeClr val="bg2"/>
                </a:solidFill>
                <a:latin typeface="+mn-lt"/>
                <a:ea typeface="ヒラギノ角ゴ Pro W3" charset="0"/>
                <a:cs typeface="Consolas" pitchFamily="49" charset="0"/>
              </a:rPr>
              <a:t>be </a:t>
            </a:r>
            <a:r>
              <a:rPr lang="en-US" sz="1400" i="1" dirty="0" smtClean="0">
                <a:solidFill>
                  <a:schemeClr val="bg2"/>
                </a:solidFill>
                <a:latin typeface="+mn-lt"/>
                <a:ea typeface="ヒラギノ角ゴ Pro W3" charset="0"/>
                <a:cs typeface="Consolas" pitchFamily="49" charset="0"/>
              </a:rPr>
              <a:t>found </a:t>
            </a:r>
            <a:r>
              <a:rPr lang="en-US" sz="1400" i="1" dirty="0" smtClean="0">
                <a:solidFill>
                  <a:schemeClr val="bg2"/>
                </a:solidFill>
                <a:latin typeface="+mn-lt"/>
                <a:ea typeface="ヒラギノ角ゴ Pro W3" charset="0"/>
                <a:cs typeface="Consolas" pitchFamily="49" charset="0"/>
              </a:rPr>
              <a:t>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4057</Words>
  <Application>Microsoft Office PowerPoint</Application>
  <PresentationFormat>On-screen Show (16:9)</PresentationFormat>
  <Paragraphs>837</Paragraphs>
  <Slides>55</Slides>
  <Notes>10</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59"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Slide 26</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54</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2015-07-27T23:00:17Z</dcterms:modified>
</cp:coreProperties>
</file>