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21" r:id="rId3"/>
    <p:sldId id="326" r:id="rId4"/>
    <p:sldId id="327" r:id="rId5"/>
    <p:sldId id="328" r:id="rId6"/>
    <p:sldId id="329" r:id="rId7"/>
    <p:sldId id="330" r:id="rId8"/>
    <p:sldId id="331" r:id="rId9"/>
    <p:sldId id="320" r:id="rId10"/>
    <p:sldId id="332" r:id="rId11"/>
    <p:sldId id="334" r:id="rId12"/>
    <p:sldId id="33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086-C957-4558-8DE7-B19F123E870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9086-C957-4558-8DE7-B19F123E8703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AB8F-5B9D-4BD2-952F-F565753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1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29750" y="4292030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5"/>
          <p:cNvSpPr txBox="1">
            <a:spLocks/>
          </p:cNvSpPr>
          <p:nvPr/>
        </p:nvSpPr>
        <p:spPr>
          <a:xfrm>
            <a:off x="1094872" y="3543025"/>
            <a:ext cx="9381034" cy="696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Pertemuan</a:t>
            </a:r>
            <a:r>
              <a:rPr lang="en-US" sz="3600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id-ID" sz="3600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10</a:t>
            </a:r>
            <a:r>
              <a:rPr lang="en-US" sz="3600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: </a:t>
            </a:r>
            <a:r>
              <a:rPr lang="id-ID" sz="3600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Pointer</a:t>
            </a:r>
            <a:endParaRPr lang="en-US" sz="3600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935215" y="1260817"/>
            <a:ext cx="10029371" cy="0"/>
          </a:xfrm>
          <a:prstGeom prst="line">
            <a:avLst/>
          </a:prstGeom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5"/>
          <p:cNvSpPr>
            <a:spLocks noGrp="1"/>
          </p:cNvSpPr>
          <p:nvPr>
            <p:ph type="title"/>
          </p:nvPr>
        </p:nvSpPr>
        <p:spPr>
          <a:xfrm>
            <a:off x="1468415" y="4509414"/>
            <a:ext cx="8993167" cy="1507003"/>
          </a:xfrm>
        </p:spPr>
        <p:txBody>
          <a:bodyPr>
            <a:noAutofit/>
          </a:bodyPr>
          <a:lstStyle/>
          <a:p>
            <a:pPr algn="ctr"/>
            <a:r>
              <a:rPr lang="en-US" sz="2800" smtClean="0">
                <a:latin typeface="MS PGothic" panose="020B0600070205080204" pitchFamily="34" charset="-128"/>
                <a:ea typeface="MS PGothic" panose="020B0600070205080204" pitchFamily="34" charset="-128"/>
              </a:rPr>
              <a:t>Download </a:t>
            </a:r>
            <a:r>
              <a:rPr lang="en-US" sz="280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soal</a:t>
            </a:r>
            <a:r>
              <a:rPr lang="en-US" sz="2800" smtClean="0">
                <a:latin typeface="MS PGothic" panose="020B0600070205080204" pitchFamily="34" charset="-128"/>
                <a:ea typeface="MS PGothic" panose="020B0600070205080204" pitchFamily="34" charset="-128"/>
              </a:rPr>
              <a:t> di temporary </a:t>
            </a:r>
            <a:r>
              <a:rPr lang="en-US" sz="280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sesuaikan</a:t>
            </a:r>
            <a:r>
              <a:rPr lang="en-US" sz="280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kode</a:t>
            </a:r>
            <a:r>
              <a:rPr lang="en-US" sz="280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ganjil</a:t>
            </a:r>
            <a:r>
              <a:rPr lang="en-US" sz="280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280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genap</a:t>
            </a:r>
            <a:r>
              <a:rPr lang="en-US" sz="280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sz="280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nomer</a:t>
            </a:r>
            <a:r>
              <a:rPr lang="en-US" sz="280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kompi</a:t>
            </a:r>
            <a:r>
              <a:rPr lang="en-US" sz="280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err="1" smtClean="0">
                <a:latin typeface="MS PGothic" panose="020B0600070205080204" pitchFamily="34" charset="-128"/>
                <a:ea typeface="MS PGothic" panose="020B0600070205080204" pitchFamily="34" charset="-128"/>
              </a:rPr>
              <a:t>masing-masing</a:t>
            </a:r>
            <a:r>
              <a:rPr lang="en-US" sz="2800" smtClean="0"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br>
              <a:rPr lang="en-US" sz="2800" smtClean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2800">
                <a:latin typeface="MS PGothic" panose="020B0600070205080204" pitchFamily="34" charset="-128"/>
                <a:ea typeface="MS PGothic" panose="020B0600070205080204" pitchFamily="34" charset="-128"/>
              </a:rPr>
              <a:t/>
            </a:r>
            <a:br>
              <a:rPr lang="en-US" sz="280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2800" b="1" u="sng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Upload PAP-</a:t>
            </a:r>
            <a:r>
              <a:rPr lang="en-US" sz="2800" b="1" u="sng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nya</a:t>
            </a:r>
            <a:r>
              <a:rPr lang="en-US" sz="2800" b="1" u="sng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b="1" u="sng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nanti</a:t>
            </a:r>
            <a:r>
              <a:rPr lang="en-US" sz="2800" b="1" u="sng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b="1" u="sng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setelah</a:t>
            </a:r>
            <a:r>
              <a:rPr lang="en-US" sz="2800" b="1" u="sng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b="1" u="sng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Pemahaman</a:t>
            </a:r>
            <a:r>
              <a:rPr lang="en-US" sz="2800" b="1" u="sng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2800" b="1" u="sng" err="1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yaa</a:t>
            </a:r>
            <a:r>
              <a:rPr lang="en-US" sz="2800" b="1" u="sng" smtClean="0">
                <a:solidFill>
                  <a:srgbClr val="7030A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~ :D</a:t>
            </a:r>
            <a:endParaRPr lang="en-US" sz="2800" b="1" u="sng">
              <a:solidFill>
                <a:srgbClr val="7030A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1363611" y="366486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Algoritma</a:t>
            </a:r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dan</a:t>
            </a:r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Pemrograman</a:t>
            </a:r>
            <a:endParaRPr lang="en-US" sz="3600" b="1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15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63" y="1449500"/>
            <a:ext cx="5050944" cy="21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372" y="4456945"/>
            <a:ext cx="1678039" cy="12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19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4" y="3774406"/>
            <a:ext cx="9088164" cy="27954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328" y="5768056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Perbandingan Menggunakan Fungsi (Tanpa Pointer)</a:t>
            </a:r>
            <a:endParaRPr lang="en-US" sz="3600" b="1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0805" y="933586"/>
            <a:ext cx="10757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Dibawah ini diberikan contoh kasus pada slide sebelumnya , namun dengan menggunakan fungsi biasa, tanpa menggunakan pointer sebagai bahan perbandingan.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87496" y="2025208"/>
            <a:ext cx="5688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Pada fungsi tersebut tidak menggunakan variabel pointer, namun langsung mengembalikan hasil luas perseginya dengan menggunakan return.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2937" y="3709668"/>
            <a:ext cx="7314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Silahkan coba diamati dan dibandingkan dengan menggunakan pointer dan prosedur pada slide sebelumnya untuk lebih memahami.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Perhatikan bahwa hasil dari program tersebut sama dengan slide sebelumnya, hanya saja penggunakan tekniknya berbeda.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04" y="2124128"/>
            <a:ext cx="4755496" cy="1101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466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328" y="5768056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Penggunaan Fungsi Malloc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0805" y="933586"/>
            <a:ext cx="1075764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Fungsi malloc digunakan untuk mengalokasikan sejumlah blok memori yang terdapat pada variabel pointer.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Jika alokasi berhasil dilakukan maka mengembalikan alamat variabel pada blok memory pertama.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Biasanya fungsi ini digunakan untuk membuat array secara dinamis dengan menggunakan variabel pointer. </a:t>
            </a: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18" y="3598745"/>
            <a:ext cx="6209435" cy="20509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389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14868" y="566925"/>
            <a:ext cx="11349945" cy="1135602"/>
          </a:xfrm>
        </p:spPr>
        <p:txBody>
          <a:bodyPr>
            <a:normAutofit/>
          </a:bodyPr>
          <a:lstStyle/>
          <a:p>
            <a:pPr algn="ctr"/>
            <a:r>
              <a:rPr lang="en-US" sz="540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Sekian</a:t>
            </a:r>
            <a:r>
              <a:rPr lang="en-US" sz="540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, </a:t>
            </a:r>
            <a:r>
              <a:rPr lang="en-US" sz="540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Terima</a:t>
            </a:r>
            <a:r>
              <a:rPr lang="en-US" sz="540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Kasih</a:t>
            </a:r>
            <a:endParaRPr lang="en-US" sz="6000">
              <a:solidFill>
                <a:schemeClr val="accent6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pic>
        <p:nvPicPr>
          <p:cNvPr id="17" name="Picture 4" descr="http://vignette2.wikia.nocookie.net/caseclosed/images/0/02/Case_Closed_Logo.PNG/revision/latest?cb=201307061422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89" y="2173919"/>
            <a:ext cx="7108992" cy="299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603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Callout 37"/>
          <p:cNvSpPr/>
          <p:nvPr/>
        </p:nvSpPr>
        <p:spPr>
          <a:xfrm>
            <a:off x="8928615" y="4475638"/>
            <a:ext cx="2953519" cy="1438835"/>
          </a:xfrm>
          <a:prstGeom prst="wedgeEllipseCallout">
            <a:avLst>
              <a:gd name="adj1" fmla="val -39045"/>
              <a:gd name="adj2" fmla="val 522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Review Konsep Variabel</a:t>
            </a:r>
            <a:endParaRPr lang="en-US" sz="3600" b="1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3898" y="1278009"/>
            <a:ext cx="9378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Ingat, sebuah variabel dalam bahas C mempunyai beberapa atribut diantaranya adalah seperti yang ada pada ilustrasi pada gambar di bawah ini.</a:t>
            </a:r>
            <a:endParaRPr lang="en-US" b="1" smtClean="0">
              <a:solidFill>
                <a:srgbClr val="7030A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707" y="2912286"/>
            <a:ext cx="2254904" cy="3053100"/>
          </a:xfrm>
          <a:prstGeom prst="rect">
            <a:avLst/>
          </a:prstGeom>
        </p:spPr>
      </p:pic>
      <p:sp>
        <p:nvSpPr>
          <p:cNvPr id="27" name="Title 5"/>
          <p:cNvSpPr txBox="1">
            <a:spLocks/>
          </p:cNvSpPr>
          <p:nvPr/>
        </p:nvSpPr>
        <p:spPr>
          <a:xfrm>
            <a:off x="1363611" y="2569231"/>
            <a:ext cx="2028407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Tipe variabel</a:t>
            </a:r>
            <a:endParaRPr lang="en-US" sz="2000">
              <a:latin typeface="Courier New" panose="02070309020205020404" pitchFamily="49" charset="0"/>
              <a:ea typeface="Yu Gothic UI Semibold" panose="020B07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35636" y="2440548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Nama variabel</a:t>
            </a:r>
            <a:endParaRPr lang="en-US">
              <a:latin typeface="Courier New" panose="02070309020205020404" pitchFamily="49" charset="0"/>
              <a:ea typeface="Yu Gothic UI Semibold" panose="020B07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36300" y="3688496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Nilai variabel</a:t>
            </a:r>
            <a:endParaRPr lang="en-US">
              <a:latin typeface="Courier New" panose="02070309020205020404" pitchFamily="49" charset="0"/>
              <a:ea typeface="Yu Gothic UI Semibold" panose="020B07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5235" y="4254170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Ukuran Variabel</a:t>
            </a:r>
            <a:endParaRPr lang="en-US">
              <a:latin typeface="Courier New" panose="02070309020205020404" pitchFamily="49" charset="0"/>
              <a:ea typeface="Yu Gothic UI Semibold" panose="020B07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70858" y="588285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Alamat Variabel</a:t>
            </a:r>
            <a:endParaRPr lang="en-US" b="1">
              <a:solidFill>
                <a:srgbClr val="FF0000"/>
              </a:solidFill>
              <a:latin typeface="Courier New" panose="02070309020205020404" pitchFamily="49" charset="0"/>
              <a:ea typeface="Yu Gothic UI Semibold" panose="020B0700000000000000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>
            <a:stCxn id="27" idx="3"/>
          </p:cNvCxnSpPr>
          <p:nvPr/>
        </p:nvCxnSpPr>
        <p:spPr>
          <a:xfrm>
            <a:off x="3392018" y="2886721"/>
            <a:ext cx="944689" cy="317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481482" y="2651135"/>
            <a:ext cx="1054818" cy="39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1"/>
          </p:cNvCxnSpPr>
          <p:nvPr/>
        </p:nvCxnSpPr>
        <p:spPr>
          <a:xfrm flipH="1">
            <a:off x="5731177" y="3873162"/>
            <a:ext cx="1805123" cy="471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 flipV="1">
            <a:off x="3457775" y="4254171"/>
            <a:ext cx="975095" cy="184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1"/>
          </p:cNvCxnSpPr>
          <p:nvPr/>
        </p:nvCxnSpPr>
        <p:spPr>
          <a:xfrm flipH="1" flipV="1">
            <a:off x="6087956" y="5384815"/>
            <a:ext cx="982902" cy="682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028418" y="4720107"/>
            <a:ext cx="28857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latin typeface="Yu Gothic" panose="020B0400000000000000" pitchFamily="34" charset="-128"/>
                <a:ea typeface="Yu Gothic" panose="020B0400000000000000" pitchFamily="34" charset="-128"/>
              </a:rPr>
              <a:t>Alamat berguna untuk sebagai penanda letak variabel tersebut disimpan dalam blok memory</a:t>
            </a:r>
            <a:endParaRPr lang="en-US" sz="1600" b="1" smtClean="0">
              <a:solidFill>
                <a:srgbClr val="7030A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4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226" y="5804790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600" b="1" dirty="0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Cara Kerja Pointer</a:t>
            </a:r>
            <a:endParaRPr lang="en-US" sz="3600" b="1" dirty="0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6985" y="594931"/>
            <a:ext cx="93787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d-ID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Dari </a:t>
            </a:r>
            <a:r>
              <a:rPr lang="id-ID" sz="1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id-ID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inilah sebuah variabel pointer dapat mengakses nilai dari variabel yang ditunjuknya.</a:t>
            </a:r>
            <a:endParaRPr lang="en-US" sz="1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konsep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pointer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berguna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menunjuk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melalui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alamatnya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Biasanya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isi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pointer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lain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id-ID" sz="1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853" y="3003460"/>
            <a:ext cx="1143000" cy="97736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7853" y="3618137"/>
            <a:ext cx="1143000" cy="380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Britannic Bold" panose="020B0903060703020204" pitchFamily="34" charset="0"/>
              </a:rPr>
              <a:t>004GF</a:t>
            </a:r>
            <a:endParaRPr lang="en-US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25" name="Title 5"/>
          <p:cNvSpPr txBox="1">
            <a:spLocks/>
          </p:cNvSpPr>
          <p:nvPr/>
        </p:nvSpPr>
        <p:spPr>
          <a:xfrm>
            <a:off x="446985" y="2351450"/>
            <a:ext cx="1401302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i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nt</a:t>
            </a:r>
            <a:r>
              <a:rPr lang="en-US" sz="2000" b="1" dirty="0" smtClean="0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bilangan</a:t>
            </a:r>
            <a:endParaRPr lang="en-US" sz="2000" b="1" dirty="0">
              <a:latin typeface="Courier New" panose="02070309020205020404" pitchFamily="49" charset="0"/>
              <a:ea typeface="Yu Gothic UI Semibold" panose="020B07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9538" y="5095173"/>
            <a:ext cx="1143000" cy="97736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Arial Black" panose="020B0A04020102020204" pitchFamily="34" charset="0"/>
              </a:rPr>
              <a:t>66</a:t>
            </a:r>
            <a:endParaRPr 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9537" y="6072541"/>
            <a:ext cx="1143000" cy="3807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Britannic Bold" panose="020B0903060703020204" pitchFamily="34" charset="0"/>
              </a:rPr>
              <a:t>005B1</a:t>
            </a:r>
            <a:endParaRPr lang="en-US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Title 5"/>
          <p:cNvSpPr txBox="1">
            <a:spLocks/>
          </p:cNvSpPr>
          <p:nvPr/>
        </p:nvSpPr>
        <p:spPr>
          <a:xfrm>
            <a:off x="212675" y="4526288"/>
            <a:ext cx="1956723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i</a:t>
            </a:r>
            <a:r>
              <a:rPr lang="en-US" sz="2000" b="1" err="1" smtClean="0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nt</a:t>
            </a:r>
            <a:r>
              <a:rPr lang="en-US" sz="2000" b="1" smtClean="0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 data</a:t>
            </a:r>
            <a:endParaRPr lang="en-US" sz="2000" b="1">
              <a:latin typeface="Courier New" panose="02070309020205020404" pitchFamily="49" charset="0"/>
              <a:ea typeface="Yu Gothic UI Semibold" panose="020B07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55800" y="2880540"/>
            <a:ext cx="1143000" cy="97736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55800" y="3557323"/>
            <a:ext cx="1143000" cy="3807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Britannic Bold" panose="020B0903060703020204" pitchFamily="34" charset="0"/>
              </a:rPr>
              <a:t>005BC</a:t>
            </a:r>
            <a:endParaRPr lang="en-US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Title 5"/>
          <p:cNvSpPr txBox="1">
            <a:spLocks/>
          </p:cNvSpPr>
          <p:nvPr/>
        </p:nvSpPr>
        <p:spPr>
          <a:xfrm>
            <a:off x="2548938" y="2300963"/>
            <a:ext cx="1956723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i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nt</a:t>
            </a:r>
            <a:r>
              <a:rPr lang="en-US" sz="2000" b="1" dirty="0" smtClean="0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angka</a:t>
            </a:r>
            <a:endParaRPr lang="en-US" sz="2000" b="1" dirty="0">
              <a:latin typeface="Courier New" panose="02070309020205020404" pitchFamily="49" charset="0"/>
              <a:ea typeface="Yu Gothic UI Semibold" panose="020B07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58685" y="4849382"/>
            <a:ext cx="1143000" cy="97736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Arial Black" panose="020B0A04020102020204" pitchFamily="34" charset="0"/>
              </a:rPr>
              <a:t>87</a:t>
            </a:r>
            <a:endParaRPr lang="en-US" sz="2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58684" y="5826750"/>
            <a:ext cx="1143000" cy="3807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Britannic Bold" panose="020B0903060703020204" pitchFamily="34" charset="0"/>
              </a:rPr>
              <a:t>005FF</a:t>
            </a:r>
            <a:endParaRPr lang="en-US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Title 5"/>
          <p:cNvSpPr txBox="1">
            <a:spLocks/>
          </p:cNvSpPr>
          <p:nvPr/>
        </p:nvSpPr>
        <p:spPr>
          <a:xfrm>
            <a:off x="2451822" y="4280497"/>
            <a:ext cx="1956723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i</a:t>
            </a:r>
            <a:r>
              <a:rPr lang="en-US" sz="2000" b="1" err="1" smtClean="0">
                <a:solidFill>
                  <a:srgbClr val="0070C0"/>
                </a:solidFill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nt</a:t>
            </a:r>
            <a:r>
              <a:rPr lang="en-US" sz="2000" b="1" smtClean="0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 </a:t>
            </a:r>
            <a:r>
              <a:rPr lang="en-US" sz="2000" b="1" err="1" smtClean="0">
                <a:latin typeface="Courier New" panose="02070309020205020404" pitchFamily="49" charset="0"/>
                <a:ea typeface="Yu Gothic UI Semibold" panose="020B0700000000000000" pitchFamily="34" charset="-128"/>
                <a:cs typeface="Courier New" panose="02070309020205020404" pitchFamily="49" charset="0"/>
              </a:rPr>
              <a:t>luas</a:t>
            </a:r>
            <a:endParaRPr lang="en-US" sz="2000" b="1">
              <a:latin typeface="Courier New" panose="02070309020205020404" pitchFamily="49" charset="0"/>
              <a:ea typeface="Yu Gothic UI Semibold" panose="020B0700000000000000" pitchFamily="34" charset="-128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894" y="3033443"/>
            <a:ext cx="2028941" cy="243472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8024846" y="5468172"/>
            <a:ext cx="1143000" cy="3807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Arial Black" panose="020B0A04020102020204" pitchFamily="34" charset="0"/>
              </a:rPr>
              <a:t>005BC</a:t>
            </a:r>
            <a:endParaRPr lang="en-US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20790" y="3680207"/>
            <a:ext cx="1143000" cy="977367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197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Pendeklarasian</a:t>
            </a:r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Variabel</a:t>
            </a:r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Pointer</a:t>
            </a:r>
            <a:endParaRPr lang="en-US" sz="3600" b="1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84" y="1854947"/>
            <a:ext cx="4496086" cy="3021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5296575" y="1746625"/>
            <a:ext cx="53742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perbedaan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pointer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letak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perbedaanya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*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bintang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 yang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diletakan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sebelum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bahwa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yang di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berjenis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pointer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96574" y="3626437"/>
            <a:ext cx="5374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Cara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pendeklarasian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terpisah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maupun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parallel,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tetap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gunakan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*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disebelum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membedakan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biasa</a:t>
            </a:r>
            <a:r>
              <a:rPr lang="en-US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pointer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984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Menampilkan</a:t>
            </a:r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Alamat</a:t>
            </a:r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dari</a:t>
            </a:r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Variabel</a:t>
            </a:r>
            <a:endParaRPr lang="en-US" sz="3600" b="1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7118" y="1311696"/>
            <a:ext cx="9473716" cy="1715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mengetahui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mendapatkan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memberikan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smtClean="0">
                <a:latin typeface="Yu Gothic" panose="020B0400000000000000" pitchFamily="34" charset="-128"/>
                <a:ea typeface="Yu Gothic" panose="020B0400000000000000" pitchFamily="34" charset="-128"/>
              </a:rPr>
              <a:t>&amp;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(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)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sebelum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menampilkan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nilainya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atribut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%p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keyword </a:t>
            </a:r>
            <a:r>
              <a:rPr lang="en-US" b="1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printf</a:t>
            </a:r>
            <a:r>
              <a:rPr lang="en-US" b="1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819" y="3424732"/>
            <a:ext cx="5014136" cy="21856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576" y="4081456"/>
            <a:ext cx="2847034" cy="12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4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err="1" smtClean="0">
                <a:solidFill>
                  <a:srgbClr val="00B05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Mengakses</a:t>
            </a:r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Variabel</a:t>
            </a:r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Melalui</a:t>
            </a:r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Pointer</a:t>
            </a:r>
            <a:endParaRPr lang="en-US" sz="3600" b="1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0621" y="1165280"/>
            <a:ext cx="104946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konsep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dasar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, pointer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mengakses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lain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melalui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alamatnya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hal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mengambil,membaca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mengakses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merubah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mengakses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smtClean="0">
                <a:latin typeface="Yu Gothic" panose="020B0400000000000000" pitchFamily="34" charset="-128"/>
                <a:ea typeface="Yu Gothic" panose="020B0400000000000000" pitchFamily="34" charset="-128"/>
              </a:rPr>
              <a:t>* 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bintang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)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sebelum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hal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menandakan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bahwa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pointer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membaca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ditunjuk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42" y="4103611"/>
            <a:ext cx="7101674" cy="22796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159" y="4718865"/>
            <a:ext cx="3870664" cy="10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889" y="4323573"/>
            <a:ext cx="4359096" cy="111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" y="5768057"/>
            <a:ext cx="1377080" cy="968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err="1" smtClean="0">
                <a:solidFill>
                  <a:srgbClr val="FF000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Merubah</a:t>
            </a:r>
            <a:r>
              <a:rPr lang="en-US" sz="3600" b="1" smtClean="0">
                <a:solidFill>
                  <a:srgbClr val="FF0000"/>
                </a:solidFill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Variabel</a:t>
            </a:r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</a:t>
            </a:r>
            <a:r>
              <a:rPr lang="en-US" sz="3600" b="1" err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Melalui</a:t>
            </a:r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 Pointer</a:t>
            </a:r>
            <a:endParaRPr lang="en-US" sz="3600" b="1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0805" y="933586"/>
            <a:ext cx="10757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kegunaan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pointer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merubah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lain.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Perhatikan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bahwa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awal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the_angka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”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48,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diubah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menjadi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67,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melalui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the_angka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”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kasus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inilah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pointer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merubah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the_angka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”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menunjuk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alamat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the_angka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”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merubahnya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menjadi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67.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25" y="3601551"/>
            <a:ext cx="5936684" cy="28638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05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328" y="5768056"/>
            <a:ext cx="1377080" cy="968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1" y="3424732"/>
            <a:ext cx="9154975" cy="28274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766" y="467537"/>
            <a:ext cx="282057" cy="34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6" y="128922"/>
            <a:ext cx="1280744" cy="9690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"/>
          <p:cNvSpPr txBox="1">
            <a:spLocks/>
          </p:cNvSpPr>
          <p:nvPr/>
        </p:nvSpPr>
        <p:spPr>
          <a:xfrm>
            <a:off x="1363611" y="218569"/>
            <a:ext cx="8735130" cy="63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Implementasi Variabel Pointer</a:t>
            </a:r>
            <a:endParaRPr lang="en-US" sz="3600" b="1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0805" y="933586"/>
            <a:ext cx="10757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Pada contoh di bawah ini diberikan implementasi penggunaan variabel pointer sebagai parameter dalam suatu prosedur.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74" y="2070284"/>
            <a:ext cx="5495808" cy="955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6162984" y="2057051"/>
            <a:ext cx="5688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 pointer tersebut berperan untuk mengirimkan nilai hasil luasnya ke variabel yang ditunjuk melalui alamat yang ditunjuknya.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97138" y="3680277"/>
            <a:ext cx="7754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Alamat dari variabel “hasil_luas” diisikan pada parameter variabel pointer dengan menggunakan tanda </a:t>
            </a:r>
            <a:r>
              <a:rPr lang="en-US" b="1" smtClean="0">
                <a:latin typeface="Yu Gothic" panose="020B0400000000000000" pitchFamily="34" charset="-128"/>
                <a:ea typeface="Yu Gothic" panose="020B0400000000000000" pitchFamily="34" charset="-128"/>
              </a:rPr>
              <a:t>&amp;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. Sehingga variabel pointernya dapat menunjuk/mengkases nilai dari variabel “hasil luas” tersebut.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 demikian isi variabel “hasil_luas” sudah terisi dengan nilai perhitungan </a:t>
            </a:r>
            <a:r>
              <a:rPr lang="en-US" b="1" i="1" smtClean="0">
                <a:latin typeface="Yu Gothic" panose="020B0400000000000000" pitchFamily="34" charset="-128"/>
                <a:ea typeface="Yu Gothic" panose="020B0400000000000000" pitchFamily="34" charset="-128"/>
              </a:rPr>
              <a:t>(pn x lb)</a:t>
            </a:r>
            <a:r>
              <a:rPr lang="en-US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ada pada prosedur luas_persegi</a:t>
            </a:r>
          </a:p>
        </p:txBody>
      </p:sp>
    </p:spTree>
    <p:extLst>
      <p:ext uri="{BB962C8B-B14F-4D97-AF65-F5344CB8AC3E}">
        <p14:creationId xmlns:p14="http://schemas.microsoft.com/office/powerpoint/2010/main" val="13799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57" y="3033186"/>
            <a:ext cx="3499699" cy="34996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576" y="103039"/>
            <a:ext cx="1280744" cy="969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" y="5376810"/>
            <a:ext cx="2024012" cy="1423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86" y="49520"/>
            <a:ext cx="12074739" cy="6750424"/>
          </a:xfrm>
          <a:prstGeom prst="rect">
            <a:avLst/>
          </a:prstGeom>
          <a:noFill/>
          <a:ln w="152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1783" y="625218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rot="10800000">
            <a:off x="11577566" y="103040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5400000">
            <a:off x="82866" y="92609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6200000">
            <a:off x="11577565" y="6252188"/>
            <a:ext cx="547755" cy="54775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6743" y="1064025"/>
            <a:ext cx="11349945" cy="2743386"/>
          </a:xfrm>
        </p:spPr>
        <p:txBody>
          <a:bodyPr>
            <a:normAutofit/>
          </a:bodyPr>
          <a:lstStyle/>
          <a:p>
            <a:pPr algn="ctr"/>
            <a:r>
              <a:rPr lang="en-US" sz="3600" smtClean="0">
                <a:latin typeface="Yu Gothic" panose="020B0400000000000000" pitchFamily="34" charset="-128"/>
                <a:ea typeface="Yu Gothic" panose="020B0400000000000000" pitchFamily="34" charset="-128"/>
              </a:rPr>
              <a:t>Perhatikan Potongan program di slide </a:t>
            </a:r>
            <a:r>
              <a:rPr lang="en-US" sz="3600" b="1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berikutnya</a:t>
            </a:r>
            <a:r>
              <a:rPr lang="en-US" sz="3600" smtClean="0">
                <a:latin typeface="Yu Gothic" panose="020B0400000000000000" pitchFamily="34" charset="-128"/>
                <a:ea typeface="Yu Gothic" panose="020B0400000000000000" pitchFamily="34" charset="-128"/>
              </a:rPr>
              <a:t>, silahkan amati dan bandingkan dengan slide </a:t>
            </a:r>
            <a:r>
              <a:rPr lang="en-US" sz="3600" b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sebelumnya.</a:t>
            </a:r>
            <a:endParaRPr lang="en-US" sz="3600" b="1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Title 5"/>
          <p:cNvSpPr txBox="1">
            <a:spLocks/>
          </p:cNvSpPr>
          <p:nvPr/>
        </p:nvSpPr>
        <p:spPr>
          <a:xfrm>
            <a:off x="1401241" y="347473"/>
            <a:ext cx="8735130" cy="72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>
                <a:latin typeface="Britannic Bold" panose="020B0903060703020204" pitchFamily="34" charset="0"/>
                <a:ea typeface="Yu Gothic UI Semibold" panose="020B0700000000000000" pitchFamily="34" charset="-128"/>
              </a:rPr>
              <a:t>Evaluasi</a:t>
            </a:r>
            <a:endParaRPr lang="en-US" sz="4800" b="1">
              <a:latin typeface="Britannic Bold" panose="020B0903060703020204" pitchFamily="34" charset="0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8173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604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MS PGothic</vt:lpstr>
      <vt:lpstr>Yu Gothic</vt:lpstr>
      <vt:lpstr>Yu Gothic UI Semibold</vt:lpstr>
      <vt:lpstr>Arial</vt:lpstr>
      <vt:lpstr>Arial Black</vt:lpstr>
      <vt:lpstr>Britannic Bold</vt:lpstr>
      <vt:lpstr>Calibri</vt:lpstr>
      <vt:lpstr>Calibri Light</vt:lpstr>
      <vt:lpstr>Courier New</vt:lpstr>
      <vt:lpstr>Wingdings</vt:lpstr>
      <vt:lpstr>Office Theme</vt:lpstr>
      <vt:lpstr>Download soal di temporary sesuaikan kode ganjil dan genap dengan nomer kompi masing-masing.   Upload PAP-nya nanti setelah Pemahaman yaa~ :D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Perhatikan Potongan program di slide berikutnya, silahkan amati dan bandingkan dengan slide sebelumnya.</vt:lpstr>
      <vt:lpstr>PowerPoint Presentation</vt:lpstr>
      <vt:lpstr>PowerPoint Presentation</vt:lpstr>
      <vt:lpstr>Sekian,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Nobita-Kun</dc:creator>
  <cp:lastModifiedBy>nurul amin</cp:lastModifiedBy>
  <cp:revision>658</cp:revision>
  <cp:lastPrinted>2017-02-02T02:00:32Z</cp:lastPrinted>
  <dcterms:created xsi:type="dcterms:W3CDTF">2017-01-25T23:15:55Z</dcterms:created>
  <dcterms:modified xsi:type="dcterms:W3CDTF">2019-05-20T06:50:39Z</dcterms:modified>
</cp:coreProperties>
</file>