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344" r:id="rId3"/>
    <p:sldId id="321" r:id="rId4"/>
    <p:sldId id="326" r:id="rId5"/>
    <p:sldId id="327" r:id="rId6"/>
    <p:sldId id="328" r:id="rId7"/>
    <p:sldId id="329" r:id="rId8"/>
    <p:sldId id="331" r:id="rId9"/>
    <p:sldId id="320" r:id="rId10"/>
    <p:sldId id="330" r:id="rId11"/>
    <p:sldId id="332" r:id="rId12"/>
    <p:sldId id="343" r:id="rId13"/>
    <p:sldId id="334" r:id="rId14"/>
    <p:sldId id="341" r:id="rId15"/>
    <p:sldId id="335" r:id="rId16"/>
    <p:sldId id="336" r:id="rId17"/>
    <p:sldId id="337" r:id="rId18"/>
    <p:sldId id="338" r:id="rId19"/>
    <p:sldId id="339" r:id="rId20"/>
    <p:sldId id="345" r:id="rId21"/>
    <p:sldId id="342" r:id="rId22"/>
    <p:sldId id="340" r:id="rId23"/>
    <p:sldId id="33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8" y="6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8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48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98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4888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2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85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0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2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4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3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0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2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2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1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A9086-C957-4558-8DE7-B19F123E8703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gi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" y="537681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29750" y="4292030"/>
            <a:ext cx="10029371" cy="0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5"/>
          <p:cNvSpPr txBox="1">
            <a:spLocks/>
          </p:cNvSpPr>
          <p:nvPr/>
        </p:nvSpPr>
        <p:spPr>
          <a:xfrm>
            <a:off x="1094872" y="3543025"/>
            <a:ext cx="9381034" cy="696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POINTER Part 2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935215" y="1260817"/>
            <a:ext cx="10029371" cy="0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Algoritma</a:t>
            </a:r>
            <a:r>
              <a:rPr lang="en-US" sz="3600" b="1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dan</a:t>
            </a:r>
            <a:r>
              <a:rPr lang="en-US" sz="3600" b="1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Pemrograman</a:t>
            </a:r>
            <a:endParaRPr lang="en-US" sz="3600" b="1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pic>
        <p:nvPicPr>
          <p:cNvPr id="15" name="Picture 2" descr="http://mark.gg/assets/images/posts/2015-08-04/p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963" y="1449500"/>
            <a:ext cx="5050944" cy="210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19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889" y="4323573"/>
            <a:ext cx="4359096" cy="1113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8" y="5768057"/>
            <a:ext cx="1377080" cy="9682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1766" y="467537"/>
            <a:ext cx="282057" cy="34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6" y="128922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218569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err="1">
                <a:solidFill>
                  <a:srgbClr val="FF000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Merubah</a:t>
            </a:r>
            <a:r>
              <a:rPr lang="en-US" sz="3600" b="1">
                <a:solidFill>
                  <a:srgbClr val="FF000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Variabel</a:t>
            </a:r>
            <a:r>
              <a:rPr lang="en-US" sz="3600" b="1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Melalui</a:t>
            </a:r>
            <a:r>
              <a:rPr lang="en-US" sz="3600" b="1">
                <a:latin typeface="Britannic Bold" panose="020B0903060703020204" pitchFamily="34" charset="0"/>
                <a:ea typeface="Yu Gothic UI Semibold" panose="020B0700000000000000" pitchFamily="34" charset="-128"/>
              </a:rPr>
              <a:t> Pointer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0805" y="933586"/>
            <a:ext cx="107576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bawah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kegunaan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pointer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merubah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lain.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Perhatikan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bahwa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awal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“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the_angka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”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48,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kemudian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tersebut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diubah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menjadi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67,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namun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tanpa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melalui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“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the_angka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”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tersebut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kasus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inilah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peran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pointer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merubah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“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the_angka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”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tersebut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menunjuk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alamat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“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the_angka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”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tersebut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merubahnya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menjadi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67.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625" y="3601551"/>
            <a:ext cx="5936684" cy="28638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058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4" y="3774406"/>
            <a:ext cx="9088164" cy="27954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328" y="5768056"/>
            <a:ext cx="1377080" cy="9682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1766" y="467537"/>
            <a:ext cx="282057" cy="34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6" y="128922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218569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Britannic Bold" panose="020B0903060703020204" pitchFamily="34" charset="0"/>
                <a:ea typeface="Yu Gothic UI Semibold" panose="020B0700000000000000" pitchFamily="34" charset="-128"/>
              </a:rPr>
              <a:t>Perbandingan Menggunakan Fungsi (Tanpa Pointer)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0805" y="933586"/>
            <a:ext cx="10757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Dibawah ini diberikan contoh kasus pada slide sebelumnya , namun dengan menggunakan fungsi biasa, tanpa menggunakan pointer sebagai bahan perbandingan.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87496" y="2025208"/>
            <a:ext cx="56884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Pada fungsi tersebut tidak menggunakan variabel pointer, namun langsung mengembalikan hasil luas perseginya dengan menggunakan return.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62937" y="3709668"/>
            <a:ext cx="73146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Silahkan coba diamati dan dibandingkan dengan menggunakan pointer dan prosedur pada slide sebelumnya untuk lebih memahami.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Perhatikan bahwa hasil dari program tersebut sama dengan slide sebelumnya, hanya saja penggunakan tekniknya berbeda.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904" y="2124128"/>
            <a:ext cx="4755496" cy="11014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466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9" y="5945803"/>
            <a:ext cx="2279535" cy="8541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29750" y="4292030"/>
            <a:ext cx="10029371" cy="0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5"/>
          <p:cNvSpPr txBox="1">
            <a:spLocks/>
          </p:cNvSpPr>
          <p:nvPr/>
        </p:nvSpPr>
        <p:spPr>
          <a:xfrm>
            <a:off x="1094872" y="3543025"/>
            <a:ext cx="9381034" cy="696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Part 2 : </a:t>
            </a:r>
            <a:r>
              <a:rPr lang="en-US" sz="3600" dirty="0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Alokasi</a:t>
            </a:r>
            <a:r>
              <a:rPr lang="en-US" sz="3600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Memori</a:t>
            </a:r>
            <a:r>
              <a:rPr lang="en-US" sz="3600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Dinamis</a:t>
            </a:r>
            <a:endParaRPr lang="en-US" sz="3600" dirty="0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935215" y="1260817"/>
            <a:ext cx="10029371" cy="0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Algoritma</a:t>
            </a:r>
            <a:r>
              <a:rPr lang="en-US" sz="3600" b="1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dan</a:t>
            </a:r>
            <a:r>
              <a:rPr lang="en-US" sz="3600" b="1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Pemrograman</a:t>
            </a:r>
            <a:endParaRPr lang="en-US" sz="3600" b="1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pic>
        <p:nvPicPr>
          <p:cNvPr id="15" name="Picture 2" descr="http://mark.gg/assets/images/posts/2015-08-04/p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963" y="1449500"/>
            <a:ext cx="5050944" cy="210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591" y="4421389"/>
            <a:ext cx="2787170" cy="225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566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533" y="5765633"/>
            <a:ext cx="1377080" cy="9682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766" y="467537"/>
            <a:ext cx="282057" cy="34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6" y="128922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218569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Britannic Bold" panose="020B0903060703020204" pitchFamily="34" charset="0"/>
                <a:ea typeface="Yu Gothic UI Semibold" panose="020B0700000000000000" pitchFamily="34" charset="-128"/>
              </a:rPr>
              <a:t>Pengantar Fungsi Malloc</a:t>
            </a:r>
            <a:endParaRPr lang="en-US" sz="3600" b="1" dirty="0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2505" y="1041000"/>
            <a:ext cx="10757647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700" i="1">
                <a:latin typeface="Yu Gothic" panose="020B0400000000000000" pitchFamily="34" charset="-128"/>
                <a:ea typeface="Yu Gothic" panose="020B0400000000000000" pitchFamily="34" charset="-128"/>
              </a:rPr>
              <a:t>Malloc (MemoryAllocation) </a:t>
            </a:r>
            <a:r>
              <a:rPr lang="en-US" sz="1700">
                <a:latin typeface="Yu Gothic" panose="020B0400000000000000" pitchFamily="34" charset="-128"/>
                <a:ea typeface="Yu Gothic" panose="020B0400000000000000" pitchFamily="34" charset="-128"/>
              </a:rPr>
              <a:t>merupakan sebuah fungsi untuk melakukan alokasi memory/memesan alamat secara </a:t>
            </a:r>
            <a:r>
              <a:rPr lang="en-US" sz="1700" b="1">
                <a:latin typeface="Yu Gothic" panose="020B0400000000000000" pitchFamily="34" charset="-128"/>
                <a:ea typeface="Yu Gothic" panose="020B0400000000000000" pitchFamily="34" charset="-128"/>
              </a:rPr>
              <a:t>dinamis</a:t>
            </a:r>
            <a:r>
              <a:rPr lang="en-US" sz="1700">
                <a:latin typeface="Yu Gothic" panose="020B0400000000000000" pitchFamily="34" charset="-128"/>
                <a:ea typeface="Yu Gothic" panose="020B0400000000000000" pitchFamily="34" charset="-128"/>
              </a:rPr>
              <a:t> sesuai dengan ukuran yang ditentukan </a:t>
            </a:r>
            <a:r>
              <a:rPr lang="en-US" sz="1700" i="1">
                <a:latin typeface="Yu Gothic" panose="020B0400000000000000" pitchFamily="34" charset="-128"/>
                <a:ea typeface="Yu Gothic" panose="020B0400000000000000" pitchFamily="34" charset="-128"/>
              </a:rPr>
              <a:t>(dalam satuan byte).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700">
                <a:latin typeface="Yu Gothic" panose="020B0400000000000000" pitchFamily="34" charset="-128"/>
                <a:ea typeface="Yu Gothic" panose="020B0400000000000000" pitchFamily="34" charset="-128"/>
              </a:rPr>
              <a:t>Dinamis disini artinya adalah, proses alokasi dapat dilakukan saat </a:t>
            </a:r>
            <a:r>
              <a:rPr lang="en-US" sz="1700" b="1">
                <a:latin typeface="Yu Gothic" panose="020B0400000000000000" pitchFamily="34" charset="-128"/>
                <a:ea typeface="Yu Gothic" panose="020B0400000000000000" pitchFamily="34" charset="-128"/>
              </a:rPr>
              <a:t>program sedang berjalan</a:t>
            </a:r>
            <a:r>
              <a:rPr lang="en-US" sz="1700">
                <a:latin typeface="Yu Gothic" panose="020B0400000000000000" pitchFamily="34" charset="-128"/>
                <a:ea typeface="Yu Gothic" panose="020B0400000000000000" pitchFamily="34" charset="-128"/>
              </a:rPr>
              <a:t>, berbeda dengan deklarasi variabel biasa yang bersifat </a:t>
            </a:r>
            <a:r>
              <a:rPr lang="en-US" sz="1700" b="1">
                <a:latin typeface="Yu Gothic" panose="020B0400000000000000" pitchFamily="34" charset="-128"/>
                <a:ea typeface="Yu Gothic" panose="020B0400000000000000" pitchFamily="34" charset="-128"/>
              </a:rPr>
              <a:t>statis</a:t>
            </a:r>
            <a:r>
              <a:rPr lang="en-US" sz="1700">
                <a:latin typeface="Yu Gothic" panose="020B0400000000000000" pitchFamily="34" charset="-128"/>
                <a:ea typeface="Yu Gothic" panose="020B0400000000000000" pitchFamily="34" charset="-128"/>
              </a:rPr>
              <a:t>, alamatnya tidak dapat diubah2.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700">
                <a:latin typeface="Yu Gothic" panose="020B0400000000000000" pitchFamily="34" charset="-128"/>
                <a:ea typeface="Yu Gothic" panose="020B0400000000000000" pitchFamily="34" charset="-128"/>
              </a:rPr>
              <a:t>Hasil dari fungsi yang dilakukan malloc adalah mengembalikan suatu </a:t>
            </a:r>
            <a:r>
              <a:rPr lang="en-US" sz="1700" b="1">
                <a:latin typeface="Yu Gothic" panose="020B0400000000000000" pitchFamily="34" charset="-128"/>
                <a:ea typeface="Yu Gothic" panose="020B0400000000000000" pitchFamily="34" charset="-128"/>
              </a:rPr>
              <a:t>blok alamat memory</a:t>
            </a:r>
            <a:r>
              <a:rPr lang="en-US" sz="170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r>
              <a:rPr lang="en-US" sz="1700" i="1">
                <a:latin typeface="Yu Gothic" panose="020B0400000000000000" pitchFamily="34" charset="-128"/>
                <a:ea typeface="Yu Gothic" panose="020B0400000000000000" pitchFamily="34" charset="-128"/>
              </a:rPr>
              <a:t> Jika alokasi gagal maka akan mengembalikan nilai </a:t>
            </a:r>
            <a:r>
              <a:rPr lang="en-US" sz="1700" b="1" i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NULL</a:t>
            </a:r>
            <a:r>
              <a:rPr lang="en-US" sz="1700" i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i="1">
                <a:latin typeface="Yu Gothic" panose="020B0400000000000000" pitchFamily="34" charset="-128"/>
                <a:ea typeface="Yu Gothic" panose="020B0400000000000000" pitchFamily="34" charset="-128"/>
              </a:rPr>
              <a:t>(tidak menunjuk alamat manapun)</a:t>
            </a:r>
            <a:endParaRPr lang="en-US" sz="170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71" y="4060096"/>
            <a:ext cx="2893518" cy="15807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538" y="3851783"/>
            <a:ext cx="1811518" cy="203307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081222" y="4672756"/>
            <a:ext cx="1742624" cy="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948" y="3347983"/>
            <a:ext cx="4150569" cy="3359984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6528703" y="4145517"/>
            <a:ext cx="4379933" cy="472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72942" y="4297670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alokasi</a:t>
            </a:r>
          </a:p>
        </p:txBody>
      </p:sp>
      <p:sp>
        <p:nvSpPr>
          <p:cNvPr id="24" name="Rectangle 23"/>
          <p:cNvSpPr/>
          <p:nvPr/>
        </p:nvSpPr>
        <p:spPr>
          <a:xfrm rot="21334101">
            <a:off x="6468592" y="3708082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Mendapat alamat blok memori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6114" y="6336495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Ilustrasi sederhana</a:t>
            </a:r>
          </a:p>
        </p:txBody>
      </p:sp>
    </p:spTree>
    <p:extLst>
      <p:ext uri="{BB962C8B-B14F-4D97-AF65-F5344CB8AC3E}">
        <p14:creationId xmlns:p14="http://schemas.microsoft.com/office/powerpoint/2010/main" val="98389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793" y="2507138"/>
            <a:ext cx="7201872" cy="8136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328" y="5768056"/>
            <a:ext cx="1377080" cy="9682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1766" y="467537"/>
            <a:ext cx="282057" cy="34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6" y="128922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218569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Britannic Bold" panose="020B0903060703020204" pitchFamily="34" charset="0"/>
                <a:ea typeface="Yu Gothic UI Semibold" panose="020B0700000000000000" pitchFamily="34" charset="-128"/>
              </a:rPr>
              <a:t>Format Penulisan Malloc</a:t>
            </a:r>
            <a:endParaRPr lang="en-US" sz="3600" b="1" dirty="0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0805" y="1054609"/>
            <a:ext cx="10757647" cy="46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Dibawah ini akan diberikan format penulisan fungsi malloc </a:t>
            </a:r>
            <a:r>
              <a:rPr lang="en-US" i="1">
                <a:latin typeface="Yu Gothic" panose="020B0400000000000000" pitchFamily="34" charset="-128"/>
                <a:ea typeface="Yu Gothic" panose="020B0400000000000000" pitchFamily="34" charset="-128"/>
              </a:rPr>
              <a:t>(memory allocation)</a:t>
            </a:r>
            <a:endParaRPr lang="en-US" i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0621" y="2487785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Variabel pointernya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27135" y="1696532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Nama fungsinya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633895" y="3539884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Ukuran byte yg dipesen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64554" y="2948739"/>
            <a:ext cx="1612501" cy="1073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604000" y="2077110"/>
            <a:ext cx="845729" cy="800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8308455" y="3233298"/>
            <a:ext cx="314358" cy="473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77271" y="4246064"/>
            <a:ext cx="11032308" cy="0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90805" y="4520522"/>
            <a:ext cx="10757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Berikut ini adalah contoh penggunaanya. Perhatikan bahwa contoh tersebut akan melakukan alokasi memory sebesar </a:t>
            </a:r>
            <a:r>
              <a:rPr lang="en-US" b="1">
                <a:latin typeface="Yu Gothic" panose="020B0400000000000000" pitchFamily="34" charset="-128"/>
                <a:ea typeface="Yu Gothic" panose="020B0400000000000000" pitchFamily="34" charset="-128"/>
              </a:rPr>
              <a:t>24 byte.</a:t>
            </a:r>
            <a:endParaRPr lang="en-US" b="1" i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5660" y="3658997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Typecasting, sesuai tipe variabel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079649" y="3233298"/>
            <a:ext cx="651527" cy="5940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020" y="5328136"/>
            <a:ext cx="4268823" cy="11207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84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328" y="5768056"/>
            <a:ext cx="1377080" cy="9682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766" y="467537"/>
            <a:ext cx="282057" cy="34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6" y="128922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218569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Ilustrasi</a:t>
            </a:r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Cara </a:t>
            </a:r>
            <a:r>
              <a:rPr lang="en-US" sz="3600" b="1" dirty="0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Kerja</a:t>
            </a:r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dirty="0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Variabel</a:t>
            </a:r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dirty="0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Biasa</a:t>
            </a:r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vs Malloc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0805" y="958753"/>
            <a:ext cx="10757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Dibawah ini diberikan ilustrasi visual untuk pendeklarasian variabel biasa dengan pendeklarasian memori dengan malloc.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14" y="2249024"/>
            <a:ext cx="5267714" cy="12519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/>
          <p:cNvSpPr/>
          <p:nvPr/>
        </p:nvSpPr>
        <p:spPr>
          <a:xfrm>
            <a:off x="1564362" y="4083540"/>
            <a:ext cx="1143000" cy="97736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 panose="020B0A04020102020204" pitchFamily="34" charset="0"/>
              </a:rPr>
              <a:t>54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64361" y="5060908"/>
            <a:ext cx="1143000" cy="3807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  <a:latin typeface="Britannic Bold" panose="020B0903060703020204" pitchFamily="34" charset="0"/>
              </a:rPr>
              <a:t>0060FF08</a:t>
            </a:r>
          </a:p>
        </p:txBody>
      </p:sp>
      <p:sp>
        <p:nvSpPr>
          <p:cNvPr id="19" name="Title 5"/>
          <p:cNvSpPr txBox="1">
            <a:spLocks/>
          </p:cNvSpPr>
          <p:nvPr/>
        </p:nvSpPr>
        <p:spPr>
          <a:xfrm>
            <a:off x="1003306" y="3482789"/>
            <a:ext cx="2265109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 var_angka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621" y="5628544"/>
            <a:ext cx="3143093" cy="95916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6087288" y="1491963"/>
            <a:ext cx="218" cy="5157049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4998" y="4596683"/>
            <a:ext cx="665446" cy="831807"/>
          </a:xfrm>
          <a:prstGeom prst="rect">
            <a:avLst/>
          </a:prstGeom>
        </p:spPr>
      </p:pic>
      <p:sp>
        <p:nvSpPr>
          <p:cNvPr id="23" name="Title 5"/>
          <p:cNvSpPr txBox="1">
            <a:spLocks/>
          </p:cNvSpPr>
          <p:nvPr/>
        </p:nvSpPr>
        <p:spPr>
          <a:xfrm>
            <a:off x="6488682" y="4106069"/>
            <a:ext cx="1419531" cy="490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err="1">
                <a:solidFill>
                  <a:srgbClr val="0070C0"/>
                </a:solidFill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int</a:t>
            </a:r>
            <a:r>
              <a:rPr lang="en-US" sz="1800" b="1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FF0000"/>
                </a:solidFill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*</a:t>
            </a:r>
            <a:r>
              <a:rPr lang="en-US" sz="1800" b="1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098741" y="4171248"/>
            <a:ext cx="1223938" cy="97736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 panose="020B0A04020102020204" pitchFamily="34" charset="0"/>
              </a:rPr>
              <a:t>48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098740" y="5148616"/>
            <a:ext cx="1223938" cy="3807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  <a:latin typeface="Britannic Bold" panose="020B0903060703020204" pitchFamily="34" charset="0"/>
              </a:rPr>
              <a:t>00A61558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0152" y="6081334"/>
            <a:ext cx="4252373" cy="566983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V="1">
            <a:off x="7738075" y="4866240"/>
            <a:ext cx="2145800" cy="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02943" y="4474508"/>
            <a:ext cx="235018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>
                <a:latin typeface="Yu Gothic" panose="020B0400000000000000" pitchFamily="34" charset="-128"/>
                <a:ea typeface="Yu Gothic" panose="020B0400000000000000" pitchFamily="34" charset="-128"/>
              </a:rPr>
              <a:t>Menunjuk alamat ke </a:t>
            </a:r>
            <a:endParaRPr lang="en-US" sz="1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9274" y="2140113"/>
            <a:ext cx="5634249" cy="15040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Rectangle 28"/>
          <p:cNvSpPr/>
          <p:nvPr/>
        </p:nvSpPr>
        <p:spPr>
          <a:xfrm>
            <a:off x="4333311" y="5995493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output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6229450" y="5628544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555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1766" y="467537"/>
            <a:ext cx="282057" cy="34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6" y="128922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0805" y="933586"/>
            <a:ext cx="107576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latin typeface="Yu Gothic" panose="020B0400000000000000" pitchFamily="34" charset="-128"/>
                <a:ea typeface="Yu Gothic" panose="020B0400000000000000" pitchFamily="34" charset="-128"/>
              </a:rPr>
              <a:t>Selain itu </a:t>
            </a:r>
            <a:r>
              <a:rPr lang="en-US" sz="1600" b="1" i="1">
                <a:latin typeface="Yu Gothic" panose="020B0400000000000000" pitchFamily="34" charset="-128"/>
                <a:ea typeface="Yu Gothic" panose="020B0400000000000000" pitchFamily="34" charset="-128"/>
              </a:rPr>
              <a:t>malloc</a:t>
            </a:r>
            <a:r>
              <a:rPr lang="en-US" sz="1600">
                <a:latin typeface="Yu Gothic" panose="020B0400000000000000" pitchFamily="34" charset="-128"/>
                <a:ea typeface="Yu Gothic" panose="020B0400000000000000" pitchFamily="34" charset="-128"/>
              </a:rPr>
              <a:t> juga dapat digunakan sebagai alokasi memory dalam bentuk </a:t>
            </a:r>
            <a:r>
              <a:rPr lang="en-US" sz="1600" b="1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array</a:t>
            </a:r>
            <a:r>
              <a:rPr lang="en-US" sz="160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latin typeface="Yu Gothic" panose="020B0400000000000000" pitchFamily="34" charset="-128"/>
                <a:ea typeface="Yu Gothic" panose="020B0400000000000000" pitchFamily="34" charset="-128"/>
              </a:rPr>
              <a:t>Perhatikan bahwa pada bagian </a:t>
            </a:r>
            <a:r>
              <a:rPr lang="en-US" sz="1600" b="1">
                <a:latin typeface="Yu Gothic" panose="020B0400000000000000" pitchFamily="34" charset="-128"/>
                <a:ea typeface="Yu Gothic" panose="020B0400000000000000" pitchFamily="34" charset="-128"/>
              </a:rPr>
              <a:t>kanan</a:t>
            </a:r>
            <a:r>
              <a:rPr lang="en-US" sz="1600">
                <a:latin typeface="Yu Gothic" panose="020B0400000000000000" pitchFamily="34" charset="-128"/>
                <a:ea typeface="Yu Gothic" panose="020B0400000000000000" pitchFamily="34" charset="-128"/>
              </a:rPr>
              <a:t>, kita memesan sebanyak 5 * ukuran int, atau 5 * 4 = 20 byte.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latin typeface="Yu Gothic" panose="020B0400000000000000" pitchFamily="34" charset="-128"/>
                <a:ea typeface="Yu Gothic" panose="020B0400000000000000" pitchFamily="34" charset="-128"/>
              </a:rPr>
              <a:t>Dengan kata lain kita memesan memory sebanyak </a:t>
            </a:r>
            <a:r>
              <a:rPr lang="en-US" sz="1600" b="1">
                <a:latin typeface="Yu Gothic" panose="020B0400000000000000" pitchFamily="34" charset="-128"/>
                <a:ea typeface="Yu Gothic" panose="020B0400000000000000" pitchFamily="34" charset="-128"/>
              </a:rPr>
              <a:t>5 buah variabel integer</a:t>
            </a:r>
            <a:r>
              <a:rPr lang="en-US" sz="160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latin typeface="Yu Gothic" panose="020B0400000000000000" pitchFamily="34" charset="-128"/>
                <a:ea typeface="Yu Gothic" panose="020B0400000000000000" pitchFamily="34" charset="-128"/>
              </a:rPr>
              <a:t>Coba bandingkan dengan variabel array biasa.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latin typeface="Yu Gothic" panose="020B0400000000000000" pitchFamily="34" charset="-128"/>
                <a:ea typeface="Yu Gothic" panose="020B0400000000000000" pitchFamily="34" charset="-128"/>
              </a:rPr>
              <a:t>Perhatikan juga perbedaanya.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087288" y="2329438"/>
            <a:ext cx="218" cy="4262024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1647" y="3519255"/>
            <a:ext cx="566501" cy="708126"/>
          </a:xfrm>
          <a:prstGeom prst="rect">
            <a:avLst/>
          </a:prstGeom>
        </p:spPr>
      </p:pic>
      <p:sp>
        <p:nvSpPr>
          <p:cNvPr id="23" name="Title 5"/>
          <p:cNvSpPr txBox="1">
            <a:spLocks/>
          </p:cNvSpPr>
          <p:nvPr/>
        </p:nvSpPr>
        <p:spPr>
          <a:xfrm>
            <a:off x="7611745" y="3111044"/>
            <a:ext cx="2486996" cy="490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err="1">
                <a:solidFill>
                  <a:srgbClr val="0070C0"/>
                </a:solidFill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*</a:t>
            </a:r>
            <a:r>
              <a:rPr lang="en-US" sz="1600" b="1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pntr_array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85234" y="5300932"/>
            <a:ext cx="917508" cy="831806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 panose="020B0A04020102020204" pitchFamily="34" charset="0"/>
              </a:rPr>
              <a:t>…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85233" y="6132738"/>
            <a:ext cx="917509" cy="380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Britannic Bold" panose="020B0903060703020204" pitchFamily="34" charset="0"/>
              </a:rPr>
              <a:t>AA00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843987" y="4289423"/>
            <a:ext cx="2158665" cy="882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 rot="20255378">
            <a:off x="6724295" y="4290170"/>
            <a:ext cx="19890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>
                <a:latin typeface="Yu Gothic" panose="020B0400000000000000" pitchFamily="34" charset="-128"/>
                <a:ea typeface="Yu Gothic" panose="020B0400000000000000" pitchFamily="34" charset="-128"/>
              </a:rPr>
              <a:t>Menunjuk alamat ke </a:t>
            </a:r>
            <a:endParaRPr lang="en-US" sz="1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29610" y="5296323"/>
            <a:ext cx="917508" cy="831806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 panose="020B0A04020102020204" pitchFamily="34" charset="0"/>
              </a:rPr>
              <a:t>…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29609" y="6128129"/>
            <a:ext cx="917509" cy="380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Britannic Bold" panose="020B0903060703020204" pitchFamily="34" charset="0"/>
              </a:rPr>
              <a:t>AA04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687977" y="5296323"/>
            <a:ext cx="917508" cy="831806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 panose="020B0A04020102020204" pitchFamily="34" charset="0"/>
              </a:rPr>
              <a:t>…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687976" y="6128129"/>
            <a:ext cx="917509" cy="380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Britannic Bold" panose="020B0903060703020204" pitchFamily="34" charset="0"/>
              </a:rPr>
              <a:t>AA08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809340" y="5296323"/>
            <a:ext cx="917508" cy="831806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 panose="020B0A04020102020204" pitchFamily="34" charset="0"/>
              </a:rPr>
              <a:t>…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809339" y="6128129"/>
            <a:ext cx="917509" cy="380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Britannic Bold" panose="020B0903060703020204" pitchFamily="34" charset="0"/>
              </a:rPr>
              <a:t>AA0C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934546" y="5296323"/>
            <a:ext cx="917508" cy="831806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 panose="020B0A04020102020204" pitchFamily="34" charset="0"/>
              </a:rPr>
              <a:t>…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934545" y="6128129"/>
            <a:ext cx="917509" cy="380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Britannic Bold" panose="020B0903060703020204" pitchFamily="34" charset="0"/>
              </a:rPr>
              <a:t>AA10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64638" y="5293720"/>
            <a:ext cx="917508" cy="831806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 panose="020B0A04020102020204" pitchFamily="34" charset="0"/>
              </a:rPr>
              <a:t>…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64637" y="6125526"/>
            <a:ext cx="917509" cy="380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Britannic Bold" panose="020B0903060703020204" pitchFamily="34" charset="0"/>
              </a:rPr>
              <a:t>AA00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665456" y="5289111"/>
            <a:ext cx="917508" cy="831806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 panose="020B0A04020102020204" pitchFamily="34" charset="0"/>
              </a:rPr>
              <a:t>…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665455" y="6120917"/>
            <a:ext cx="917509" cy="380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Britannic Bold" panose="020B0903060703020204" pitchFamily="34" charset="0"/>
              </a:rPr>
              <a:t>AA04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805454" y="5289111"/>
            <a:ext cx="917508" cy="831806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 panose="020B0A04020102020204" pitchFamily="34" charset="0"/>
              </a:rPr>
              <a:t>…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805453" y="6120917"/>
            <a:ext cx="917509" cy="380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Britannic Bold" panose="020B0903060703020204" pitchFamily="34" charset="0"/>
              </a:rPr>
              <a:t>AA08</a:t>
            </a:r>
          </a:p>
        </p:txBody>
      </p:sp>
      <p:sp>
        <p:nvSpPr>
          <p:cNvPr id="50" name="Title 5"/>
          <p:cNvSpPr txBox="1">
            <a:spLocks/>
          </p:cNvSpPr>
          <p:nvPr/>
        </p:nvSpPr>
        <p:spPr>
          <a:xfrm>
            <a:off x="92753" y="4682599"/>
            <a:ext cx="1564178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arr_int[0]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636" y="3260089"/>
            <a:ext cx="2729882" cy="5183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2" name="Rectangle 51"/>
          <p:cNvSpPr/>
          <p:nvPr/>
        </p:nvSpPr>
        <p:spPr>
          <a:xfrm>
            <a:off x="2341518" y="4815423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arr_int[1]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92204" y="4802933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arr_int[2]</a:t>
            </a:r>
          </a:p>
        </p:txBody>
      </p:sp>
      <p:sp>
        <p:nvSpPr>
          <p:cNvPr id="38" name="Title 5"/>
          <p:cNvSpPr txBox="1">
            <a:spLocks/>
          </p:cNvSpPr>
          <p:nvPr/>
        </p:nvSpPr>
        <p:spPr>
          <a:xfrm>
            <a:off x="1363611" y="218569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Britannic Bold" panose="020B0903060703020204" pitchFamily="34" charset="0"/>
                <a:ea typeface="Yu Gothic UI Semibold" panose="020B0700000000000000" pitchFamily="34" charset="-128"/>
              </a:rPr>
              <a:t>Malloc Sebagai Array VS Array of Integer</a:t>
            </a:r>
            <a:endParaRPr lang="en-US" sz="3600" b="1" dirty="0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187" y="2299022"/>
            <a:ext cx="5718719" cy="8394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04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399" y="5796508"/>
            <a:ext cx="1377080" cy="9682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766" y="467537"/>
            <a:ext cx="282057" cy="34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6" y="128922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218569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Britannic Bold" panose="020B0903060703020204" pitchFamily="34" charset="0"/>
                <a:ea typeface="Yu Gothic UI Semibold" panose="020B0700000000000000" pitchFamily="34" charset="-128"/>
              </a:rPr>
              <a:t>Contoh Implementasi Malloc dalam Kode C</a:t>
            </a:r>
            <a:endParaRPr lang="en-US" sz="3600" b="1" dirty="0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0805" y="933586"/>
            <a:ext cx="107576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Perhatikan untuk cara mengakses array dengan menggunakan pointer dapat dilakukan dengan menambahkan </a:t>
            </a:r>
            <a:r>
              <a:rPr lang="en-US" b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 indeks 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setelah nama </a:t>
            </a:r>
            <a:r>
              <a:rPr lang="en-US" b="1">
                <a:latin typeface="Yu Gothic" panose="020B0400000000000000" pitchFamily="34" charset="-128"/>
                <a:ea typeface="Yu Gothic" panose="020B0400000000000000" pitchFamily="34" charset="-128"/>
              </a:rPr>
              <a:t>variabel pointer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. Hal ini menandakan </a:t>
            </a:r>
            <a:r>
              <a:rPr lang="en-US" b="1">
                <a:latin typeface="Yu Gothic" panose="020B0400000000000000" pitchFamily="34" charset="-128"/>
                <a:ea typeface="Yu Gothic" panose="020B0400000000000000" pitchFamily="34" charset="-128"/>
              </a:rPr>
              <a:t>pergeseran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>
                <a:latin typeface="Yu Gothic" panose="020B0400000000000000" pitchFamily="34" charset="-128"/>
                <a:ea typeface="Yu Gothic" panose="020B0400000000000000" pitchFamily="34" charset="-128"/>
              </a:rPr>
              <a:t>alamat memory 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yang ditunjuk oleh </a:t>
            </a:r>
            <a:r>
              <a:rPr lang="en-US" b="1">
                <a:latin typeface="Yu Gothic" panose="020B0400000000000000" pitchFamily="34" charset="-128"/>
                <a:ea typeface="Yu Gothic" panose="020B0400000000000000" pitchFamily="34" charset="-128"/>
              </a:rPr>
              <a:t>variabel pointer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Dengan kata lain alamat yang ditunjuk oleh pointer </a:t>
            </a:r>
            <a:r>
              <a:rPr lang="en-US" b="1">
                <a:latin typeface="Yu Gothic" panose="020B0400000000000000" pitchFamily="34" charset="-128"/>
                <a:ea typeface="Yu Gothic" panose="020B0400000000000000" pitchFamily="34" charset="-128"/>
              </a:rPr>
              <a:t>bergeser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sebanyak </a:t>
            </a:r>
            <a:r>
              <a:rPr lang="en-US" b="1" i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N_index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kali.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78" y="5258317"/>
            <a:ext cx="4423109" cy="11423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1063" y="3431430"/>
            <a:ext cx="3302760" cy="50226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6" name="Title 5"/>
          <p:cNvSpPr txBox="1">
            <a:spLocks/>
          </p:cNvSpPr>
          <p:nvPr/>
        </p:nvSpPr>
        <p:spPr>
          <a:xfrm>
            <a:off x="8757951" y="2978989"/>
            <a:ext cx="2486996" cy="490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Format Penulisan</a:t>
            </a:r>
          </a:p>
        </p:txBody>
      </p:sp>
      <p:sp>
        <p:nvSpPr>
          <p:cNvPr id="18" name="Oval Callout 17"/>
          <p:cNvSpPr/>
          <p:nvPr/>
        </p:nvSpPr>
        <p:spPr>
          <a:xfrm>
            <a:off x="7719129" y="4475638"/>
            <a:ext cx="4163006" cy="2099974"/>
          </a:xfrm>
          <a:prstGeom prst="wedgeEllipseCallout">
            <a:avLst>
              <a:gd name="adj1" fmla="val -42598"/>
              <a:gd name="adj2" fmla="val 394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14680" y="4957199"/>
            <a:ext cx="35801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>
                <a:latin typeface="Yu Gothic" panose="020B0400000000000000" pitchFamily="34" charset="-128"/>
                <a:ea typeface="Yu Gothic" panose="020B0400000000000000" pitchFamily="34" charset="-128"/>
              </a:rPr>
              <a:t>Sebenarnya penulisan diatas identik dengan saat mengakses indeks array pada variabel biasa, yaitu dengan kurung kotak ,missal </a:t>
            </a:r>
            <a:r>
              <a:rPr lang="en-US" sz="1600" b="1">
                <a:latin typeface="Yu Gothic" panose="020B0400000000000000" pitchFamily="34" charset="-128"/>
                <a:ea typeface="Yu Gothic" panose="020B0400000000000000" pitchFamily="34" charset="-128"/>
              </a:rPr>
              <a:t>pntr_array[N_index]</a:t>
            </a:r>
          </a:p>
        </p:txBody>
      </p:sp>
      <p:sp>
        <p:nvSpPr>
          <p:cNvPr id="19" name="Title 5"/>
          <p:cNvSpPr txBox="1">
            <a:spLocks/>
          </p:cNvSpPr>
          <p:nvPr/>
        </p:nvSpPr>
        <p:spPr>
          <a:xfrm>
            <a:off x="9042927" y="4553203"/>
            <a:ext cx="1515410" cy="490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TIPS!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776" y="2708061"/>
            <a:ext cx="7346827" cy="23357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320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553" y="4011424"/>
            <a:ext cx="6555586" cy="23341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766" y="467537"/>
            <a:ext cx="282057" cy="34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6" y="128922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218569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Britannic Bold" panose="020B0903060703020204" pitchFamily="34" charset="0"/>
                <a:ea typeface="Yu Gothic UI Semibold" panose="020B0700000000000000" pitchFamily="34" charset="-128"/>
              </a:rPr>
              <a:t>Penggunaan Malloc pada Prosedur 1 – Initial Array</a:t>
            </a:r>
            <a:endParaRPr lang="en-US" sz="3600" b="1" dirty="0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0805" y="933586"/>
            <a:ext cx="10757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Pemanggilan fungsi </a:t>
            </a:r>
            <a:r>
              <a:rPr lang="en-US" b="1" i="1">
                <a:latin typeface="Yu Gothic" panose="020B0400000000000000" pitchFamily="34" charset="-128"/>
                <a:ea typeface="Yu Gothic" panose="020B0400000000000000" pitchFamily="34" charset="-128"/>
              </a:rPr>
              <a:t>malloc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juga dapat dilakukan dalam prosedur, sebagai contoh prosedur untuk melakukan inisialisasi array menggunakan </a:t>
            </a:r>
            <a:r>
              <a:rPr lang="en-US" b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pointer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3312" y="3814242"/>
            <a:ext cx="5042647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700">
                <a:latin typeface="Yu Gothic" panose="020B0400000000000000" pitchFamily="34" charset="-128"/>
                <a:ea typeface="Yu Gothic" panose="020B0400000000000000" pitchFamily="34" charset="-128"/>
              </a:rPr>
              <a:t>Perhatikan bahwa kita perlu menambahkan tanda </a:t>
            </a:r>
            <a:r>
              <a:rPr lang="en-US" sz="1700" b="1">
                <a:latin typeface="Yu Gothic" panose="020B0400000000000000" pitchFamily="34" charset="-128"/>
                <a:ea typeface="Yu Gothic" panose="020B0400000000000000" pitchFamily="34" charset="-128"/>
              </a:rPr>
              <a:t>&amp;</a:t>
            </a:r>
            <a:r>
              <a:rPr lang="en-US" sz="1700">
                <a:latin typeface="Yu Gothic" panose="020B0400000000000000" pitchFamily="34" charset="-128"/>
                <a:ea typeface="Yu Gothic" panose="020B0400000000000000" pitchFamily="34" charset="-128"/>
              </a:rPr>
              <a:t> di sebelum </a:t>
            </a:r>
            <a:r>
              <a:rPr lang="en-US" sz="1700" b="1">
                <a:latin typeface="Yu Gothic" panose="020B0400000000000000" pitchFamily="34" charset="-128"/>
                <a:ea typeface="Yu Gothic" panose="020B0400000000000000" pitchFamily="34" charset="-128"/>
              </a:rPr>
              <a:t>variabel pointer </a:t>
            </a:r>
            <a:r>
              <a:rPr lang="en-US" sz="1700">
                <a:latin typeface="Yu Gothic" panose="020B0400000000000000" pitchFamily="34" charset="-128"/>
                <a:ea typeface="Yu Gothic" panose="020B0400000000000000" pitchFamily="34" charset="-128"/>
              </a:rPr>
              <a:t>pada saat pemanggilan prosedur, karena kita harus mengisikan </a:t>
            </a:r>
            <a:r>
              <a:rPr lang="en-US" sz="1700" b="1">
                <a:latin typeface="Yu Gothic" panose="020B0400000000000000" pitchFamily="34" charset="-128"/>
                <a:ea typeface="Yu Gothic" panose="020B0400000000000000" pitchFamily="34" charset="-128"/>
              </a:rPr>
              <a:t>alamat memori </a:t>
            </a:r>
            <a:r>
              <a:rPr lang="en-US" sz="1700">
                <a:latin typeface="Yu Gothic" panose="020B0400000000000000" pitchFamily="34" charset="-128"/>
                <a:ea typeface="Yu Gothic" panose="020B0400000000000000" pitchFamily="34" charset="-128"/>
              </a:rPr>
              <a:t>yang ditunjuk pada variabel pointer. </a:t>
            </a:r>
            <a:r>
              <a:rPr lang="en-US" sz="1700" b="1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Ingat</a:t>
            </a:r>
            <a:r>
              <a:rPr lang="en-US" sz="170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>
                <a:latin typeface="Yu Gothic" panose="020B0400000000000000" pitchFamily="34" charset="-128"/>
                <a:ea typeface="Yu Gothic" panose="020B0400000000000000" pitchFamily="34" charset="-128"/>
              </a:rPr>
              <a:t>konsep dari variabel pointer berisi suatu </a:t>
            </a:r>
            <a:r>
              <a:rPr lang="en-US" sz="1700" b="1">
                <a:latin typeface="Yu Gothic" panose="020B0400000000000000" pitchFamily="34" charset="-128"/>
                <a:ea typeface="Yu Gothic" panose="020B0400000000000000" pitchFamily="34" charset="-128"/>
              </a:rPr>
              <a:t>alamat memori</a:t>
            </a:r>
            <a:r>
              <a:rPr lang="en-US" sz="170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sz="17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09448" y="1809876"/>
            <a:ext cx="65836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Di sini kita harus menambahkan tanda </a:t>
            </a:r>
            <a:r>
              <a:rPr lang="en-US" b="1">
                <a:latin typeface="Yu Gothic" panose="020B0400000000000000" pitchFamily="34" charset="-128"/>
                <a:ea typeface="Yu Gothic" panose="020B0400000000000000" pitchFamily="34" charset="-128"/>
              </a:rPr>
              <a:t>*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pada variabel ptr pada saat alokasi, karena hal tersebut akan mengarah pada isi dari variabel </a:t>
            </a:r>
            <a:r>
              <a:rPr lang="en-US" b="1">
                <a:latin typeface="Yu Gothic" panose="020B0400000000000000" pitchFamily="34" charset="-128"/>
                <a:ea typeface="Yu Gothic" panose="020B0400000000000000" pitchFamily="34" charset="-128"/>
              </a:rPr>
              <a:t>“*pntr_array” 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yang ada di main program, untuk diisikan </a:t>
            </a:r>
            <a:r>
              <a:rPr lang="en-US" b="1">
                <a:latin typeface="Yu Gothic" panose="020B0400000000000000" pitchFamily="34" charset="-128"/>
                <a:ea typeface="Yu Gothic" panose="020B0400000000000000" pitchFamily="34" charset="-128"/>
              </a:rPr>
              <a:t>alamat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yang ditunjuk.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63824" y="3775419"/>
            <a:ext cx="11032308" cy="0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647" y="2368985"/>
            <a:ext cx="5386529" cy="9505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86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104" y="3928943"/>
            <a:ext cx="5856338" cy="25544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766" y="467537"/>
            <a:ext cx="282057" cy="34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6" y="128922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218569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Britannic Bold" panose="020B0903060703020204" pitchFamily="34" charset="0"/>
                <a:ea typeface="Yu Gothic UI Semibold" panose="020B0700000000000000" pitchFamily="34" charset="-128"/>
              </a:rPr>
              <a:t>Penggunaan Malloc pada Prosedur 2 – Show Array</a:t>
            </a:r>
            <a:endParaRPr lang="en-US" sz="3600" b="1" dirty="0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2888" y="933586"/>
            <a:ext cx="10757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Pada contoh di bawah ini akan diberikan prosedur untuk menampilkan array dengan variabel </a:t>
            </a:r>
            <a:r>
              <a:rPr lang="en-US" b="1">
                <a:latin typeface="Yu Gothic" panose="020B0400000000000000" pitchFamily="34" charset="-128"/>
                <a:ea typeface="Yu Gothic" panose="020B0400000000000000" pitchFamily="34" charset="-128"/>
              </a:rPr>
              <a:t>pointer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sebagai parameternya.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38" y="1995346"/>
            <a:ext cx="4752454" cy="19335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ectangle 17"/>
          <p:cNvSpPr/>
          <p:nvPr/>
        </p:nvSpPr>
        <p:spPr>
          <a:xfrm>
            <a:off x="5836024" y="1920030"/>
            <a:ext cx="60154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Pada varaibel </a:t>
            </a:r>
            <a:r>
              <a:rPr lang="en-US" b="1">
                <a:latin typeface="Yu Gothic" panose="020B0400000000000000" pitchFamily="34" charset="-128"/>
                <a:ea typeface="Yu Gothic" panose="020B0400000000000000" pitchFamily="34" charset="-128"/>
              </a:rPr>
              <a:t>“*ptr” 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tersebut sudah berisi alamat pertama blok array, sehingga kita tinggal melakukan perulangan sesuai </a:t>
            </a:r>
            <a:r>
              <a:rPr lang="en-US" b="1">
                <a:latin typeface="Yu Gothic" panose="020B0400000000000000" pitchFamily="34" charset="-128"/>
                <a:ea typeface="Yu Gothic" panose="020B0400000000000000" pitchFamily="34" charset="-128"/>
              </a:rPr>
              <a:t>index/alamat memorynya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untuk menampilkannya.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8126" y="4067373"/>
            <a:ext cx="564943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Pada saat pemanggilan prosedur </a:t>
            </a:r>
            <a:r>
              <a:rPr lang="en-US" i="1">
                <a:latin typeface="Yu Gothic" panose="020B0400000000000000" pitchFamily="34" charset="-128"/>
                <a:ea typeface="Yu Gothic" panose="020B0400000000000000" pitchFamily="34" charset="-128"/>
              </a:rPr>
              <a:t>“show_array”, 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variabel </a:t>
            </a:r>
            <a:r>
              <a:rPr lang="en-US" i="1">
                <a:latin typeface="Yu Gothic" panose="020B0400000000000000" pitchFamily="34" charset="-128"/>
                <a:ea typeface="Yu Gothic" panose="020B0400000000000000" pitchFamily="34" charset="-128"/>
              </a:rPr>
              <a:t>“pntr_array” 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tidak menggunakan tanda </a:t>
            </a:r>
            <a:r>
              <a:rPr lang="en-US" b="1">
                <a:latin typeface="Yu Gothic" panose="020B0400000000000000" pitchFamily="34" charset="-128"/>
                <a:ea typeface="Yu Gothic" panose="020B0400000000000000" pitchFamily="34" charset="-128"/>
              </a:rPr>
              <a:t>&amp;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, sedangkan pada prosedur </a:t>
            </a:r>
            <a:r>
              <a:rPr lang="en-US" i="1">
                <a:latin typeface="Yu Gothic" panose="020B0400000000000000" pitchFamily="34" charset="-128"/>
                <a:ea typeface="Yu Gothic" panose="020B0400000000000000" pitchFamily="34" charset="-128"/>
              </a:rPr>
              <a:t>“initialArray” </a:t>
            </a:r>
            <a:r>
              <a:rPr lang="en-US" b="1">
                <a:latin typeface="Yu Gothic" panose="020B0400000000000000" pitchFamily="34" charset="-128"/>
                <a:ea typeface="Yu Gothic" panose="020B0400000000000000" pitchFamily="34" charset="-128"/>
              </a:rPr>
              <a:t>harus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menggunakan tanda </a:t>
            </a:r>
            <a:r>
              <a:rPr lang="en-US" b="1">
                <a:latin typeface="Yu Gothic" panose="020B0400000000000000" pitchFamily="34" charset="-128"/>
                <a:ea typeface="Yu Gothic" panose="020B0400000000000000" pitchFamily="34" charset="-128"/>
              </a:rPr>
              <a:t>&amp;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. Lho kok gitu? , coba didiskusikan yaa :D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26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9" y="5945803"/>
            <a:ext cx="2279535" cy="8541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29750" y="4292030"/>
            <a:ext cx="10029371" cy="0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5"/>
          <p:cNvSpPr txBox="1">
            <a:spLocks/>
          </p:cNvSpPr>
          <p:nvPr/>
        </p:nvSpPr>
        <p:spPr>
          <a:xfrm>
            <a:off x="1094872" y="3543025"/>
            <a:ext cx="9381034" cy="696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Britannic Bold" panose="020B0903060703020204" pitchFamily="34" charset="0"/>
                <a:ea typeface="Yu Gothic UI Semibold" panose="020B0700000000000000" pitchFamily="34" charset="-128"/>
              </a:rPr>
              <a:t>Part 1 : Variabel Pointer</a:t>
            </a:r>
            <a:endParaRPr lang="en-US" sz="3600" dirty="0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935215" y="1260817"/>
            <a:ext cx="10029371" cy="0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Algoritma</a:t>
            </a:r>
            <a:r>
              <a:rPr lang="en-US" sz="3600" b="1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dan</a:t>
            </a:r>
            <a:r>
              <a:rPr lang="en-US" sz="3600" b="1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Pemrograman</a:t>
            </a:r>
            <a:endParaRPr lang="en-US" sz="3600" b="1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pic>
        <p:nvPicPr>
          <p:cNvPr id="15" name="Picture 2" descr="http://mark.gg/assets/images/posts/2015-08-04/p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963" y="1449500"/>
            <a:ext cx="5050944" cy="210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22" y="4474497"/>
            <a:ext cx="3491764" cy="210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8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9" y="5945803"/>
            <a:ext cx="2279535" cy="8541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29750" y="4292030"/>
            <a:ext cx="10029371" cy="0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5"/>
          <p:cNvSpPr txBox="1">
            <a:spLocks/>
          </p:cNvSpPr>
          <p:nvPr/>
        </p:nvSpPr>
        <p:spPr>
          <a:xfrm>
            <a:off x="1094872" y="3543025"/>
            <a:ext cx="9381034" cy="696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Britannic Bold" panose="020B0903060703020204" pitchFamily="34" charset="0"/>
                <a:ea typeface="Yu Gothic UI Semibold" panose="020B0700000000000000" pitchFamily="34" charset="-128"/>
              </a:rPr>
              <a:t>Bonus : Refrensi Tambahan</a:t>
            </a:r>
            <a:endParaRPr lang="en-US" sz="3600" dirty="0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935215" y="1260817"/>
            <a:ext cx="10029371" cy="0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Algoritma</a:t>
            </a:r>
            <a:r>
              <a:rPr lang="en-US" sz="3600" b="1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dan</a:t>
            </a:r>
            <a:r>
              <a:rPr lang="en-US" sz="3600" b="1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Pemrograman</a:t>
            </a:r>
            <a:endParaRPr lang="en-US" sz="3600" b="1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pic>
        <p:nvPicPr>
          <p:cNvPr id="15" name="Picture 2" descr="http://mark.gg/assets/images/posts/2015-08-04/p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963" y="1449500"/>
            <a:ext cx="5050944" cy="210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971" y="4403736"/>
            <a:ext cx="2199184" cy="21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69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122" y="4829089"/>
            <a:ext cx="3807320" cy="18779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099" y="5810137"/>
            <a:ext cx="1377080" cy="9682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1766" y="467537"/>
            <a:ext cx="282057" cy="34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6" y="128922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218569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Britannic Bold" panose="020B0903060703020204" pitchFamily="34" charset="0"/>
                <a:ea typeface="Yu Gothic UI Semibold" panose="020B0700000000000000" pitchFamily="34" charset="-128"/>
              </a:rPr>
              <a:t>Return tipe array – 1 (Menggunakan Array)</a:t>
            </a:r>
            <a:endParaRPr lang="en-US" sz="3600" b="1" dirty="0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0805" y="933586"/>
            <a:ext cx="10757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Sebagai bahan refrensi mengerjakan soal PAP, akan diberikan contoh kode untuk membuat fungsi dengan </a:t>
            </a:r>
            <a:r>
              <a:rPr lang="en-US" b="1">
                <a:latin typeface="Yu Gothic" panose="020B0400000000000000" pitchFamily="34" charset="-128"/>
                <a:ea typeface="Yu Gothic" panose="020B0400000000000000" pitchFamily="34" charset="-128"/>
              </a:rPr>
              <a:t>return array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701" y="2023110"/>
            <a:ext cx="2823323" cy="24481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/>
          <p:cNvSpPr/>
          <p:nvPr/>
        </p:nvSpPr>
        <p:spPr>
          <a:xfrm>
            <a:off x="3783661" y="1936953"/>
            <a:ext cx="73647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Variabel </a:t>
            </a:r>
            <a:r>
              <a:rPr lang="en-US" b="1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static</a:t>
            </a:r>
            <a:r>
              <a:rPr lang="en-US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berguna untuk tetap menjaga supaya variabel tersebut </a:t>
            </a:r>
            <a:r>
              <a:rPr lang="en-US" b="1">
                <a:latin typeface="Yu Gothic" panose="020B0400000000000000" pitchFamily="34" charset="-128"/>
                <a:ea typeface="Yu Gothic" panose="020B0400000000000000" pitchFamily="34" charset="-128"/>
              </a:rPr>
              <a:t>tetap ada 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walaupun fungsi selesai dilakukan, sehingga dapat dilakukan return untuk mengirimkan ke </a:t>
            </a:r>
            <a:r>
              <a:rPr lang="en-US" b="1">
                <a:latin typeface="Yu Gothic" panose="020B0400000000000000" pitchFamily="34" charset="-128"/>
                <a:ea typeface="Yu Gothic" panose="020B0400000000000000" pitchFamily="34" charset="-128"/>
              </a:rPr>
              <a:t>variabel pointer 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yang menerimanya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Hal tersebut dilakukan karena jika tidak menggunakan </a:t>
            </a:r>
            <a:r>
              <a:rPr lang="en-US" b="1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static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, variabel tersebut akan </a:t>
            </a:r>
            <a:r>
              <a:rPr lang="en-US" b="1" i="1">
                <a:latin typeface="Yu Gothic" panose="020B0400000000000000" pitchFamily="34" charset="-128"/>
                <a:ea typeface="Yu Gothic" panose="020B0400000000000000" pitchFamily="34" charset="-128"/>
              </a:rPr>
              <a:t>didealokasikan/dihapus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dari memory.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6571" y="4874799"/>
            <a:ext cx="757349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Contoh pemanggilan pada main program.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Dari hasil tersebut, maka variabel </a:t>
            </a:r>
            <a:r>
              <a:rPr lang="en-US" b="1">
                <a:latin typeface="Yu Gothic" panose="020B0400000000000000" pitchFamily="34" charset="-128"/>
                <a:ea typeface="Yu Gothic" panose="020B0400000000000000" pitchFamily="34" charset="-128"/>
              </a:rPr>
              <a:t>*pntr_array 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sudah berisi array seperti yang ada pada fungsi.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61515" y="4649477"/>
            <a:ext cx="11032308" cy="0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87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19" y="4628614"/>
            <a:ext cx="3770928" cy="20396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320" y="5768056"/>
            <a:ext cx="1377080" cy="9682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1766" y="467537"/>
            <a:ext cx="282057" cy="34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6" y="128922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218569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Britannic Bold" panose="020B0903060703020204" pitchFamily="34" charset="0"/>
                <a:ea typeface="Yu Gothic UI Semibold" panose="020B0700000000000000" pitchFamily="34" charset="-128"/>
              </a:rPr>
              <a:t>Return tipe array – 2 (Menggunakan Malloc)</a:t>
            </a:r>
            <a:endParaRPr lang="en-US" sz="3600" b="1" dirty="0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0805" y="812563"/>
            <a:ext cx="10757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Pada contoh dibawah dengan menggunakan teknik yang berbeda, yaitu dalam fungsinya menggunakan </a:t>
            </a:r>
            <a:r>
              <a:rPr lang="en-US" b="1" i="1">
                <a:latin typeface="Yu Gothic" panose="020B0400000000000000" pitchFamily="34" charset="-128"/>
                <a:ea typeface="Yu Gothic" panose="020B0400000000000000" pitchFamily="34" charset="-128"/>
              </a:rPr>
              <a:t>malloc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sebagai proses pembuatan arraynya.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22576" y="1589852"/>
            <a:ext cx="61318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Konsepnya sama seperti pada slide sebelumnya, hanya saja pada slide sebelumnya menggunakan </a:t>
            </a:r>
            <a:r>
              <a:rPr lang="en-US" b="1">
                <a:latin typeface="Yu Gothic" panose="020B0400000000000000" pitchFamily="34" charset="-128"/>
                <a:ea typeface="Yu Gothic" panose="020B0400000000000000" pitchFamily="34" charset="-128"/>
              </a:rPr>
              <a:t>variabel array biasa 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sebagai proses inisialisasi, dan membutuhkan keyword </a:t>
            </a:r>
            <a:r>
              <a:rPr lang="en-US" b="1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static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Sedangkan saat menggunakan teknik </a:t>
            </a:r>
            <a:r>
              <a:rPr lang="en-US" b="1" i="1">
                <a:latin typeface="Yu Gothic" panose="020B0400000000000000" pitchFamily="34" charset="-128"/>
                <a:ea typeface="Yu Gothic" panose="020B0400000000000000" pitchFamily="34" charset="-128"/>
              </a:rPr>
              <a:t>malloc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, keyword </a:t>
            </a:r>
            <a:r>
              <a:rPr lang="en-US" b="1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static</a:t>
            </a:r>
            <a:r>
              <a:rPr lang="en-US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tidak diperlukan, karena langsung merefrensi pada </a:t>
            </a:r>
            <a:r>
              <a:rPr lang="en-US" b="1">
                <a:latin typeface="Yu Gothic" panose="020B0400000000000000" pitchFamily="34" charset="-128"/>
                <a:ea typeface="Yu Gothic" panose="020B0400000000000000" pitchFamily="34" charset="-128"/>
              </a:rPr>
              <a:t>alamat memorinya 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secara langsung.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89681" y="4892322"/>
            <a:ext cx="59596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Pada main programnya masih sama, hanya saja ditambahkan parameter </a:t>
            </a:r>
            <a:r>
              <a:rPr lang="en-US" b="1">
                <a:latin typeface="Yu Gothic" panose="020B0400000000000000" pitchFamily="34" charset="-128"/>
                <a:ea typeface="Yu Gothic" panose="020B0400000000000000" pitchFamily="34" charset="-128"/>
              </a:rPr>
              <a:t>ukuran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array.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Untuk hasil yang didapat masih sama seperti pada slide sebelumnya.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476" y="2015234"/>
            <a:ext cx="5372100" cy="2343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550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" y="537681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01497" y="2936467"/>
            <a:ext cx="11349945" cy="1135602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Sekian</a:t>
            </a:r>
            <a:r>
              <a:rPr lang="en-US" sz="5400" dirty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, </a:t>
            </a:r>
            <a:r>
              <a:rPr lang="en-US" sz="5400" dirty="0" err="1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Terima</a:t>
            </a:r>
            <a:r>
              <a:rPr lang="en-US" sz="5400" dirty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Kasih</a:t>
            </a:r>
            <a:endParaRPr lang="en-US" sz="6000" dirty="0">
              <a:solidFill>
                <a:schemeClr val="accent6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603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Callout 37"/>
          <p:cNvSpPr/>
          <p:nvPr/>
        </p:nvSpPr>
        <p:spPr>
          <a:xfrm>
            <a:off x="8928615" y="4475638"/>
            <a:ext cx="2953519" cy="1438835"/>
          </a:xfrm>
          <a:prstGeom prst="wedgeEllipseCallout">
            <a:avLst>
              <a:gd name="adj1" fmla="val -39045"/>
              <a:gd name="adj2" fmla="val 522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8" y="5768057"/>
            <a:ext cx="1377080" cy="9682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766" y="467537"/>
            <a:ext cx="282057" cy="34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6" y="128922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218569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Britannic Bold" panose="020B0903060703020204" pitchFamily="34" charset="0"/>
                <a:ea typeface="Yu Gothic UI Semibold" panose="020B0700000000000000" pitchFamily="34" charset="-128"/>
              </a:rPr>
              <a:t>Review Konsep Variabel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898" y="1278009"/>
            <a:ext cx="93787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Ingat, sebuah variabel dalam bahas C mempunyai beberapa atribut diantaranya adalah seperti yang ada pada ilustrasi pada gambar di bawah ini.</a:t>
            </a:r>
            <a:endParaRPr lang="en-US" b="1">
              <a:solidFill>
                <a:srgbClr val="7030A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6707" y="2912286"/>
            <a:ext cx="2254904" cy="3053100"/>
          </a:xfrm>
          <a:prstGeom prst="rect">
            <a:avLst/>
          </a:prstGeom>
        </p:spPr>
      </p:pic>
      <p:sp>
        <p:nvSpPr>
          <p:cNvPr id="27" name="Title 5"/>
          <p:cNvSpPr txBox="1">
            <a:spLocks/>
          </p:cNvSpPr>
          <p:nvPr/>
        </p:nvSpPr>
        <p:spPr>
          <a:xfrm>
            <a:off x="1363611" y="2569231"/>
            <a:ext cx="2028407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Tipe variabel</a:t>
            </a:r>
          </a:p>
        </p:txBody>
      </p:sp>
      <p:sp>
        <p:nvSpPr>
          <p:cNvPr id="5" name="Rectangle 4"/>
          <p:cNvSpPr/>
          <p:nvPr/>
        </p:nvSpPr>
        <p:spPr>
          <a:xfrm>
            <a:off x="7635636" y="2440548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Nama variabel</a:t>
            </a:r>
          </a:p>
        </p:txBody>
      </p:sp>
      <p:sp>
        <p:nvSpPr>
          <p:cNvPr id="6" name="Rectangle 5"/>
          <p:cNvSpPr/>
          <p:nvPr/>
        </p:nvSpPr>
        <p:spPr>
          <a:xfrm>
            <a:off x="7536300" y="3688496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Nilai variabel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205235" y="4254170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Ukuran Variabel</a:t>
            </a:r>
          </a:p>
        </p:txBody>
      </p:sp>
      <p:sp>
        <p:nvSpPr>
          <p:cNvPr id="8" name="Rectangle 7"/>
          <p:cNvSpPr/>
          <p:nvPr/>
        </p:nvSpPr>
        <p:spPr>
          <a:xfrm>
            <a:off x="7070858" y="5882854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Alamat Variabel</a:t>
            </a:r>
          </a:p>
        </p:txBody>
      </p:sp>
      <p:cxnSp>
        <p:nvCxnSpPr>
          <p:cNvPr id="16" name="Straight Arrow Connector 15"/>
          <p:cNvCxnSpPr>
            <a:stCxn id="27" idx="3"/>
          </p:cNvCxnSpPr>
          <p:nvPr/>
        </p:nvCxnSpPr>
        <p:spPr>
          <a:xfrm>
            <a:off x="3392018" y="2886721"/>
            <a:ext cx="944689" cy="317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481482" y="2651135"/>
            <a:ext cx="1054818" cy="39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1"/>
          </p:cNvCxnSpPr>
          <p:nvPr/>
        </p:nvCxnSpPr>
        <p:spPr>
          <a:xfrm flipH="1">
            <a:off x="5731177" y="3873162"/>
            <a:ext cx="1805123" cy="471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</p:cNvCxnSpPr>
          <p:nvPr/>
        </p:nvCxnSpPr>
        <p:spPr>
          <a:xfrm flipV="1">
            <a:off x="3457775" y="4254171"/>
            <a:ext cx="975095" cy="184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1"/>
          </p:cNvCxnSpPr>
          <p:nvPr/>
        </p:nvCxnSpPr>
        <p:spPr>
          <a:xfrm flipH="1" flipV="1">
            <a:off x="6087956" y="5384815"/>
            <a:ext cx="982902" cy="682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028418" y="4720107"/>
            <a:ext cx="28857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>
                <a:latin typeface="Yu Gothic" panose="020B0400000000000000" pitchFamily="34" charset="-128"/>
                <a:ea typeface="Yu Gothic" panose="020B0400000000000000" pitchFamily="34" charset="-128"/>
              </a:rPr>
              <a:t>Alamat berguna untuk sebagai penanda letak variabel tersebut disimpan dalam blok memory</a:t>
            </a:r>
            <a:endParaRPr lang="en-US" sz="1600" b="1">
              <a:solidFill>
                <a:srgbClr val="7030A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347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226" y="5804790"/>
            <a:ext cx="1377080" cy="9682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766" y="467537"/>
            <a:ext cx="282057" cy="34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6" y="128922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218569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Cara Kerja Pointer</a:t>
            </a:r>
            <a:endParaRPr lang="en-US" sz="3600" b="1" dirty="0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534" y="847174"/>
            <a:ext cx="93787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Secara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konsep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sederhana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variable pointer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berguna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menunjuk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melalui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alamatnya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Biasanya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isi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variable pointer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alamat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variable lain.</a:t>
            </a:r>
            <a:endParaRPr lang="id-ID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Dari </a:t>
            </a:r>
            <a:r>
              <a:rPr lang="id-ID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alamat</a:t>
            </a:r>
            <a:r>
              <a:rPr lang="id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inilah sebuah variabel pointer dapat mengakses nilai dari variabel yang ditunjuknya.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7854" y="2640769"/>
            <a:ext cx="1143000" cy="97736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7853" y="3618137"/>
            <a:ext cx="1143000" cy="380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Britannic Bold" panose="020B0903060703020204" pitchFamily="34" charset="0"/>
              </a:rPr>
              <a:t>004GF</a:t>
            </a:r>
          </a:p>
        </p:txBody>
      </p:sp>
      <p:sp>
        <p:nvSpPr>
          <p:cNvPr id="25" name="Title 5"/>
          <p:cNvSpPr txBox="1">
            <a:spLocks/>
          </p:cNvSpPr>
          <p:nvPr/>
        </p:nvSpPr>
        <p:spPr>
          <a:xfrm>
            <a:off x="140991" y="2071884"/>
            <a:ext cx="2028407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bilangan</a:t>
            </a:r>
            <a:endParaRPr lang="en-US" sz="2000" b="1">
              <a:latin typeface="Courier New" panose="02070309020205020404" pitchFamily="49" charset="0"/>
              <a:ea typeface="Yu Gothic UI Semibold" panose="020B07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9538" y="5095173"/>
            <a:ext cx="1143000" cy="97736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 panose="020B0A04020102020204" pitchFamily="34" charset="0"/>
              </a:rPr>
              <a:t>66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9537" y="6072541"/>
            <a:ext cx="1143000" cy="3807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Britannic Bold" panose="020B0903060703020204" pitchFamily="34" charset="0"/>
              </a:rPr>
              <a:t>005B1</a:t>
            </a:r>
          </a:p>
        </p:txBody>
      </p:sp>
      <p:sp>
        <p:nvSpPr>
          <p:cNvPr id="31" name="Title 5"/>
          <p:cNvSpPr txBox="1">
            <a:spLocks/>
          </p:cNvSpPr>
          <p:nvPr/>
        </p:nvSpPr>
        <p:spPr>
          <a:xfrm>
            <a:off x="212675" y="4526288"/>
            <a:ext cx="1956723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 data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55801" y="2579955"/>
            <a:ext cx="1143000" cy="97736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955800" y="3557323"/>
            <a:ext cx="1143000" cy="3807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Britannic Bold" panose="020B0903060703020204" pitchFamily="34" charset="0"/>
              </a:rPr>
              <a:t>005BC</a:t>
            </a:r>
          </a:p>
        </p:txBody>
      </p:sp>
      <p:sp>
        <p:nvSpPr>
          <p:cNvPr id="34" name="Title 5"/>
          <p:cNvSpPr txBox="1">
            <a:spLocks/>
          </p:cNvSpPr>
          <p:nvPr/>
        </p:nvSpPr>
        <p:spPr>
          <a:xfrm>
            <a:off x="2548938" y="2011070"/>
            <a:ext cx="1956723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angka</a:t>
            </a:r>
            <a:endParaRPr lang="en-US" sz="2000" b="1">
              <a:latin typeface="Courier New" panose="02070309020205020404" pitchFamily="49" charset="0"/>
              <a:ea typeface="Yu Gothic UI Semibold" panose="020B07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58685" y="4849382"/>
            <a:ext cx="1143000" cy="97736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 panose="020B0A04020102020204" pitchFamily="34" charset="0"/>
              </a:rPr>
              <a:t>87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58684" y="5826750"/>
            <a:ext cx="1143000" cy="3807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Britannic Bold" panose="020B0903060703020204" pitchFamily="34" charset="0"/>
              </a:rPr>
              <a:t>005FF</a:t>
            </a:r>
          </a:p>
        </p:txBody>
      </p:sp>
      <p:sp>
        <p:nvSpPr>
          <p:cNvPr id="37" name="Title 5"/>
          <p:cNvSpPr txBox="1">
            <a:spLocks/>
          </p:cNvSpPr>
          <p:nvPr/>
        </p:nvSpPr>
        <p:spPr>
          <a:xfrm>
            <a:off x="2451822" y="4280497"/>
            <a:ext cx="1956723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luas</a:t>
            </a:r>
            <a:endParaRPr lang="en-US" sz="2000" b="1">
              <a:latin typeface="Courier New" panose="02070309020205020404" pitchFamily="49" charset="0"/>
              <a:ea typeface="Yu Gothic UI Semibold" panose="020B0700000000000000" pitchFamily="34" charset="-128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894" y="3033443"/>
            <a:ext cx="2028941" cy="2434729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8024846" y="5468172"/>
            <a:ext cx="1143000" cy="3807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Arial Black" panose="020B0A04020102020204" pitchFamily="34" charset="0"/>
              </a:rPr>
              <a:t>005BC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520790" y="3680207"/>
            <a:ext cx="1143000" cy="977367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 panose="020B0A040201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1972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8" y="5768057"/>
            <a:ext cx="1377080" cy="9682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766" y="467537"/>
            <a:ext cx="282057" cy="34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6" y="128922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218569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Pendeklarasian</a:t>
            </a:r>
            <a:r>
              <a:rPr lang="en-US" sz="3600" b="1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Variabel</a:t>
            </a:r>
            <a:r>
              <a:rPr lang="en-US" sz="3600" b="1">
                <a:latin typeface="Britannic Bold" panose="020B0903060703020204" pitchFamily="34" charset="0"/>
                <a:ea typeface="Yu Gothic UI Semibold" panose="020B0700000000000000" pitchFamily="34" charset="-128"/>
              </a:rPr>
              <a:t> Pointer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584" y="1854947"/>
            <a:ext cx="4496086" cy="30212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5296575" y="1746625"/>
            <a:ext cx="53742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Perhatikan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perbedaan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antara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variable pointer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biasa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letak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perbedaanya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*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bintang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) yang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diletakan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sebelum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nama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bahwa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variable yang di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deklarasikan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berjenis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pointer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96574" y="3626437"/>
            <a:ext cx="53742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Cara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pendeklarasian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dilakukan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secara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terpisah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maupun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parallel,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tetap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gunakan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*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disebelum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nama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membedakan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antara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b="1" dirty="0" err="1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biasa</a:t>
            </a:r>
            <a:r>
              <a:rPr lang="en-US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b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pointer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984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8" y="5768057"/>
            <a:ext cx="1377080" cy="9682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766" y="467537"/>
            <a:ext cx="282057" cy="34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6" y="128922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218569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Menampilkan</a:t>
            </a:r>
            <a:r>
              <a:rPr lang="en-US" sz="3600" b="1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Alamat</a:t>
            </a:r>
            <a:r>
              <a:rPr lang="en-US" sz="3600" b="1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dari</a:t>
            </a:r>
            <a:r>
              <a:rPr lang="en-US" sz="3600" b="1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Variabel</a:t>
            </a:r>
            <a:endParaRPr lang="en-US" sz="3600" b="1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7118" y="1311696"/>
            <a:ext cx="9473716" cy="1715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mengetahui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/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mendapatkan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alamat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dilakukan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memberikan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>
                <a:latin typeface="Yu Gothic" panose="020B0400000000000000" pitchFamily="34" charset="-128"/>
                <a:ea typeface="Yu Gothic" panose="020B0400000000000000" pitchFamily="34" charset="-128"/>
              </a:rPr>
              <a:t>&amp;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(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)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sebelum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nama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variable.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Kemudian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menampilkan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nilainya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atribut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%p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keyword </a:t>
            </a:r>
            <a:r>
              <a:rPr lang="en-US" b="1" err="1">
                <a:latin typeface="Yu Gothic" panose="020B0400000000000000" pitchFamily="34" charset="-128"/>
                <a:ea typeface="Yu Gothic" panose="020B0400000000000000" pitchFamily="34" charset="-128"/>
              </a:rPr>
              <a:t>printf</a:t>
            </a:r>
            <a:r>
              <a:rPr lang="en-US" b="1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Perhatikan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bawah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819" y="3424732"/>
            <a:ext cx="5014136" cy="21856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5576" y="4081456"/>
            <a:ext cx="2847034" cy="122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4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8" y="5768057"/>
            <a:ext cx="1377080" cy="9682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766" y="467537"/>
            <a:ext cx="282057" cy="34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6" y="128922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218569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err="1">
                <a:solidFill>
                  <a:srgbClr val="00B05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Mengakses</a:t>
            </a:r>
            <a:r>
              <a:rPr lang="en-US" sz="3600" b="1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Variabel</a:t>
            </a:r>
            <a:r>
              <a:rPr lang="en-US" sz="3600" b="1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Melalui</a:t>
            </a:r>
            <a:r>
              <a:rPr lang="en-US" sz="3600" b="1">
                <a:latin typeface="Britannic Bold" panose="020B0903060703020204" pitchFamily="34" charset="0"/>
                <a:ea typeface="Yu Gothic UI Semibold" panose="020B0700000000000000" pitchFamily="34" charset="-128"/>
              </a:rPr>
              <a:t> Pointer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0621" y="1165280"/>
            <a:ext cx="104946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Seperti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konsep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dasar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, pointer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digunakan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mengakses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variable lain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melalui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alamatnya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hal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tersebut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berupa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mengambil,membaca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/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mengakses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merubah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variable.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mengakses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>
                <a:latin typeface="Yu Gothic" panose="020B0400000000000000" pitchFamily="34" charset="-128"/>
                <a:ea typeface="Yu Gothic" panose="020B0400000000000000" pitchFamily="34" charset="-128"/>
              </a:rPr>
              <a:t>* 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bintang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)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sebelum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nama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sehingga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hal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tersebut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menandakan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bahwa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pointer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membaca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terhadap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alamat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ditunjuk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42" y="4103611"/>
            <a:ext cx="7101674" cy="22796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159" y="4718865"/>
            <a:ext cx="3870664" cy="104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1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328" y="5768056"/>
            <a:ext cx="1377080" cy="968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21" y="3424732"/>
            <a:ext cx="9154975" cy="282745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1766" y="467537"/>
            <a:ext cx="282057" cy="34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6" y="128922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218569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Britannic Bold" panose="020B0903060703020204" pitchFamily="34" charset="0"/>
                <a:ea typeface="Yu Gothic UI Semibold" panose="020B0700000000000000" pitchFamily="34" charset="-128"/>
              </a:rPr>
              <a:t>Implementasi Variabel Pointer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0805" y="933586"/>
            <a:ext cx="10757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Pada contoh di bawah ini diberikan implementasi penggunaan variabel pointer sebagai parameter dalam suatu prosedur.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174" y="2070284"/>
            <a:ext cx="5495808" cy="9553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/>
          <p:cNvSpPr/>
          <p:nvPr/>
        </p:nvSpPr>
        <p:spPr>
          <a:xfrm>
            <a:off x="6162984" y="2057051"/>
            <a:ext cx="5688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Variabel pointer tersebut berperan untuk mengirimkan nilai hasil luasnya ke variabel yang ditunjuk melalui alamat yang ditunjuknya.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97138" y="3680277"/>
            <a:ext cx="77543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Alamat dari variabel “hasil_luas” diisikan pada parameter variabel pointer dengan menggunakan tanda </a:t>
            </a:r>
            <a:r>
              <a:rPr lang="en-US" b="1">
                <a:latin typeface="Yu Gothic" panose="020B0400000000000000" pitchFamily="34" charset="-128"/>
                <a:ea typeface="Yu Gothic" panose="020B0400000000000000" pitchFamily="34" charset="-128"/>
              </a:rPr>
              <a:t>&amp;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. Sehingga variabel pointernya dapat menunjuk/mengkases nilai dari variabel “hasil luas” tersebut.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Dengan demikian isi variabel “hasil_luas” sudah terisi dengan nilai perhitungan </a:t>
            </a:r>
            <a:r>
              <a:rPr lang="en-US" b="1" i="1">
                <a:latin typeface="Yu Gothic" panose="020B0400000000000000" pitchFamily="34" charset="-128"/>
                <a:ea typeface="Yu Gothic" panose="020B0400000000000000" pitchFamily="34" charset="-128"/>
              </a:rPr>
              <a:t>(pn x lb)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yang ada pada prosedur luas_persegi</a:t>
            </a:r>
          </a:p>
        </p:txBody>
      </p:sp>
    </p:spTree>
    <p:extLst>
      <p:ext uri="{BB962C8B-B14F-4D97-AF65-F5344CB8AC3E}">
        <p14:creationId xmlns:p14="http://schemas.microsoft.com/office/powerpoint/2010/main" val="137993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957" y="3033186"/>
            <a:ext cx="3499699" cy="34996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" y="537681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56743" y="1064025"/>
            <a:ext cx="11349945" cy="2743386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atin typeface="Yu Gothic" panose="020B0400000000000000" pitchFamily="34" charset="-128"/>
                <a:ea typeface="Yu Gothic" panose="020B0400000000000000" pitchFamily="34" charset="-128"/>
              </a:rPr>
              <a:t>Perhatikan Potongan program di slide </a:t>
            </a:r>
            <a:r>
              <a:rPr lang="en-US" sz="3600" b="1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berikutnya</a:t>
            </a:r>
            <a:r>
              <a:rPr lang="en-US" sz="3600">
                <a:latin typeface="Yu Gothic" panose="020B0400000000000000" pitchFamily="34" charset="-128"/>
                <a:ea typeface="Yu Gothic" panose="020B0400000000000000" pitchFamily="34" charset="-128"/>
              </a:rPr>
              <a:t>, silahkan amati dan bandingkan dengan slide </a:t>
            </a:r>
            <a:r>
              <a:rPr lang="en-US" sz="3600" b="1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sebelumnya.</a:t>
            </a:r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1401241" y="347473"/>
            <a:ext cx="8735130" cy="72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latin typeface="Britannic Bold" panose="020B0903060703020204" pitchFamily="34" charset="0"/>
                <a:ea typeface="Yu Gothic UI Semibold" panose="020B0700000000000000" pitchFamily="34" charset="-128"/>
              </a:rPr>
              <a:t>Evaluasi</a:t>
            </a:r>
          </a:p>
        </p:txBody>
      </p:sp>
    </p:spTree>
    <p:extLst>
      <p:ext uri="{BB962C8B-B14F-4D97-AF65-F5344CB8AC3E}">
        <p14:creationId xmlns:p14="http://schemas.microsoft.com/office/powerpoint/2010/main" val="3768173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1285</Words>
  <Application>Microsoft Office PowerPoint</Application>
  <PresentationFormat>Widescreen</PresentationFormat>
  <Paragraphs>138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 Black</vt:lpstr>
      <vt:lpstr>Britannic Bold</vt:lpstr>
      <vt:lpstr>Courier New</vt:lpstr>
      <vt:lpstr>Trebuchet MS</vt:lpstr>
      <vt:lpstr>Wingdings</vt:lpstr>
      <vt:lpstr>Wingdings 3</vt:lpstr>
      <vt:lpstr>Yu Gothic</vt:lpstr>
      <vt:lpstr>Yu Gothic UI Semibold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Perhatikan Potongan program di slide berikutnya, silahkan amati dan bandingkan dengan slide sebelumnya.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Sekian, 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Nobita-Kun</dc:creator>
  <cp:lastModifiedBy>LABDAS</cp:lastModifiedBy>
  <cp:revision>832</cp:revision>
  <cp:lastPrinted>2017-02-02T02:00:32Z</cp:lastPrinted>
  <dcterms:created xsi:type="dcterms:W3CDTF">2017-01-25T23:15:55Z</dcterms:created>
  <dcterms:modified xsi:type="dcterms:W3CDTF">2019-05-27T05:24:22Z</dcterms:modified>
</cp:coreProperties>
</file>