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5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790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301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301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213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13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777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94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498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088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839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21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12C4-F08E-439F-AEEE-5F9CBB2111F3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211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Analisis Rekurens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2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Notasi dari Definisi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Fac (n)	: if  n=0, then 		{basis-0}</a:t>
            </a:r>
          </a:p>
          <a:p>
            <a:pPr marL="2286000" lvl="5" indent="0">
              <a:buNone/>
            </a:pPr>
            <a:r>
              <a:rPr lang="id-ID" dirty="0" smtClean="0"/>
              <a:t>   </a:t>
            </a:r>
            <a:r>
              <a:rPr lang="id-ID" sz="3200" dirty="0" smtClean="0"/>
              <a:t>1</a:t>
            </a:r>
            <a:endParaRPr lang="id-ID" dirty="0" smtClean="0"/>
          </a:p>
          <a:p>
            <a:pPr marL="1828800" lvl="4" indent="0">
              <a:buNone/>
            </a:pPr>
            <a:r>
              <a:rPr lang="id-ID" dirty="0" smtClean="0"/>
              <a:t>   </a:t>
            </a:r>
            <a:r>
              <a:rPr lang="id-ID" sz="3200" dirty="0" smtClean="0"/>
              <a:t>else				{rekurens}</a:t>
            </a:r>
            <a:endParaRPr lang="id-ID" dirty="0" smtClean="0"/>
          </a:p>
          <a:p>
            <a:pPr marL="2286000" lvl="5" indent="0">
              <a:buNone/>
            </a:pPr>
            <a:r>
              <a:rPr lang="id-ID" sz="3200" dirty="0" smtClean="0"/>
              <a:t>  Fac ( n – 1 ) * n</a:t>
            </a:r>
          </a:p>
        </p:txBody>
      </p:sp>
    </p:spTree>
    <p:extLst>
      <p:ext uri="{BB962C8B-B14F-4D97-AF65-F5344CB8AC3E}">
        <p14:creationId xmlns:p14="http://schemas.microsoft.com/office/powerpoint/2010/main" val="25027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Program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3744416" cy="54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941168"/>
            <a:ext cx="45339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51" y="3176565"/>
            <a:ext cx="4559233" cy="143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71624"/>
            <a:ext cx="4715796" cy="135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8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4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id-ID" dirty="0" smtClean="0"/>
              <a:t>Mahasiswa mampu memahami definisi rekurens</a:t>
            </a:r>
          </a:p>
          <a:p>
            <a:pPr algn="just">
              <a:buFont typeface="Wingdings" pitchFamily="2" charset="2"/>
              <a:buChar char="§"/>
            </a:pPr>
            <a:r>
              <a:rPr lang="id-ID" dirty="0" smtClean="0"/>
              <a:t>Berdasarkan definisi yang dipahami, mahasiswa mampu memakai analisis rekurens untuk konstruksi program rekursif</a:t>
            </a:r>
          </a:p>
          <a:p>
            <a:pPr algn="just">
              <a:buFont typeface="Wingdings" pitchFamily="2" charset="2"/>
              <a:buChar char="§"/>
            </a:pPr>
            <a:r>
              <a:rPr lang="id-ID" dirty="0" smtClean="0"/>
              <a:t>Mahasiswa mampu mengimplementasikan program rekursif dalam bahasa C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/>
              <a:t> melalui praktikum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91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 Rekursif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Definisi entitas (type, fungsi) disebut rekursif jika definisi tersebut </a:t>
            </a:r>
            <a:r>
              <a:rPr lang="id-ID" dirty="0" smtClean="0">
                <a:solidFill>
                  <a:srgbClr val="0070C0"/>
                </a:solidFill>
              </a:rPr>
              <a:t>mengandung terminologi </a:t>
            </a:r>
            <a:r>
              <a:rPr lang="id-ID" dirty="0">
                <a:solidFill>
                  <a:srgbClr val="0070C0"/>
                </a:solidFill>
              </a:rPr>
              <a:t>dirinya sendiri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7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Rekurens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Teks program rekursif terdiri dari </a:t>
            </a:r>
            <a:r>
              <a:rPr lang="id-ID" dirty="0" smtClean="0"/>
              <a:t>dua bagian</a:t>
            </a:r>
            <a:r>
              <a:rPr lang="id-ID" dirty="0"/>
              <a:t>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dirty="0">
                <a:solidFill>
                  <a:srgbClr val="0070C0"/>
                </a:solidFill>
              </a:rPr>
              <a:t>Basis</a:t>
            </a:r>
            <a:r>
              <a:rPr lang="en-US" b="1" dirty="0"/>
              <a:t> </a:t>
            </a:r>
            <a:r>
              <a:rPr lang="en-US" dirty="0"/>
              <a:t>(Basis-0 </a:t>
            </a:r>
            <a:r>
              <a:rPr lang="en-US" dirty="0" err="1"/>
              <a:t>atau</a:t>
            </a:r>
            <a:r>
              <a:rPr lang="en-US" dirty="0"/>
              <a:t> Basis-1), </a:t>
            </a:r>
            <a:r>
              <a:rPr lang="en-US" dirty="0" smtClean="0"/>
              <a:t>yang</a:t>
            </a:r>
            <a:r>
              <a:rPr lang="id-ID" dirty="0" smtClean="0"/>
              <a:t> menyebabkan </a:t>
            </a:r>
            <a:r>
              <a:rPr lang="id-ID" dirty="0"/>
              <a:t>fungsi berhenti</a:t>
            </a:r>
          </a:p>
          <a:p>
            <a:pPr marL="0" indent="0">
              <a:buNone/>
            </a:pPr>
            <a:r>
              <a:rPr lang="id-ID" dirty="0"/>
              <a:t>– Bagian </a:t>
            </a:r>
            <a:r>
              <a:rPr lang="id-ID" b="1" dirty="0">
                <a:solidFill>
                  <a:srgbClr val="0070C0"/>
                </a:solidFill>
              </a:rPr>
              <a:t>rekurens</a:t>
            </a:r>
            <a:r>
              <a:rPr lang="id-ID" b="1" dirty="0"/>
              <a:t> </a:t>
            </a:r>
            <a:r>
              <a:rPr lang="id-ID" dirty="0"/>
              <a:t>: mengandung call </a:t>
            </a:r>
            <a:r>
              <a:rPr lang="id-ID" dirty="0" smtClean="0"/>
              <a:t>terhadap fungsi </a:t>
            </a:r>
            <a:r>
              <a:rPr lang="id-ID" dirty="0"/>
              <a:t>tersebut (aplikasi dari fungsi), </a:t>
            </a:r>
            <a:r>
              <a:rPr lang="id-ID" dirty="0" smtClean="0"/>
              <a:t>dengan parameter </a:t>
            </a:r>
            <a:r>
              <a:rPr lang="id-ID" dirty="0"/>
              <a:t>bernilai mengecil (menuju basis).</a:t>
            </a:r>
          </a:p>
          <a:p>
            <a:pPr marL="0" indent="0">
              <a:buNone/>
            </a:pPr>
            <a:r>
              <a:rPr lang="id-ID" dirty="0"/>
              <a:t>• Tulislah secara eksplisit dalam </a:t>
            </a:r>
            <a:r>
              <a:rPr lang="id-ID" dirty="0" smtClean="0"/>
              <a:t>teks </a:t>
            </a:r>
            <a:r>
              <a:rPr lang="pt-BR" dirty="0" smtClean="0"/>
              <a:t>program </a:t>
            </a:r>
            <a:r>
              <a:rPr lang="pt-BR" dirty="0"/>
              <a:t>anda: mana bagian basis, </a:t>
            </a:r>
            <a:r>
              <a:rPr lang="pt-BR" dirty="0" smtClean="0"/>
              <a:t>mana</a:t>
            </a:r>
            <a:r>
              <a:rPr lang="id-ID" dirty="0" smtClean="0"/>
              <a:t> rekurens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10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95936" y="3331659"/>
            <a:ext cx="25202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Kerangka Fungsi Rekursif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F</a:t>
            </a:r>
            <a:r>
              <a:rPr lang="id-ID" dirty="0" smtClean="0"/>
              <a:t> </a:t>
            </a:r>
            <a:r>
              <a:rPr lang="id-ID" dirty="0"/>
              <a:t>(&lt;list-param&gt;) :</a:t>
            </a:r>
          </a:p>
          <a:p>
            <a:pPr marL="0" indent="0">
              <a:buNone/>
            </a:pPr>
            <a:r>
              <a:rPr lang="id-ID" dirty="0"/>
              <a:t>depend on</a:t>
            </a:r>
          </a:p>
          <a:p>
            <a:pPr marL="0" indent="0">
              <a:buNone/>
            </a:pPr>
            <a:r>
              <a:rPr lang="id-ID" dirty="0"/>
              <a:t>&lt;kondisi-basis&gt; </a:t>
            </a:r>
            <a:r>
              <a:rPr lang="id-ID" dirty="0" smtClean="0"/>
              <a:t>:&lt;ekspresi-1 &gt;</a:t>
            </a:r>
          </a:p>
          <a:p>
            <a:pPr marL="0" indent="0">
              <a:buNone/>
            </a:pPr>
            <a:r>
              <a:rPr lang="id-ID" dirty="0" smtClean="0"/>
              <a:t>&lt;kondisi-rekurens&gt;:</a:t>
            </a:r>
            <a:r>
              <a:rPr lang="id-ID" b="1" dirty="0" smtClean="0"/>
              <a:t>F</a:t>
            </a:r>
            <a:r>
              <a:rPr lang="id-ID" dirty="0" smtClean="0"/>
              <a:t>(&lt;ekspresi-2 &gt;) 	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					</a:t>
            </a:r>
            <a:r>
              <a:rPr lang="id-ID" sz="1400" dirty="0" smtClean="0"/>
              <a:t>Nilai Parameter Mengecil</a:t>
            </a:r>
          </a:p>
          <a:p>
            <a:pPr marL="0" indent="0">
              <a:buNone/>
            </a:pPr>
            <a:r>
              <a:rPr lang="id-ID" sz="1400" dirty="0"/>
              <a:t>	</a:t>
            </a:r>
            <a:r>
              <a:rPr lang="id-ID" sz="1400" dirty="0" smtClean="0"/>
              <a:t>				        Menuju ke Basis</a:t>
            </a:r>
            <a:endParaRPr lang="id-ID" dirty="0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5256076" y="4051739"/>
            <a:ext cx="900100" cy="601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Studi Kasus </a:t>
            </a:r>
            <a:r>
              <a:rPr lang="id-ID" dirty="0" smtClean="0"/>
              <a:t>1: </a:t>
            </a:r>
            <a:r>
              <a:rPr lang="id-ID" dirty="0" smtClean="0"/>
              <a:t>Definisi Penjumlahan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Definisi :</a:t>
            </a:r>
          </a:p>
          <a:p>
            <a:r>
              <a:rPr lang="id-ID" dirty="0" smtClean="0"/>
              <a:t>n=1</a:t>
            </a:r>
            <a:r>
              <a:rPr lang="id-ID" dirty="0" smtClean="0">
                <a:sym typeface="Wingdings" pitchFamily="2" charset="2"/>
              </a:rPr>
              <a:t>m</a:t>
            </a:r>
          </a:p>
          <a:p>
            <a:r>
              <a:rPr lang="id-ID" dirty="0" smtClean="0">
                <a:sym typeface="Wingdings" pitchFamily="2" charset="2"/>
              </a:rPr>
              <a:t>1+1+1+.....+(sebanyak m)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817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Notasi Penjumlahan Rekursif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3600400"/>
          </a:xfrm>
        </p:spPr>
        <p:txBody>
          <a:bodyPr/>
          <a:lstStyle/>
          <a:p>
            <a:r>
              <a:rPr lang="id-ID" dirty="0" smtClean="0"/>
              <a:t>Tambah (n,m)	:	if(n=0), then 	</a:t>
            </a:r>
            <a:r>
              <a:rPr lang="id-ID" sz="2800" dirty="0" smtClean="0"/>
              <a:t>{basis-0}</a:t>
            </a:r>
          </a:p>
          <a:p>
            <a:pPr marL="0" indent="0">
              <a:buNone/>
            </a:pPr>
            <a:r>
              <a:rPr lang="id-ID" dirty="0" smtClean="0"/>
              <a:t>                                           m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                                 else			</a:t>
            </a:r>
            <a:r>
              <a:rPr lang="id-ID" sz="2800" dirty="0" smtClean="0"/>
              <a:t>{rekurens}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                                    Tambah(n-1,m)+1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42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Program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4032448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48" y="4293096"/>
            <a:ext cx="4458755" cy="136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48" y="2204864"/>
            <a:ext cx="44481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2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Studi </a:t>
            </a:r>
            <a:r>
              <a:rPr lang="id-ID"/>
              <a:t>Kasus </a:t>
            </a:r>
            <a:r>
              <a:rPr lang="id-ID" smtClean="0"/>
              <a:t>2: </a:t>
            </a:r>
            <a:r>
              <a:rPr lang="id-ID" dirty="0"/>
              <a:t>Definisi Faktorial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Definisi 1:</a:t>
            </a:r>
          </a:p>
          <a:p>
            <a:pPr marL="0" indent="0">
              <a:buNone/>
            </a:pPr>
            <a:r>
              <a:rPr lang="id-ID" dirty="0" smtClean="0"/>
              <a:t>	0</a:t>
            </a:r>
            <a:r>
              <a:rPr lang="id-ID" dirty="0"/>
              <a:t>! : 1</a:t>
            </a:r>
          </a:p>
          <a:p>
            <a:pPr marL="0" indent="0">
              <a:buNone/>
            </a:pPr>
            <a:r>
              <a:rPr lang="id-ID" dirty="0" smtClean="0"/>
              <a:t>	N</a:t>
            </a:r>
            <a:r>
              <a:rPr lang="id-ID" dirty="0"/>
              <a:t>! : N * (N-1) </a:t>
            </a:r>
            <a:r>
              <a:rPr lang="id-ID" dirty="0" smtClean="0"/>
              <a:t>!		</a:t>
            </a:r>
            <a:r>
              <a:rPr lang="id-ID" sz="2200" dirty="0" smtClean="0"/>
              <a:t>Nilai N mengecil</a:t>
            </a:r>
            <a:endParaRPr lang="id-ID" dirty="0" smtClean="0"/>
          </a:p>
          <a:p>
            <a:r>
              <a:rPr lang="id-ID" dirty="0"/>
              <a:t>Definisi 2:			</a:t>
            </a:r>
            <a:r>
              <a:rPr lang="id-ID" sz="2200" dirty="0" smtClean="0"/>
              <a:t>menuju </a:t>
            </a:r>
            <a:r>
              <a:rPr lang="id-ID" sz="2200" dirty="0"/>
              <a:t>basis = 1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1! </a:t>
            </a:r>
            <a:r>
              <a:rPr lang="id-ID" dirty="0"/>
              <a:t>: 1</a:t>
            </a:r>
          </a:p>
          <a:p>
            <a:pPr marL="0" indent="0">
              <a:buNone/>
            </a:pPr>
            <a:r>
              <a:rPr lang="id-ID" dirty="0" smtClean="0"/>
              <a:t>	N</a:t>
            </a:r>
            <a:r>
              <a:rPr lang="id-ID" dirty="0"/>
              <a:t>! : N * (N-1) </a:t>
            </a:r>
            <a:r>
              <a:rPr lang="id-ID" dirty="0" smtClean="0"/>
              <a:t>!</a:t>
            </a:r>
          </a:p>
          <a:p>
            <a:r>
              <a:rPr lang="id-ID" dirty="0"/>
              <a:t>Definisi 3</a:t>
            </a:r>
            <a:r>
              <a:rPr lang="id-ID" dirty="0" smtClean="0"/>
              <a:t>:			</a:t>
            </a:r>
            <a:r>
              <a:rPr lang="id-ID" sz="1900" dirty="0" smtClean="0"/>
              <a:t>Nilai N tidak pernah mencapai basis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1</a:t>
            </a:r>
            <a:r>
              <a:rPr lang="id-ID" dirty="0"/>
              <a:t>! : </a:t>
            </a:r>
            <a:r>
              <a:rPr lang="id-ID" dirty="0" smtClean="0"/>
              <a:t>1				</a:t>
            </a:r>
            <a:r>
              <a:rPr lang="id-ID" sz="1900" dirty="0" smtClean="0">
                <a:solidFill>
                  <a:srgbClr val="0070C0"/>
                </a:solidFill>
              </a:rPr>
              <a:t>Tidak Bisa Diimplementasikan</a:t>
            </a:r>
            <a:endParaRPr lang="id-ID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id-ID" dirty="0" smtClean="0"/>
              <a:t>	N</a:t>
            </a:r>
            <a:r>
              <a:rPr lang="id-ID" dirty="0"/>
              <a:t>! : (N+1)! / (N+1</a:t>
            </a:r>
            <a:r>
              <a:rPr lang="id-ID" dirty="0" smtClean="0"/>
              <a:t>)	</a:t>
            </a:r>
            <a:r>
              <a:rPr lang="id-ID" sz="1900" dirty="0" smtClean="0">
                <a:solidFill>
                  <a:srgbClr val="0070C0"/>
                </a:solidFill>
              </a:rPr>
              <a:t>ke dalam fungsi rekursif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48254" y="3789040"/>
            <a:ext cx="1224136" cy="6224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2638400" y="2420888"/>
            <a:ext cx="1224136" cy="6224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2026332" y="5157192"/>
            <a:ext cx="2401652" cy="6224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Arrow Connector 7"/>
          <p:cNvCxnSpPr>
            <a:stCxn id="5" idx="6"/>
          </p:cNvCxnSpPr>
          <p:nvPr/>
        </p:nvCxnSpPr>
        <p:spPr>
          <a:xfrm>
            <a:off x="3862536" y="2732121"/>
            <a:ext cx="1069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</p:cNvCxnSpPr>
          <p:nvPr/>
        </p:nvCxnSpPr>
        <p:spPr>
          <a:xfrm flipV="1">
            <a:off x="3872390" y="3356992"/>
            <a:ext cx="1059650" cy="743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27984" y="5049399"/>
            <a:ext cx="534752" cy="371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179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Analisis Rekurens</vt:lpstr>
      <vt:lpstr>Tujuan</vt:lpstr>
      <vt:lpstr>Pengertian Rekursif</vt:lpstr>
      <vt:lpstr>Analisis Rekurens</vt:lpstr>
      <vt:lpstr>Kerangka Fungsi Rekursif</vt:lpstr>
      <vt:lpstr>Studi Kasus 1: Definisi Penjumlahan</vt:lpstr>
      <vt:lpstr>Notasi Penjumlahan Rekursif</vt:lpstr>
      <vt:lpstr>Contoh Program</vt:lpstr>
      <vt:lpstr>Studi Kasus 2: Definisi Faktorial</vt:lpstr>
      <vt:lpstr>Notasi dari Definisi 1</vt:lpstr>
      <vt:lpstr>Contoh Program</vt:lpstr>
      <vt:lpstr>Contoh lain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Rekurens</dc:title>
  <dc:creator>User</dc:creator>
  <cp:lastModifiedBy>Labdas</cp:lastModifiedBy>
  <cp:revision>11</cp:revision>
  <dcterms:created xsi:type="dcterms:W3CDTF">2016-02-24T15:59:14Z</dcterms:created>
  <dcterms:modified xsi:type="dcterms:W3CDTF">2017-05-02T03:40:23Z</dcterms:modified>
</cp:coreProperties>
</file>