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8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9" r:id="rId32"/>
    <p:sldId id="285" r:id="rId3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EC7-33E6-461E-951A-6868BD680C04}" type="datetimeFigureOut">
              <a:rPr lang="id-ID" smtClean="0"/>
              <a:t>28/02/2019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D4D0-A78C-415B-98D9-1DE892852B48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EC7-33E6-461E-951A-6868BD680C04}" type="datetimeFigureOut">
              <a:rPr lang="id-ID" smtClean="0"/>
              <a:t>28/02/2019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D4D0-A78C-415B-98D9-1DE892852B4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EC7-33E6-461E-951A-6868BD680C04}" type="datetimeFigureOut">
              <a:rPr lang="id-ID" smtClean="0"/>
              <a:t>28/02/2019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D4D0-A78C-415B-98D9-1DE892852B4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EC7-33E6-461E-951A-6868BD680C04}" type="datetimeFigureOut">
              <a:rPr lang="id-ID" smtClean="0"/>
              <a:t>28/02/2019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D4D0-A78C-415B-98D9-1DE892852B4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EC7-33E6-461E-951A-6868BD680C04}" type="datetimeFigureOut">
              <a:rPr lang="id-ID" smtClean="0"/>
              <a:t>28/02/2019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D4D0-A78C-415B-98D9-1DE892852B48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EC7-33E6-461E-951A-6868BD680C04}" type="datetimeFigureOut">
              <a:rPr lang="id-ID" smtClean="0"/>
              <a:t>28/02/2019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D4D0-A78C-415B-98D9-1DE892852B4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EC7-33E6-461E-951A-6868BD680C04}" type="datetimeFigureOut">
              <a:rPr lang="id-ID" smtClean="0"/>
              <a:t>28/02/2019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D4D0-A78C-415B-98D9-1DE892852B48}" type="slidenum">
              <a:rPr lang="id-ID" smtClean="0"/>
              <a:t>‹#›</a:t>
            </a:fld>
            <a:endParaRPr lang="id-ID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EC7-33E6-461E-951A-6868BD680C04}" type="datetimeFigureOut">
              <a:rPr lang="id-ID" smtClean="0"/>
              <a:t>28/02/2019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D4D0-A78C-415B-98D9-1DE892852B4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EC7-33E6-461E-951A-6868BD680C04}" type="datetimeFigureOut">
              <a:rPr lang="id-ID" smtClean="0"/>
              <a:t>28/02/2019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D4D0-A78C-415B-98D9-1DE892852B4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EC7-33E6-461E-951A-6868BD680C04}" type="datetimeFigureOut">
              <a:rPr lang="id-ID" smtClean="0"/>
              <a:t>28/02/2019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D4D0-A78C-415B-98D9-1DE892852B48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EC7-33E6-461E-951A-6868BD680C04}" type="datetimeFigureOut">
              <a:rPr lang="id-ID" smtClean="0"/>
              <a:t>28/02/2019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D4D0-A78C-415B-98D9-1DE892852B4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AA58EC7-33E6-461E-951A-6868BD680C04}" type="datetimeFigureOut">
              <a:rPr lang="id-ID" smtClean="0"/>
              <a:t>28/02/2019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E6CD4D0-A78C-415B-98D9-1DE892852B48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3" r="12568"/>
          <a:stretch/>
        </p:blipFill>
        <p:spPr bwMode="auto">
          <a:xfrm>
            <a:off x="7792919" y="483470"/>
            <a:ext cx="102755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Hasil gambar untuk logo bahasa 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82925" y="1815618"/>
            <a:ext cx="8121523" cy="1397358"/>
            <a:chOff x="251520" y="1023530"/>
            <a:chExt cx="8121523" cy="1397358"/>
          </a:xfrm>
        </p:grpSpPr>
        <p:sp>
          <p:nvSpPr>
            <p:cNvPr id="5" name="Rectangle 4"/>
            <p:cNvSpPr/>
            <p:nvPr/>
          </p:nvSpPr>
          <p:spPr>
            <a:xfrm>
              <a:off x="438785" y="1023530"/>
              <a:ext cx="7934258" cy="1397358"/>
            </a:xfrm>
            <a:prstGeom prst="rect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hemeClr val="accent1"/>
            </a:lnRef>
            <a:fillRef idx="1003">
              <a:schemeClr val="dk2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251520" y="1124745"/>
              <a:ext cx="7392808" cy="1183192"/>
            </a:xfrm>
            <a:prstGeom prst="rect">
              <a:avLst/>
            </a:prstGeom>
            <a:ln w="57150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5400" kern="1200" cap="all" spc="-1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d-ID" sz="70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Fungsi</a:t>
              </a:r>
              <a:endParaRPr lang="id-ID" sz="7000" b="1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0277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1700808"/>
            <a:ext cx="80648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200" dirty="0"/>
              <a:t>♦ </a:t>
            </a:r>
            <a:r>
              <a:rPr lang="id-ID" sz="2200" b="1" dirty="0"/>
              <a:t>isdigit()</a:t>
            </a:r>
          </a:p>
          <a:p>
            <a:pPr marL="231775" indent="-231775">
              <a:buClr>
                <a:schemeClr val="accent1"/>
              </a:buClr>
              <a:buFont typeface="Arial" pitchFamily="34" charset="0"/>
              <a:buChar char="•"/>
            </a:pPr>
            <a:r>
              <a:rPr lang="id-ID" sz="2200" dirty="0" smtClean="0"/>
              <a:t>Fungsi akan menghasilkan nilai benar (bukan nol) jika </a:t>
            </a:r>
            <a:r>
              <a:rPr lang="en-US" sz="2200" dirty="0" smtClean="0"/>
              <a:t>k</a:t>
            </a:r>
            <a:r>
              <a:rPr lang="id-ID" sz="2200" dirty="0" smtClean="0"/>
              <a:t>arakter merupakan sebuah</a:t>
            </a:r>
            <a:r>
              <a:rPr lang="en-US" sz="2200" dirty="0" smtClean="0"/>
              <a:t> </a:t>
            </a:r>
            <a:r>
              <a:rPr lang="id-ID" sz="2200" dirty="0" smtClean="0"/>
              <a:t>digit.</a:t>
            </a:r>
            <a:endParaRPr lang="en-US" sz="2200" dirty="0" smtClean="0"/>
          </a:p>
          <a:p>
            <a:pPr marL="231775" indent="-231775">
              <a:buClr>
                <a:schemeClr val="accent1"/>
              </a:buClr>
              <a:buFont typeface="Arial" pitchFamily="34" charset="0"/>
              <a:buChar char="•"/>
            </a:pPr>
            <a:r>
              <a:rPr lang="id-ID" sz="2200" dirty="0" smtClean="0"/>
              <a:t>Bentuk umum : </a:t>
            </a:r>
            <a:r>
              <a:rPr lang="id-ID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isdigit(char);</a:t>
            </a:r>
          </a:p>
          <a:p>
            <a:endParaRPr lang="en-US" sz="2200" dirty="0" smtClean="0"/>
          </a:p>
          <a:p>
            <a:r>
              <a:rPr lang="id-ID" sz="2200" dirty="0" smtClean="0"/>
              <a:t>♦ </a:t>
            </a:r>
            <a:r>
              <a:rPr lang="id-ID" sz="2200" b="1" dirty="0" smtClean="0"/>
              <a:t>tolower()</a:t>
            </a:r>
          </a:p>
          <a:p>
            <a:pPr marL="231775" indent="-231775">
              <a:buClr>
                <a:schemeClr val="accent1"/>
              </a:buClr>
              <a:buFont typeface="Arial" pitchFamily="34" charset="0"/>
              <a:buChar char="•"/>
            </a:pPr>
            <a:r>
              <a:rPr lang="id-ID" sz="2200" dirty="0"/>
              <a:t>Fungsi akan mengubah huruf capital menjadi huruf kecil.</a:t>
            </a:r>
            <a:endParaRPr lang="en-US" sz="2200" dirty="0"/>
          </a:p>
          <a:p>
            <a:pPr marL="231775" indent="-231775">
              <a:buClr>
                <a:schemeClr val="accent1"/>
              </a:buClr>
              <a:buFont typeface="Arial" pitchFamily="34" charset="0"/>
              <a:buChar char="•"/>
            </a:pPr>
            <a:r>
              <a:rPr lang="id-ID" sz="2200" dirty="0"/>
              <a:t>B</a:t>
            </a:r>
            <a:r>
              <a:rPr lang="id-ID" sz="2200" dirty="0" smtClean="0"/>
              <a:t>entuk umum : </a:t>
            </a:r>
            <a:r>
              <a:rPr lang="id-ID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tolower(char);</a:t>
            </a:r>
          </a:p>
          <a:p>
            <a:endParaRPr lang="en-US" sz="2200" dirty="0" smtClean="0"/>
          </a:p>
          <a:p>
            <a:r>
              <a:rPr lang="id-ID" sz="2200" dirty="0" smtClean="0"/>
              <a:t>♦ </a:t>
            </a:r>
            <a:r>
              <a:rPr lang="id-ID" sz="2200" b="1" dirty="0" smtClean="0"/>
              <a:t>toupper()</a:t>
            </a:r>
          </a:p>
          <a:p>
            <a:pPr marL="231775" indent="-231775">
              <a:buClr>
                <a:schemeClr val="accent1"/>
              </a:buClr>
              <a:buFont typeface="Arial" pitchFamily="34" charset="0"/>
              <a:buChar char="•"/>
            </a:pPr>
            <a:r>
              <a:rPr lang="id-ID" sz="2200" dirty="0"/>
              <a:t>Fungsi akan mengubah huruf kecil menjadi huruf kapital.</a:t>
            </a:r>
            <a:endParaRPr lang="en-US" sz="2200" dirty="0"/>
          </a:p>
          <a:p>
            <a:pPr marL="231775" indent="-231775">
              <a:buClr>
                <a:schemeClr val="accent1"/>
              </a:buClr>
              <a:buFont typeface="Arial" pitchFamily="34" charset="0"/>
              <a:buChar char="•"/>
            </a:pPr>
            <a:r>
              <a:rPr lang="id-ID" sz="2200" dirty="0"/>
              <a:t>B</a:t>
            </a:r>
            <a:r>
              <a:rPr lang="id-ID" sz="2200" dirty="0" smtClean="0"/>
              <a:t>entuk umum : </a:t>
            </a:r>
            <a:r>
              <a:rPr lang="id-ID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toupper(char);</a:t>
            </a:r>
            <a:endParaRPr lang="id-ID" sz="2200" b="1" dirty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353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id-ID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Fungsi Pustaka 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 </a:t>
            </a:r>
            <a:r>
              <a:rPr lang="en-US" sz="28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Operasi</a:t>
            </a: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Karakter</a:t>
            </a: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[2]</a:t>
            </a:r>
            <a:endParaRPr lang="id-ID" sz="28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7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66335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id-ID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Contoh Program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6703084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363691"/>
            <a:ext cx="396044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373216"/>
            <a:ext cx="4968552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005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353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id-ID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Fungsi Pustaka 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 </a:t>
            </a:r>
            <a:r>
              <a:rPr lang="en-US" sz="28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Operasi</a:t>
            </a: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28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Matematik</a:t>
            </a:r>
            <a:endParaRPr lang="id-ID" sz="28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200" b="1" dirty="0"/>
              <a:t>Fungsi Operasi Matematik (tersimpan dalam header “math.h” dan “stdlib.h</a:t>
            </a:r>
            <a:r>
              <a:rPr lang="id-ID" sz="2200" b="1" dirty="0" smtClean="0"/>
              <a:t>”)</a:t>
            </a:r>
            <a:endParaRPr lang="en-US" sz="2200" b="1" dirty="0" smtClean="0"/>
          </a:p>
          <a:p>
            <a:pPr marL="0" indent="0">
              <a:buNone/>
            </a:pPr>
            <a:endParaRPr lang="id-ID" sz="2200" b="1" dirty="0"/>
          </a:p>
          <a:p>
            <a:pPr marL="0" indent="0">
              <a:buNone/>
            </a:pPr>
            <a:r>
              <a:rPr lang="id-ID" sz="2200" dirty="0"/>
              <a:t>♦ </a:t>
            </a:r>
            <a:r>
              <a:rPr lang="id-ID" sz="2200" b="1" dirty="0"/>
              <a:t>sqrt()</a:t>
            </a:r>
          </a:p>
          <a:p>
            <a:pPr marL="231775" indent="-231775"/>
            <a:r>
              <a:rPr lang="id-ID" sz="2200" dirty="0" smtClean="0"/>
              <a:t>Digunakan </a:t>
            </a:r>
            <a:r>
              <a:rPr lang="id-ID" sz="2200" dirty="0"/>
              <a:t>untuk menghitung akar dari sebuah bilangan.</a:t>
            </a:r>
          </a:p>
          <a:p>
            <a:pPr marL="231775" indent="-231775"/>
            <a:r>
              <a:rPr lang="id-ID" sz="2200" dirty="0" smtClean="0"/>
              <a:t>Bentuk </a:t>
            </a:r>
            <a:r>
              <a:rPr lang="id-ID" sz="2200" dirty="0"/>
              <a:t>umum : </a:t>
            </a:r>
            <a:r>
              <a:rPr lang="id-ID" sz="2200" b="1" dirty="0">
                <a:latin typeface="Calibri" pitchFamily="34" charset="0"/>
                <a:ea typeface="Tahoma" pitchFamily="34" charset="0"/>
                <a:cs typeface="Calibri" pitchFamily="34" charset="0"/>
              </a:rPr>
              <a:t>sqrt(bilangan);</a:t>
            </a:r>
            <a:endParaRPr lang="en-US" sz="2200" b="1" dirty="0"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id-ID" sz="2200" dirty="0"/>
          </a:p>
          <a:p>
            <a:pPr marL="0" indent="0">
              <a:buNone/>
            </a:pPr>
            <a:r>
              <a:rPr lang="id-ID" sz="2200" dirty="0"/>
              <a:t>♦ </a:t>
            </a:r>
            <a:r>
              <a:rPr lang="id-ID" sz="2200" b="1" dirty="0"/>
              <a:t>pow()</a:t>
            </a:r>
          </a:p>
          <a:p>
            <a:pPr marL="231775" indent="-231775"/>
            <a:r>
              <a:rPr lang="sv-SE" sz="2200" dirty="0"/>
              <a:t>Digunakan untuk menghitung pemangkatan suatu bilangan.</a:t>
            </a:r>
          </a:p>
          <a:p>
            <a:pPr marL="231775" indent="-231775"/>
            <a:r>
              <a:rPr lang="id-ID" sz="2200" dirty="0"/>
              <a:t>Bentuk umum : </a:t>
            </a:r>
            <a:r>
              <a:rPr lang="id-ID" sz="2200" b="1" dirty="0">
                <a:latin typeface="Calibri" pitchFamily="34" charset="0"/>
                <a:ea typeface="Tahoma" pitchFamily="34" charset="0"/>
                <a:cs typeface="Calibri" pitchFamily="34" charset="0"/>
              </a:rPr>
              <a:t>pow(bilangan, pangkat);</a:t>
            </a:r>
          </a:p>
        </p:txBody>
      </p:sp>
    </p:spTree>
    <p:extLst>
      <p:ext uri="{BB962C8B-B14F-4D97-AF65-F5344CB8AC3E}">
        <p14:creationId xmlns:p14="http://schemas.microsoft.com/office/powerpoint/2010/main" val="302869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id-ID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Contoh Program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36593"/>
            <a:ext cx="7704856" cy="5402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18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353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id-ID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Membuat Fungsi Sendiri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5184576"/>
          </a:xfrm>
        </p:spPr>
        <p:txBody>
          <a:bodyPr>
            <a:noAutofit/>
          </a:bodyPr>
          <a:lstStyle/>
          <a:p>
            <a:r>
              <a:rPr lang="id-ID" sz="2200" dirty="0"/>
              <a:t>Sebelum digunakan (dipanggil), suatu fungsi harus </a:t>
            </a:r>
            <a:r>
              <a:rPr lang="en-US" sz="2200" dirty="0" smtClean="0"/>
              <a:t>d</a:t>
            </a:r>
            <a:r>
              <a:rPr lang="id-ID" sz="2200" dirty="0" smtClean="0"/>
              <a:t>ideklarasikan </a:t>
            </a:r>
            <a:r>
              <a:rPr lang="id-ID" sz="2200" dirty="0"/>
              <a:t>dan didefinisikan </a:t>
            </a:r>
            <a:r>
              <a:rPr lang="id-ID" sz="2200" dirty="0" smtClean="0"/>
              <a:t>terlebih dahulu</a:t>
            </a:r>
            <a:r>
              <a:rPr lang="id-ID" sz="2200" dirty="0"/>
              <a:t>. </a:t>
            </a:r>
            <a:endParaRPr lang="id-ID" sz="2200" dirty="0" smtClean="0"/>
          </a:p>
          <a:p>
            <a:r>
              <a:rPr lang="id-ID" sz="2200" dirty="0" smtClean="0"/>
              <a:t>Bentuk </a:t>
            </a:r>
            <a:r>
              <a:rPr lang="id-ID" sz="2200" dirty="0"/>
              <a:t>umum </a:t>
            </a:r>
            <a:r>
              <a:rPr lang="id-ID" sz="2200" b="1" dirty="0">
                <a:solidFill>
                  <a:schemeClr val="accent2">
                    <a:lumMod val="75000"/>
                  </a:schemeClr>
                </a:solidFill>
              </a:rPr>
              <a:t>pendeklarasian</a:t>
            </a:r>
            <a:r>
              <a:rPr lang="id-ID" sz="2200" dirty="0"/>
              <a:t> fungsi adalah </a:t>
            </a:r>
            <a:r>
              <a:rPr lang="id-ID" sz="2200" dirty="0" smtClean="0"/>
              <a:t>: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id-ID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tipe_fungsi </a:t>
            </a:r>
            <a:r>
              <a:rPr lang="id-ID" sz="2200" b="1" dirty="0">
                <a:latin typeface="Calibri" pitchFamily="34" charset="0"/>
                <a:ea typeface="Tahoma" pitchFamily="34" charset="0"/>
                <a:cs typeface="Calibri" pitchFamily="34" charset="0"/>
              </a:rPr>
              <a:t>nama_fungsi(parameter_fungsi);</a:t>
            </a:r>
          </a:p>
          <a:p>
            <a:pPr marL="231775" indent="-231775"/>
            <a:endParaRPr lang="id-ID" sz="2200" b="1" dirty="0"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r>
              <a:rPr lang="id-ID" sz="2200" dirty="0"/>
              <a:t>Sedangkan bentuk umum </a:t>
            </a:r>
            <a:r>
              <a:rPr lang="id-ID" sz="2200" b="1" dirty="0">
                <a:solidFill>
                  <a:schemeClr val="accent2">
                    <a:lumMod val="75000"/>
                  </a:schemeClr>
                </a:solidFill>
              </a:rPr>
              <a:t>pendefinisian</a:t>
            </a:r>
            <a:r>
              <a:rPr lang="id-ID" sz="2200" dirty="0"/>
              <a:t> fungsi adalah :</a:t>
            </a:r>
          </a:p>
          <a:p>
            <a:pPr marL="0" indent="0">
              <a:buNone/>
            </a:pPr>
            <a:r>
              <a:rPr lang="en-US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	</a:t>
            </a:r>
            <a:r>
              <a:rPr lang="id-ID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tipe_fungsi </a:t>
            </a:r>
            <a:r>
              <a:rPr lang="id-ID" sz="2200" b="1" dirty="0">
                <a:latin typeface="Calibri" pitchFamily="34" charset="0"/>
                <a:ea typeface="Tahoma" pitchFamily="34" charset="0"/>
                <a:cs typeface="Calibri" pitchFamily="34" charset="0"/>
              </a:rPr>
              <a:t>nama_fungsi(parameter_fungsi)</a:t>
            </a:r>
          </a:p>
          <a:p>
            <a:pPr marL="0" indent="0">
              <a:buNone/>
            </a:pPr>
            <a:r>
              <a:rPr lang="en-US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	</a:t>
            </a:r>
            <a:r>
              <a:rPr lang="id-ID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{ </a:t>
            </a:r>
            <a:endParaRPr lang="id-ID" sz="2200" b="1" dirty="0"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 marL="457200" lvl="1" indent="0">
              <a:buNone/>
            </a:pPr>
            <a:r>
              <a:rPr lang="id-ID" sz="2200" b="1" dirty="0">
                <a:latin typeface="Calibri" pitchFamily="34" charset="0"/>
                <a:ea typeface="Tahoma" pitchFamily="34" charset="0"/>
                <a:cs typeface="Calibri" pitchFamily="34" charset="0"/>
              </a:rPr>
              <a:t>	</a:t>
            </a:r>
            <a:r>
              <a:rPr lang="en-US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	</a:t>
            </a:r>
            <a:r>
              <a:rPr lang="id-ID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statement</a:t>
            </a:r>
            <a:endParaRPr lang="id-ID" sz="2200" b="1" dirty="0"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 marL="457200" lvl="1" indent="0">
              <a:buNone/>
            </a:pPr>
            <a:r>
              <a:rPr lang="id-ID" sz="2200" b="1" dirty="0">
                <a:latin typeface="Calibri" pitchFamily="34" charset="0"/>
                <a:ea typeface="Tahoma" pitchFamily="34" charset="0"/>
                <a:cs typeface="Calibri" pitchFamily="34" charset="0"/>
              </a:rPr>
              <a:t>	</a:t>
            </a:r>
            <a:r>
              <a:rPr lang="en-US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	</a:t>
            </a:r>
            <a:r>
              <a:rPr lang="id-ID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statement</a:t>
            </a:r>
            <a:endParaRPr lang="id-ID" sz="2200" b="1" dirty="0"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 marL="457200" lvl="1" indent="0">
              <a:buNone/>
            </a:pPr>
            <a:r>
              <a:rPr lang="id-ID" sz="2200" b="1" dirty="0">
                <a:latin typeface="Calibri" pitchFamily="34" charset="0"/>
                <a:ea typeface="Tahoma" pitchFamily="34" charset="0"/>
                <a:cs typeface="Calibri" pitchFamily="34" charset="0"/>
              </a:rPr>
              <a:t>	</a:t>
            </a:r>
            <a:r>
              <a:rPr lang="en-US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	</a:t>
            </a:r>
            <a:r>
              <a:rPr lang="id-ID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………...</a:t>
            </a:r>
            <a:endParaRPr lang="id-ID" sz="2200" b="1" dirty="0"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 marL="457200" lvl="1" indent="0">
              <a:buNone/>
            </a:pPr>
            <a:r>
              <a:rPr lang="id-ID" sz="2200" b="1" dirty="0">
                <a:latin typeface="Calibri" pitchFamily="34" charset="0"/>
                <a:ea typeface="Tahoma" pitchFamily="34" charset="0"/>
                <a:cs typeface="Calibri" pitchFamily="34" charset="0"/>
              </a:rPr>
              <a:t>	</a:t>
            </a:r>
            <a:r>
              <a:rPr lang="en-US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	</a:t>
            </a:r>
            <a:r>
              <a:rPr lang="id-ID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………...</a:t>
            </a:r>
            <a:endParaRPr lang="id-ID" sz="2200" b="1" dirty="0"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	</a:t>
            </a:r>
            <a:r>
              <a:rPr lang="id-ID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}</a:t>
            </a:r>
            <a:endParaRPr lang="id-ID" sz="2200" b="1" dirty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78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67544" y="3356992"/>
            <a:ext cx="7848600" cy="2830637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Contoh: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 tambah(int x, int y)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return(x+y);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1412776"/>
            <a:ext cx="6696744" cy="167970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id-ID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tipe_fungsi nama_fungsi(parameter1, parameter2,..)</a:t>
            </a:r>
          </a:p>
          <a:p>
            <a:r>
              <a:rPr lang="id-ID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r>
              <a:rPr lang="id-ID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	statement fungsi;</a:t>
            </a:r>
          </a:p>
          <a:p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id-ID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353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Struktur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Fungsi</a:t>
            </a:r>
            <a:endParaRPr lang="id-ID" b="1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2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352928" cy="80470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id-ID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Prototipe Fungsi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445" y="3356992"/>
            <a:ext cx="8209011" cy="1368152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id-ID" sz="2200" dirty="0" smtClean="0"/>
              <a:t>Contoh: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 jumlah(int a, int b);</a:t>
            </a:r>
            <a:endParaRPr lang="id-ID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629961"/>
            <a:ext cx="60486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"/>
              <a:defRPr/>
            </a:pPr>
            <a:r>
              <a:rPr lang="id-ID" sz="2200" b="1" dirty="0">
                <a:solidFill>
                  <a:schemeClr val="accent2">
                    <a:lumMod val="75000"/>
                  </a:schemeClr>
                </a:solidFill>
              </a:rPr>
              <a:t>Prototipe=pendeklarasian fungsi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544" y="2212440"/>
            <a:ext cx="8064896" cy="92852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id-ID" sz="2200" dirty="0"/>
              <a:t>tipe_fungsi </a:t>
            </a:r>
            <a:r>
              <a:rPr lang="id-ID" sz="2200" dirty="0" smtClean="0"/>
              <a:t>nama_fungsi(tipe_parameter1,</a:t>
            </a:r>
            <a:r>
              <a:rPr lang="en-US" sz="2200" dirty="0" smtClean="0"/>
              <a:t> </a:t>
            </a:r>
            <a:r>
              <a:rPr lang="id-ID" sz="2200" dirty="0" smtClean="0"/>
              <a:t>tipe_parameter2,..);</a:t>
            </a:r>
            <a:endParaRPr lang="id-ID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98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7736" y="476672"/>
            <a:ext cx="8296711" cy="66068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id-ID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Contoh penggunaan fungsi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3528" y="1253381"/>
            <a:ext cx="8352928" cy="5486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#include &lt;stdio.h&gt;</a:t>
            </a:r>
          </a:p>
          <a:p>
            <a:pPr>
              <a:lnSpc>
                <a:spcPct val="90000"/>
              </a:lnSpc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#include &lt;stdlib.h&gt;</a:t>
            </a:r>
          </a:p>
          <a:p>
            <a:pPr>
              <a:lnSpc>
                <a:spcPct val="90000"/>
              </a:lnSpc>
            </a:pPr>
            <a:endParaRPr lang="id-ID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 jumlah(int 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 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</a:t>
            </a: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//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prototipe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fungsi</a:t>
            </a:r>
            <a:r>
              <a:rPr lang="id-ID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 a,b,c;</a:t>
            </a:r>
          </a:p>
          <a:p>
            <a:pPr>
              <a:lnSpc>
                <a:spcPct val="90000"/>
              </a:lnSpc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printf("masukkan a: ");scanf("%d",&amp;a);</a:t>
            </a:r>
          </a:p>
          <a:p>
            <a:pPr>
              <a:lnSpc>
                <a:spcPct val="90000"/>
              </a:lnSpc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printf("masukkan b: ");scanf("%d",&amp;b);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//program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utama</a:t>
            </a: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 </a:t>
            </a:r>
          </a:p>
          <a:p>
            <a:pPr>
              <a:lnSpc>
                <a:spcPct val="90000"/>
              </a:lnSpc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c=jumlah(a,b);</a:t>
            </a:r>
          </a:p>
          <a:p>
            <a:pPr>
              <a:lnSpc>
                <a:spcPct val="90000"/>
              </a:lnSpc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printf(“Hasil Penjumlahan= %d",c);</a:t>
            </a:r>
          </a:p>
          <a:p>
            <a:pPr>
              <a:lnSpc>
                <a:spcPct val="90000"/>
              </a:lnSpc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id-ID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 jumlah(int x, int y)</a:t>
            </a:r>
          </a:p>
          <a:p>
            <a:pPr>
              <a:lnSpc>
                <a:spcPct val="90000"/>
              </a:lnSpc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			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//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fungsi</a:t>
            </a:r>
            <a:endParaRPr lang="id-ID" sz="2200" b="1" dirty="0" smtClean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return(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+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</a:t>
            </a: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317" y="2146173"/>
            <a:ext cx="3066411" cy="3968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9" name="Right Brace 18"/>
          <p:cNvSpPr/>
          <p:nvPr/>
        </p:nvSpPr>
        <p:spPr>
          <a:xfrm>
            <a:off x="3537576" y="2083621"/>
            <a:ext cx="250825" cy="504825"/>
          </a:xfrm>
          <a:prstGeom prst="rightBrace">
            <a:avLst>
              <a:gd name="adj1" fmla="val 8333"/>
              <a:gd name="adj2" fmla="val 488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381316" y="2755156"/>
            <a:ext cx="5428611" cy="2536825"/>
          </a:xfrm>
          <a:prstGeom prst="rect">
            <a:avLst/>
          </a:prstGeom>
          <a:noFill/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1" name="Right Brace 20"/>
          <p:cNvSpPr/>
          <p:nvPr/>
        </p:nvSpPr>
        <p:spPr>
          <a:xfrm>
            <a:off x="5899776" y="2755773"/>
            <a:ext cx="503237" cy="2487304"/>
          </a:xfrm>
          <a:prstGeom prst="rightBrace">
            <a:avLst>
              <a:gd name="adj1" fmla="val 8333"/>
              <a:gd name="adj2" fmla="val 4575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2" name="Rectangle 21"/>
          <p:cNvSpPr/>
          <p:nvPr/>
        </p:nvSpPr>
        <p:spPr>
          <a:xfrm>
            <a:off x="381317" y="5442794"/>
            <a:ext cx="2914011" cy="1296987"/>
          </a:xfrm>
          <a:prstGeom prst="rect">
            <a:avLst/>
          </a:prstGeom>
          <a:noFill/>
          <a:ln w="254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3" name="Right Brace 22"/>
          <p:cNvSpPr/>
          <p:nvPr/>
        </p:nvSpPr>
        <p:spPr>
          <a:xfrm>
            <a:off x="3400103" y="5444381"/>
            <a:ext cx="504825" cy="1296987"/>
          </a:xfrm>
          <a:prstGeom prst="rightBrace">
            <a:avLst>
              <a:gd name="adj1" fmla="val 8333"/>
              <a:gd name="adj2" fmla="val 350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45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" t="19183" r="33333" b="33727"/>
          <a:stretch>
            <a:fillRect/>
          </a:stretch>
        </p:blipFill>
        <p:spPr bwMode="auto">
          <a:xfrm>
            <a:off x="323528" y="1325118"/>
            <a:ext cx="8130073" cy="190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307736" y="476672"/>
            <a:ext cx="8296711" cy="66068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Tampilan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Program</a:t>
            </a:r>
            <a:endParaRPr lang="id-ID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02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91264" cy="72008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Parameter</a:t>
            </a:r>
            <a:endParaRPr lang="id-ID" b="1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2476872"/>
          </a:xfrm>
        </p:spPr>
        <p:txBody>
          <a:bodyPr/>
          <a:lstStyle/>
          <a:p>
            <a:pPr marL="231775" indent="-231775"/>
            <a:r>
              <a:rPr lang="id-ID" b="1" dirty="0" smtClean="0"/>
              <a:t>Parameter </a:t>
            </a:r>
            <a:r>
              <a:rPr lang="id-ID" b="1" dirty="0"/>
              <a:t>Formal </a:t>
            </a:r>
            <a:r>
              <a:rPr lang="id-ID" dirty="0"/>
              <a:t>adalah variabel yang ada pada daftar parameter dalam </a:t>
            </a:r>
            <a:r>
              <a:rPr lang="id-ID" b="1" dirty="0" smtClean="0">
                <a:solidFill>
                  <a:schemeClr val="accent2">
                    <a:lumMod val="75000"/>
                  </a:schemeClr>
                </a:solidFill>
              </a:rPr>
              <a:t>definisi fungsi</a:t>
            </a:r>
            <a:r>
              <a:rPr lang="id-ID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id-ID" dirty="0"/>
          </a:p>
          <a:p>
            <a:pPr marL="231775" indent="-231775"/>
            <a:r>
              <a:rPr lang="id-ID" b="1" dirty="0" smtClean="0"/>
              <a:t>Parameter </a:t>
            </a:r>
            <a:r>
              <a:rPr lang="id-ID" b="1" dirty="0"/>
              <a:t>Aktual </a:t>
            </a:r>
            <a:r>
              <a:rPr lang="id-ID" dirty="0"/>
              <a:t>adalah variabel (parameter) yang dipakai dalam </a:t>
            </a:r>
            <a:r>
              <a:rPr lang="id-ID" b="1" dirty="0">
                <a:solidFill>
                  <a:schemeClr val="accent2">
                    <a:lumMod val="75000"/>
                  </a:schemeClr>
                </a:solidFill>
              </a:rPr>
              <a:t>pemanggilan fungsi</a:t>
            </a:r>
            <a:r>
              <a:rPr lang="id-ID" dirty="0"/>
              <a:t>.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91127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476672"/>
            <a:ext cx="8229600" cy="79208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Pengertian Fungsi</a:t>
            </a:r>
            <a:endParaRPr lang="id-ID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76800"/>
          </a:xfrm>
        </p:spPr>
        <p:txBody>
          <a:bodyPr>
            <a:normAutofit/>
          </a:bodyPr>
          <a:lstStyle/>
          <a:p>
            <a:pPr marL="231775" indent="-231775"/>
            <a:r>
              <a:rPr lang="id-ID" dirty="0"/>
              <a:t>Fungsi merupakan suatu </a:t>
            </a:r>
            <a:r>
              <a:rPr lang="id-ID" b="1" dirty="0"/>
              <a:t>bagian dari program</a:t>
            </a:r>
            <a:r>
              <a:rPr lang="id-ID" dirty="0"/>
              <a:t> yang dimaksudkan untuk </a:t>
            </a:r>
            <a:r>
              <a:rPr lang="id-ID" b="1" dirty="0"/>
              <a:t>mengerjakan suatu </a:t>
            </a:r>
            <a:r>
              <a:rPr lang="id-ID" b="1" dirty="0" smtClean="0"/>
              <a:t>tugas</a:t>
            </a:r>
            <a:r>
              <a:rPr lang="id-ID" dirty="0" smtClean="0"/>
              <a:t> tertentu </a:t>
            </a:r>
            <a:r>
              <a:rPr lang="id-ID" dirty="0"/>
              <a:t>dan </a:t>
            </a:r>
            <a:r>
              <a:rPr lang="id-ID" b="1" dirty="0"/>
              <a:t>letaknya terpisah dari program yang memanggilnya</a:t>
            </a:r>
            <a:r>
              <a:rPr lang="id-ID" dirty="0"/>
              <a:t>. </a:t>
            </a:r>
            <a:endParaRPr lang="id-ID" dirty="0" smtClean="0"/>
          </a:p>
          <a:p>
            <a:pPr marL="231775" indent="-231775"/>
            <a:endParaRPr lang="id-ID" dirty="0" smtClean="0"/>
          </a:p>
          <a:p>
            <a:pPr marL="231775" indent="-231775"/>
            <a:r>
              <a:rPr lang="id-ID" dirty="0" smtClean="0"/>
              <a:t>Dalam setiap program </a:t>
            </a:r>
            <a:r>
              <a:rPr lang="id-ID" dirty="0"/>
              <a:t>bahasa C, </a:t>
            </a:r>
            <a:r>
              <a:rPr lang="id-ID" b="1" dirty="0"/>
              <a:t>minimal terdapat satu fungsi</a:t>
            </a:r>
            <a:r>
              <a:rPr lang="id-ID" dirty="0"/>
              <a:t> yaitu fungsi </a:t>
            </a:r>
            <a:r>
              <a:rPr lang="id-ID" b="1" dirty="0">
                <a:latin typeface="Tahoma" pitchFamily="34" charset="0"/>
                <a:ea typeface="Tahoma" pitchFamily="34" charset="0"/>
                <a:cs typeface="Tahoma" pitchFamily="34" charset="0"/>
              </a:rPr>
              <a:t>main()</a:t>
            </a:r>
            <a:r>
              <a:rPr lang="id-ID" dirty="0"/>
              <a:t>. </a:t>
            </a:r>
            <a:endParaRPr lang="id-ID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355" y="4495800"/>
            <a:ext cx="21431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329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353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id-ID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Parameter 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F</a:t>
            </a:r>
            <a:r>
              <a:rPr lang="id-ID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ormal</a:t>
            </a:r>
            <a:endParaRPr lang="id-ID" b="1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id-ID" dirty="0" smtClean="0"/>
              <a:t>Variabel yang ada pada daftar parameter dalam </a:t>
            </a:r>
            <a:r>
              <a:rPr lang="id-ID" b="1" dirty="0" smtClean="0">
                <a:solidFill>
                  <a:schemeClr val="accent2">
                    <a:lumMod val="75000"/>
                  </a:schemeClr>
                </a:solidFill>
              </a:rPr>
              <a:t>definisi fungsi</a:t>
            </a:r>
            <a:r>
              <a:rPr lang="en-US" dirty="0" smtClean="0"/>
              <a:t>.</a:t>
            </a:r>
            <a:endParaRPr lang="id-ID" dirty="0" smtClean="0"/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  <a:p>
            <a:pPr eaLnBrk="1" hangingPunct="1">
              <a:buFont typeface="Wingdings 2" pitchFamily="18" charset="2"/>
              <a:buNone/>
            </a:pPr>
            <a:r>
              <a:rPr lang="id-ID" dirty="0" smtClean="0"/>
              <a:t>           	                           </a:t>
            </a:r>
            <a:r>
              <a:rPr lang="id-ID" sz="2000" dirty="0" smtClean="0"/>
              <a:t>Parameter formal</a:t>
            </a:r>
          </a:p>
          <a:p>
            <a:pPr eaLnBrk="1" hangingPunct="1">
              <a:buFont typeface="Wingdings 2" pitchFamily="18" charset="2"/>
              <a:buNone/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 jumlah(int x, int y)</a:t>
            </a:r>
          </a:p>
          <a:p>
            <a:pPr eaLnBrk="1" hangingPunct="1">
              <a:buFont typeface="Wingdings 2" pitchFamily="18" charset="2"/>
              <a:buNone/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return(x+y)</a:t>
            </a:r>
          </a:p>
          <a:p>
            <a:pPr eaLnBrk="1" hangingPunct="1">
              <a:buFont typeface="Wingdings 2" pitchFamily="18" charset="2"/>
              <a:buNone/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23728" y="3068960"/>
            <a:ext cx="2345110" cy="302642"/>
            <a:chOff x="2123728" y="3068960"/>
            <a:chExt cx="2345110" cy="302642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123728" y="3068960"/>
              <a:ext cx="0" cy="3026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123728" y="3068960"/>
              <a:ext cx="234511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43808" y="3220281"/>
            <a:ext cx="1625030" cy="151321"/>
            <a:chOff x="2843808" y="3220281"/>
            <a:chExt cx="1625030" cy="151321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2843808" y="3220281"/>
              <a:ext cx="0" cy="1513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843808" y="3220281"/>
              <a:ext cx="162503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67544" y="2492896"/>
            <a:ext cx="6696744" cy="273630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2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736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Parameter </a:t>
            </a:r>
            <a:r>
              <a:rPr lang="en-US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Aktual</a:t>
            </a:r>
            <a:endParaRPr lang="id-ID" b="1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id-ID" dirty="0" smtClean="0"/>
              <a:t>Parameter yang dipakai dalam pemanggilan fungsi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id-ID" dirty="0" smtClean="0"/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ain</a:t>
            </a:r>
            <a:r>
              <a:rPr lang="id-ID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()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id-ID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id-ID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. .</a:t>
            </a:r>
            <a:endParaRPr lang="id-ID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id-ID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. .				       Parameter aktual</a:t>
            </a:r>
            <a:endParaRPr lang="id-ID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id-ID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   c=jumlah</a:t>
            </a: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 a, b );</a:t>
            </a:r>
            <a:endParaRPr lang="id-ID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id-ID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. .</a:t>
            </a:r>
            <a:endParaRPr lang="id-ID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id-ID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id-ID" dirty="0"/>
          </a:p>
        </p:txBody>
      </p:sp>
      <p:grpSp>
        <p:nvGrpSpPr>
          <p:cNvPr id="6" name="Group 5"/>
          <p:cNvGrpSpPr/>
          <p:nvPr/>
        </p:nvGrpSpPr>
        <p:grpSpPr>
          <a:xfrm>
            <a:off x="2370906" y="3781735"/>
            <a:ext cx="2345110" cy="302642"/>
            <a:chOff x="2123728" y="3068960"/>
            <a:chExt cx="2345110" cy="302642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2123728" y="3068960"/>
              <a:ext cx="0" cy="3026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123728" y="3068960"/>
              <a:ext cx="234511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627784" y="3933056"/>
            <a:ext cx="2088232" cy="151321"/>
            <a:chOff x="2843808" y="3220281"/>
            <a:chExt cx="1625030" cy="151321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2843808" y="3220281"/>
              <a:ext cx="0" cy="1513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843808" y="3220281"/>
              <a:ext cx="162503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467544" y="2420888"/>
            <a:ext cx="6696744" cy="309634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6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dikategorikan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3:</a:t>
            </a:r>
          </a:p>
          <a:p>
            <a:pPr marL="457200" indent="-457200" eaLnBrk="1" hangingPunct="1">
              <a:buAutoNum type="arabicPeriod"/>
            </a:pPr>
            <a:r>
              <a:rPr lang="id-ID" dirty="0" smtClean="0"/>
              <a:t>Variabel global</a:t>
            </a:r>
            <a:endParaRPr lang="en-US" dirty="0" smtClean="0"/>
          </a:p>
          <a:p>
            <a:pPr marL="457200" indent="-457200" eaLnBrk="1" hangingPunct="1">
              <a:buAutoNum type="arabicPeriod"/>
            </a:pPr>
            <a:r>
              <a:rPr lang="id-ID" dirty="0" smtClean="0"/>
              <a:t>Variabel lokal</a:t>
            </a:r>
            <a:endParaRPr lang="en-US" dirty="0" smtClean="0"/>
          </a:p>
          <a:p>
            <a:pPr marL="457200" indent="-457200" eaLnBrk="1" hangingPunct="1">
              <a:buAutoNum type="arabicPeriod"/>
            </a:pPr>
            <a:r>
              <a:rPr lang="en-US" dirty="0"/>
              <a:t>V</a:t>
            </a:r>
            <a:r>
              <a:rPr lang="id-ID" dirty="0" smtClean="0"/>
              <a:t>ariabel static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736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Variabel</a:t>
            </a:r>
            <a:endParaRPr lang="id-ID" b="1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02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Variabel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Lokal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 Global</a:t>
            </a:r>
            <a:endParaRPr lang="id-ID" b="1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d-ID" dirty="0" smtClean="0"/>
              <a:t>Variabel loka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id-ID" dirty="0" smtClean="0"/>
              <a:t>variabel yang dideklarasikan dalam fungsi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id-ID" dirty="0" smtClean="0"/>
          </a:p>
          <a:p>
            <a:pPr>
              <a:defRPr/>
            </a:pPr>
            <a:r>
              <a:rPr lang="id-ID" dirty="0" smtClean="0"/>
              <a:t>Variabel global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id-ID" dirty="0" smtClean="0"/>
              <a:t>variabel yang dideklarasikan di luar fungsi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19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134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id-ID" sz="3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Contoh penggunaan variabel lokal dan global</a:t>
            </a:r>
          </a:p>
        </p:txBody>
      </p:sp>
      <p:sp>
        <p:nvSpPr>
          <p:cNvPr id="18435" name="Content Placeholder 3"/>
          <p:cNvSpPr>
            <a:spLocks noGrp="1"/>
          </p:cNvSpPr>
          <p:nvPr>
            <p:ph sz="half" idx="1"/>
          </p:nvPr>
        </p:nvSpPr>
        <p:spPr>
          <a:xfrm>
            <a:off x="395537" y="1268761"/>
            <a:ext cx="3671638" cy="439248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#include &lt;stdio.h&gt;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#include &lt;stdlib.h&gt;</a:t>
            </a:r>
          </a:p>
          <a:p>
            <a:pPr marL="0" indent="0">
              <a:buFont typeface="Wingdings 2" pitchFamily="18" charset="2"/>
              <a:buNone/>
            </a:pPr>
            <a:endParaRPr lang="id-ID" sz="1600" b="1" dirty="0" smtClean="0"/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>
                <a:solidFill>
                  <a:schemeClr val="accent2">
                    <a:lumMod val="75000"/>
                  </a:schemeClr>
                </a:solidFill>
              </a:rPr>
              <a:t>/*variabel global*/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float proses(float,float,float);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float p,l,t,volumebalok;</a:t>
            </a:r>
          </a:p>
          <a:p>
            <a:pPr marL="0" indent="0">
              <a:buFont typeface="Wingdings 2" pitchFamily="18" charset="2"/>
              <a:buNone/>
            </a:pPr>
            <a:endParaRPr lang="id-ID" sz="1600" b="1" dirty="0" smtClean="0"/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main()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{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  printf("masukkan panjang : ");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  scanf("%f",&amp;p);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  printf("masukkan lebar : ");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  scanf("%f",&amp;l);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  printf("masukkan tinggi : ");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  scanf("%f",&amp;t);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400" b="1" dirty="0" smtClean="0"/>
              <a:t>      </a:t>
            </a:r>
          </a:p>
        </p:txBody>
      </p:sp>
      <p:sp>
        <p:nvSpPr>
          <p:cNvPr id="18436" name="Content Placeholder 4"/>
          <p:cNvSpPr>
            <a:spLocks noGrp="1"/>
          </p:cNvSpPr>
          <p:nvPr>
            <p:ph sz="half" idx="2"/>
          </p:nvPr>
        </p:nvSpPr>
        <p:spPr>
          <a:xfrm>
            <a:off x="4458798" y="1268761"/>
            <a:ext cx="3785610" cy="439248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volumebalok=proses(p,l,t);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printf("volumenya adalah: %.2f", volumebalok);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}</a:t>
            </a:r>
          </a:p>
          <a:p>
            <a:pPr marL="0" indent="0">
              <a:buFont typeface="Wingdings 2" pitchFamily="18" charset="2"/>
              <a:buNone/>
            </a:pPr>
            <a:endParaRPr lang="id-ID" sz="1600" b="1" dirty="0" smtClean="0"/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float proses(float x,float y,float z)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{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	</a:t>
            </a:r>
            <a:r>
              <a:rPr lang="id-ID" sz="1600" b="1" dirty="0" smtClean="0">
                <a:solidFill>
                  <a:schemeClr val="accent2">
                    <a:lumMod val="75000"/>
                  </a:schemeClr>
                </a:solidFill>
              </a:rPr>
              <a:t>/*variabel lokal*/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	float v;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	v= x * y * z ;</a:t>
            </a:r>
          </a:p>
          <a:p>
            <a:pPr marL="0" indent="0">
              <a:buFont typeface="Wingdings 2" pitchFamily="18" charset="2"/>
              <a:buNone/>
            </a:pPr>
            <a:endParaRPr lang="id-ID" sz="1600" b="1" dirty="0" smtClean="0"/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	return(v);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}</a:t>
            </a:r>
          </a:p>
          <a:p>
            <a:pPr marL="0" indent="0">
              <a:buFont typeface="Wingdings 2" pitchFamily="18" charset="2"/>
              <a:buNone/>
            </a:pPr>
            <a:endParaRPr lang="id-ID" sz="1600" b="1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11960" y="1268760"/>
            <a:ext cx="0" cy="4392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47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" t="20355" r="35225" b="11596"/>
          <a:stretch/>
        </p:blipFill>
        <p:spPr>
          <a:xfrm>
            <a:off x="611560" y="1484784"/>
            <a:ext cx="7273925" cy="197044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134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Tampilan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 Program</a:t>
            </a:r>
            <a:endParaRPr lang="id-ID" b="1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25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353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Variabel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 Static</a:t>
            </a:r>
            <a:endParaRPr lang="id-ID" b="1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48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Variabel yang nilainya tetap dipertahankan walaupun proses telah kelu</a:t>
            </a:r>
            <a:r>
              <a:rPr lang="en-US" dirty="0" smtClean="0"/>
              <a:t>a</a:t>
            </a:r>
            <a:r>
              <a:rPr lang="id-ID" dirty="0" smtClean="0"/>
              <a:t>r dari bloknya</a:t>
            </a:r>
          </a:p>
        </p:txBody>
      </p:sp>
    </p:spTree>
    <p:extLst>
      <p:ext uri="{BB962C8B-B14F-4D97-AF65-F5344CB8AC3E}">
        <p14:creationId xmlns:p14="http://schemas.microsoft.com/office/powerpoint/2010/main" val="37440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353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26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n-US" sz="26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Penggunaan</a:t>
            </a:r>
            <a:r>
              <a:rPr lang="en-US" sz="26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 Variable Static</a:t>
            </a:r>
            <a:endParaRPr lang="id-ID" sz="2600" b="1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sz="half" idx="1"/>
          </p:nvPr>
        </p:nvSpPr>
        <p:spPr>
          <a:xfrm>
            <a:off x="556518" y="1557338"/>
            <a:ext cx="3727450" cy="45259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#include &lt;stdio.h&gt;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#include &lt;stdlib.h&gt;</a:t>
            </a:r>
          </a:p>
          <a:p>
            <a:pPr marL="0" indent="0">
              <a:buFont typeface="Wingdings 2" pitchFamily="18" charset="2"/>
              <a:buNone/>
            </a:pPr>
            <a:endParaRPr lang="id-ID" sz="1600" b="1" dirty="0" smtClean="0"/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long int faktorial(int n);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main()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{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int bil,i;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long int fak</a:t>
            </a:r>
            <a:r>
              <a:rPr lang="en-US" sz="1600" b="1" dirty="0" smtClean="0"/>
              <a:t>to</a:t>
            </a:r>
            <a:r>
              <a:rPr lang="id-ID" sz="1600" b="1" dirty="0" smtClean="0"/>
              <a:t>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printf("Masukkan bilangan: ");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scanf("%d",&amp;bil);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for (i=1;i&lt;=bil;i++)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{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    fak</a:t>
            </a:r>
            <a:r>
              <a:rPr lang="en-US" sz="1600" b="1" dirty="0" smtClean="0"/>
              <a:t>to</a:t>
            </a:r>
            <a:r>
              <a:rPr lang="id-ID" sz="1600" b="1" dirty="0" smtClean="0"/>
              <a:t>=faktorial(i);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}</a:t>
            </a:r>
            <a:endParaRPr lang="en-US" sz="1600" b="1" dirty="0" smtClean="0"/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printf("Faktorial %d =</a:t>
            </a:r>
            <a:r>
              <a:rPr lang="en-US" sz="1600" b="1" dirty="0" smtClean="0"/>
              <a:t> </a:t>
            </a:r>
            <a:r>
              <a:rPr lang="id-ID" sz="1600" b="1" dirty="0" smtClean="0"/>
              <a:t>%d",bil,fak</a:t>
            </a:r>
            <a:r>
              <a:rPr lang="en-US" sz="1600" b="1" dirty="0" smtClean="0"/>
              <a:t>to</a:t>
            </a:r>
            <a:r>
              <a:rPr lang="id-ID" sz="1600" b="1" dirty="0" smtClean="0"/>
              <a:t>);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}</a:t>
            </a:r>
          </a:p>
        </p:txBody>
      </p:sp>
      <p:sp>
        <p:nvSpPr>
          <p:cNvPr id="21508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176464" cy="19755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long int faktorial(int n)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{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static long int fak=1</a:t>
            </a:r>
            <a:r>
              <a:rPr lang="id-ID" sz="1600" b="1" dirty="0" smtClean="0">
                <a:solidFill>
                  <a:schemeClr val="accent2">
                    <a:lumMod val="75000"/>
                  </a:schemeClr>
                </a:solidFill>
              </a:rPr>
              <a:t>;   //variabel static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fak</a:t>
            </a:r>
            <a:r>
              <a:rPr lang="en-US" sz="1600" b="1" dirty="0" smtClean="0"/>
              <a:t>to</a:t>
            </a:r>
            <a:r>
              <a:rPr lang="id-ID" sz="1600" b="1" dirty="0" smtClean="0"/>
              <a:t>=fak</a:t>
            </a:r>
            <a:r>
              <a:rPr lang="en-US" sz="1600" b="1" dirty="0" smtClean="0"/>
              <a:t>to</a:t>
            </a:r>
            <a:r>
              <a:rPr lang="id-ID" sz="1600" b="1" dirty="0" smtClean="0"/>
              <a:t>*n;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return (fak</a:t>
            </a:r>
            <a:r>
              <a:rPr lang="en-US" sz="1600" b="1" dirty="0" smtClean="0"/>
              <a:t>to</a:t>
            </a:r>
            <a:r>
              <a:rPr lang="id-ID" sz="1600" b="1" dirty="0" smtClean="0"/>
              <a:t>);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}</a:t>
            </a:r>
          </a:p>
          <a:p>
            <a:pPr marL="0" indent="0">
              <a:buFont typeface="Wingdings 2" pitchFamily="18" charset="2"/>
              <a:buNone/>
            </a:pPr>
            <a:endParaRPr lang="id-ID" b="1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27984" y="1557338"/>
            <a:ext cx="0" cy="5040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95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" t="22618" r="33607"/>
          <a:stretch>
            <a:fillRect/>
          </a:stretch>
        </p:blipFill>
        <p:spPr>
          <a:xfrm>
            <a:off x="611560" y="1484784"/>
            <a:ext cx="7273925" cy="2208212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134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Tampilan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 Program</a:t>
            </a:r>
            <a:endParaRPr lang="id-ID" b="1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729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id-ID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Fungsi Rekursif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250" y="1412776"/>
            <a:ext cx="8229600" cy="1296144"/>
          </a:xfrm>
        </p:spPr>
        <p:txBody>
          <a:bodyPr>
            <a:normAutofit/>
          </a:bodyPr>
          <a:lstStyle/>
          <a:p>
            <a:r>
              <a:rPr lang="id-ID" sz="2200" dirty="0"/>
              <a:t>Fungsi rekursif adalah fungsi yang </a:t>
            </a:r>
            <a:r>
              <a:rPr lang="id-ID" sz="2200" dirty="0">
                <a:solidFill>
                  <a:schemeClr val="accent2">
                    <a:lumMod val="75000"/>
                  </a:schemeClr>
                </a:solidFill>
              </a:rPr>
              <a:t>memanggil </a:t>
            </a:r>
            <a:r>
              <a:rPr lang="id-ID" sz="2200" dirty="0" smtClean="0">
                <a:solidFill>
                  <a:schemeClr val="accent2">
                    <a:lumMod val="75000"/>
                  </a:schemeClr>
                </a:solidFill>
              </a:rPr>
              <a:t>dirinya sendiri</a:t>
            </a:r>
            <a:r>
              <a:rPr lang="id-ID" sz="2200" dirty="0" smtClean="0"/>
              <a:t>.</a:t>
            </a:r>
            <a:endParaRPr lang="en-US" sz="2200" dirty="0" smtClean="0"/>
          </a:p>
          <a:p>
            <a:pPr marL="0" indent="0">
              <a:buNone/>
            </a:pPr>
            <a:endParaRPr lang="id-ID" sz="2200" dirty="0" smtClean="0"/>
          </a:p>
          <a:p>
            <a:pPr marL="0" indent="0">
              <a:buNone/>
            </a:pPr>
            <a:r>
              <a:rPr lang="id-ID" sz="2200" dirty="0" smtClean="0"/>
              <a:t>Contoh :</a:t>
            </a:r>
          </a:p>
          <a:p>
            <a:pPr marL="0" indent="0">
              <a:buNone/>
            </a:pPr>
            <a:endParaRPr lang="id-ID" sz="2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75" y="2852936"/>
            <a:ext cx="7860965" cy="2088232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7593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353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id-ID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Keuntungan fungsi dalam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/>
            <a:r>
              <a:rPr lang="en-US" dirty="0" smtClean="0"/>
              <a:t>P</a:t>
            </a:r>
            <a:r>
              <a:rPr lang="id-ID" dirty="0" smtClean="0"/>
              <a:t>rogram akan memiliki struktur yang jelas (mempunyai </a:t>
            </a:r>
            <a:r>
              <a:rPr lang="id-ID" b="1" i="1" dirty="0" smtClean="0"/>
              <a:t>readability</a:t>
            </a:r>
            <a:r>
              <a:rPr lang="id-ID" dirty="0" smtClean="0"/>
              <a:t> yang tinggi).</a:t>
            </a:r>
            <a:endParaRPr lang="en-US" dirty="0" smtClean="0"/>
          </a:p>
          <a:p>
            <a:pPr marL="231775" indent="-231775">
              <a:buNone/>
            </a:pPr>
            <a:endParaRPr lang="id-ID" dirty="0" smtClean="0"/>
          </a:p>
          <a:p>
            <a:pPr marL="231775" indent="-231775"/>
            <a:r>
              <a:rPr lang="id-ID" dirty="0" smtClean="0"/>
              <a:t>Bersifat </a:t>
            </a:r>
            <a:r>
              <a:rPr lang="id-ID" b="1" i="1" dirty="0" smtClean="0"/>
              <a:t>reusability</a:t>
            </a:r>
            <a:r>
              <a:rPr lang="id-ID" dirty="0" smtClean="0"/>
              <a:t> (dapat digunakan kembali) sehingga akan </a:t>
            </a:r>
            <a:r>
              <a:rPr lang="sv-SE" dirty="0" smtClean="0"/>
              <a:t>menghindari penulisan bagian program yang sama.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85705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36532"/>
            <a:ext cx="8280920" cy="526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469" y="566323"/>
            <a:ext cx="8229600" cy="5913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Contoh</a:t>
            </a:r>
            <a:r>
              <a:rPr lang="en-US" sz="30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0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Penggunaan</a:t>
            </a:r>
            <a:r>
              <a:rPr lang="en-US" sz="30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0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Fungsi</a:t>
            </a:r>
            <a:r>
              <a:rPr lang="en-US" sz="30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0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Rekursif</a:t>
            </a:r>
            <a:endParaRPr lang="id-ID" sz="30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57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beda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99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apakah ada pertanya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8" y="476673"/>
            <a:ext cx="9361041" cy="51125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11560" y="692696"/>
            <a:ext cx="4104456" cy="648072"/>
          </a:xfrm>
        </p:spPr>
        <p:txBody>
          <a:bodyPr>
            <a:normAutofit fontScale="55000" lnSpcReduction="20000"/>
          </a:bodyPr>
          <a:lstStyle/>
          <a:p>
            <a:pPr algn="ctr">
              <a:buFont typeface="Wingdings 2" pitchFamily="18" charset="2"/>
              <a:buNone/>
            </a:pPr>
            <a:r>
              <a:rPr lang="id-ID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55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353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id-ID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Klasifikasi Fungsi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Dalam bahasa C fungsi dapat dibagi menjadi dua, yaitu :</a:t>
            </a:r>
          </a:p>
          <a:p>
            <a:pPr marL="341313" indent="-341313">
              <a:buNone/>
            </a:pPr>
            <a:r>
              <a:rPr lang="en-US" dirty="0" smtClean="0"/>
              <a:t>1. F</a:t>
            </a:r>
            <a:r>
              <a:rPr lang="id-ID" dirty="0" smtClean="0"/>
              <a:t>ungsi pustaka atau fungsi yang telah tersedia dalam Bahasa C </a:t>
            </a:r>
            <a:endParaRPr lang="en-US" dirty="0" smtClean="0"/>
          </a:p>
          <a:p>
            <a:pPr marL="341313" indent="-341313"/>
            <a:endParaRPr lang="id-ID" dirty="0" smtClean="0"/>
          </a:p>
          <a:p>
            <a:pPr marL="341313" indent="-341313">
              <a:buNone/>
            </a:pPr>
            <a:r>
              <a:rPr lang="en-US" dirty="0" smtClean="0"/>
              <a:t>2. F</a:t>
            </a:r>
            <a:r>
              <a:rPr lang="id-ID" dirty="0" smtClean="0"/>
              <a:t>ungsi yang didefinisikan atau dibuat oleh programmer.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9113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33400"/>
            <a:ext cx="8229600" cy="7353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id-ID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Fungsi </a:t>
            </a:r>
            <a:r>
              <a:rPr lang="id-ID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Pustaka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5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 </a:t>
            </a:r>
            <a:r>
              <a:rPr lang="en-US" sz="25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Operasi</a:t>
            </a:r>
            <a:r>
              <a:rPr lang="en-US" sz="25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String [1]</a:t>
            </a:r>
            <a:endParaRPr lang="id-ID" sz="2500" b="1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200" b="1" dirty="0"/>
              <a:t>Fungsi Operasi String (tersimpan dalam header file “string.h</a:t>
            </a:r>
            <a:r>
              <a:rPr lang="id-ID" sz="2200" b="1" dirty="0" smtClean="0"/>
              <a:t>”)</a:t>
            </a:r>
            <a:endParaRPr lang="en-US" sz="2200" b="1" dirty="0" smtClean="0"/>
          </a:p>
          <a:p>
            <a:pPr marL="0" indent="0">
              <a:buNone/>
            </a:pPr>
            <a:endParaRPr lang="id-ID" sz="2200" b="1" dirty="0" smtClean="0"/>
          </a:p>
          <a:p>
            <a:pPr marL="0" indent="0">
              <a:buNone/>
            </a:pPr>
            <a:r>
              <a:rPr lang="id-ID" sz="2200" dirty="0"/>
              <a:t>♦ </a:t>
            </a:r>
            <a:r>
              <a:rPr lang="id-ID" sz="2200" b="1" dirty="0"/>
              <a:t>strcpy()</a:t>
            </a:r>
          </a:p>
          <a:p>
            <a:pPr marL="231775" indent="-231775"/>
            <a:r>
              <a:rPr lang="id-ID" sz="2200" dirty="0" smtClean="0"/>
              <a:t>Berfungsi </a:t>
            </a:r>
            <a:r>
              <a:rPr lang="id-ID" sz="2200" dirty="0"/>
              <a:t>untuk menyalin suatu string asal ke variable string tujuan.</a:t>
            </a:r>
          </a:p>
          <a:p>
            <a:pPr marL="231775" indent="-231775"/>
            <a:r>
              <a:rPr lang="id-ID" sz="2200" dirty="0" smtClean="0"/>
              <a:t>Bentuk </a:t>
            </a:r>
            <a:r>
              <a:rPr lang="id-ID" sz="2200" dirty="0"/>
              <a:t>umum : </a:t>
            </a:r>
            <a:r>
              <a:rPr lang="id-ID" sz="2200" b="1" dirty="0">
                <a:latin typeface="Calibri" pitchFamily="34" charset="0"/>
                <a:ea typeface="Tahoma" pitchFamily="34" charset="0"/>
                <a:cs typeface="Calibri" pitchFamily="34" charset="0"/>
              </a:rPr>
              <a:t>strcpy(var_tujuan, string_asal</a:t>
            </a:r>
            <a:r>
              <a:rPr lang="id-ID" sz="22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)</a:t>
            </a:r>
            <a:r>
              <a:rPr lang="id-ID" sz="2200" dirty="0" smtClean="0"/>
              <a:t>;</a:t>
            </a:r>
            <a:endParaRPr lang="en-US" sz="2200" dirty="0" smtClean="0"/>
          </a:p>
          <a:p>
            <a:pPr marL="0" indent="0">
              <a:buNone/>
            </a:pPr>
            <a:endParaRPr lang="id-ID" sz="2200" dirty="0"/>
          </a:p>
          <a:p>
            <a:pPr marL="0" indent="0">
              <a:buNone/>
            </a:pPr>
            <a:r>
              <a:rPr lang="id-ID" sz="2200" dirty="0"/>
              <a:t>♦ </a:t>
            </a:r>
            <a:r>
              <a:rPr lang="id-ID" sz="2200" b="1" dirty="0"/>
              <a:t>strlen()</a:t>
            </a:r>
          </a:p>
          <a:p>
            <a:pPr marL="231775" indent="-231775"/>
            <a:r>
              <a:rPr lang="en-US" sz="2200" dirty="0"/>
              <a:t>B</a:t>
            </a:r>
            <a:r>
              <a:rPr lang="id-ID" sz="2200" dirty="0"/>
              <a:t>erfungsi untuk memperoleh jumlah karakter dari suatu string.</a:t>
            </a:r>
          </a:p>
          <a:p>
            <a:pPr marL="231775" indent="-231775"/>
            <a:r>
              <a:rPr lang="id-ID" sz="2200" dirty="0"/>
              <a:t>Bentuk umum : </a:t>
            </a:r>
            <a:r>
              <a:rPr lang="id-ID" sz="2200" b="1" dirty="0">
                <a:latin typeface="Calibri" pitchFamily="34" charset="0"/>
                <a:ea typeface="Tahoma" pitchFamily="34" charset="0"/>
                <a:cs typeface="Calibri" pitchFamily="34" charset="0"/>
              </a:rPr>
              <a:t>strlen(string);</a:t>
            </a:r>
          </a:p>
        </p:txBody>
      </p:sp>
    </p:spTree>
    <p:extLst>
      <p:ext uri="{BB962C8B-B14F-4D97-AF65-F5344CB8AC3E}">
        <p14:creationId xmlns:p14="http://schemas.microsoft.com/office/powerpoint/2010/main" val="124916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id-ID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Contoh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548885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42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353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id-ID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Fungsi </a:t>
            </a:r>
            <a:r>
              <a:rPr lang="id-ID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Pustaka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5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– </a:t>
            </a:r>
            <a:r>
              <a:rPr lang="en-US" sz="25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Operasi</a:t>
            </a:r>
            <a:r>
              <a:rPr lang="en-US" sz="25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String </a:t>
            </a:r>
            <a:r>
              <a:rPr lang="en-US" sz="25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[2]</a:t>
            </a:r>
            <a:endParaRPr lang="id-ID" sz="25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dirty="0"/>
              <a:t>♦ </a:t>
            </a:r>
            <a:r>
              <a:rPr lang="id-ID" b="1" dirty="0"/>
              <a:t>strcat()</a:t>
            </a:r>
          </a:p>
          <a:p>
            <a:pPr marL="231775" indent="-231775"/>
            <a:r>
              <a:rPr lang="id-ID" dirty="0"/>
              <a:t>Digunakan untuk menambahkan string sumber ke bagian akhir dari string tujuan.</a:t>
            </a:r>
          </a:p>
          <a:p>
            <a:pPr marL="231775" indent="-231775"/>
            <a:r>
              <a:rPr lang="id-ID" dirty="0"/>
              <a:t>Bentuk umum : </a:t>
            </a:r>
            <a:r>
              <a:rPr lang="id-ID" b="1" dirty="0">
                <a:latin typeface="Calibri" pitchFamily="34" charset="0"/>
                <a:ea typeface="Tahoma" pitchFamily="34" charset="0"/>
                <a:cs typeface="Calibri" pitchFamily="34" charset="0"/>
              </a:rPr>
              <a:t>strcat(tujuan, sumber);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id-ID" dirty="0" smtClean="0"/>
              <a:t>♦ </a:t>
            </a:r>
            <a:r>
              <a:rPr lang="id-ID" b="1" dirty="0"/>
              <a:t>strupr()</a:t>
            </a:r>
          </a:p>
          <a:p>
            <a:pPr marL="231775" indent="-231775"/>
            <a:r>
              <a:rPr lang="id-ID" dirty="0"/>
              <a:t>Digunakan untuk mengubah setiap huruf dari suatu string menjadi huruf capital.</a:t>
            </a:r>
          </a:p>
          <a:p>
            <a:pPr marL="231775" indent="-231775"/>
            <a:r>
              <a:rPr lang="id-ID" dirty="0"/>
              <a:t>Bentuk umum : </a:t>
            </a:r>
            <a:r>
              <a:rPr lang="id-ID" b="1" dirty="0">
                <a:latin typeface="Calibri" pitchFamily="34" charset="0"/>
                <a:ea typeface="Tahoma" pitchFamily="34" charset="0"/>
                <a:cs typeface="Calibri" pitchFamily="34" charset="0"/>
              </a:rPr>
              <a:t>strupr(string);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id-ID" dirty="0" smtClean="0"/>
              <a:t>♦ </a:t>
            </a:r>
            <a:r>
              <a:rPr lang="id-ID" b="1" dirty="0"/>
              <a:t>strlwr()</a:t>
            </a:r>
          </a:p>
          <a:p>
            <a:pPr marL="231775" indent="-231775"/>
            <a:r>
              <a:rPr lang="id-ID" dirty="0"/>
              <a:t>Digunakan untuk mengubah setiap huruf dari suatu string menjadi huruf kecil</a:t>
            </a:r>
            <a:r>
              <a:rPr lang="en-US" dirty="0"/>
              <a:t> </a:t>
            </a:r>
            <a:r>
              <a:rPr lang="id-ID" dirty="0"/>
              <a:t>semua.</a:t>
            </a:r>
          </a:p>
          <a:p>
            <a:pPr marL="231775" indent="-231775"/>
            <a:r>
              <a:rPr lang="id-ID" dirty="0"/>
              <a:t>Bentuk umum : </a:t>
            </a:r>
            <a:r>
              <a:rPr lang="id-ID" b="1" dirty="0">
                <a:latin typeface="Calibri" pitchFamily="34" charset="0"/>
                <a:ea typeface="Tahoma" pitchFamily="34" charset="0"/>
                <a:cs typeface="Calibri" pitchFamily="34" charset="0"/>
              </a:rPr>
              <a:t>strlwr(string);</a:t>
            </a:r>
          </a:p>
        </p:txBody>
      </p:sp>
    </p:spTree>
    <p:extLst>
      <p:ext uri="{BB962C8B-B14F-4D97-AF65-F5344CB8AC3E}">
        <p14:creationId xmlns:p14="http://schemas.microsoft.com/office/powerpoint/2010/main" val="113624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id-ID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Contoh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28092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368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353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id-ID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Fungsi Pustaka 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 </a:t>
            </a:r>
            <a:r>
              <a:rPr lang="en-US" sz="28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Operasi</a:t>
            </a: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Karakter</a:t>
            </a: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[1]</a:t>
            </a:r>
            <a:endParaRPr lang="id-ID" sz="28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32" y="1648544"/>
            <a:ext cx="8604448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200" b="1" dirty="0"/>
              <a:t>Fungsi Operasi Karakter (tersimpan dalam header “ctype.h</a:t>
            </a:r>
            <a:r>
              <a:rPr lang="id-ID" sz="2200" b="1" dirty="0" smtClean="0"/>
              <a:t>”)</a:t>
            </a:r>
            <a:endParaRPr lang="en-US" sz="2200" b="1" dirty="0" smtClean="0"/>
          </a:p>
          <a:p>
            <a:pPr marL="0" indent="0">
              <a:buNone/>
            </a:pPr>
            <a:endParaRPr lang="id-ID" sz="2200" b="1" dirty="0"/>
          </a:p>
          <a:p>
            <a:pPr marL="0" indent="0">
              <a:buNone/>
            </a:pPr>
            <a:r>
              <a:rPr lang="id-ID" sz="2200" dirty="0"/>
              <a:t>♦ </a:t>
            </a:r>
            <a:r>
              <a:rPr lang="id-ID" sz="2200" b="1" dirty="0"/>
              <a:t>islower()</a:t>
            </a:r>
          </a:p>
          <a:p>
            <a:pPr marL="231775" indent="-231775">
              <a:lnSpc>
                <a:spcPct val="80000"/>
              </a:lnSpc>
            </a:pPr>
            <a:r>
              <a:rPr lang="id-ID" sz="2200" dirty="0"/>
              <a:t>Fungsi akan menghasilkan nilai benar (bukan nol) jika karakter merupakan huruf</a:t>
            </a:r>
            <a:r>
              <a:rPr lang="en-US" sz="2200" dirty="0"/>
              <a:t> </a:t>
            </a:r>
            <a:r>
              <a:rPr lang="id-ID" sz="2200" dirty="0"/>
              <a:t>kecil.</a:t>
            </a:r>
          </a:p>
          <a:p>
            <a:pPr marL="231775" indent="-231775">
              <a:lnSpc>
                <a:spcPct val="80000"/>
              </a:lnSpc>
            </a:pPr>
            <a:r>
              <a:rPr lang="id-ID" sz="2200" dirty="0"/>
              <a:t>Bentuk umum : </a:t>
            </a:r>
            <a:r>
              <a:rPr lang="id-ID" sz="2200" b="1" dirty="0">
                <a:latin typeface="Calibri" pitchFamily="34" charset="0"/>
                <a:ea typeface="Tahoma" pitchFamily="34" charset="0"/>
                <a:cs typeface="Calibri" pitchFamily="34" charset="0"/>
              </a:rPr>
              <a:t>islower(char);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id-ID" sz="2200" dirty="0" smtClean="0"/>
              <a:t>♦ </a:t>
            </a:r>
            <a:r>
              <a:rPr lang="id-ID" sz="2200" b="1" dirty="0"/>
              <a:t>isupper()</a:t>
            </a:r>
          </a:p>
          <a:p>
            <a:pPr marL="231775" indent="-231775">
              <a:lnSpc>
                <a:spcPct val="80000"/>
              </a:lnSpc>
            </a:pPr>
            <a:r>
              <a:rPr lang="id-ID" sz="2200" dirty="0"/>
              <a:t>Fungsi akan menghasilkan nilai benar (bukan nol) jika karakter merupakan huruf</a:t>
            </a:r>
            <a:r>
              <a:rPr lang="en-US" sz="2200" dirty="0"/>
              <a:t> </a:t>
            </a:r>
            <a:r>
              <a:rPr lang="id-ID" sz="2200" dirty="0"/>
              <a:t>kapital.</a:t>
            </a:r>
          </a:p>
          <a:p>
            <a:pPr marL="231775" indent="-231775">
              <a:lnSpc>
                <a:spcPct val="80000"/>
              </a:lnSpc>
            </a:pPr>
            <a:r>
              <a:rPr lang="id-ID" sz="2200" dirty="0"/>
              <a:t>Bentuk umum : </a:t>
            </a:r>
            <a:r>
              <a:rPr lang="id-ID" sz="2200" b="1" dirty="0">
                <a:latin typeface="Calibri" pitchFamily="34" charset="0"/>
                <a:ea typeface="Tahoma" pitchFamily="34" charset="0"/>
                <a:cs typeface="Calibri" pitchFamily="34" charset="0"/>
              </a:rPr>
              <a:t>isupper(char);</a:t>
            </a:r>
          </a:p>
        </p:txBody>
      </p:sp>
    </p:spTree>
    <p:extLst>
      <p:ext uri="{BB962C8B-B14F-4D97-AF65-F5344CB8AC3E}">
        <p14:creationId xmlns:p14="http://schemas.microsoft.com/office/powerpoint/2010/main" val="402949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251</TotalTime>
  <Words>882</Words>
  <Application>Microsoft Office PowerPoint</Application>
  <PresentationFormat>On-screen Show (4:3)</PresentationFormat>
  <Paragraphs>213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Tahoma</vt:lpstr>
      <vt:lpstr>Times New Roman</vt:lpstr>
      <vt:lpstr>Wingdings</vt:lpstr>
      <vt:lpstr>Wingdings 2</vt:lpstr>
      <vt:lpstr>Clarity</vt:lpstr>
      <vt:lpstr>PowerPoint Presentation</vt:lpstr>
      <vt:lpstr>Pengertian Fungsi</vt:lpstr>
      <vt:lpstr>Keuntungan fungsi dalam program</vt:lpstr>
      <vt:lpstr>Klasifikasi Fungsi</vt:lpstr>
      <vt:lpstr>Fungsi Pustaka – Operasi String [1]</vt:lpstr>
      <vt:lpstr>Contoh Program</vt:lpstr>
      <vt:lpstr>Fungsi Pustaka – Operasi String [2]</vt:lpstr>
      <vt:lpstr>Contoh Program</vt:lpstr>
      <vt:lpstr>Fungsi Pustaka – Operasi Karakter [1]</vt:lpstr>
      <vt:lpstr>Fungsi Pustaka – Operasi Karakter [2]</vt:lpstr>
      <vt:lpstr>Contoh Program</vt:lpstr>
      <vt:lpstr>Fungsi Pustaka – Operasi  Matematik</vt:lpstr>
      <vt:lpstr>Contoh Program</vt:lpstr>
      <vt:lpstr>Membuat Fungsi Sendiri</vt:lpstr>
      <vt:lpstr>Struktur Fungsi</vt:lpstr>
      <vt:lpstr>Prototipe Fungsi</vt:lpstr>
      <vt:lpstr>Contoh penggunaan fungsi</vt:lpstr>
      <vt:lpstr>Tampilan Program</vt:lpstr>
      <vt:lpstr>Parameter</vt:lpstr>
      <vt:lpstr>Parameter Formal</vt:lpstr>
      <vt:lpstr>Parameter Aktual</vt:lpstr>
      <vt:lpstr>Variabel</vt:lpstr>
      <vt:lpstr>Variabel Lokal dan Global</vt:lpstr>
      <vt:lpstr>Contoh penggunaan variabel lokal dan global</vt:lpstr>
      <vt:lpstr>Tampilan Program</vt:lpstr>
      <vt:lpstr>Variabel Static</vt:lpstr>
      <vt:lpstr>Contoh Penggunaan Variable Static</vt:lpstr>
      <vt:lpstr>Tampilan Program</vt:lpstr>
      <vt:lpstr>Fungsi Rekursif</vt:lpstr>
      <vt:lpstr>PowerPoint Presentation</vt:lpstr>
      <vt:lpstr>Contoh beda file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Fungsi</dc:title>
  <dc:creator>User</dc:creator>
  <cp:lastModifiedBy>Indah Puspa</cp:lastModifiedBy>
  <cp:revision>20</cp:revision>
  <dcterms:created xsi:type="dcterms:W3CDTF">2016-02-17T13:58:34Z</dcterms:created>
  <dcterms:modified xsi:type="dcterms:W3CDTF">2019-02-28T15:26:53Z</dcterms:modified>
</cp:coreProperties>
</file>