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7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3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3221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0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6528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7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30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5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7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7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1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8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4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6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9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2E1-4CBC-422C-A853-83E54559A3C4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2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7D2E1-4CBC-422C-A853-83E54559A3C4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99D8B70-84E0-4B6D-80AB-1F026AE3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4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nang.wu@dsn.dinus.ac.i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SEQUENTIAL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err="1" smtClean="0"/>
              <a:t>Danang</a:t>
            </a:r>
            <a:r>
              <a:rPr lang="en-US" dirty="0" smtClean="0"/>
              <a:t> </a:t>
            </a:r>
            <a:r>
              <a:rPr lang="en-US" dirty="0" err="1" smtClean="0"/>
              <a:t>Wahyu</a:t>
            </a:r>
            <a:r>
              <a:rPr lang="en-US" dirty="0" smtClean="0"/>
              <a:t> </a:t>
            </a:r>
            <a:r>
              <a:rPr lang="en-US" dirty="0" err="1" smtClean="0"/>
              <a:t>utomo</a:t>
            </a:r>
            <a:endParaRPr lang="en-US" dirty="0" smtClean="0"/>
          </a:p>
          <a:p>
            <a:pPr algn="r"/>
            <a:r>
              <a:rPr lang="en-US" dirty="0" smtClean="0">
                <a:hlinkClick r:id="rId2"/>
              </a:rPr>
              <a:t>danang.wu@dsn.dinus.ac.id</a:t>
            </a:r>
            <a:endParaRPr lang="en-US" dirty="0" smtClean="0"/>
          </a:p>
          <a:p>
            <a:pPr algn="r"/>
            <a:r>
              <a:rPr lang="en-US" dirty="0" smtClean="0"/>
              <a:t>085 725 158 327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Search </a:t>
            </a:r>
            <a:r>
              <a:rPr lang="en-US" dirty="0" err="1" smtClean="0"/>
              <a:t>dengan</a:t>
            </a:r>
            <a:r>
              <a:rPr lang="en-US" dirty="0" smtClean="0"/>
              <a:t> Sentinel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Sequential search </a:t>
            </a:r>
            <a:r>
              <a:rPr lang="en-US" sz="2400" dirty="0" err="1" smtClean="0">
                <a:latin typeface="Calibri" panose="020F0502020204030204" pitchFamily="34" charset="0"/>
              </a:rPr>
              <a:t>dengan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teknik</a:t>
            </a:r>
            <a:r>
              <a:rPr lang="en-US" sz="2400" dirty="0" smtClean="0">
                <a:latin typeface="Calibri" panose="020F0502020204030204" pitchFamily="34" charset="0"/>
              </a:rPr>
              <a:t> sentinel, </a:t>
            </a:r>
            <a:r>
              <a:rPr lang="en-US" sz="2400" dirty="0" err="1" smtClean="0">
                <a:latin typeface="Calibri" panose="020F0502020204030204" pitchFamily="34" charset="0"/>
              </a:rPr>
              <a:t>yaitu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menambahkan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elemen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pada</a:t>
            </a:r>
            <a:r>
              <a:rPr lang="en-US" sz="2400" dirty="0" smtClean="0">
                <a:latin typeface="Calibri" panose="020F0502020204030204" pitchFamily="34" charset="0"/>
              </a:rPr>
              <a:t> array </a:t>
            </a:r>
            <a:r>
              <a:rPr lang="en-US" sz="2400" dirty="0" err="1" smtClean="0">
                <a:latin typeface="Calibri" panose="020F0502020204030204" pitchFamily="34" charset="0"/>
              </a:rPr>
              <a:t>setelah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elemen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terakhir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tabel</a:t>
            </a:r>
            <a:endParaRPr lang="en-US" sz="2400" dirty="0" smtClean="0">
              <a:latin typeface="Calibri" panose="020F0502020204030204" pitchFamily="34" charset="0"/>
            </a:endParaRPr>
          </a:p>
          <a:p>
            <a:r>
              <a:rPr lang="en-US" sz="2400" dirty="0" err="1" smtClean="0">
                <a:latin typeface="Calibri" panose="020F0502020204030204" pitchFamily="34" charset="0"/>
              </a:rPr>
              <a:t>Sering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disebut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elemen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fiktif</a:t>
            </a:r>
            <a:r>
              <a:rPr lang="en-US" sz="2400" dirty="0" smtClean="0">
                <a:latin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</a:rPr>
              <a:t>dimana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nilainya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adalah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sama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dengan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elemen</a:t>
            </a:r>
            <a:r>
              <a:rPr lang="en-US" sz="2400" dirty="0" smtClean="0">
                <a:latin typeface="Calibri" panose="020F0502020204030204" pitchFamily="34" charset="0"/>
              </a:rPr>
              <a:t> yang </a:t>
            </a:r>
            <a:r>
              <a:rPr lang="en-US" sz="2400" dirty="0" err="1" smtClean="0">
                <a:latin typeface="Calibri" panose="020F0502020204030204" pitchFamily="34" charset="0"/>
              </a:rPr>
              <a:t>dicari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yaitu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kunci</a:t>
            </a:r>
            <a:r>
              <a:rPr lang="en-US" sz="2400" dirty="0" smtClean="0">
                <a:latin typeface="Calibri" panose="020F0502020204030204" pitchFamily="34" charset="0"/>
              </a:rPr>
              <a:t> K</a:t>
            </a:r>
          </a:p>
          <a:p>
            <a:r>
              <a:rPr lang="en-US" sz="2400" dirty="0" err="1" smtClean="0">
                <a:latin typeface="Calibri" panose="020F0502020204030204" pitchFamily="34" charset="0"/>
              </a:rPr>
              <a:t>Prosedurnya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adalah</a:t>
            </a:r>
            <a:r>
              <a:rPr lang="en-US" sz="2400" dirty="0" smtClean="0">
                <a:latin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</a:rPr>
              <a:t>pencarian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elemen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selalu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ditemukan</a:t>
            </a:r>
            <a:r>
              <a:rPr lang="en-US" sz="2400" dirty="0" smtClean="0">
                <a:latin typeface="Calibri" panose="020F0502020204030204" pitchFamily="34" charset="0"/>
              </a:rPr>
              <a:t> / </a:t>
            </a:r>
            <a:r>
              <a:rPr lang="en-US" sz="2400" dirty="0" err="1" smtClean="0">
                <a:latin typeface="Calibri" panose="020F0502020204030204" pitchFamily="34" charset="0"/>
              </a:rPr>
              <a:t>cocok</a:t>
            </a:r>
            <a:r>
              <a:rPr lang="en-US" sz="2400" dirty="0" smtClean="0">
                <a:latin typeface="Calibri" panose="020F0502020204030204" pitchFamily="34" charset="0"/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namun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harus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diperiksa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lagi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apakah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posisinya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cocok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diantara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elemen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tabel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atau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sesudah</a:t>
            </a:r>
            <a:r>
              <a:rPr lang="en-US" sz="24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elemen</a:t>
            </a:r>
            <a:r>
              <a:rPr lang="en-US" sz="24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terakhir</a:t>
            </a:r>
            <a:r>
              <a:rPr lang="en-US" sz="24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 (</a:t>
            </a:r>
            <a:r>
              <a:rPr lang="en-US" sz="2400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elemen</a:t>
            </a:r>
            <a:r>
              <a:rPr lang="en-US" sz="24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tidak</a:t>
            </a:r>
            <a:r>
              <a:rPr lang="en-US" sz="24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ketemu</a:t>
            </a:r>
            <a:r>
              <a:rPr lang="en-US" sz="24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)</a:t>
            </a:r>
            <a:endParaRPr lang="en-US" sz="24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6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 Sequential Search </a:t>
            </a:r>
            <a:r>
              <a:rPr lang="en-US" dirty="0" err="1" smtClean="0"/>
              <a:t>dengan</a:t>
            </a:r>
            <a:r>
              <a:rPr lang="en-US" dirty="0" smtClean="0"/>
              <a:t> Sentinel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89212" y="2117557"/>
            <a:ext cx="8915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implementasi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sequential search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kunci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sebagai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sentinel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sebuah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Array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element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kunci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pencarian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//output: index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A[0..n-1]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dimana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atau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-1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jika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tidak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yang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ditemukan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A[n] ← K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≠ K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 return I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return -1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70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alibri" panose="020F0502020204030204" pitchFamily="34" charset="0"/>
              </a:rPr>
              <a:t>Diberikan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tabel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berisi</a:t>
            </a:r>
            <a:r>
              <a:rPr lang="en-US" sz="2400" dirty="0">
                <a:latin typeface="Calibri" panose="020F0502020204030204" pitchFamily="34" charset="0"/>
              </a:rPr>
              <a:t> integer A[0..n] yang </a:t>
            </a:r>
            <a:r>
              <a:rPr lang="en-US" sz="2400" dirty="0" err="1">
                <a:latin typeface="Calibri" panose="020F0502020204030204" pitchFamily="34" charset="0"/>
              </a:rPr>
              <a:t>telah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diisi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	n=5, </a:t>
            </a:r>
            <a:r>
              <a:rPr lang="en-US" sz="2400" dirty="0" err="1">
                <a:latin typeface="Calibri" panose="020F0502020204030204" pitchFamily="34" charset="0"/>
              </a:rPr>
              <a:t>Tabel</a:t>
            </a:r>
            <a:r>
              <a:rPr lang="en-US" sz="2400" dirty="0">
                <a:latin typeface="Calibri" panose="020F0502020204030204" pitchFamily="34" charset="0"/>
              </a:rPr>
              <a:t> A </a:t>
            </a:r>
            <a:r>
              <a:rPr lang="en-US" sz="2400" dirty="0" err="1">
                <a:latin typeface="Calibri" panose="020F0502020204030204" pitchFamily="34" charset="0"/>
              </a:rPr>
              <a:t>berisi</a:t>
            </a:r>
            <a:r>
              <a:rPr lang="en-US" sz="2400" dirty="0">
                <a:latin typeface="Calibri" panose="020F0502020204030204" pitchFamily="34" charset="0"/>
              </a:rPr>
              <a:t> {3,1,2,4,6} </a:t>
            </a:r>
            <a:r>
              <a:rPr lang="en-US" sz="2400" dirty="0" err="1">
                <a:latin typeface="Calibri" panose="020F0502020204030204" pitchFamily="34" charset="0"/>
              </a:rPr>
              <a:t>dengan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nilai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kunci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adalah</a:t>
            </a:r>
            <a:r>
              <a:rPr lang="en-US" sz="2400" dirty="0">
                <a:latin typeface="Calibri" panose="020F0502020204030204" pitchFamily="34" charset="0"/>
              </a:rPr>
              <a:t> K= 5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Lakukan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proses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pencarian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sequential search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dengan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menggunakan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teknik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sentinel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dari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contoh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diatas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dan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jelaskan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outputnya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35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351630" cy="377762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Anany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Levitin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introduction to the Design &amp; Analysis of Algorithm3</a:t>
            </a:r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rd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Edition (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2012)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208" y="2133600"/>
            <a:ext cx="3249254" cy="401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RENCANA KEGIATAN PERKULIAHAN SEMESTER</a:t>
            </a:r>
            <a:endParaRPr lang="en-US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157413"/>
              </p:ext>
            </p:extLst>
          </p:nvPr>
        </p:nvGraphicFramePr>
        <p:xfrm>
          <a:off x="2713845" y="2133600"/>
          <a:ext cx="4055923" cy="33629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19651"/>
                <a:gridCol w="3536272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latin typeface="Calibri" pitchFamily="34" charset="0"/>
                          <a:cs typeface="Calibri" pitchFamily="34" charset="0"/>
                        </a:rPr>
                        <a:t>Pokok</a:t>
                      </a: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itchFamily="34" charset="0"/>
                          <a:cs typeface="Calibri" pitchFamily="34" charset="0"/>
                        </a:rPr>
                        <a:t>Bahasan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Review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Fungsi</a:t>
                      </a:r>
                      <a:endParaRPr lang="id-ID" sz="18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Parameter &amp; </a:t>
                      </a:r>
                      <a:r>
                        <a:rPr lang="en-US" sz="1800" dirty="0" err="1" smtClean="0">
                          <a:latin typeface="Calibri" pitchFamily="34" charset="0"/>
                          <a:cs typeface="Calibri" pitchFamily="34" charset="0"/>
                        </a:rPr>
                        <a:t>Tipe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itchFamily="34" charset="0"/>
                          <a:cs typeface="Calibri" pitchFamily="34" charset="0"/>
                        </a:rPr>
                        <a:t>Kembalian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itchFamily="34" charset="0"/>
                          <a:cs typeface="Calibri" pitchFamily="34" charset="0"/>
                        </a:rPr>
                        <a:t>Fungsi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Sorting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Searching</a:t>
                      </a:r>
                      <a:endParaRPr lang="id-ID" sz="1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Review 1-6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Ujian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Tengah Semester</a:t>
                      </a:r>
                      <a:endParaRPr lang="id-ID" sz="18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799544"/>
              </p:ext>
            </p:extLst>
          </p:nvPr>
        </p:nvGraphicFramePr>
        <p:xfrm>
          <a:off x="7411457" y="2133600"/>
          <a:ext cx="4143404" cy="33629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55869"/>
                <a:gridCol w="3587535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latin typeface="Calibri" pitchFamily="34" charset="0"/>
                          <a:cs typeface="Calibri" pitchFamily="34" charset="0"/>
                        </a:rPr>
                        <a:t>Pokok</a:t>
                      </a:r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itchFamily="34" charset="0"/>
                          <a:cs typeface="Calibri" pitchFamily="34" charset="0"/>
                        </a:rPr>
                        <a:t>Bahasan</a:t>
                      </a: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err="1" smtClean="0">
                          <a:latin typeface="Calibri" pitchFamily="34" charset="0"/>
                          <a:cs typeface="Calibri" pitchFamily="34" charset="0"/>
                        </a:rPr>
                        <a:t>Analisa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itchFamily="34" charset="0"/>
                          <a:cs typeface="Calibri" pitchFamily="34" charset="0"/>
                        </a:rPr>
                        <a:t>Rekuren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11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err="1" smtClean="0">
                          <a:latin typeface="Calibri" pitchFamily="34" charset="0"/>
                          <a:cs typeface="Calibri" pitchFamily="34" charset="0"/>
                        </a:rPr>
                        <a:t>Struct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 &amp; ADT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12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id-ID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13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Pointer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14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id-ID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Presentasi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Proyek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Akhir</a:t>
                      </a:r>
                      <a:endParaRPr lang="id-ID" sz="18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16</a:t>
                      </a:r>
                      <a:endParaRPr lang="id-ID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Ujian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Akhir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Semester</a:t>
                      </a:r>
                      <a:endParaRPr lang="id-ID" sz="18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1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Introduction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Sequential Search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dirty="0" err="1" smtClean="0"/>
              <a:t>pencarian</a:t>
            </a:r>
            <a:r>
              <a:rPr lang="en-US" sz="2400" dirty="0" smtClean="0"/>
              <a:t> brute force</a:t>
            </a:r>
          </a:p>
          <a:p>
            <a:r>
              <a:rPr lang="en-US" sz="2400" dirty="0" smtClean="0"/>
              <a:t>Proses </a:t>
            </a:r>
            <a:r>
              <a:rPr lang="en-US" sz="2400" dirty="0" err="1" smtClean="0"/>
              <a:t>pencarian</a:t>
            </a:r>
            <a:r>
              <a:rPr lang="en-US" sz="2400" dirty="0" smtClean="0"/>
              <a:t> </a:t>
            </a:r>
            <a:r>
              <a:rPr lang="en-US" sz="2400" dirty="0" err="1" smtClean="0"/>
              <a:t>membandingkan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Kunci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endParaRPr lang="en-US" sz="2400" dirty="0" smtClean="0"/>
          </a:p>
          <a:p>
            <a:r>
              <a:rPr lang="en-US" sz="2400" dirty="0" err="1" smtClean="0"/>
              <a:t>Membandingkan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Kunci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terakhir</a:t>
            </a:r>
            <a:r>
              <a:rPr lang="en-US" sz="2400" dirty="0" smtClean="0"/>
              <a:t>, </a:t>
            </a:r>
            <a:r>
              <a:rPr lang="en-US" sz="2400" dirty="0" err="1" smtClean="0"/>
              <a:t>atau</a:t>
            </a:r>
            <a:endParaRPr lang="en-US" sz="2400" dirty="0" smtClean="0"/>
          </a:p>
          <a:p>
            <a:r>
              <a:rPr lang="en-US" sz="2400" dirty="0" smtClean="0"/>
              <a:t>Proses </a:t>
            </a:r>
            <a:r>
              <a:rPr lang="en-US" sz="2400" dirty="0" err="1" smtClean="0"/>
              <a:t>terhenti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kunci</a:t>
            </a:r>
            <a:r>
              <a:rPr lang="en-US" sz="2400" dirty="0" smtClean="0"/>
              <a:t> </a:t>
            </a:r>
            <a:r>
              <a:rPr lang="en-US" sz="2400" dirty="0" err="1" smtClean="0"/>
              <a:t>cocok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tanpa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membandingkan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66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Search – Case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745063"/>
              </p:ext>
            </p:extLst>
          </p:nvPr>
        </p:nvGraphicFramePr>
        <p:xfrm>
          <a:off x="2143443" y="2133600"/>
          <a:ext cx="8915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080"/>
                <a:gridCol w="1783080"/>
                <a:gridCol w="1783080"/>
                <a:gridCol w="1783080"/>
                <a:gridCol w="1783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5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92925" y="375285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" panose="020F0502020204030204" pitchFamily="34" charset="0"/>
              </a:rPr>
              <a:t>10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050125" y="2819400"/>
            <a:ext cx="0" cy="742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40825" y="2819400"/>
            <a:ext cx="0" cy="742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584218" y="2819400"/>
            <a:ext cx="0" cy="742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365075" y="2819400"/>
            <a:ext cx="0" cy="742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0174825" y="2800350"/>
            <a:ext cx="0" cy="742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717625" y="375285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" panose="020F0502020204030204" pitchFamily="34" charset="0"/>
              </a:rPr>
              <a:t>10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733800" y="4210050"/>
            <a:ext cx="5638800" cy="0"/>
          </a:xfrm>
          <a:prstGeom prst="line">
            <a:avLst/>
          </a:prstGeom>
          <a:ln w="38100">
            <a:prstDash val="lgDash"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36947" y="5598467"/>
            <a:ext cx="10023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Membandingkan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nilai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Kunci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dengan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elemen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pertama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sampai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elemen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terakhir</a:t>
            </a: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08401" y="4667250"/>
            <a:ext cx="883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Kunci</a:t>
            </a:r>
            <a:endParaRPr lang="en-US" sz="24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6947" y="1664048"/>
            <a:ext cx="17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Tabel</a:t>
            </a:r>
            <a:r>
              <a:rPr lang="en-US" sz="2400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 A[0..n]</a:t>
            </a:r>
            <a:endParaRPr lang="en-US" sz="24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75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Search – Case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746411"/>
              </p:ext>
            </p:extLst>
          </p:nvPr>
        </p:nvGraphicFramePr>
        <p:xfrm>
          <a:off x="2143443" y="2133600"/>
          <a:ext cx="8915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080"/>
                <a:gridCol w="1783080"/>
                <a:gridCol w="1783080"/>
                <a:gridCol w="1783080"/>
                <a:gridCol w="1783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10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5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92925" y="375285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" panose="020F0502020204030204" pitchFamily="34" charset="0"/>
              </a:rPr>
              <a:t>10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050125" y="2819400"/>
            <a:ext cx="0" cy="742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40825" y="2819400"/>
            <a:ext cx="0" cy="742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584218" y="2819400"/>
            <a:ext cx="0" cy="742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27018" y="375285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" panose="020F0502020204030204" pitchFamily="34" charset="0"/>
              </a:rPr>
              <a:t>10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733800" y="4191000"/>
            <a:ext cx="2209800" cy="0"/>
          </a:xfrm>
          <a:prstGeom prst="line">
            <a:avLst/>
          </a:prstGeom>
          <a:ln w="38100">
            <a:prstDash val="lgDash"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592925" y="5657671"/>
            <a:ext cx="8917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Proses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pencarian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berhenti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jika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nilai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kunci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cocok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dengan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nilai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elemen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endParaRPr lang="en-US" sz="24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tanpa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harus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membandingkan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semua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elemen</a:t>
            </a: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08401" y="4667250"/>
            <a:ext cx="883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Kunci</a:t>
            </a:r>
            <a:endParaRPr lang="en-US" sz="24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36947" y="1664048"/>
            <a:ext cx="17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Tabel</a:t>
            </a:r>
            <a:r>
              <a:rPr lang="en-US" sz="2400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 A[0..n]</a:t>
            </a:r>
            <a:endParaRPr lang="en-US" sz="24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5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 Sequential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640170" y="2115424"/>
            <a:ext cx="8812926" cy="381123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SequentialSearch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(A[0..n-1], K)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pencarian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diimplementasikan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dalam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array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menggunakan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sequential search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//input: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sebuah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array A[0..n-1]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kunci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pencarian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//output: index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elemen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awal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pada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cocok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dengan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K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atau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-1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jika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tidak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ada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elemen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yang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cocok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/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ditemukan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i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← 0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while </a:t>
            </a:r>
            <a:r>
              <a:rPr lang="en-US" sz="1600" i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 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sz="16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A[</a:t>
            </a:r>
            <a:r>
              <a:rPr lang="en-US" sz="1600" i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 ≠ K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do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1600" i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← </a:t>
            </a:r>
            <a:r>
              <a:rPr lang="en-US" sz="1600" i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+ 1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</a:t>
            </a:r>
            <a:r>
              <a:rPr lang="en-US" sz="1600" i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i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 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return </a:t>
            </a:r>
            <a:r>
              <a:rPr lang="en-US" sz="1600" i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else return -1</a:t>
            </a:r>
          </a:p>
        </p:txBody>
      </p:sp>
    </p:spTree>
    <p:extLst>
      <p:ext uri="{BB962C8B-B14F-4D97-AF65-F5344CB8AC3E}">
        <p14:creationId xmlns:p14="http://schemas.microsoft.com/office/powerpoint/2010/main" val="397564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48589"/>
            <a:ext cx="8915400" cy="4170947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Calibri" panose="020F0502020204030204" pitchFamily="34" charset="0"/>
              </a:rPr>
              <a:t>Diberikan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tabel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berisi</a:t>
            </a:r>
            <a:r>
              <a:rPr lang="en-US" sz="2400" dirty="0" smtClean="0">
                <a:latin typeface="Calibri" panose="020F0502020204030204" pitchFamily="34" charset="0"/>
              </a:rPr>
              <a:t> integer A[0..n] yang </a:t>
            </a:r>
            <a:r>
              <a:rPr lang="en-US" sz="2400" dirty="0" err="1" smtClean="0">
                <a:latin typeface="Calibri" panose="020F0502020204030204" pitchFamily="34" charset="0"/>
              </a:rPr>
              <a:t>telah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diisi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	</a:t>
            </a:r>
            <a:r>
              <a:rPr lang="en-US" sz="2400" dirty="0" smtClean="0">
                <a:latin typeface="Calibri" panose="020F0502020204030204" pitchFamily="34" charset="0"/>
              </a:rPr>
              <a:t>n=5, </a:t>
            </a:r>
            <a:r>
              <a:rPr lang="en-US" sz="2400" dirty="0" err="1" smtClean="0">
                <a:latin typeface="Calibri" panose="020F0502020204030204" pitchFamily="34" charset="0"/>
              </a:rPr>
              <a:t>Tabel</a:t>
            </a:r>
            <a:r>
              <a:rPr lang="en-US" sz="2400" dirty="0" smtClean="0">
                <a:latin typeface="Calibri" panose="020F0502020204030204" pitchFamily="34" charset="0"/>
              </a:rPr>
              <a:t> A </a:t>
            </a:r>
            <a:r>
              <a:rPr lang="en-US" sz="2400" dirty="0" err="1" smtClean="0">
                <a:latin typeface="Calibri" panose="020F0502020204030204" pitchFamily="34" charset="0"/>
              </a:rPr>
              <a:t>berisi</a:t>
            </a:r>
            <a:r>
              <a:rPr lang="en-US" sz="2400" dirty="0" smtClean="0">
                <a:latin typeface="Calibri" panose="020F0502020204030204" pitchFamily="34" charset="0"/>
              </a:rPr>
              <a:t> {3,1,2,4,6} </a:t>
            </a:r>
            <a:r>
              <a:rPr lang="en-US" sz="2400" dirty="0" err="1" smtClean="0">
                <a:latin typeface="Calibri" panose="020F0502020204030204" pitchFamily="34" charset="0"/>
              </a:rPr>
              <a:t>dengan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nilai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kunci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adalah</a:t>
            </a:r>
            <a:r>
              <a:rPr lang="en-US" sz="2400" dirty="0" smtClean="0">
                <a:latin typeface="Calibri" panose="020F0502020204030204" pitchFamily="34" charset="0"/>
              </a:rPr>
              <a:t> K= 5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 err="1" smtClean="0">
                <a:latin typeface="Calibri" panose="020F0502020204030204" pitchFamily="34" charset="0"/>
              </a:rPr>
              <a:t>Diberikan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tabel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berisi</a:t>
            </a:r>
            <a:r>
              <a:rPr lang="en-US" sz="2400" dirty="0" smtClean="0">
                <a:latin typeface="Calibri" panose="020F0502020204030204" pitchFamily="34" charset="0"/>
              </a:rPr>
              <a:t> integer A[0..n] yang </a:t>
            </a:r>
            <a:r>
              <a:rPr lang="en-US" sz="2400" dirty="0" err="1" smtClean="0">
                <a:latin typeface="Calibri" panose="020F0502020204030204" pitchFamily="34" charset="0"/>
              </a:rPr>
              <a:t>telah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diisi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	</a:t>
            </a:r>
            <a:r>
              <a:rPr lang="en-US" sz="2400" dirty="0" smtClean="0">
                <a:latin typeface="Calibri" panose="020F0502020204030204" pitchFamily="34" charset="0"/>
              </a:rPr>
              <a:t>n=5, </a:t>
            </a:r>
            <a:r>
              <a:rPr lang="en-US" sz="2400" dirty="0" err="1" smtClean="0">
                <a:latin typeface="Calibri" panose="020F0502020204030204" pitchFamily="34" charset="0"/>
              </a:rPr>
              <a:t>tabel</a:t>
            </a:r>
            <a:r>
              <a:rPr lang="en-US" sz="2400" dirty="0" smtClean="0">
                <a:latin typeface="Calibri" panose="020F0502020204030204" pitchFamily="34" charset="0"/>
              </a:rPr>
              <a:t> A </a:t>
            </a:r>
            <a:r>
              <a:rPr lang="en-US" sz="2400" dirty="0" err="1" smtClean="0">
                <a:latin typeface="Calibri" panose="020F0502020204030204" pitchFamily="34" charset="0"/>
              </a:rPr>
              <a:t>berisi</a:t>
            </a:r>
            <a:r>
              <a:rPr lang="en-US" sz="2400" dirty="0" smtClean="0">
                <a:latin typeface="Calibri" panose="020F0502020204030204" pitchFamily="34" charset="0"/>
              </a:rPr>
              <a:t> {10,12,9,7,20} </a:t>
            </a:r>
            <a:r>
              <a:rPr lang="en-US" sz="2400" dirty="0" err="1" smtClean="0">
                <a:latin typeface="Calibri" panose="020F0502020204030204" pitchFamily="34" charset="0"/>
              </a:rPr>
              <a:t>dengan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nilai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kunci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adalah</a:t>
            </a:r>
            <a:r>
              <a:rPr lang="en-US" sz="2400" dirty="0" smtClean="0">
                <a:latin typeface="Calibri" panose="020F0502020204030204" pitchFamily="34" charset="0"/>
              </a:rPr>
              <a:t> K=9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Lakukan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proses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pencarian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sequential search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dari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contoh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diatas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jelaskan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outputnya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8579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11579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alibri" panose="020F0502020204030204" pitchFamily="34" charset="0"/>
              </a:rPr>
              <a:t>Diberikan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tabel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berisi</a:t>
            </a:r>
            <a:r>
              <a:rPr lang="en-US" sz="2400" dirty="0">
                <a:latin typeface="Calibri" panose="020F0502020204030204" pitchFamily="34" charset="0"/>
              </a:rPr>
              <a:t> integer A[0..n] yang </a:t>
            </a:r>
            <a:r>
              <a:rPr lang="en-US" sz="2400" dirty="0" err="1">
                <a:latin typeface="Calibri" panose="020F0502020204030204" pitchFamily="34" charset="0"/>
              </a:rPr>
              <a:t>telah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diisi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	n=5, </a:t>
            </a:r>
            <a:r>
              <a:rPr lang="en-US" sz="2400" dirty="0" err="1">
                <a:latin typeface="Calibri" panose="020F0502020204030204" pitchFamily="34" charset="0"/>
              </a:rPr>
              <a:t>Tabel</a:t>
            </a:r>
            <a:r>
              <a:rPr lang="en-US" sz="2400" dirty="0">
                <a:latin typeface="Calibri" panose="020F0502020204030204" pitchFamily="34" charset="0"/>
              </a:rPr>
              <a:t> A </a:t>
            </a:r>
            <a:r>
              <a:rPr lang="en-US" sz="2400" dirty="0" err="1">
                <a:latin typeface="Calibri" panose="020F0502020204030204" pitchFamily="34" charset="0"/>
              </a:rPr>
              <a:t>berisi</a:t>
            </a:r>
            <a:r>
              <a:rPr lang="en-US" sz="2400" dirty="0">
                <a:latin typeface="Calibri" panose="020F0502020204030204" pitchFamily="34" charset="0"/>
              </a:rPr>
              <a:t> {3,1,2,4,6} </a:t>
            </a:r>
            <a:r>
              <a:rPr lang="en-US" sz="2400" dirty="0" err="1">
                <a:latin typeface="Calibri" panose="020F0502020204030204" pitchFamily="34" charset="0"/>
              </a:rPr>
              <a:t>dengan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nilai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kunci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adalah</a:t>
            </a:r>
            <a:r>
              <a:rPr lang="en-US" sz="2400" dirty="0">
                <a:latin typeface="Calibri" panose="020F0502020204030204" pitchFamily="34" charset="0"/>
              </a:rPr>
              <a:t> K= 5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 err="1">
                <a:latin typeface="Calibri" panose="020F0502020204030204" pitchFamily="34" charset="0"/>
              </a:rPr>
              <a:t>Diberikan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tabel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berisi</a:t>
            </a:r>
            <a:r>
              <a:rPr lang="en-US" sz="2400" dirty="0">
                <a:latin typeface="Calibri" panose="020F0502020204030204" pitchFamily="34" charset="0"/>
              </a:rPr>
              <a:t> integer A[0..n] yang </a:t>
            </a:r>
            <a:r>
              <a:rPr lang="en-US" sz="2400" dirty="0" err="1">
                <a:latin typeface="Calibri" panose="020F0502020204030204" pitchFamily="34" charset="0"/>
              </a:rPr>
              <a:t>telah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diisi</a:t>
            </a: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	n=5, </a:t>
            </a:r>
            <a:r>
              <a:rPr lang="en-US" sz="2400" dirty="0" err="1">
                <a:latin typeface="Calibri" panose="020F0502020204030204" pitchFamily="34" charset="0"/>
              </a:rPr>
              <a:t>tabel</a:t>
            </a:r>
            <a:r>
              <a:rPr lang="en-US" sz="2400" dirty="0">
                <a:latin typeface="Calibri" panose="020F0502020204030204" pitchFamily="34" charset="0"/>
              </a:rPr>
              <a:t> A </a:t>
            </a:r>
            <a:r>
              <a:rPr lang="en-US" sz="2400" dirty="0" err="1">
                <a:latin typeface="Calibri" panose="020F0502020204030204" pitchFamily="34" charset="0"/>
              </a:rPr>
              <a:t>berisi</a:t>
            </a:r>
            <a:r>
              <a:rPr lang="en-US" sz="2400" dirty="0">
                <a:latin typeface="Calibri" panose="020F0502020204030204" pitchFamily="34" charset="0"/>
              </a:rPr>
              <a:t> {10,12,9,7,20} </a:t>
            </a:r>
            <a:r>
              <a:rPr lang="en-US" sz="2400" dirty="0" err="1">
                <a:latin typeface="Calibri" panose="020F0502020204030204" pitchFamily="34" charset="0"/>
              </a:rPr>
              <a:t>dengan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nilai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kunci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adalah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K=9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Gunakan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Algoritma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Sorting (selection Sort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Bubble sort)</a:t>
            </a:r>
          </a:p>
          <a:p>
            <a:pPr marL="0" indent="0" algn="ctr"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Dalam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proses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pencarian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jelaskan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outputnya</a:t>
            </a: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66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374</TotalTime>
  <Words>413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Wingdings 3</vt:lpstr>
      <vt:lpstr>Wisp</vt:lpstr>
      <vt:lpstr>SEQUENTIAL SEARCH</vt:lpstr>
      <vt:lpstr>Referensi</vt:lpstr>
      <vt:lpstr>RENCANA KEGIATAN PERKULIAHAN SEMESTER</vt:lpstr>
      <vt:lpstr>Introduction</vt:lpstr>
      <vt:lpstr>Sequential Search – Case 1</vt:lpstr>
      <vt:lpstr>Sequential Search – Case 2</vt:lpstr>
      <vt:lpstr>Pseudocode Sequential Search</vt:lpstr>
      <vt:lpstr>Latihan 1</vt:lpstr>
      <vt:lpstr>Latihan 2</vt:lpstr>
      <vt:lpstr>Sequential Search dengan Sentinel </vt:lpstr>
      <vt:lpstr>Pseudocode Sequential Search dengan Sentinel</vt:lpstr>
      <vt:lpstr>Latihan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SEARCH</dc:title>
  <dc:creator>asus</dc:creator>
  <cp:lastModifiedBy>asus</cp:lastModifiedBy>
  <cp:revision>17</cp:revision>
  <dcterms:created xsi:type="dcterms:W3CDTF">2016-02-18T02:56:38Z</dcterms:created>
  <dcterms:modified xsi:type="dcterms:W3CDTF">2016-02-25T04:23:11Z</dcterms:modified>
</cp:coreProperties>
</file>