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AC38CC"/>
    <a:srgbClr val="D6C2D3"/>
    <a:srgbClr val="E2D6E0"/>
    <a:srgbClr val="FFFF61"/>
    <a:srgbClr val="FFFF4B"/>
    <a:srgbClr val="B855D3"/>
    <a:srgbClr val="CC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265" autoAdjust="0"/>
    <p:restoredTop sz="90664" autoAdjust="0"/>
  </p:normalViewPr>
  <p:slideViewPr>
    <p:cSldViewPr snapToGrid="0">
      <p:cViewPr varScale="1">
        <p:scale>
          <a:sx n="82" d="100"/>
          <a:sy n="82" d="100"/>
        </p:scale>
        <p:origin x="66" y="4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C686D67-DED5-463C-A87E-F10159DD4FD0}" type="datetimeFigureOut">
              <a:rPr lang="en-US" smtClean="0"/>
            </a:fld>
            <a:endParaRPr lang="en-US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3A5BA32-FC44-4C07-9494-36ED1D52FCB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 smtClean="0"/>
              <a:t>https://www.tutorialspoint.com/cprogramming/c_data_types.htm</a:t>
            </a:r>
          </a:p>
          <a:p>
            <a:endParaRPr dirty="0" lang="en-US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73A5BA32-FC44-4C07-9494-36ED1D52FC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 smtClean="0"/>
              <a:t>https://www.tutorialspoint.com/cprogramming/c_data_types.htm</a:t>
            </a:r>
          </a:p>
          <a:p>
            <a:endParaRPr dirty="0" lang="en-US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73A5BA32-FC44-4C07-9494-36ED1D52FC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 smtClean="0"/>
              <a:t>https://www.tutorialspoint.com/cprogramming/c_data_types.htm</a:t>
            </a:r>
          </a:p>
          <a:p>
            <a:endParaRPr dirty="0" lang="en-US"/>
          </a:p>
        </p:txBody>
      </p:sp>
      <p:sp>
        <p:nvSpPr>
          <p:cNvPr id="10486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73A5BA32-FC44-4C07-9494-36ED1D52FC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 smtClean="0"/>
              <a:t>https://www.tutorialspoint.com/cprogramming/c_data_types.htm</a:t>
            </a:r>
          </a:p>
          <a:p>
            <a:endParaRPr dirty="0" lang="en-US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73A5BA32-FC44-4C07-9494-36ED1D52FC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 smtClean="0"/>
              <a:t>https://www.tutorialspoint.com/cprogramming/c_data_types.htm</a:t>
            </a:r>
          </a:p>
          <a:p>
            <a:endParaRPr dirty="0" lang="en-US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73A5BA32-FC44-4C07-9494-36ED1D52FC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 smtClean="0"/>
              <a:t>https://www.tutorialspoint.com/cprogramming/c_data_types.htm</a:t>
            </a:r>
          </a:p>
          <a:p>
            <a:endParaRPr dirty="0" lang="en-US"/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73A5BA32-FC44-4C07-9494-36ED1D52FC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43F60-CD96-4132-A423-495248B2D761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7215A4-14EA-459B-8AEA-2503DEF2D02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43F60-CD96-4132-A423-495248B2D761}" type="datetimeFigureOut">
              <a:rPr lang="en-US" smtClean="0"/>
            </a:fld>
            <a:endParaRPr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7215A4-14EA-459B-8AEA-2503DEF2D02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43F60-CD96-4132-A423-495248B2D761}" type="datetimeFigureOut">
              <a:rPr lang="en-US" smtClean="0"/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7215A4-14EA-459B-8AEA-2503DEF2D02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43F60-CD96-4132-A423-495248B2D761}" type="datetimeFigureOut">
              <a:rPr lang="en-US" smtClean="0"/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7215A4-14EA-459B-8AEA-2503DEF2D02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43F60-CD96-4132-A423-495248B2D761}" type="datetimeFigureOut">
              <a:rPr lang="en-US" smtClean="0"/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7215A4-14EA-459B-8AEA-2503DEF2D02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43F60-CD96-4132-A423-495248B2D761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7215A4-14EA-459B-8AEA-2503DEF2D02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43F60-CD96-4132-A423-495248B2D761}" type="datetimeFigureOut">
              <a:rPr lang="en-US" smtClean="0"/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7215A4-14EA-459B-8AEA-2503DEF2D02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43F60-CD96-4132-A423-495248B2D761}" type="datetimeFigureOut">
              <a:rPr lang="en-US" smtClean="0"/>
            </a:fld>
            <a:endParaRPr lang="en-US"/>
          </a:p>
        </p:txBody>
      </p:sp>
      <p:sp>
        <p:nvSpPr>
          <p:cNvPr id="10486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7215A4-14EA-459B-8AEA-2503DEF2D02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43F60-CD96-4132-A423-495248B2D761}" type="datetimeFigureOut">
              <a:rPr lang="en-US" smtClean="0"/>
            </a:fld>
            <a:endParaRPr lang="en-US"/>
          </a:p>
        </p:txBody>
      </p:sp>
      <p:sp>
        <p:nvSpPr>
          <p:cNvPr id="104866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7215A4-14EA-459B-8AEA-2503DEF2D02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43F60-CD96-4132-A423-495248B2D761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7215A4-14EA-459B-8AEA-2503DEF2D02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43F60-CD96-4132-A423-495248B2D761}" type="datetimeFigureOut">
              <a:rPr lang="en-US" smtClean="0"/>
            </a:fld>
            <a:endParaRPr lang="en-US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7215A4-14EA-459B-8AEA-2503DEF2D02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63000"/>
          </a:srgbClr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833317" y="275319"/>
            <a:ext cx="2018887" cy="2018887"/>
          </a:xfrm>
          <a:prstGeom prst="rect"/>
        </p:spPr>
      </p:pic>
      <p:sp>
        <p:nvSpPr>
          <p:cNvPr id="1048586" name="Rectangle 5"/>
          <p:cNvSpPr/>
          <p:nvPr/>
        </p:nvSpPr>
        <p:spPr>
          <a:xfrm>
            <a:off x="3875822" y="4719710"/>
            <a:ext cx="7976382" cy="213829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60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</a:t>
            </a:r>
            <a:r>
              <a:rPr dirty="0" sz="60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dirty="0" sz="60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- 14</a:t>
            </a:r>
          </a:p>
          <a:p>
            <a:r>
              <a:rPr dirty="0" sz="36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dirty="0" sz="36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dirty="0" sz="36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dirty="0" sz="36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dirty="0" sz="36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dirty="0" sz="36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dirty="0" sz="3600" lang="en-US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048587" name="Rectangle 6"/>
          <p:cNvSpPr/>
          <p:nvPr/>
        </p:nvSpPr>
        <p:spPr>
          <a:xfrm>
            <a:off x="349347" y="275319"/>
            <a:ext cx="7976382" cy="213829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60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dirty="0" sz="36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dirty="0" sz="36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dirty="0" sz="36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dirty="0" sz="36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dirty="0" sz="36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dirty="0" sz="36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dirty="0" sz="36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dirty="0" sz="36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dirty="0" sz="36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dirty="0" sz="36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dirty="0" sz="36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dirty="0" sz="3600" lang="en-US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97153" name="Picture 2" descr="http://mark.gg/assets/images/posts/2015-08-04/pl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/>
          <a:noFill/>
        </p:spPr>
      </p:pic>
      <p:pic>
        <p:nvPicPr>
          <p:cNvPr id="2097154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77156" y="5082759"/>
            <a:ext cx="2030471" cy="1550832"/>
          </a:xfrm>
          <a:prstGeom prst="rect"/>
        </p:spPr>
      </p:pic>
      <p:sp>
        <p:nvSpPr>
          <p:cNvPr id="1048588" name="Oval Callout 9"/>
          <p:cNvSpPr/>
          <p:nvPr/>
        </p:nvSpPr>
        <p:spPr>
          <a:xfrm>
            <a:off x="333429" y="3972650"/>
            <a:ext cx="2997011" cy="1068451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Selamat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Datang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!! </a:t>
            </a:r>
            <a:endParaRPr dirty="0" lang="en-US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48589" name="Rectangle 10"/>
          <p:cNvSpPr/>
          <p:nvPr/>
        </p:nvSpPr>
        <p:spPr>
          <a:xfrm>
            <a:off x="101413" y="95533"/>
            <a:ext cx="11976856" cy="6660890"/>
          </a:xfrm>
          <a:prstGeom prst="rect"/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63000"/>
          </a:schemeClr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662374" y="4911328"/>
            <a:ext cx="2030471" cy="1550832"/>
          </a:xfrm>
          <a:prstGeom prst="rect"/>
        </p:spPr>
      </p:pic>
      <p:pic>
        <p:nvPicPr>
          <p:cNvPr id="209715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326202" y="3802991"/>
            <a:ext cx="2121745" cy="2121745"/>
          </a:xfrm>
          <a:prstGeom prst="rect"/>
        </p:spPr>
      </p:pic>
      <p:pic>
        <p:nvPicPr>
          <p:cNvPr id="2097157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869976" y="3351214"/>
            <a:ext cx="2978601" cy="2978601"/>
          </a:xfrm>
          <a:prstGeom prst="rect"/>
        </p:spPr>
      </p:pic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493025" y="1189163"/>
            <a:ext cx="11199820" cy="1867788"/>
          </a:xfrm>
        </p:spPr>
        <p:txBody>
          <a:bodyPr>
            <a:normAutofit fontScale="90000"/>
          </a:bodyPr>
          <a:p>
            <a:pPr algn="ctr"/>
            <a:r>
              <a:rPr dirty="0" sz="5400" lang="en-US" u="sng" smtClean="0">
                <a:solidFill>
                  <a:srgbClr val="FF0000"/>
                </a:solidFill>
                <a:latin typeface="Britannic Bold" panose="020B0903060703020204" pitchFamily="34" charset="0"/>
              </a:rPr>
              <a:t>Main Topics</a:t>
            </a:r>
            <a:br>
              <a:rPr dirty="0" sz="5400" lang="en-US" u="sng" smtClean="0">
                <a:solidFill>
                  <a:srgbClr val="FF0000"/>
                </a:solidFill>
                <a:latin typeface="Britannic Bold" panose="020B0903060703020204" pitchFamily="34" charset="0"/>
              </a:rPr>
            </a:br>
            <a:r>
              <a:rPr dirty="0" sz="5400" lang="en-US" u="sng" smtClean="0">
                <a:solidFill>
                  <a:srgbClr val="FF0000"/>
                </a:solidFill>
                <a:latin typeface="Britannic Bold" panose="020B0903060703020204" pitchFamily="34" charset="0"/>
              </a:rPr>
              <a:t/>
            </a:r>
            <a:br>
              <a:rPr dirty="0" sz="5400" lang="en-US" u="sng" smtClean="0">
                <a:solidFill>
                  <a:srgbClr val="FF0000"/>
                </a:solidFill>
                <a:latin typeface="Britannic Bold" panose="020B0903060703020204" pitchFamily="34" charset="0"/>
              </a:rPr>
            </a:br>
            <a:r>
              <a:rPr dirty="0" sz="54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Array 2 </a:t>
            </a:r>
            <a:r>
              <a:rPr dirty="0" sz="54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Dimensi</a:t>
            </a:r>
            <a:r>
              <a:rPr dirty="0" sz="54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.</a:t>
            </a:r>
            <a:endParaRPr dirty="0" sz="6000" lang="en-US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1048596" name="Rectangle 8"/>
          <p:cNvSpPr/>
          <p:nvPr/>
        </p:nvSpPr>
        <p:spPr>
          <a:xfrm>
            <a:off x="101413" y="95533"/>
            <a:ext cx="11976856" cy="6660890"/>
          </a:xfrm>
          <a:prstGeom prst="rect"/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/>
        </p:spPr>
      </p:pic>
      <p:sp>
        <p:nvSpPr>
          <p:cNvPr id="1048597" name="Title 1"/>
          <p:cNvSpPr txBox="1"/>
          <p:nvPr/>
        </p:nvSpPr>
        <p:spPr>
          <a:xfrm>
            <a:off x="994292" y="391890"/>
            <a:ext cx="10072047" cy="733478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dirty="0" sz="3600" lang="en-US" err="1" smtClean="0">
                <a:latin typeface="Britannic Bold" panose="020B0903060703020204" pitchFamily="34" charset="0"/>
              </a:rPr>
              <a:t>Ilustrasi</a:t>
            </a:r>
            <a:r>
              <a:rPr dirty="0" sz="3600" lang="en-US" smtClean="0">
                <a:latin typeface="Britannic Bold" panose="020B0903060703020204" pitchFamily="34" charset="0"/>
              </a:rPr>
              <a:t> </a:t>
            </a:r>
            <a:r>
              <a:rPr dirty="0" sz="3600" lang="id-ID" smtClean="0">
                <a:latin typeface="Britannic Bold" panose="020B0903060703020204" pitchFamily="34" charset="0"/>
              </a:rPr>
              <a:t>Array</a:t>
            </a:r>
            <a:r>
              <a:rPr dirty="0" sz="3600" lang="en-US" smtClean="0">
                <a:latin typeface="Britannic Bold" panose="020B0903060703020204" pitchFamily="34" charset="0"/>
              </a:rPr>
              <a:t> 2 </a:t>
            </a:r>
            <a:r>
              <a:rPr dirty="0" sz="3600" lang="en-US" err="1" smtClean="0">
                <a:latin typeface="Britannic Bold" panose="020B0903060703020204" pitchFamily="34" charset="0"/>
              </a:rPr>
              <a:t>Dimensi</a:t>
            </a:r>
            <a:endParaRPr dirty="0" sz="3600" lang="en-US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048598" name="Rectangle 8"/>
          <p:cNvSpPr/>
          <p:nvPr/>
        </p:nvSpPr>
        <p:spPr>
          <a:xfrm>
            <a:off x="101413" y="95533"/>
            <a:ext cx="11976856" cy="6660890"/>
          </a:xfrm>
          <a:prstGeom prst="rect"/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9" name="Picture 2" descr="Hasil gambar untuk matrix math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576160" y="2227917"/>
            <a:ext cx="8090354" cy="3452571"/>
          </a:xfrm>
          <a:prstGeom prst="rect"/>
          <a:noFill/>
        </p:spPr>
      </p:pic>
      <p:sp>
        <p:nvSpPr>
          <p:cNvPr id="1048599" name="Rectangle 26"/>
          <p:cNvSpPr/>
          <p:nvPr/>
        </p:nvSpPr>
        <p:spPr>
          <a:xfrm>
            <a:off x="3793562" y="1552357"/>
            <a:ext cx="1153994" cy="507831"/>
          </a:xfrm>
          <a:prstGeom prst="rect"/>
        </p:spPr>
        <p:txBody>
          <a:bodyPr wrap="square">
            <a:spAutoFit/>
          </a:bodyPr>
          <a:p>
            <a:pPr algn="just" lvl="1" marL="114300">
              <a:lnSpc>
                <a:spcPct val="150000"/>
              </a:lnSpc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Kolom</a:t>
            </a:r>
            <a:endParaRPr dirty="0" lang="en-US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48600" name="Rectangle 27"/>
          <p:cNvSpPr/>
          <p:nvPr/>
        </p:nvSpPr>
        <p:spPr>
          <a:xfrm>
            <a:off x="520136" y="3179149"/>
            <a:ext cx="1153994" cy="497840"/>
          </a:xfrm>
          <a:prstGeom prst="rect"/>
        </p:spPr>
        <p:txBody>
          <a:bodyPr wrap="square">
            <a:spAutoFit/>
          </a:bodyPr>
          <a:p>
            <a:pPr algn="just" lvl="1" marL="114300">
              <a:lnSpc>
                <a:spcPct val="150000"/>
              </a:lnSpc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Baris</a:t>
            </a:r>
            <a:endParaRPr dirty="0" lang="en-US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48601" name="Rectangle 28"/>
          <p:cNvSpPr/>
          <p:nvPr/>
        </p:nvSpPr>
        <p:spPr>
          <a:xfrm>
            <a:off x="8183679" y="1571784"/>
            <a:ext cx="1153994" cy="497840"/>
          </a:xfrm>
          <a:prstGeom prst="rect"/>
        </p:spPr>
        <p:txBody>
          <a:bodyPr wrap="square">
            <a:spAutoFit/>
          </a:bodyPr>
          <a:p>
            <a:pPr algn="just" lvl="1" marL="114300">
              <a:lnSpc>
                <a:spcPct val="150000"/>
              </a:lnSpc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Kolom</a:t>
            </a:r>
            <a:endParaRPr dirty="0" lang="en-US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48602" name="Rectangle 29"/>
          <p:cNvSpPr/>
          <p:nvPr/>
        </p:nvSpPr>
        <p:spPr>
          <a:xfrm>
            <a:off x="10167329" y="3547680"/>
            <a:ext cx="1153994" cy="497840"/>
          </a:xfrm>
          <a:prstGeom prst="rect"/>
        </p:spPr>
        <p:txBody>
          <a:bodyPr wrap="square">
            <a:spAutoFit/>
          </a:bodyPr>
          <a:p>
            <a:pPr algn="just" lvl="1" marL="114300">
              <a:lnSpc>
                <a:spcPct val="150000"/>
              </a:lnSpc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Baris</a:t>
            </a:r>
            <a:endParaRPr dirty="0" lang="en-US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145728" name="Straight Arrow Connector 30"/>
          <p:cNvCxnSpPr>
            <a:cxnSpLocks/>
            <a:endCxn id="2097159" idx="0"/>
          </p:cNvCxnSpPr>
          <p:nvPr/>
        </p:nvCxnSpPr>
        <p:spPr>
          <a:xfrm>
            <a:off x="3004457" y="2227917"/>
            <a:ext cx="2616880" cy="0"/>
          </a:xfrm>
          <a:prstGeom prst="straightConnector1"/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32"/>
          <p:cNvCxnSpPr>
            <a:cxnSpLocks/>
          </p:cNvCxnSpPr>
          <p:nvPr/>
        </p:nvCxnSpPr>
        <p:spPr>
          <a:xfrm rot="5400000">
            <a:off x="361609" y="3618881"/>
            <a:ext cx="2378982" cy="0"/>
          </a:xfrm>
          <a:prstGeom prst="straightConnector1"/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Arrow Connector 33"/>
          <p:cNvCxnSpPr>
            <a:cxnSpLocks/>
          </p:cNvCxnSpPr>
          <p:nvPr/>
        </p:nvCxnSpPr>
        <p:spPr>
          <a:xfrm>
            <a:off x="7850080" y="2227917"/>
            <a:ext cx="1477161" cy="0"/>
          </a:xfrm>
          <a:prstGeom prst="straightConnector1"/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Arrow Connector 34"/>
          <p:cNvCxnSpPr>
            <a:cxnSpLocks/>
          </p:cNvCxnSpPr>
          <p:nvPr/>
        </p:nvCxnSpPr>
        <p:spPr>
          <a:xfrm rot="5400000">
            <a:off x="8379515" y="3958370"/>
            <a:ext cx="2878568" cy="0"/>
          </a:xfrm>
          <a:prstGeom prst="straightConnector1"/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/>
        </p:spPr>
      </p:pic>
      <p:sp>
        <p:nvSpPr>
          <p:cNvPr id="1048606" name="Title 1"/>
          <p:cNvSpPr txBox="1"/>
          <p:nvPr/>
        </p:nvSpPr>
        <p:spPr>
          <a:xfrm>
            <a:off x="994292" y="391890"/>
            <a:ext cx="10072047" cy="733478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dirty="0" sz="3600" lang="en-US" err="1" smtClean="0">
                <a:latin typeface="Britannic Bold" panose="020B0903060703020204" pitchFamily="34" charset="0"/>
              </a:rPr>
              <a:t>Deklarasi</a:t>
            </a:r>
            <a:r>
              <a:rPr dirty="0" sz="3600" lang="en-US" smtClean="0">
                <a:latin typeface="Britannic Bold" panose="020B0903060703020204" pitchFamily="34" charset="0"/>
              </a:rPr>
              <a:t> </a:t>
            </a:r>
            <a:r>
              <a:rPr sz="3600" lang="id-ID" smtClean="0">
                <a:latin typeface="Britannic Bold" panose="020B0903060703020204" pitchFamily="34" charset="0"/>
              </a:rPr>
              <a:t>Array</a:t>
            </a:r>
            <a:r>
              <a:rPr sz="3600" lang="en-US" smtClean="0">
                <a:latin typeface="Britannic Bold" panose="020B0903060703020204" pitchFamily="34" charset="0"/>
              </a:rPr>
              <a:t> </a:t>
            </a:r>
            <a:r>
              <a:rPr dirty="0" sz="3600" lang="en-US" smtClean="0">
                <a:latin typeface="Britannic Bold" panose="020B0903060703020204" pitchFamily="34" charset="0"/>
              </a:rPr>
              <a:t>2 </a:t>
            </a:r>
            <a:r>
              <a:rPr dirty="0" sz="3600" lang="en-US" err="1" smtClean="0">
                <a:latin typeface="Britannic Bold" panose="020B0903060703020204" pitchFamily="34" charset="0"/>
              </a:rPr>
              <a:t>Dimensi</a:t>
            </a:r>
            <a:endParaRPr dirty="0" sz="3600" lang="en-US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048607" name="Rectangle 3"/>
          <p:cNvSpPr/>
          <p:nvPr/>
        </p:nvSpPr>
        <p:spPr>
          <a:xfrm>
            <a:off x="244364" y="1087270"/>
            <a:ext cx="11506585" cy="923330"/>
          </a:xfrm>
          <a:prstGeom prst="rect"/>
        </p:spPr>
        <p:txBody>
          <a:bodyPr wrap="square">
            <a:spAutoFit/>
          </a:bodyPr>
          <a:p>
            <a:pPr algn="just" indent="-3429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umum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pendeklarasian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array 2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dimensi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hampir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1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dimensi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saja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menambahkan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atribut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matriks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</a:p>
        </p:txBody>
      </p:sp>
      <p:sp>
        <p:nvSpPr>
          <p:cNvPr id="1048608" name="Rectangle 8"/>
          <p:cNvSpPr/>
          <p:nvPr/>
        </p:nvSpPr>
        <p:spPr>
          <a:xfrm>
            <a:off x="101413" y="95533"/>
            <a:ext cx="11976856" cy="6660890"/>
          </a:xfrm>
          <a:prstGeom prst="rect"/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599993" y="3803792"/>
            <a:ext cx="4979696" cy="2263498"/>
          </a:xfrm>
          <a:prstGeom prst="rect"/>
          <a:ln>
            <a:solidFill>
              <a:schemeClr val="tx1"/>
            </a:solidFill>
          </a:ln>
        </p:spPr>
      </p:pic>
      <p:sp>
        <p:nvSpPr>
          <p:cNvPr id="1048609" name="Rectangle 11"/>
          <p:cNvSpPr/>
          <p:nvPr/>
        </p:nvSpPr>
        <p:spPr>
          <a:xfrm>
            <a:off x="1246789" y="2568823"/>
            <a:ext cx="1579820" cy="507831"/>
          </a:xfrm>
          <a:prstGeom prst="rect"/>
        </p:spPr>
        <p:txBody>
          <a:bodyPr wrap="square">
            <a:spAutoFit/>
          </a:bodyPr>
          <a:p>
            <a:pPr algn="just" lvl="1" marL="114300">
              <a:lnSpc>
                <a:spcPct val="150000"/>
              </a:lnSpc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</a:t>
            </a:r>
          </a:p>
        </p:txBody>
      </p:sp>
      <p:sp>
        <p:nvSpPr>
          <p:cNvPr id="1048610" name="Rectangle 13"/>
          <p:cNvSpPr/>
          <p:nvPr/>
        </p:nvSpPr>
        <p:spPr>
          <a:xfrm>
            <a:off x="3466991" y="2572208"/>
            <a:ext cx="1579820" cy="497839"/>
          </a:xfrm>
          <a:prstGeom prst="rect"/>
        </p:spPr>
        <p:txBody>
          <a:bodyPr wrap="square">
            <a:spAutoFit/>
          </a:bodyPr>
          <a:p>
            <a:pPr algn="just" lvl="1" marL="114300">
              <a:lnSpc>
                <a:spcPct val="150000"/>
              </a:lnSpc>
            </a:pP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Nama array</a:t>
            </a:r>
          </a:p>
        </p:txBody>
      </p:sp>
      <p:sp>
        <p:nvSpPr>
          <p:cNvPr id="1048611" name="Rectangle 14"/>
          <p:cNvSpPr/>
          <p:nvPr/>
        </p:nvSpPr>
        <p:spPr>
          <a:xfrm>
            <a:off x="5972276" y="2560772"/>
            <a:ext cx="1923312" cy="507831"/>
          </a:xfrm>
          <a:prstGeom prst="rect"/>
        </p:spPr>
        <p:txBody>
          <a:bodyPr wrap="square">
            <a:spAutoFit/>
          </a:bodyPr>
          <a:p>
            <a:pPr algn="just" lvl="1" marL="114300">
              <a:lnSpc>
                <a:spcPct val="150000"/>
              </a:lnSpc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BARIS</a:t>
            </a:r>
          </a:p>
        </p:txBody>
      </p:sp>
      <p:sp>
        <p:nvSpPr>
          <p:cNvPr id="1048612" name="Rectangle 15"/>
          <p:cNvSpPr/>
          <p:nvPr/>
        </p:nvSpPr>
        <p:spPr>
          <a:xfrm>
            <a:off x="8535970" y="2568823"/>
            <a:ext cx="2089035" cy="507831"/>
          </a:xfrm>
          <a:prstGeom prst="rect"/>
        </p:spPr>
        <p:txBody>
          <a:bodyPr wrap="square">
            <a:spAutoFit/>
          </a:bodyPr>
          <a:p>
            <a:pPr algn="just" lvl="1" marL="114300">
              <a:lnSpc>
                <a:spcPct val="150000"/>
              </a:lnSpc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KOLOM</a:t>
            </a:r>
          </a:p>
        </p:txBody>
      </p:sp>
      <p:cxnSp>
        <p:nvCxnSpPr>
          <p:cNvPr id="3145732" name="Elbow Connector 7"/>
          <p:cNvCxnSpPr>
            <a:cxnSpLocks/>
            <a:stCxn id="1048609" idx="2"/>
          </p:cNvCxnSpPr>
          <p:nvPr/>
        </p:nvCxnSpPr>
        <p:spPr>
          <a:xfrm rot="16200000" flipH="1">
            <a:off x="2054345" y="3059008"/>
            <a:ext cx="1528003" cy="1563294"/>
          </a:xfrm>
          <a:prstGeom prst="bentConnector2"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Arrow Connector 19"/>
          <p:cNvCxnSpPr>
            <a:cxnSpLocks/>
          </p:cNvCxnSpPr>
          <p:nvPr/>
        </p:nvCxnSpPr>
        <p:spPr>
          <a:xfrm>
            <a:off x="4289559" y="2975867"/>
            <a:ext cx="478385" cy="1563474"/>
          </a:xfrm>
          <a:prstGeom prst="straightConnector1"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Arrow Connector 20"/>
          <p:cNvCxnSpPr>
            <a:cxnSpLocks/>
          </p:cNvCxnSpPr>
          <p:nvPr/>
        </p:nvCxnSpPr>
        <p:spPr>
          <a:xfrm flipH="1">
            <a:off x="5726067" y="3026260"/>
            <a:ext cx="1240524" cy="1480423"/>
          </a:xfrm>
          <a:prstGeom prst="straightConnector1"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Arrow Connector 23"/>
          <p:cNvCxnSpPr>
            <a:cxnSpLocks/>
          </p:cNvCxnSpPr>
          <p:nvPr/>
        </p:nvCxnSpPr>
        <p:spPr>
          <a:xfrm flipH="1">
            <a:off x="6325189" y="3041183"/>
            <a:ext cx="3136671" cy="1465500"/>
          </a:xfrm>
          <a:prstGeom prst="straightConnector1"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/>
        </p:spPr>
      </p:pic>
      <p:sp>
        <p:nvSpPr>
          <p:cNvPr id="1048616" name="Title 1"/>
          <p:cNvSpPr txBox="1"/>
          <p:nvPr/>
        </p:nvSpPr>
        <p:spPr>
          <a:xfrm>
            <a:off x="994292" y="391890"/>
            <a:ext cx="10072047" cy="733478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dirty="0" sz="3600" lang="en-US" err="1" smtClean="0">
                <a:latin typeface="Britannic Bold" panose="020B0903060703020204" pitchFamily="34" charset="0"/>
              </a:rPr>
              <a:t>Pengisian</a:t>
            </a:r>
            <a:r>
              <a:rPr dirty="0" sz="3600" lang="en-US" smtClean="0">
                <a:latin typeface="Britannic Bold" panose="020B0903060703020204" pitchFamily="34" charset="0"/>
              </a:rPr>
              <a:t> </a:t>
            </a:r>
            <a:r>
              <a:rPr dirty="0" sz="3600" lang="en-US" err="1" smtClean="0">
                <a:latin typeface="Britannic Bold" panose="020B0903060703020204" pitchFamily="34" charset="0"/>
              </a:rPr>
              <a:t>Nilai</a:t>
            </a:r>
            <a:r>
              <a:rPr dirty="0" sz="3600" lang="en-US" smtClean="0">
                <a:latin typeface="Britannic Bold" panose="020B0903060703020204" pitchFamily="34" charset="0"/>
              </a:rPr>
              <a:t> Array 2 </a:t>
            </a:r>
            <a:r>
              <a:rPr dirty="0" sz="3600" lang="en-US" err="1" smtClean="0">
                <a:latin typeface="Britannic Bold" panose="020B0903060703020204" pitchFamily="34" charset="0"/>
              </a:rPr>
              <a:t>Dimensi</a:t>
            </a:r>
            <a:r>
              <a:rPr dirty="0" sz="3600" lang="en-US" smtClean="0">
                <a:latin typeface="Britannic Bold" panose="020B0903060703020204" pitchFamily="34" charset="0"/>
              </a:rPr>
              <a:t> - A</a:t>
            </a:r>
            <a:endParaRPr dirty="0" sz="3600" lang="en-US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048617" name="Rectangle 3"/>
          <p:cNvSpPr/>
          <p:nvPr/>
        </p:nvSpPr>
        <p:spPr>
          <a:xfrm>
            <a:off x="244364" y="1087270"/>
            <a:ext cx="11506585" cy="923330"/>
          </a:xfrm>
          <a:prstGeom prst="rect"/>
        </p:spPr>
        <p:txBody>
          <a:bodyPr wrap="square">
            <a:spAutoFit/>
          </a:bodyPr>
          <a:p>
            <a:pPr algn="just" indent="-3429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cara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pengisian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dimensi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. Cara yang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pertama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langsung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mengisikan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setelah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1048618" name="Rectangle 8"/>
          <p:cNvSpPr/>
          <p:nvPr/>
        </p:nvSpPr>
        <p:spPr>
          <a:xfrm>
            <a:off x="101413" y="95533"/>
            <a:ext cx="11976856" cy="6660890"/>
          </a:xfrm>
          <a:prstGeom prst="rect"/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00033" y="2547355"/>
            <a:ext cx="5304111" cy="3412571"/>
          </a:xfrm>
          <a:prstGeom prst="rect"/>
          <a:ln>
            <a:solidFill>
              <a:schemeClr val="tx1"/>
            </a:solidFill>
          </a:ln>
        </p:spPr>
      </p:pic>
      <p:sp>
        <p:nvSpPr>
          <p:cNvPr id="1048619" name="Rectangle 16"/>
          <p:cNvSpPr/>
          <p:nvPr/>
        </p:nvSpPr>
        <p:spPr>
          <a:xfrm>
            <a:off x="6286499" y="2490484"/>
            <a:ext cx="5464449" cy="3416320"/>
          </a:xfrm>
          <a:prstGeom prst="rect"/>
        </p:spPr>
        <p:txBody>
          <a:bodyPr wrap="square">
            <a:spAutoFit/>
          </a:bodyPr>
          <a:p>
            <a:pPr algn="just" indent="-3429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b="1"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INGAT !!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selalu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dimulai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urutan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– 0 ,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berukuran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3 ,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tersedia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b="1"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b="1"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0 </a:t>
            </a:r>
            <a:r>
              <a:rPr b="1"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b="1"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2</a:t>
            </a:r>
          </a:p>
          <a:p>
            <a:pPr algn="just" indent="-3429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Gunakan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b="1"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b="1"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b="1"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kotak</a:t>
            </a:r>
            <a:r>
              <a:rPr b="1"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“[ ]”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saat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array,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sedangkan</a:t>
            </a:r>
            <a:r>
              <a:rPr dirty="0"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pengisian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array,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gunakan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b="1"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b="1"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b="1"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kurawal</a:t>
            </a:r>
            <a:r>
              <a:rPr b="1"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“{ }”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kebalik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:D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/>
        </p:spPr>
      </p:pic>
      <p:sp>
        <p:nvSpPr>
          <p:cNvPr id="1048623" name="Title 1"/>
          <p:cNvSpPr txBox="1"/>
          <p:nvPr/>
        </p:nvSpPr>
        <p:spPr>
          <a:xfrm>
            <a:off x="994292" y="391890"/>
            <a:ext cx="10072047" cy="733478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dirty="0" sz="3600" lang="en-US" err="1" smtClean="0">
                <a:latin typeface="Britannic Bold" panose="020B0903060703020204" pitchFamily="34" charset="0"/>
              </a:rPr>
              <a:t>Pengisian</a:t>
            </a:r>
            <a:r>
              <a:rPr dirty="0" sz="3600" lang="en-US" smtClean="0">
                <a:latin typeface="Britannic Bold" panose="020B0903060703020204" pitchFamily="34" charset="0"/>
              </a:rPr>
              <a:t> </a:t>
            </a:r>
            <a:r>
              <a:rPr dirty="0" sz="3600" lang="en-US" err="1" smtClean="0">
                <a:latin typeface="Britannic Bold" panose="020B0903060703020204" pitchFamily="34" charset="0"/>
              </a:rPr>
              <a:t>Nilai</a:t>
            </a:r>
            <a:r>
              <a:rPr dirty="0" sz="3600" lang="en-US" smtClean="0">
                <a:latin typeface="Britannic Bold" panose="020B0903060703020204" pitchFamily="34" charset="0"/>
              </a:rPr>
              <a:t> Array 2 </a:t>
            </a:r>
            <a:r>
              <a:rPr dirty="0" sz="3600" lang="en-US" err="1" smtClean="0">
                <a:latin typeface="Britannic Bold" panose="020B0903060703020204" pitchFamily="34" charset="0"/>
              </a:rPr>
              <a:t>Dimensi</a:t>
            </a:r>
            <a:r>
              <a:rPr dirty="0" sz="3600" lang="en-US" smtClean="0">
                <a:latin typeface="Britannic Bold" panose="020B0903060703020204" pitchFamily="34" charset="0"/>
              </a:rPr>
              <a:t> - B</a:t>
            </a:r>
            <a:endParaRPr dirty="0" sz="3600" lang="en-US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048624" name="Rectangle 3"/>
          <p:cNvSpPr/>
          <p:nvPr/>
        </p:nvSpPr>
        <p:spPr>
          <a:xfrm>
            <a:off x="6160946" y="1462387"/>
            <a:ext cx="5753293" cy="1754326"/>
          </a:xfrm>
          <a:prstGeom prst="rect"/>
        </p:spPr>
        <p:txBody>
          <a:bodyPr wrap="square">
            <a:spAutoFit/>
          </a:bodyPr>
          <a:p>
            <a:pPr algn="just" indent="-3429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Cara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kedua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langsung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mengakses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posisi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berdasarkan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indeksnya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memberikan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nilainya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assignment “=“.</a:t>
            </a:r>
          </a:p>
        </p:txBody>
      </p:sp>
      <p:sp>
        <p:nvSpPr>
          <p:cNvPr id="1048625" name="Rectangle 8"/>
          <p:cNvSpPr/>
          <p:nvPr/>
        </p:nvSpPr>
        <p:spPr>
          <a:xfrm>
            <a:off x="101413" y="95533"/>
            <a:ext cx="11976856" cy="6660890"/>
          </a:xfrm>
          <a:prstGeom prst="rect"/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5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82223" y="1476911"/>
            <a:ext cx="5707618" cy="4927969"/>
          </a:xfrm>
          <a:prstGeom prst="rect"/>
          <a:ln>
            <a:solidFill>
              <a:schemeClr val="tx1"/>
            </a:solidFill>
          </a:ln>
        </p:spPr>
      </p:pic>
      <p:sp>
        <p:nvSpPr>
          <p:cNvPr id="1048626" name="Rectangle 9"/>
          <p:cNvSpPr/>
          <p:nvPr/>
        </p:nvSpPr>
        <p:spPr>
          <a:xfrm>
            <a:off x="6138828" y="3766005"/>
            <a:ext cx="5753293" cy="1754326"/>
          </a:xfrm>
          <a:prstGeom prst="rect"/>
        </p:spPr>
        <p:txBody>
          <a:bodyPr wrap="square">
            <a:spAutoFit/>
          </a:bodyPr>
          <a:p>
            <a:pPr algn="just" indent="-3429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Hati-hati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indeksnya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b="1"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INGAT!! 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selalu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dimulai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posisi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0 (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mengingatkan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lagi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biar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lupa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hhhhahaaha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~ :D 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/>
        </p:spPr>
      </p:pic>
      <p:sp>
        <p:nvSpPr>
          <p:cNvPr id="1048630" name="Title 1"/>
          <p:cNvSpPr txBox="1"/>
          <p:nvPr/>
        </p:nvSpPr>
        <p:spPr>
          <a:xfrm>
            <a:off x="994292" y="391890"/>
            <a:ext cx="10072047" cy="733478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dirty="0" sz="3600" lang="en-US" err="1" smtClean="0">
                <a:latin typeface="Britannic Bold" panose="020B0903060703020204" pitchFamily="34" charset="0"/>
              </a:rPr>
              <a:t>Pengisian</a:t>
            </a:r>
            <a:r>
              <a:rPr dirty="0" sz="3600" lang="en-US" smtClean="0">
                <a:latin typeface="Britannic Bold" panose="020B0903060703020204" pitchFamily="34" charset="0"/>
              </a:rPr>
              <a:t> </a:t>
            </a:r>
            <a:r>
              <a:rPr dirty="0" sz="3600" lang="en-US" err="1" smtClean="0">
                <a:latin typeface="Britannic Bold" panose="020B0903060703020204" pitchFamily="34" charset="0"/>
              </a:rPr>
              <a:t>Nilai</a:t>
            </a:r>
            <a:r>
              <a:rPr dirty="0" sz="3600" lang="en-US" smtClean="0">
                <a:latin typeface="Britannic Bold" panose="020B0903060703020204" pitchFamily="34" charset="0"/>
              </a:rPr>
              <a:t> Array 2 </a:t>
            </a:r>
            <a:r>
              <a:rPr dirty="0" sz="3600" lang="en-US" err="1" smtClean="0">
                <a:latin typeface="Britannic Bold" panose="020B0903060703020204" pitchFamily="34" charset="0"/>
              </a:rPr>
              <a:t>Dimensi</a:t>
            </a:r>
            <a:r>
              <a:rPr dirty="0" sz="3600" lang="en-US" smtClean="0">
                <a:latin typeface="Britannic Bold" panose="020B0903060703020204" pitchFamily="34" charset="0"/>
              </a:rPr>
              <a:t> - C</a:t>
            </a:r>
            <a:endParaRPr dirty="0" sz="3600" lang="en-US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048631" name="Rectangle 3"/>
          <p:cNvSpPr/>
          <p:nvPr/>
        </p:nvSpPr>
        <p:spPr>
          <a:xfrm>
            <a:off x="6774907" y="1573245"/>
            <a:ext cx="4833257" cy="4247317"/>
          </a:xfrm>
          <a:prstGeom prst="rect"/>
        </p:spPr>
        <p:txBody>
          <a:bodyPr wrap="square">
            <a:spAutoFit/>
          </a:bodyPr>
          <a:p>
            <a:pPr algn="just" indent="-3429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Cara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ketiga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(paling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populer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) ,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dirty="0"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Input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user.</a:t>
            </a:r>
          </a:p>
          <a:p>
            <a:pPr algn="just" indent="-3429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perulangannya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2D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nested for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atribut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kolom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baris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algn="just" indent="-3429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Sedangkan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array 1D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1 for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atribut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baris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saja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algn="just" indent="-3429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Dibedakan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teman-teman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:D</a:t>
            </a:r>
          </a:p>
        </p:txBody>
      </p:sp>
      <p:sp>
        <p:nvSpPr>
          <p:cNvPr id="1048632" name="Rectangle 8"/>
          <p:cNvSpPr/>
          <p:nvPr/>
        </p:nvSpPr>
        <p:spPr>
          <a:xfrm>
            <a:off x="101413" y="95533"/>
            <a:ext cx="11976856" cy="6660890"/>
          </a:xfrm>
          <a:prstGeom prst="rect"/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24507" y="1276887"/>
            <a:ext cx="6023252" cy="5162787"/>
          </a:xfrm>
          <a:prstGeom prst="rect"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3201" y="283182"/>
            <a:ext cx="1301038" cy="993706"/>
          </a:xfrm>
          <a:prstGeom prst="rect"/>
        </p:spPr>
      </p:pic>
      <p:sp>
        <p:nvSpPr>
          <p:cNvPr id="1048636" name="Title 1"/>
          <p:cNvSpPr txBox="1"/>
          <p:nvPr/>
        </p:nvSpPr>
        <p:spPr>
          <a:xfrm>
            <a:off x="994292" y="391890"/>
            <a:ext cx="10072047" cy="733478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dirty="0" sz="3600" lang="en-US" err="1" smtClean="0">
                <a:latin typeface="Britannic Bold" panose="020B0903060703020204" pitchFamily="34" charset="0"/>
              </a:rPr>
              <a:t>Menampilkan</a:t>
            </a:r>
            <a:r>
              <a:rPr dirty="0" sz="3600" lang="en-US" smtClean="0">
                <a:latin typeface="Britannic Bold" panose="020B0903060703020204" pitchFamily="34" charset="0"/>
              </a:rPr>
              <a:t> </a:t>
            </a:r>
            <a:r>
              <a:rPr dirty="0" sz="3600" lang="en-US" err="1" smtClean="0">
                <a:latin typeface="Britannic Bold" panose="020B0903060703020204" pitchFamily="34" charset="0"/>
              </a:rPr>
              <a:t>isi</a:t>
            </a:r>
            <a:r>
              <a:rPr dirty="0" sz="3600" lang="en-US" smtClean="0">
                <a:latin typeface="Britannic Bold" panose="020B0903060703020204" pitchFamily="34" charset="0"/>
              </a:rPr>
              <a:t> array 2 </a:t>
            </a:r>
            <a:r>
              <a:rPr dirty="0" sz="3600" lang="en-US" err="1" smtClean="0">
                <a:latin typeface="Britannic Bold" panose="020B0903060703020204" pitchFamily="34" charset="0"/>
              </a:rPr>
              <a:t>Dimensi</a:t>
            </a:r>
            <a:endParaRPr dirty="0" sz="3600" lang="en-US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048637" name="Rectangle 3"/>
          <p:cNvSpPr/>
          <p:nvPr/>
        </p:nvSpPr>
        <p:spPr>
          <a:xfrm>
            <a:off x="7003511" y="1475271"/>
            <a:ext cx="4833257" cy="3000821"/>
          </a:xfrm>
          <a:prstGeom prst="rect"/>
        </p:spPr>
        <p:txBody>
          <a:bodyPr wrap="square">
            <a:spAutoFit/>
          </a:bodyPr>
          <a:p>
            <a:pPr algn="just" indent="-3429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disamping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output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looping FOR.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mirip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input yang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nested loop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atribut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baris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kolom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algn="just" indent="-3429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Penampakan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Outputnya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dirty="0"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dirty="0"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~.</a:t>
            </a:r>
          </a:p>
        </p:txBody>
      </p:sp>
      <p:sp>
        <p:nvSpPr>
          <p:cNvPr id="1048638" name="Rectangle 8"/>
          <p:cNvSpPr/>
          <p:nvPr/>
        </p:nvSpPr>
        <p:spPr>
          <a:xfrm>
            <a:off x="101413" y="95533"/>
            <a:ext cx="11976856" cy="6660890"/>
          </a:xfrm>
          <a:prstGeom prst="rect"/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9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39121" y="1421725"/>
            <a:ext cx="6484194" cy="4742806"/>
          </a:xfrm>
          <a:prstGeom prst="rect"/>
          <a:ln>
            <a:solidFill>
              <a:schemeClr val="tx1"/>
            </a:solidFill>
          </a:ln>
        </p:spPr>
      </p:pic>
      <p:pic>
        <p:nvPicPr>
          <p:cNvPr id="2097170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346516" y="4595736"/>
            <a:ext cx="3719823" cy="1568795"/>
          </a:xfrm>
          <a:prstGeom prst="rect"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63000"/>
          </a:schemeClr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891070" y="305912"/>
            <a:ext cx="2030471" cy="1550832"/>
          </a:xfrm>
          <a:prstGeom prst="rect"/>
        </p:spPr>
      </p:pic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414868" y="1975766"/>
            <a:ext cx="11349945" cy="1358705"/>
          </a:xfrm>
        </p:spPr>
        <p:txBody>
          <a:bodyPr>
            <a:normAutofit fontScale="90000"/>
          </a:bodyPr>
          <a:p>
            <a:pPr algn="ctr"/>
            <a:r>
              <a:rPr dirty="0" sz="54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Latihan</a:t>
            </a:r>
            <a:r>
              <a:rPr dirty="0" sz="54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dirty="0" sz="54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Soal</a:t>
            </a:r>
            <a:r>
              <a:rPr dirty="0" sz="54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– Array 2 </a:t>
            </a:r>
            <a:r>
              <a:rPr dirty="0" sz="54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Dimensi</a:t>
            </a:r>
            <a:r>
              <a:rPr dirty="0" sz="54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dirty="0" sz="54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</a:br>
            <a:r>
              <a:rPr dirty="0" sz="54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Analisa</a:t>
            </a:r>
            <a:r>
              <a:rPr dirty="0" sz="54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dirty="0" sz="54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Studi</a:t>
            </a:r>
            <a:r>
              <a:rPr dirty="0" sz="54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dirty="0" sz="54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Kasus</a:t>
            </a:r>
            <a:r>
              <a:rPr dirty="0" sz="54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dirty="0" sz="5400" lang="en-US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Sederhana</a:t>
            </a:r>
            <a:endParaRPr dirty="0" sz="6000" lang="en-US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83405" y="3429000"/>
            <a:ext cx="3050864" cy="2965059"/>
          </a:xfrm>
          <a:prstGeom prst="rect"/>
        </p:spPr>
      </p:pic>
      <p:pic>
        <p:nvPicPr>
          <p:cNvPr id="2097173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414868" y="368330"/>
            <a:ext cx="1860517" cy="1488414"/>
          </a:xfrm>
          <a:prstGeom prst="rect"/>
          <a:noFill/>
        </p:spPr>
      </p:pic>
      <p:sp>
        <p:nvSpPr>
          <p:cNvPr id="1048643" name="Rectangle 7"/>
          <p:cNvSpPr/>
          <p:nvPr/>
        </p:nvSpPr>
        <p:spPr>
          <a:xfrm>
            <a:off x="101413" y="95533"/>
            <a:ext cx="11976856" cy="6660890"/>
          </a:xfrm>
          <a:prstGeom prst="rect"/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Muhammad Adhi</dc:creator>
  <cp:lastModifiedBy>LABDAS</cp:lastModifiedBy>
  <dcterms:created xsi:type="dcterms:W3CDTF">2015-09-16T02:43:49Z</dcterms:created>
  <dcterms:modified xsi:type="dcterms:W3CDTF">2018-12-11T10:36:05Z</dcterms:modified>
</cp:coreProperties>
</file>