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9" r:id="rId3"/>
    <p:sldId id="262" r:id="rId4"/>
    <p:sldId id="261" r:id="rId5"/>
    <p:sldId id="266" r:id="rId6"/>
    <p:sldId id="269" r:id="rId7"/>
    <p:sldId id="268" r:id="rId8"/>
    <p:sldId id="267" r:id="rId9"/>
    <p:sldId id="270" r:id="rId10"/>
    <p:sldId id="274" r:id="rId11"/>
    <p:sldId id="272" r:id="rId12"/>
    <p:sldId id="280" r:id="rId13"/>
    <p:sldId id="276" r:id="rId14"/>
    <p:sldId id="288" r:id="rId15"/>
    <p:sldId id="289" r:id="rId16"/>
    <p:sldId id="28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B947E6B-EC34-428E-8BD0-81AD109FE4A6}" type="parTrans" cxnId="{B89C5719-8F06-455D-A8DB-8CA0E6A956A0}">
      <dgm:prSet/>
      <dgm:spPr/>
      <dgm:t>
        <a:bodyPr/>
        <a:lstStyle/>
        <a:p>
          <a:endParaRPr lang="en-US"/>
        </a:p>
      </dgm:t>
    </dgm:pt>
    <dgm:pt modelId="{593DEA86-129E-41B5-AFBC-BAEE5D929D6F}" type="sibTrans" cxnId="{B89C5719-8F06-455D-A8DB-8CA0E6A956A0}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 err="1" smtClean="0"/>
            <a:t>Algoritma</a:t>
          </a:r>
          <a:endParaRPr lang="en-US" dirty="0"/>
        </a:p>
      </dgm:t>
    </dgm:pt>
    <dgm:pt modelId="{F1C0525E-B40C-4F84-A119-8C89614886A2}" type="parTrans" cxnId="{C027F1B2-DCCF-475A-9C34-DCECC5FCECE4}">
      <dgm:prSet/>
      <dgm:spPr/>
      <dgm:t>
        <a:bodyPr/>
        <a:lstStyle/>
        <a:p>
          <a:endParaRPr lang="en-US"/>
        </a:p>
      </dgm:t>
    </dgm:pt>
    <dgm:pt modelId="{C0DE6B57-F6FA-4A71-9DB9-80A6B63E3889}" type="sibTrans" cxnId="{C027F1B2-DCCF-475A-9C34-DCECC5FCECE4}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 err="1" smtClean="0"/>
            <a:t>Penyelesaian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endParaRPr lang="en-US" dirty="0"/>
        </a:p>
      </dgm:t>
    </dgm:pt>
    <dgm:pt modelId="{1F7B0C03-0611-4EBF-A884-126CB81B5DD9}" type="parTrans" cxnId="{15904DF9-1594-4388-862F-E71088C8AE6A}">
      <dgm:prSet/>
      <dgm:spPr/>
      <dgm:t>
        <a:bodyPr/>
        <a:lstStyle/>
        <a:p>
          <a:endParaRPr lang="en-US"/>
        </a:p>
      </dgm:t>
    </dgm:pt>
    <dgm:pt modelId="{6C1CCCD1-4658-41B6-8866-B2F0A9DD336D}" type="sibTrans" cxnId="{15904DF9-1594-4388-862F-E71088C8AE6A}">
      <dgm:prSet/>
      <dgm:spPr/>
      <dgm:t>
        <a:bodyPr/>
        <a:lstStyle/>
        <a:p>
          <a:endParaRPr lang="en-US"/>
        </a:p>
      </dgm:t>
    </dgm:pt>
    <dgm:pt modelId="{D9C443C6-AA2A-40BF-B694-46A58FCE349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33C83AE-28DC-4CEE-A022-765071D97759}" type="parTrans" cxnId="{D404205A-91B4-4AEB-B85B-381A5753D028}">
      <dgm:prSet/>
      <dgm:spPr/>
      <dgm:t>
        <a:bodyPr/>
        <a:lstStyle/>
        <a:p>
          <a:endParaRPr lang="en-US"/>
        </a:p>
      </dgm:t>
    </dgm:pt>
    <dgm:pt modelId="{A4B5D592-D0B0-4A2B-8AB5-DB0EEF582C6A}" type="sibTrans" cxnId="{D404205A-91B4-4AEB-B85B-381A5753D028}">
      <dgm:prSet/>
      <dgm:spPr/>
      <dgm:t>
        <a:bodyPr/>
        <a:lstStyle/>
        <a:p>
          <a:endParaRPr lang="en-US"/>
        </a:p>
      </dgm:t>
    </dgm:pt>
    <dgm:pt modelId="{BC5E2A79-8C74-41FF-8594-C15168E3526D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2879FC90-199E-4ED1-BDCA-0FD8155383F1}" type="parTrans" cxnId="{26B67AF1-1592-4F8A-97DF-4F21C90D5D6B}">
      <dgm:prSet/>
      <dgm:spPr/>
      <dgm:t>
        <a:bodyPr/>
        <a:lstStyle/>
        <a:p>
          <a:endParaRPr lang="en-US"/>
        </a:p>
      </dgm:t>
    </dgm:pt>
    <dgm:pt modelId="{B35425EA-72A4-44A5-98CB-230FD9BFA270}" type="sibTrans" cxnId="{26B67AF1-1592-4F8A-97DF-4F21C90D5D6B}">
      <dgm:prSet/>
      <dgm:spPr/>
      <dgm:t>
        <a:bodyPr/>
        <a:lstStyle/>
        <a:p>
          <a:endParaRPr lang="en-US"/>
        </a:p>
      </dgm:t>
    </dgm:pt>
    <dgm:pt modelId="{0286DE64-36A6-42EC-9E2F-21F7BCE86118}">
      <dgm:prSet phldrT="[Text]"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Bubble Sort</a:t>
          </a:r>
          <a:endParaRPr lang="en-US" dirty="0"/>
        </a:p>
      </dgm:t>
    </dgm:pt>
    <dgm:pt modelId="{F46D5125-E52F-4A94-A254-8450026B9726}" type="parTrans" cxnId="{EADFEAFF-4225-44D0-A62B-CE59A9A3D9B9}">
      <dgm:prSet/>
      <dgm:spPr/>
      <dgm:t>
        <a:bodyPr/>
        <a:lstStyle/>
        <a:p>
          <a:endParaRPr lang="en-US"/>
        </a:p>
      </dgm:t>
    </dgm:pt>
    <dgm:pt modelId="{A2F9AC13-6327-440A-A0A2-7FBF0ADC781F}" type="sibTrans" cxnId="{EADFEAFF-4225-44D0-A62B-CE59A9A3D9B9}">
      <dgm:prSet/>
      <dgm:spPr/>
      <dgm:t>
        <a:bodyPr/>
        <a:lstStyle/>
        <a:p>
          <a:endParaRPr lang="en-US"/>
        </a:p>
      </dgm:t>
    </dgm:pt>
    <dgm:pt modelId="{2DDA884F-75AE-473C-BABC-4BEFBCC2B720}">
      <dgm:prSet phldrT="[Text]"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Selection Sort</a:t>
          </a:r>
          <a:endParaRPr lang="en-US" dirty="0"/>
        </a:p>
      </dgm:t>
    </dgm:pt>
    <dgm:pt modelId="{66D3B512-3FA7-4D61-9591-FFF77F420E99}" type="parTrans" cxnId="{11BFC878-57C8-471C-9037-3D55FB0D945B}">
      <dgm:prSet/>
      <dgm:spPr/>
      <dgm:t>
        <a:bodyPr/>
        <a:lstStyle/>
        <a:p>
          <a:endParaRPr lang="en-US"/>
        </a:p>
      </dgm:t>
    </dgm:pt>
    <dgm:pt modelId="{E5D42C9B-6DF0-47BD-A4FC-818757E2A8C5}" type="sibTrans" cxnId="{11BFC878-57C8-471C-9037-3D55FB0D945B}">
      <dgm:prSet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46A514F-626A-4E99-8007-18ABBE3BCD18}" type="sibTrans" cxnId="{62918C08-F08B-4828-B016-019420EE43D4}">
      <dgm:prSet/>
      <dgm:spPr/>
      <dgm:t>
        <a:bodyPr/>
        <a:lstStyle/>
        <a:p>
          <a:endParaRPr lang="en-US"/>
        </a:p>
      </dgm:t>
    </dgm:pt>
    <dgm:pt modelId="{693F7445-4C7C-41E1-A7C1-481B102F2D47}" type="parTrans" cxnId="{62918C08-F08B-4828-B016-019420EE43D4}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2D28-5F47-44AF-B784-A9528B27C9CF}" type="pres">
      <dgm:prSet presAssocID="{77AD5D3D-22AE-4018-BB7B-2E150E2865FC}" presName="descendantText" presStyleLbl="alignAccFollowNode1" presStyleIdx="0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F672-CE7B-4F3E-AABB-1CCEC7A4F12F}" type="pres">
      <dgm:prSet presAssocID="{593DEA86-129E-41B5-AFBC-BAEE5D929D6F}" presName="sp" presStyleCnt="0"/>
      <dgm:spPr/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1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289A-5B93-4B36-8FF8-7B2EEB3C11F9}" type="pres">
      <dgm:prSet presAssocID="{7863F9E1-6821-462F-A9AC-FAA7B569528E}" presName="descendantText" presStyleLbl="alignAccFollowNode1" presStyleIdx="1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EDE5-D56A-4824-9E70-50403DDECB12}" type="pres">
      <dgm:prSet presAssocID="{046A514F-626A-4E99-8007-18ABBE3BCD18}" presName="sp" presStyleCnt="0"/>
      <dgm:spPr/>
    </dgm:pt>
    <dgm:pt modelId="{EAE22DBB-F025-4B37-A23E-818A6F31F33E}" type="pres">
      <dgm:prSet presAssocID="{D9C443C6-AA2A-40BF-B694-46A58FCE3499}" presName="linNode" presStyleCnt="0"/>
      <dgm:spPr/>
    </dgm:pt>
    <dgm:pt modelId="{4AF85D34-8E20-4B8A-A93F-F5D504958285}" type="pres">
      <dgm:prSet presAssocID="{D9C443C6-AA2A-40BF-B694-46A58FCE3499}" presName="parentText" presStyleLbl="node1" presStyleIdx="2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DE719-A58C-4C8A-9016-E438A05E8188}" type="pres">
      <dgm:prSet presAssocID="{D9C443C6-AA2A-40BF-B694-46A58FCE3499}" presName="descendantText" presStyleLbl="alignAccFollowNode1" presStyleIdx="2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6A7D2-65D3-4867-8471-1978E4E2E1A6}" type="pres">
      <dgm:prSet presAssocID="{A4B5D592-D0B0-4A2B-8AB5-DB0EEF582C6A}" presName="sp" presStyleCnt="0"/>
      <dgm:spPr/>
    </dgm:pt>
    <dgm:pt modelId="{6330549A-E3FE-47E6-B053-D3A99B085234}" type="pres">
      <dgm:prSet presAssocID="{BC5E2A79-8C74-41FF-8594-C15168E3526D}" presName="linNode" presStyleCnt="0"/>
      <dgm:spPr/>
    </dgm:pt>
    <dgm:pt modelId="{C2EDF318-20A3-41FD-A330-083D7CC63511}" type="pres">
      <dgm:prSet presAssocID="{BC5E2A79-8C74-41FF-8594-C15168E3526D}" presName="parentText" presStyleLbl="node1" presStyleIdx="3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ABC2-5840-4E5F-97EC-87C3D75037E9}" type="pres">
      <dgm:prSet presAssocID="{BC5E2A79-8C74-41FF-8594-C15168E3526D}" presName="descendantText" presStyleLbl="alignAccFollowNode1" presStyleIdx="3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897D66-ACC9-4C4C-BFF9-4BD4C4BB1338}" type="presOf" srcId="{2DDA884F-75AE-473C-BABC-4BEFBCC2B720}" destId="{E874ABC2-5840-4E5F-97EC-87C3D75037E9}" srcOrd="0" destOrd="0" presId="urn:microsoft.com/office/officeart/2005/8/layout/vList5"/>
    <dgm:cxn modelId="{03CADF51-66DA-491E-AB1E-A1039AEF490B}" type="presOf" srcId="{297CB415-7200-4F28-ABF6-14639227FEBD}" destId="{F5972D28-5F47-44AF-B784-A9528B27C9CF}" srcOrd="0" destOrd="0" presId="urn:microsoft.com/office/officeart/2005/8/layout/vList5"/>
    <dgm:cxn modelId="{11BFC878-57C8-471C-9037-3D55FB0D945B}" srcId="{BC5E2A79-8C74-41FF-8594-C15168E3526D}" destId="{2DDA884F-75AE-473C-BABC-4BEFBCC2B720}" srcOrd="0" destOrd="0" parTransId="{66D3B512-3FA7-4D61-9591-FFF77F420E99}" sibTransId="{E5D42C9B-6DF0-47BD-A4FC-818757E2A8C5}"/>
    <dgm:cxn modelId="{D404205A-91B4-4AEB-B85B-381A5753D028}" srcId="{6467E482-137B-4FDB-AC1F-894E3B38DF4B}" destId="{D9C443C6-AA2A-40BF-B694-46A58FCE3499}" srcOrd="2" destOrd="0" parTransId="{633C83AE-28DC-4CEE-A022-765071D97759}" sibTransId="{A4B5D592-D0B0-4A2B-8AB5-DB0EEF582C6A}"/>
    <dgm:cxn modelId="{03916474-465E-4201-8947-6EAB5937339D}" type="presOf" srcId="{77AD5D3D-22AE-4018-BB7B-2E150E2865FC}" destId="{511CB694-5835-4BF1-89D5-6BC3B7132837}" srcOrd="0" destOrd="0" presId="urn:microsoft.com/office/officeart/2005/8/layout/vList5"/>
    <dgm:cxn modelId="{26B67AF1-1592-4F8A-97DF-4F21C90D5D6B}" srcId="{6467E482-137B-4FDB-AC1F-894E3B38DF4B}" destId="{BC5E2A79-8C74-41FF-8594-C15168E3526D}" srcOrd="3" destOrd="0" parTransId="{2879FC90-199E-4ED1-BDCA-0FD8155383F1}" sibTransId="{B35425EA-72A4-44A5-98CB-230FD9BFA270}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EADFEAFF-4225-44D0-A62B-CE59A9A3D9B9}" srcId="{D9C443C6-AA2A-40BF-B694-46A58FCE3499}" destId="{0286DE64-36A6-42EC-9E2F-21F7BCE86118}" srcOrd="0" destOrd="0" parTransId="{F46D5125-E52F-4A94-A254-8450026B9726}" sibTransId="{A2F9AC13-6327-440A-A0A2-7FBF0ADC781F}"/>
    <dgm:cxn modelId="{A3394045-63FB-4212-8958-82680D4AA7BE}" type="presOf" srcId="{BC5E2A79-8C74-41FF-8594-C15168E3526D}" destId="{C2EDF318-20A3-41FD-A330-083D7CC63511}" srcOrd="0" destOrd="0" presId="urn:microsoft.com/office/officeart/2005/8/layout/vList5"/>
    <dgm:cxn modelId="{62918C08-F08B-4828-B016-019420EE43D4}" srcId="{6467E482-137B-4FDB-AC1F-894E3B38DF4B}" destId="{7863F9E1-6821-462F-A9AC-FAA7B569528E}" srcOrd="1" destOrd="0" parTransId="{693F7445-4C7C-41E1-A7C1-481B102F2D47}" sibTransId="{046A514F-626A-4E99-8007-18ABBE3BCD18}"/>
    <dgm:cxn modelId="{ADDB36B8-4860-4A4D-A10F-E8913F392FB3}" type="presOf" srcId="{D9C443C6-AA2A-40BF-B694-46A58FCE3499}" destId="{4AF85D34-8E20-4B8A-A93F-F5D504958285}" srcOrd="0" destOrd="0" presId="urn:microsoft.com/office/officeart/2005/8/layout/vList5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6BBAEA5B-7DB3-48B8-B794-04EE0D4E28F9}" type="presOf" srcId="{7863F9E1-6821-462F-A9AC-FAA7B569528E}" destId="{BDBEBA2F-61E5-4BB3-AA16-E134B536A7C6}" srcOrd="0" destOrd="0" presId="urn:microsoft.com/office/officeart/2005/8/layout/vList5"/>
    <dgm:cxn modelId="{2A643D73-489F-4DA6-8186-6CC0B0C15210}" type="presOf" srcId="{889FD60B-B67C-4884-99F5-D7B7BB9C66D4}" destId="{5B1D289A-5B93-4B36-8FF8-7B2EEB3C11F9}" srcOrd="0" destOrd="0" presId="urn:microsoft.com/office/officeart/2005/8/layout/vList5"/>
    <dgm:cxn modelId="{56A26D06-24A2-445C-AF86-419C6732E84B}" type="presOf" srcId="{0286DE64-36A6-42EC-9E2F-21F7BCE86118}" destId="{D5BDE719-A58C-4C8A-9016-E438A05E8188}" srcOrd="0" destOrd="0" presId="urn:microsoft.com/office/officeart/2005/8/layout/vList5"/>
    <dgm:cxn modelId="{C789B617-1CA4-4D61-95E4-C96641C661A9}" type="presOf" srcId="{6467E482-137B-4FDB-AC1F-894E3B38DF4B}" destId="{AA9B8D8E-0A24-4B38-9E47-52D9D7E9E5CF}" srcOrd="0" destOrd="0" presId="urn:microsoft.com/office/officeart/2005/8/layout/vList5"/>
    <dgm:cxn modelId="{AAD27409-212A-4271-B3BA-5C4A9D20A88E}" type="presParOf" srcId="{AA9B8D8E-0A24-4B38-9E47-52D9D7E9E5CF}" destId="{062D4B16-5D2B-4601-9B04-3245FF8CBC9A}" srcOrd="0" destOrd="0" presId="urn:microsoft.com/office/officeart/2005/8/layout/vList5"/>
    <dgm:cxn modelId="{F8C06621-A9CF-4889-94B4-476823A1AED7}" type="presParOf" srcId="{062D4B16-5D2B-4601-9B04-3245FF8CBC9A}" destId="{511CB694-5835-4BF1-89D5-6BC3B7132837}" srcOrd="0" destOrd="0" presId="urn:microsoft.com/office/officeart/2005/8/layout/vList5"/>
    <dgm:cxn modelId="{18A62FDD-993E-4FA6-9BF0-8D56C817D675}" type="presParOf" srcId="{062D4B16-5D2B-4601-9B04-3245FF8CBC9A}" destId="{F5972D28-5F47-44AF-B784-A9528B27C9CF}" srcOrd="1" destOrd="0" presId="urn:microsoft.com/office/officeart/2005/8/layout/vList5"/>
    <dgm:cxn modelId="{77562BE9-55D2-4F7E-A859-C729C7A02D19}" type="presParOf" srcId="{AA9B8D8E-0A24-4B38-9E47-52D9D7E9E5CF}" destId="{A50BF672-CE7B-4F3E-AABB-1CCEC7A4F12F}" srcOrd="1" destOrd="0" presId="urn:microsoft.com/office/officeart/2005/8/layout/vList5"/>
    <dgm:cxn modelId="{1AC3F7C5-A4BD-4FDD-8455-B26AB71692FA}" type="presParOf" srcId="{AA9B8D8E-0A24-4B38-9E47-52D9D7E9E5CF}" destId="{A51AABDE-9393-4CD2-A73D-2A396BF08D8A}" srcOrd="2" destOrd="0" presId="urn:microsoft.com/office/officeart/2005/8/layout/vList5"/>
    <dgm:cxn modelId="{B34DADE3-B45C-466B-A90D-331E08A08F8C}" type="presParOf" srcId="{A51AABDE-9393-4CD2-A73D-2A396BF08D8A}" destId="{BDBEBA2F-61E5-4BB3-AA16-E134B536A7C6}" srcOrd="0" destOrd="0" presId="urn:microsoft.com/office/officeart/2005/8/layout/vList5"/>
    <dgm:cxn modelId="{70D9240E-1E78-40F9-B1A0-7F8FA2EFC6ED}" type="presParOf" srcId="{A51AABDE-9393-4CD2-A73D-2A396BF08D8A}" destId="{5B1D289A-5B93-4B36-8FF8-7B2EEB3C11F9}" srcOrd="1" destOrd="0" presId="urn:microsoft.com/office/officeart/2005/8/layout/vList5"/>
    <dgm:cxn modelId="{2EDFBF6A-AE74-4EFC-98DF-99992CB231C5}" type="presParOf" srcId="{AA9B8D8E-0A24-4B38-9E47-52D9D7E9E5CF}" destId="{662AEDE5-D56A-4824-9E70-50403DDECB12}" srcOrd="3" destOrd="0" presId="urn:microsoft.com/office/officeart/2005/8/layout/vList5"/>
    <dgm:cxn modelId="{7773C0C0-D99B-499F-9334-4B2F8117E177}" type="presParOf" srcId="{AA9B8D8E-0A24-4B38-9E47-52D9D7E9E5CF}" destId="{EAE22DBB-F025-4B37-A23E-818A6F31F33E}" srcOrd="4" destOrd="0" presId="urn:microsoft.com/office/officeart/2005/8/layout/vList5"/>
    <dgm:cxn modelId="{9F49B8E7-F11C-4435-8E4E-780BC31B1A16}" type="presParOf" srcId="{EAE22DBB-F025-4B37-A23E-818A6F31F33E}" destId="{4AF85D34-8E20-4B8A-A93F-F5D504958285}" srcOrd="0" destOrd="0" presId="urn:microsoft.com/office/officeart/2005/8/layout/vList5"/>
    <dgm:cxn modelId="{81FDCC59-6895-4613-8BBD-80DBCC47AB2A}" type="presParOf" srcId="{EAE22DBB-F025-4B37-A23E-818A6F31F33E}" destId="{D5BDE719-A58C-4C8A-9016-E438A05E8188}" srcOrd="1" destOrd="0" presId="urn:microsoft.com/office/officeart/2005/8/layout/vList5"/>
    <dgm:cxn modelId="{22C69575-3855-47F0-9E04-39F938A7CC25}" type="presParOf" srcId="{AA9B8D8E-0A24-4B38-9E47-52D9D7E9E5CF}" destId="{8666A7D2-65D3-4867-8471-1978E4E2E1A6}" srcOrd="5" destOrd="0" presId="urn:microsoft.com/office/officeart/2005/8/layout/vList5"/>
    <dgm:cxn modelId="{B5230EC3-A62C-4CA4-9CD4-1B1041740AA6}" type="presParOf" srcId="{AA9B8D8E-0A24-4B38-9E47-52D9D7E9E5CF}" destId="{6330549A-E3FE-47E6-B053-D3A99B085234}" srcOrd="6" destOrd="0" presId="urn:microsoft.com/office/officeart/2005/8/layout/vList5"/>
    <dgm:cxn modelId="{E6EC3519-9A1F-417A-A887-2CC2A49A86E4}" type="presParOf" srcId="{6330549A-E3FE-47E6-B053-D3A99B085234}" destId="{C2EDF318-20A3-41FD-A330-083D7CC63511}" srcOrd="0" destOrd="0" presId="urn:microsoft.com/office/officeart/2005/8/layout/vList5"/>
    <dgm:cxn modelId="{31C6348F-5397-4FC8-BD56-B617A258B5C1}" type="presParOf" srcId="{6330549A-E3FE-47E6-B053-D3A99B085234}" destId="{E874ABC2-5840-4E5F-97EC-87C3D75037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2D28-5F47-44AF-B784-A9528B27C9CF}">
      <dsp:nvSpPr>
        <dsp:cNvPr id="0" name=""/>
        <dsp:cNvSpPr/>
      </dsp:nvSpPr>
      <dsp:spPr>
        <a:xfrm rot="5400000">
          <a:off x="4351301" y="-2575195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Algoritma</a:t>
          </a:r>
          <a:endParaRPr lang="en-US" sz="2700" kern="1200" dirty="0"/>
        </a:p>
      </dsp:txBody>
      <dsp:txXfrm rot="-5400000">
        <a:off x="1654015" y="168800"/>
        <a:ext cx="6304698" cy="863416"/>
      </dsp:txXfrm>
    </dsp:sp>
    <dsp:sp modelId="{511CB694-5835-4BF1-89D5-6BC3B7132837}">
      <dsp:nvSpPr>
        <dsp:cNvPr id="0" name=""/>
        <dsp:cNvSpPr/>
      </dsp:nvSpPr>
      <dsp:spPr>
        <a:xfrm>
          <a:off x="224177" y="2486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1</a:t>
          </a:r>
          <a:endParaRPr lang="en-US" sz="6000" kern="1200" dirty="0"/>
        </a:p>
      </dsp:txBody>
      <dsp:txXfrm>
        <a:off x="282563" y="60872"/>
        <a:ext cx="1313065" cy="1079271"/>
      </dsp:txXfrm>
    </dsp:sp>
    <dsp:sp modelId="{5B1D289A-5B93-4B36-8FF8-7B2EEB3C11F9}">
      <dsp:nvSpPr>
        <dsp:cNvPr id="0" name=""/>
        <dsp:cNvSpPr/>
      </dsp:nvSpPr>
      <dsp:spPr>
        <a:xfrm rot="5400000">
          <a:off x="4351301" y="-1319350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Penyelesaian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Masalah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dengan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Algoritma</a:t>
          </a:r>
          <a:endParaRPr lang="en-US" sz="2700" kern="1200" dirty="0"/>
        </a:p>
      </dsp:txBody>
      <dsp:txXfrm rot="-5400000">
        <a:off x="1654015" y="1424645"/>
        <a:ext cx="6304698" cy="863416"/>
      </dsp:txXfrm>
    </dsp:sp>
    <dsp:sp modelId="{BDBEBA2F-61E5-4BB3-AA16-E134B536A7C6}">
      <dsp:nvSpPr>
        <dsp:cNvPr id="0" name=""/>
        <dsp:cNvSpPr/>
      </dsp:nvSpPr>
      <dsp:spPr>
        <a:xfrm>
          <a:off x="224177" y="1258331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2</a:t>
          </a:r>
          <a:endParaRPr lang="en-US" sz="6000" kern="1200" dirty="0"/>
        </a:p>
      </dsp:txBody>
      <dsp:txXfrm>
        <a:off x="282563" y="1316717"/>
        <a:ext cx="1313065" cy="1079271"/>
      </dsp:txXfrm>
    </dsp:sp>
    <dsp:sp modelId="{D5BDE719-A58C-4C8A-9016-E438A05E8188}">
      <dsp:nvSpPr>
        <dsp:cNvPr id="0" name=""/>
        <dsp:cNvSpPr/>
      </dsp:nvSpPr>
      <dsp:spPr>
        <a:xfrm rot="5400000">
          <a:off x="4351301" y="-63505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Algoritma</a:t>
          </a:r>
          <a:r>
            <a:rPr lang="en-US" sz="2700" kern="1200" dirty="0" smtClean="0"/>
            <a:t> Bubble Sort</a:t>
          </a:r>
          <a:endParaRPr lang="en-US" sz="2700" kern="1200" dirty="0"/>
        </a:p>
      </dsp:txBody>
      <dsp:txXfrm rot="-5400000">
        <a:off x="1654015" y="2680490"/>
        <a:ext cx="6304698" cy="863416"/>
      </dsp:txXfrm>
    </dsp:sp>
    <dsp:sp modelId="{4AF85D34-8E20-4B8A-A93F-F5D504958285}">
      <dsp:nvSpPr>
        <dsp:cNvPr id="0" name=""/>
        <dsp:cNvSpPr/>
      </dsp:nvSpPr>
      <dsp:spPr>
        <a:xfrm>
          <a:off x="224177" y="2514177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4</a:t>
          </a:r>
          <a:endParaRPr lang="en-US" sz="6000" kern="1200" dirty="0"/>
        </a:p>
      </dsp:txBody>
      <dsp:txXfrm>
        <a:off x="282563" y="2572563"/>
        <a:ext cx="1313065" cy="1079271"/>
      </dsp:txXfrm>
    </dsp:sp>
    <dsp:sp modelId="{E874ABC2-5840-4E5F-97EC-87C3D75037E9}">
      <dsp:nvSpPr>
        <dsp:cNvPr id="0" name=""/>
        <dsp:cNvSpPr/>
      </dsp:nvSpPr>
      <dsp:spPr>
        <a:xfrm rot="5400000">
          <a:off x="4351301" y="1192339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Algoritma</a:t>
          </a:r>
          <a:r>
            <a:rPr lang="en-US" sz="2700" kern="1200" dirty="0" smtClean="0"/>
            <a:t> Selection Sort</a:t>
          </a:r>
          <a:endParaRPr lang="en-US" sz="2700" kern="1200" dirty="0"/>
        </a:p>
      </dsp:txBody>
      <dsp:txXfrm rot="-5400000">
        <a:off x="1654015" y="3936335"/>
        <a:ext cx="6304698" cy="863416"/>
      </dsp:txXfrm>
    </dsp:sp>
    <dsp:sp modelId="{C2EDF318-20A3-41FD-A330-083D7CC63511}">
      <dsp:nvSpPr>
        <dsp:cNvPr id="0" name=""/>
        <dsp:cNvSpPr/>
      </dsp:nvSpPr>
      <dsp:spPr>
        <a:xfrm>
          <a:off x="224177" y="3770022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5</a:t>
          </a:r>
          <a:endParaRPr lang="en-US" sz="6000" kern="1200" dirty="0"/>
        </a:p>
      </dsp:txBody>
      <dsp:txXfrm>
        <a:off x="282563" y="3828408"/>
        <a:ext cx="1313065" cy="107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1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36220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770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Algoritma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Pemrograman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bg1"/>
                </a:solidFill>
              </a:rPr>
              <a:t>Prajanto</a:t>
            </a:r>
            <a:r>
              <a:rPr lang="en-US" sz="1600" b="1" baseline="0" dirty="0" smtClean="0">
                <a:solidFill>
                  <a:schemeClr val="bg1"/>
                </a:solidFill>
              </a:rPr>
              <a:t> </a:t>
            </a:r>
            <a:r>
              <a:rPr lang="en-US" sz="1600" b="1" baseline="0" dirty="0" err="1" smtClean="0">
                <a:solidFill>
                  <a:schemeClr val="bg1"/>
                </a:solidFill>
              </a:rPr>
              <a:t>Wahyu</a:t>
            </a:r>
            <a:r>
              <a:rPr lang="en-US" sz="1600" b="1" baseline="0" dirty="0" smtClean="0">
                <a:solidFill>
                  <a:schemeClr val="bg1"/>
                </a:solidFill>
              </a:rPr>
              <a:t> </a:t>
            </a:r>
            <a:r>
              <a:rPr lang="en-US" sz="1600" b="1" baseline="0" dirty="0" err="1" smtClean="0">
                <a:solidFill>
                  <a:schemeClr val="bg1"/>
                </a:solidFill>
              </a:rPr>
              <a:t>Adi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0642" b="12804"/>
          <a:stretch/>
        </p:blipFill>
        <p:spPr>
          <a:xfrm>
            <a:off x="185105" y="3429000"/>
            <a:ext cx="3306775" cy="2880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Algoritma dan Pemrograman </a:t>
            </a:r>
            <a:r>
              <a:rPr lang="en-US" sz="2800" dirty="0"/>
              <a:t>– </a:t>
            </a:r>
            <a:r>
              <a:rPr lang="id-ID" sz="2800" dirty="0"/>
              <a:t>Pertemuan </a:t>
            </a:r>
            <a:r>
              <a:rPr lang="en-US" sz="2800" dirty="0" smtClean="0"/>
              <a:t>3 &amp; 4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6000" dirty="0" smtClean="0"/>
              <a:t>Sorting (</a:t>
            </a:r>
            <a:r>
              <a:rPr lang="en-US" sz="6000" dirty="0" err="1" smtClean="0"/>
              <a:t>Pengurutan</a:t>
            </a:r>
            <a:r>
              <a:rPr lang="en-US" sz="6000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/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dirty="0"/>
              <a:t>prajanto@dsn.dinus.ac.id</a:t>
            </a:r>
          </a:p>
          <a:p>
            <a:r>
              <a:rPr lang="en-US" dirty="0"/>
              <a:t>+6285 641 73 00 22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dg </a:t>
            </a:r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 smtClean="0"/>
              <a:t>penyelesaian</a:t>
            </a:r>
            <a:r>
              <a:rPr lang="en-US" sz="2600" dirty="0" smtClean="0"/>
              <a:t> </a:t>
            </a:r>
            <a:r>
              <a:rPr lang="en-US" sz="2600" dirty="0"/>
              <a:t>FPB </a:t>
            </a:r>
            <a:endParaRPr lang="en-US" sz="2600" dirty="0" smtClean="0"/>
          </a:p>
          <a:p>
            <a:r>
              <a:rPr lang="en-US" sz="2600" b="1" dirty="0" err="1" smtClean="0"/>
              <a:t>Dengan</a:t>
            </a:r>
            <a:r>
              <a:rPr lang="en-US" sz="2600" b="1" dirty="0" smtClean="0"/>
              <a:t>  </a:t>
            </a:r>
            <a:r>
              <a:rPr lang="en-US" sz="2600" b="1" dirty="0" err="1" smtClean="0"/>
              <a:t>Algoritma</a:t>
            </a:r>
            <a:r>
              <a:rPr lang="en-US" sz="2600" b="1" dirty="0" smtClean="0"/>
              <a:t> Euclidean</a:t>
            </a:r>
          </a:p>
          <a:p>
            <a:pPr marL="354013" indent="0">
              <a:buNone/>
            </a:pPr>
            <a:r>
              <a:rPr lang="en-US" sz="2600" dirty="0" err="1" smtClean="0"/>
              <a:t>Langkah-langkah</a:t>
            </a:r>
            <a:r>
              <a:rPr lang="en-US" sz="2600" dirty="0" smtClean="0"/>
              <a:t> </a:t>
            </a:r>
            <a:r>
              <a:rPr lang="en-US" sz="2600" dirty="0" err="1"/>
              <a:t>menghitung</a:t>
            </a:r>
            <a:r>
              <a:rPr lang="en-US" sz="2600" dirty="0"/>
              <a:t> FPB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:</a:t>
            </a:r>
            <a:endParaRPr lang="id-ID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= 0,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FPB </a:t>
            </a:r>
            <a:r>
              <a:rPr lang="en-US" sz="2600" dirty="0" err="1"/>
              <a:t>adalah</a:t>
            </a:r>
            <a:r>
              <a:rPr lang="en-US" sz="2600" i="1" dirty="0"/>
              <a:t> m </a:t>
            </a:r>
            <a:r>
              <a:rPr lang="en-US" sz="2600" dirty="0" err="1"/>
              <a:t>kemudian</a:t>
            </a:r>
            <a:r>
              <a:rPr lang="en-US" sz="2600" dirty="0"/>
              <a:t> </a:t>
            </a:r>
            <a:r>
              <a:rPr lang="en-US" sz="2600" dirty="0" err="1"/>
              <a:t>berhenti</a:t>
            </a:r>
            <a:r>
              <a:rPr lang="en-US" sz="2600" dirty="0"/>
              <a:t> (</a:t>
            </a:r>
            <a:r>
              <a:rPr lang="en-US" sz="2600" dirty="0" err="1"/>
              <a:t>Selesai</a:t>
            </a:r>
            <a:r>
              <a:rPr lang="en-US" sz="2600" dirty="0"/>
              <a:t>),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langkah</a:t>
            </a:r>
            <a:r>
              <a:rPr lang="en-US" sz="2600" dirty="0"/>
              <a:t> 2</a:t>
            </a:r>
            <a:endParaRPr lang="id-ID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i="1" dirty="0"/>
              <a:t>m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, </a:t>
            </a:r>
            <a:r>
              <a:rPr lang="en-US" sz="2600" dirty="0" err="1"/>
              <a:t>kemudian</a:t>
            </a:r>
            <a:r>
              <a:rPr lang="en-US" sz="2600" dirty="0"/>
              <a:t> </a:t>
            </a:r>
            <a:r>
              <a:rPr lang="en-US" sz="2600" dirty="0" err="1"/>
              <a:t>simpan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sisa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(</a:t>
            </a:r>
            <a:r>
              <a:rPr lang="en-US" sz="2600" i="1" dirty="0"/>
              <a:t>remainder</a:t>
            </a:r>
            <a:r>
              <a:rPr lang="en-US" sz="2600" dirty="0"/>
              <a:t>) </a:t>
            </a:r>
            <a:r>
              <a:rPr lang="en-US" sz="2600" dirty="0" err="1"/>
              <a:t>ke</a:t>
            </a:r>
            <a:r>
              <a:rPr lang="en-US" sz="2600" dirty="0"/>
              <a:t> variable </a:t>
            </a:r>
            <a:r>
              <a:rPr lang="en-US" sz="2600" i="1" dirty="0"/>
              <a:t>r</a:t>
            </a:r>
            <a:endParaRPr lang="id-ID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err="1"/>
              <a:t>Berikan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i="1" dirty="0"/>
              <a:t>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i="1" dirty="0"/>
              <a:t>r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, </a:t>
            </a:r>
            <a:r>
              <a:rPr lang="en-US" sz="2600" dirty="0" err="1"/>
              <a:t>kemudian</a:t>
            </a:r>
            <a:r>
              <a:rPr lang="en-US" sz="2600" dirty="0"/>
              <a:t> </a:t>
            </a:r>
            <a:r>
              <a:rPr lang="en-US" sz="2600" dirty="0" err="1"/>
              <a:t>kembali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langkah</a:t>
            </a:r>
            <a:r>
              <a:rPr lang="en-US" sz="2600" dirty="0"/>
              <a:t> 1</a:t>
            </a:r>
            <a:endParaRPr lang="id-ID" sz="2600" dirty="0"/>
          </a:p>
          <a:p>
            <a:endParaRPr lang="id-ID" sz="26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954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dg </a:t>
            </a:r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/>
              <a:t>FPB </a:t>
            </a:r>
            <a:endParaRPr lang="en-US" dirty="0" smtClean="0"/>
          </a:p>
          <a:p>
            <a:r>
              <a:rPr lang="en-US" b="1" dirty="0" err="1" smtClean="0"/>
              <a:t>Dengan</a:t>
            </a:r>
            <a:r>
              <a:rPr lang="en-US" b="1" dirty="0" smtClean="0"/>
              <a:t>  </a:t>
            </a:r>
            <a:r>
              <a:rPr lang="en-US" b="1" dirty="0" err="1" smtClean="0"/>
              <a:t>Algoritma</a:t>
            </a:r>
            <a:r>
              <a:rPr lang="en-US" b="1" dirty="0" smtClean="0"/>
              <a:t> Euclidean</a:t>
            </a:r>
          </a:p>
          <a:p>
            <a:pPr marL="400050" lvl="1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pseudocode</a:t>
            </a:r>
            <a:r>
              <a:rPr lang="en-US" dirty="0"/>
              <a:t>, </a:t>
            </a:r>
            <a:r>
              <a:rPr lang="en-US" dirty="0" err="1"/>
              <a:t>sbb</a:t>
            </a:r>
            <a:r>
              <a:rPr lang="en-US" dirty="0"/>
              <a:t>:</a:t>
            </a:r>
            <a:endParaRPr lang="id-ID" dirty="0"/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FPB(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Euclidean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FPB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 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7848872" cy="39604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Sorting</a:t>
            </a:r>
            <a:r>
              <a:rPr lang="en-US" dirty="0" smtClean="0"/>
              <a:t> </a:t>
            </a:r>
            <a:r>
              <a:rPr lang="en-US" i="1" dirty="0" smtClean="0"/>
              <a:t>Brute Force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1" dirty="0"/>
              <a:t>Brute force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‘</a:t>
            </a:r>
            <a:r>
              <a:rPr lang="en-US" dirty="0" err="1"/>
              <a:t>mudah</a:t>
            </a:r>
            <a:r>
              <a:rPr lang="en-US" dirty="0"/>
              <a:t>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Kata </a:t>
            </a:r>
            <a:r>
              <a:rPr lang="en-US" i="1" dirty="0"/>
              <a:t>force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computer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 smtClean="0"/>
              <a:t>Brute </a:t>
            </a:r>
            <a:r>
              <a:rPr lang="en-US" i="1" dirty="0"/>
              <a:t>force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popular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i="1" dirty="0"/>
              <a:t>Brute Force.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i="1" dirty="0"/>
              <a:t>brute force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i="1" dirty="0"/>
              <a:t>Selection Sort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/>
              <a:t>Bubble Sort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75705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Selection Sort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Selection sort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pemindaian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(</a:t>
            </a:r>
            <a:r>
              <a:rPr lang="en-US" i="1" dirty="0"/>
              <a:t>sorted list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pemindaian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ke-2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 – 1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ke-2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sorted list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63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Selection Sort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Mengurutkan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diberikan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elemen-elemen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diurutkan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 array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 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diurutkan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to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swap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8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Selection Sort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187325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:</a:t>
            </a:r>
          </a:p>
          <a:p>
            <a:pPr marL="895350" indent="0">
              <a:buNone/>
            </a:pPr>
            <a:endParaRPr lang="en-US" sz="2400" b="1" dirty="0"/>
          </a:p>
          <a:p>
            <a:pPr marL="895350" indent="0">
              <a:buNone/>
            </a:pPr>
            <a:r>
              <a:rPr lang="en-US" sz="2400" b="1" dirty="0" smtClean="0"/>
              <a:t>|</a:t>
            </a:r>
            <a:r>
              <a:rPr lang="en-US" sz="2400" dirty="0">
                <a:solidFill>
                  <a:srgbClr val="FF0000"/>
                </a:solidFill>
              </a:rPr>
              <a:t>90</a:t>
            </a:r>
            <a:r>
              <a:rPr lang="en-US" sz="2400" dirty="0"/>
              <a:t>	50	70	95	30	35	</a:t>
            </a:r>
            <a:r>
              <a:rPr lang="en-US" sz="2400" b="1" dirty="0">
                <a:solidFill>
                  <a:srgbClr val="FF0000"/>
                </a:solidFill>
              </a:rPr>
              <a:t>15</a:t>
            </a: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15	|</a:t>
            </a:r>
            <a:r>
              <a:rPr lang="en-US" sz="2400" dirty="0">
                <a:solidFill>
                  <a:srgbClr val="FF0000"/>
                </a:solidFill>
              </a:rPr>
              <a:t>50</a:t>
            </a:r>
            <a:r>
              <a:rPr lang="en-US" sz="2400" dirty="0"/>
              <a:t>	70	95	</a:t>
            </a:r>
            <a:r>
              <a:rPr lang="en-US" sz="2400" b="1" dirty="0">
                <a:solidFill>
                  <a:srgbClr val="FF0000"/>
                </a:solidFill>
              </a:rPr>
              <a:t>30</a:t>
            </a:r>
            <a:r>
              <a:rPr lang="en-US" sz="2400" dirty="0"/>
              <a:t>	35	90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	15	30	|</a:t>
            </a:r>
            <a:r>
              <a:rPr lang="en-US" sz="2400" dirty="0">
                <a:solidFill>
                  <a:srgbClr val="FF0000"/>
                </a:solidFill>
              </a:rPr>
              <a:t>70</a:t>
            </a:r>
            <a:r>
              <a:rPr lang="en-US" sz="2400" dirty="0"/>
              <a:t>	95	50	</a:t>
            </a:r>
            <a:r>
              <a:rPr lang="en-US" sz="2400" b="1" dirty="0">
                <a:solidFill>
                  <a:srgbClr val="FF0000"/>
                </a:solidFill>
              </a:rPr>
              <a:t>35</a:t>
            </a:r>
            <a:r>
              <a:rPr lang="en-US" sz="2400" dirty="0"/>
              <a:t>	90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	15	30	35	|</a:t>
            </a:r>
            <a:r>
              <a:rPr lang="en-US" sz="2400" dirty="0">
                <a:solidFill>
                  <a:srgbClr val="FF0000"/>
                </a:solidFill>
              </a:rPr>
              <a:t>95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50</a:t>
            </a:r>
            <a:r>
              <a:rPr lang="en-US" sz="2400" dirty="0"/>
              <a:t>	70	90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	15	30	35	50	|</a:t>
            </a:r>
            <a:r>
              <a:rPr lang="en-US" sz="2400" dirty="0">
                <a:solidFill>
                  <a:srgbClr val="FF0000"/>
                </a:solidFill>
              </a:rPr>
              <a:t>95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70</a:t>
            </a:r>
            <a:r>
              <a:rPr lang="en-US" sz="2400" dirty="0"/>
              <a:t>	90	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	15	35	35	50	70	|</a:t>
            </a:r>
            <a:r>
              <a:rPr lang="en-US" sz="2400" dirty="0">
                <a:solidFill>
                  <a:srgbClr val="FF0000"/>
                </a:solidFill>
              </a:rPr>
              <a:t>95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90</a:t>
            </a: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15	35	35	50	70	90	|95</a:t>
            </a:r>
            <a:endParaRPr lang="id-ID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6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lain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brute force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Bubble Sort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/>
              <a:t>bubble sort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menukarnnya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mem-</a:t>
            </a:r>
            <a:r>
              <a:rPr lang="en-US" i="1" dirty="0"/>
              <a:t>bubble up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0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mem-</a:t>
            </a:r>
            <a:r>
              <a:rPr lang="en-US" i="1" dirty="0"/>
              <a:t>bubble up 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ke-2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n – 1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Proses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(0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/>
              <a:t>n-2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bubble sort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, . . .,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/>
              <a:t>j</a:t>
            </a:r>
            <a:r>
              <a:rPr lang="en-US" baseline="-25000" dirty="0"/>
              <a:t>+1</a:t>
            </a:r>
            <a:r>
              <a:rPr lang="en-US" dirty="0"/>
              <a:t>, . . ., </a:t>
            </a:r>
            <a:r>
              <a:rPr lang="en-US" i="1" dirty="0"/>
              <a:t>A</a:t>
            </a:r>
            <a:r>
              <a:rPr lang="en-US" i="1" baseline="-25000" dirty="0"/>
              <a:t>n-i-</a:t>
            </a:r>
            <a:r>
              <a:rPr lang="en-US" baseline="-25000" dirty="0"/>
              <a:t>1</a:t>
            </a:r>
            <a:r>
              <a:rPr lang="en-US" dirty="0"/>
              <a:t> | </a:t>
            </a:r>
            <a:r>
              <a:rPr lang="en-US" i="1" dirty="0"/>
              <a:t> A</a:t>
            </a:r>
            <a:r>
              <a:rPr lang="en-US" i="1" baseline="-25000" dirty="0"/>
              <a:t>n-</a:t>
            </a:r>
            <a:r>
              <a:rPr lang="en-US" i="1" baseline="-25000" dirty="0" err="1"/>
              <a:t>i</a:t>
            </a:r>
            <a:r>
              <a:rPr lang="en-US" dirty="0"/>
              <a:t> ≤ . . .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 A</a:t>
            </a:r>
            <a:r>
              <a:rPr lang="en-US" i="1" baseline="-25000" dirty="0"/>
              <a:t>n-</a:t>
            </a:r>
            <a:r>
              <a:rPr lang="en-US" baseline="-25000" dirty="0"/>
              <a:t>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818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Mengurutkan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diberikan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selection sort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elemen-elemen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diurutkan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 array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 …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-1] yang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diurutkan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6350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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to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2 –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80168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swap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9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90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		70		95		30		35		15</a:t>
            </a:r>
            <a:endParaRPr lang="id-ID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</a:t>
            </a:r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70</a:t>
            </a:r>
            <a:r>
              <a:rPr lang="en-US" dirty="0"/>
              <a:t>		95		30		35		15</a:t>
            </a:r>
            <a:endParaRPr lang="id-ID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90	</a:t>
            </a:r>
            <a:r>
              <a:rPr lang="en-US" dirty="0">
                <a:sym typeface="Symbol"/>
              </a:rPr>
              <a:t>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95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		35		15</a:t>
            </a:r>
            <a:endParaRPr lang="id-ID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90		30		</a:t>
            </a:r>
            <a:r>
              <a:rPr lang="en-US" dirty="0">
                <a:solidFill>
                  <a:srgbClr val="FF0000"/>
                </a:solidFill>
              </a:rPr>
              <a:t>95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		15</a:t>
            </a:r>
            <a:endParaRPr lang="id-ID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90		30		35		</a:t>
            </a:r>
            <a:r>
              <a:rPr lang="en-US" dirty="0">
                <a:solidFill>
                  <a:srgbClr val="FF0000"/>
                </a:solidFill>
              </a:rPr>
              <a:t>95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</a:t>
            </a: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90		30		35		15	|	95</a:t>
            </a:r>
            <a:endParaRPr lang="id-ID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66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Rencana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Perkuliahan</a:t>
            </a:r>
            <a:r>
              <a:rPr lang="en-US" sz="3600" dirty="0" smtClean="0"/>
              <a:t> Semester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42677"/>
              </p:ext>
            </p:extLst>
          </p:nvPr>
        </p:nvGraphicFramePr>
        <p:xfrm>
          <a:off x="381000" y="1396712"/>
          <a:ext cx="396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Pokok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Bahasan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Review </a:t>
                      </a:r>
                      <a:r>
                        <a:rPr lang="en-US" sz="2400" b="0" strike="sngStrike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Kembalian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endParaRPr lang="en-US" sz="2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Sorting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Searching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Review </a:t>
                      </a:r>
                      <a:r>
                        <a:rPr lang="en-US" sz="2400" b="0" dirty="0" err="1" smtClean="0"/>
                        <a:t>Pertemuan</a:t>
                      </a:r>
                      <a:r>
                        <a:rPr lang="en-US" sz="2400" b="0" dirty="0" smtClean="0"/>
                        <a:t> 1</a:t>
                      </a:r>
                      <a:r>
                        <a:rPr lang="en-US" sz="2400" b="0" baseline="0" dirty="0" smtClean="0"/>
                        <a:t> - 6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Ujian</a:t>
                      </a:r>
                      <a:r>
                        <a:rPr lang="en-US" sz="2400" b="1" baseline="0" dirty="0" smtClean="0"/>
                        <a:t> Tengah Semester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76450"/>
              </p:ext>
            </p:extLst>
          </p:nvPr>
        </p:nvGraphicFramePr>
        <p:xfrm>
          <a:off x="4495800" y="1396712"/>
          <a:ext cx="4267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05"/>
                <a:gridCol w="3668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Pokok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Bahasan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err="1" smtClean="0"/>
                        <a:t>Analisis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Rekuren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smtClean="0"/>
                        <a:t>Struck</a:t>
                      </a:r>
                      <a:r>
                        <a:rPr lang="en-US" sz="2400" b="0" baseline="0" dirty="0" smtClean="0"/>
                        <a:t> &amp; ADT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13</a:t>
                      </a:r>
                      <a:endParaRPr lang="en-US" sz="2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smtClean="0"/>
                        <a:t>Pointer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</a:t>
                      </a:r>
                      <a:endParaRPr lang="en-US" sz="24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Presentasi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Proyek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Akhir</a:t>
                      </a:r>
                      <a:r>
                        <a:rPr lang="en-US" sz="2400" b="0" baseline="0" dirty="0" smtClean="0"/>
                        <a:t> / </a:t>
                      </a:r>
                      <a:r>
                        <a:rPr lang="en-US" sz="2400" b="0" baseline="0" dirty="0" err="1" smtClean="0"/>
                        <a:t>Tugas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Besar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Ujian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Akhir</a:t>
                      </a:r>
                      <a:r>
                        <a:rPr lang="en-US" sz="2400" b="1" baseline="0" dirty="0" smtClean="0"/>
                        <a:t> Semester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8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r>
              <a:rPr lang="en-US" dirty="0" smtClean="0"/>
              <a:t>50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 </a:t>
            </a:r>
            <a:r>
              <a:rPr lang="en-US" dirty="0"/>
              <a:t>	70	</a:t>
            </a:r>
            <a:r>
              <a:rPr lang="en-US" dirty="0">
                <a:sym typeface="Symbol"/>
              </a:rPr>
              <a:t>  </a:t>
            </a:r>
            <a:r>
              <a:rPr lang="en-US" dirty="0"/>
              <a:t>	90	</a:t>
            </a:r>
            <a:r>
              <a:rPr lang="en-US" dirty="0">
                <a:sym typeface="Symbol"/>
              </a:rPr>
              <a:t>  </a:t>
            </a:r>
            <a:r>
              <a:rPr lang="en-US" dirty="0"/>
              <a:t>	30		35		15	|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30		</a:t>
            </a:r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		15	|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30		35		</a:t>
            </a:r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	|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70		30		35		15	|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732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</a:t>
            </a:r>
            <a:r>
              <a:rPr lang="en-US" dirty="0">
                <a:sym typeface="Symbol"/>
              </a:rPr>
              <a:t>  </a:t>
            </a:r>
            <a:r>
              <a:rPr lang="en-US" dirty="0"/>
              <a:t>	70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30		35		15	|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30		</a:t>
            </a:r>
            <a:r>
              <a:rPr lang="en-US" dirty="0">
                <a:solidFill>
                  <a:srgbClr val="FF0000"/>
                </a:solidFill>
              </a:rPr>
              <a:t>70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		15	|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30		35		</a:t>
            </a:r>
            <a:r>
              <a:rPr lang="en-US" dirty="0">
                <a:solidFill>
                  <a:srgbClr val="FF0000"/>
                </a:solidFill>
              </a:rPr>
              <a:t>70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	|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50		30		35		15	|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031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		35		15	|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30		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		15	|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30		35		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	</a:t>
            </a:r>
            <a:r>
              <a:rPr lang="en-US" dirty="0"/>
              <a:t>|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30		35		15	|	50	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297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30	</a:t>
            </a:r>
            <a:r>
              <a:rPr lang="en-US" dirty="0">
                <a:sym typeface="Symbol"/>
              </a:rPr>
              <a:t> 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	|	50	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30		15	|	35		50	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846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 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	|	35		50	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15	|	30		35		50		70		90		95</a:t>
            </a:r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en-US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 smtClean="0"/>
          </a:p>
          <a:p>
            <a:pPr marL="0" indent="0">
              <a:buNone/>
              <a:tabLst>
                <a:tab pos="900113" algn="ctr"/>
                <a:tab pos="1524000" algn="ctr"/>
                <a:tab pos="2147888" algn="ctr"/>
                <a:tab pos="2684463" algn="ctr"/>
                <a:tab pos="3222625" algn="ctr"/>
                <a:tab pos="3773488" algn="ctr"/>
                <a:tab pos="4310063" algn="ctr"/>
                <a:tab pos="4848225" algn="ctr"/>
                <a:tab pos="5384800" algn="ctr"/>
                <a:tab pos="5921375" algn="ctr"/>
                <a:tab pos="6459538" algn="ctr"/>
                <a:tab pos="6996113" algn="ctr"/>
                <a:tab pos="7532688" algn="ctr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341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Sekian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9600" b="1" dirty="0" smtClean="0"/>
          </a:p>
          <a:p>
            <a:pPr algn="ctr">
              <a:buNone/>
            </a:pPr>
            <a:r>
              <a:rPr lang="en-US" sz="9600" b="1" dirty="0" smtClean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5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050320"/>
              </p:ext>
            </p:extLst>
          </p:nvPr>
        </p:nvGraphicFramePr>
        <p:xfrm>
          <a:off x="457200" y="1124744"/>
          <a:ext cx="82296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09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/>
              <a:t>?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0642" b="12804"/>
          <a:stretch/>
        </p:blipFill>
        <p:spPr>
          <a:xfrm>
            <a:off x="899592" y="1556791"/>
            <a:ext cx="5544616" cy="48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‘</a:t>
            </a:r>
            <a:r>
              <a:rPr lang="en-US" dirty="0" err="1"/>
              <a:t>Algoritma</a:t>
            </a:r>
            <a:r>
              <a:rPr lang="en-US" dirty="0"/>
              <a:t>’,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 smtClean="0"/>
              <a:t>:</a:t>
            </a:r>
          </a:p>
          <a:p>
            <a:endParaRPr lang="id-ID" dirty="0"/>
          </a:p>
          <a:p>
            <a:pPr marL="0" indent="0" algn="just">
              <a:buNone/>
            </a:pPr>
            <a:r>
              <a:rPr lang="en-US" i="1" dirty="0" err="1" smtClean="0"/>
              <a:t>Algoritma</a:t>
            </a:r>
            <a:r>
              <a:rPr lang="en-US" i="1" dirty="0" smtClean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urutan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instruksi-instruksi</a:t>
            </a:r>
            <a:r>
              <a:rPr lang="en-US" i="1" dirty="0"/>
              <a:t> yang </a:t>
            </a:r>
            <a:r>
              <a:rPr lang="en-US" i="1" dirty="0" err="1"/>
              <a:t>jelas</a:t>
            </a:r>
            <a:r>
              <a:rPr lang="en-US" i="1" dirty="0"/>
              <a:t> (</a:t>
            </a:r>
            <a:r>
              <a:rPr lang="en-US" i="1" dirty="0" err="1">
                <a:solidFill>
                  <a:srgbClr val="FF0000"/>
                </a:solidFill>
              </a:rPr>
              <a:t>logis</a:t>
            </a:r>
            <a:r>
              <a:rPr lang="en-US" i="1" dirty="0"/>
              <a:t>)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menyelesaikan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masalah</a:t>
            </a:r>
            <a:r>
              <a:rPr lang="en-US" i="1" dirty="0"/>
              <a:t>. </a:t>
            </a:r>
            <a:r>
              <a:rPr lang="en-US" i="1" dirty="0" err="1"/>
              <a:t>Yakni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memperoleh</a:t>
            </a:r>
            <a:r>
              <a:rPr lang="en-US" i="1" dirty="0"/>
              <a:t> output yang </a:t>
            </a:r>
            <a:r>
              <a:rPr lang="en-US" i="1" dirty="0" err="1"/>
              <a:t>diperlukan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input </a:t>
            </a:r>
            <a:r>
              <a:rPr lang="en-US" i="1" dirty="0" err="1"/>
              <a:t>logis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 yang </a:t>
            </a:r>
            <a:r>
              <a:rPr lang="en-US" i="1" dirty="0" err="1"/>
              <a:t>terbatas</a:t>
            </a:r>
            <a:r>
              <a:rPr lang="en-US" dirty="0"/>
              <a:t> (Levitin, 2012)</a:t>
            </a:r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5" y="4655944"/>
            <a:ext cx="1730405" cy="173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99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Kata ‘</a:t>
            </a:r>
            <a:r>
              <a:rPr lang="en-US" dirty="0" err="1"/>
              <a:t>instruksi</a:t>
            </a:r>
            <a:r>
              <a:rPr lang="en-US" dirty="0"/>
              <a:t>’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(</a:t>
            </a:r>
            <a:r>
              <a:rPr lang="en-US" dirty="0" err="1"/>
              <a:t>benda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‘</a:t>
            </a:r>
            <a:r>
              <a:rPr lang="en-US" dirty="0" err="1">
                <a:solidFill>
                  <a:srgbClr val="FF0000"/>
                </a:solidFill>
              </a:rPr>
              <a:t>komputer</a:t>
            </a:r>
            <a:r>
              <a:rPr lang="en-US" dirty="0"/>
              <a:t>’. </a:t>
            </a:r>
            <a:endParaRPr lang="en-US" dirty="0" smtClean="0"/>
          </a:p>
          <a:p>
            <a:pPr algn="just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era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kata ‘</a:t>
            </a:r>
            <a:r>
              <a:rPr lang="en-US" dirty="0" err="1"/>
              <a:t>komputer</a:t>
            </a:r>
            <a:r>
              <a:rPr lang="en-US" dirty="0"/>
              <a:t>’ (</a:t>
            </a:r>
            <a:r>
              <a:rPr lang="en-US" i="1" dirty="0"/>
              <a:t>computer</a:t>
            </a:r>
            <a:r>
              <a:rPr lang="en-US" dirty="0"/>
              <a:t>) </a:t>
            </a:r>
            <a:r>
              <a:rPr lang="en-US" dirty="0" err="1"/>
              <a:t>bemakna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perhitungan</a:t>
            </a:r>
            <a:r>
              <a:rPr lang="en-US" dirty="0"/>
              <a:t> (</a:t>
            </a:r>
            <a:r>
              <a:rPr lang="en-US" i="1" dirty="0"/>
              <a:t>compute/calculate</a:t>
            </a:r>
            <a:r>
              <a:rPr lang="en-US" dirty="0"/>
              <a:t>) </a:t>
            </a:r>
            <a:r>
              <a:rPr lang="en-US" dirty="0" err="1"/>
              <a:t>numerik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95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(Levitin, 2012)</a:t>
            </a:r>
            <a:endParaRPr lang="id-ID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5" y="1772816"/>
            <a:ext cx="6913872" cy="3456383"/>
            <a:chOff x="0" y="0"/>
            <a:chExt cx="4238625" cy="1343025"/>
          </a:xfrm>
        </p:grpSpPr>
        <p:sp>
          <p:nvSpPr>
            <p:cNvPr id="7" name="Text Box 1"/>
            <p:cNvSpPr txBox="1"/>
            <p:nvPr/>
          </p:nvSpPr>
          <p:spPr>
            <a:xfrm>
              <a:off x="1533525" y="0"/>
              <a:ext cx="1171575" cy="257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800">
                  <a:effectLst/>
                  <a:latin typeface="Times New Roman"/>
                  <a:ea typeface="Calibri"/>
                  <a:cs typeface="Times New Roman"/>
                </a:rPr>
                <a:t>Masalah</a:t>
              </a:r>
              <a:endParaRPr lang="id-ID" sz="28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8" name="Text Box 2"/>
            <p:cNvSpPr txBox="1"/>
            <p:nvPr/>
          </p:nvSpPr>
          <p:spPr>
            <a:xfrm>
              <a:off x="1533525" y="542925"/>
              <a:ext cx="1171575" cy="257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800" b="1">
                  <a:effectLst/>
                  <a:latin typeface="Times New Roman"/>
                  <a:ea typeface="Calibri"/>
                  <a:cs typeface="Times New Roman"/>
                </a:rPr>
                <a:t>Algoritma</a:t>
              </a:r>
              <a:endParaRPr lang="id-ID" sz="28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9" name="Text Box 3"/>
            <p:cNvSpPr txBox="1"/>
            <p:nvPr/>
          </p:nvSpPr>
          <p:spPr>
            <a:xfrm>
              <a:off x="1533525" y="1085850"/>
              <a:ext cx="1171575" cy="257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800">
                  <a:effectLst/>
                  <a:latin typeface="Times New Roman"/>
                  <a:ea typeface="Calibri"/>
                  <a:cs typeface="Times New Roman"/>
                </a:rPr>
                <a:t>‘Komputer’</a:t>
              </a:r>
              <a:endParaRPr lang="id-ID" sz="28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0" y="1085850"/>
              <a:ext cx="1171575" cy="257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800">
                  <a:effectLst/>
                  <a:latin typeface="Times New Roman"/>
                  <a:ea typeface="Calibri"/>
                  <a:cs typeface="Times New Roman"/>
                </a:rPr>
                <a:t>Input</a:t>
              </a:r>
              <a:endParaRPr lang="id-ID" sz="28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181100" y="1219200"/>
              <a:ext cx="352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14625" y="1219200"/>
              <a:ext cx="352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7"/>
            <p:cNvSpPr txBox="1"/>
            <p:nvPr/>
          </p:nvSpPr>
          <p:spPr>
            <a:xfrm>
              <a:off x="3067050" y="1085850"/>
              <a:ext cx="1171575" cy="257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800">
                  <a:effectLst/>
                  <a:latin typeface="Times New Roman"/>
                  <a:ea typeface="Calibri"/>
                  <a:cs typeface="Times New Roman"/>
                </a:rPr>
                <a:t>Output</a:t>
              </a:r>
              <a:endParaRPr lang="id-ID" sz="28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24075" y="752475"/>
              <a:ext cx="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124075" y="238125"/>
              <a:ext cx="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dg </a:t>
            </a:r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  <a:endParaRPr lang="id-ID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 (</a:t>
            </a:r>
            <a:r>
              <a:rPr lang="en-US" sz="2800" i="1" dirty="0" err="1"/>
              <a:t>nonambiguity</a:t>
            </a:r>
            <a:r>
              <a:rPr lang="en-US" sz="2800" dirty="0"/>
              <a:t>),</a:t>
            </a:r>
            <a:endParaRPr lang="id-ID" sz="2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err="1"/>
              <a:t>Rentang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input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rinci</a:t>
            </a:r>
            <a:r>
              <a:rPr lang="en-US" sz="2800" dirty="0"/>
              <a:t>,</a:t>
            </a:r>
            <a:endParaRPr lang="id-ID" sz="2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digambarkan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,</a:t>
            </a:r>
            <a:endParaRPr lang="id-ID" sz="2800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06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dg </a:t>
            </a:r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  <a:endParaRPr lang="id-ID" dirty="0"/>
          </a:p>
          <a:p>
            <a:pPr marL="971550" lvl="1" indent="-514350" algn="just">
              <a:buFont typeface="+mj-lt"/>
              <a:buAutoNum type="arabicPeriod" startAt="4"/>
            </a:pP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,</a:t>
            </a:r>
            <a:endParaRPr lang="id-ID" sz="2800" dirty="0"/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sz="2800" dirty="0" err="1"/>
              <a:t>Algoritma-algoritma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gagasan-gagasan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8435437"/>
      </p:ext>
    </p:extLst>
  </p:cSld>
  <p:clrMapOvr>
    <a:masterClrMapping/>
  </p:clrMapOvr>
</p:sld>
</file>

<file path=ppt/theme/theme1.xml><?xml version="1.0" encoding="utf-8"?>
<a:theme xmlns:a="http://schemas.openxmlformats.org/drawingml/2006/main" name="PWA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PWA-Template</Template>
  <TotalTime>126</TotalTime>
  <Words>770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PWA-Template</vt:lpstr>
      <vt:lpstr>Algoritma dan Pemrograman – Pertemuan 3 &amp; 4 Sorting (Pengurutan)</vt:lpstr>
      <vt:lpstr>Rencana Kegiatan Perkuliahan Semester</vt:lpstr>
      <vt:lpstr>Content</vt:lpstr>
      <vt:lpstr>Algoritma</vt:lpstr>
      <vt:lpstr>Algoritma</vt:lpstr>
      <vt:lpstr>Algoritma</vt:lpstr>
      <vt:lpstr>Algoritma</vt:lpstr>
      <vt:lpstr>Penyelesaian Masalah dg Algoritma</vt:lpstr>
      <vt:lpstr>Penyelesaian Masalah dg Algoritma</vt:lpstr>
      <vt:lpstr>Penyelesaian Masalah dg Algoritma</vt:lpstr>
      <vt:lpstr>Penyelesaian Masalah dg Algoritma</vt:lpstr>
      <vt:lpstr>Algoritma Sorting Brute Force</vt:lpstr>
      <vt:lpstr>Algoritma Selection Sort</vt:lpstr>
      <vt:lpstr>Algoritma Selection Sort</vt:lpstr>
      <vt:lpstr>Algoritma Selection Sort</vt:lpstr>
      <vt:lpstr>Algoritma Bubble Sort</vt:lpstr>
      <vt:lpstr>Algoritma Bubble Sort</vt:lpstr>
      <vt:lpstr>Algoritma Bubble Sort</vt:lpstr>
      <vt:lpstr>Algoritma Bubble Sort</vt:lpstr>
      <vt:lpstr>Algoritma Bubble Sort</vt:lpstr>
      <vt:lpstr>Algoritma Bubble Sort</vt:lpstr>
      <vt:lpstr>Algoritma Bubble Sort</vt:lpstr>
      <vt:lpstr>Algoritma Bubble Sort</vt:lpstr>
      <vt:lpstr>Algoritma Bubble Sort</vt:lpstr>
      <vt:lpstr>Sekian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– Pertemuan 1 Pengenalan Pemrograman</dc:title>
  <dc:creator>Prajanto</dc:creator>
  <cp:lastModifiedBy>Prajanto</cp:lastModifiedBy>
  <cp:revision>25</cp:revision>
  <dcterms:created xsi:type="dcterms:W3CDTF">2016-02-25T00:32:06Z</dcterms:created>
  <dcterms:modified xsi:type="dcterms:W3CDTF">2016-02-26T03:55:16Z</dcterms:modified>
</cp:coreProperties>
</file>