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20"/>
  </p:notesMasterIdLst>
  <p:handoutMasterIdLst>
    <p:handoutMasterId r:id="rId21"/>
  </p:handoutMasterIdLst>
  <p:sldIdLst>
    <p:sldId id="256" r:id="rId3"/>
    <p:sldId id="1710" r:id="rId4"/>
    <p:sldId id="1711" r:id="rId5"/>
    <p:sldId id="1706" r:id="rId6"/>
    <p:sldId id="1708" r:id="rId7"/>
    <p:sldId id="1720" r:id="rId8"/>
    <p:sldId id="1713" r:id="rId9"/>
    <p:sldId id="1709" r:id="rId10"/>
    <p:sldId id="1712" r:id="rId11"/>
    <p:sldId id="1714" r:id="rId12"/>
    <p:sldId id="1719" r:id="rId13"/>
    <p:sldId id="1715" r:id="rId14"/>
    <p:sldId id="1716" r:id="rId15"/>
    <p:sldId id="1717" r:id="rId16"/>
    <p:sldId id="1721" r:id="rId17"/>
    <p:sldId id="1718" r:id="rId18"/>
    <p:sldId id="1722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6" autoAdjust="0"/>
    <p:restoredTop sz="96201" autoAdjust="0"/>
  </p:normalViewPr>
  <p:slideViewPr>
    <p:cSldViewPr snapToGrid="0">
      <p:cViewPr varScale="1">
        <p:scale>
          <a:sx n="83" d="100"/>
          <a:sy n="83" d="100"/>
        </p:scale>
        <p:origin x="108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6134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2019/7/7</a:t>
            </a:fld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Infrastructure introduction and simple strategy example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High frequency trading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Nick Huang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2019.7.7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idea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30036"/>
            <a:ext cx="10850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Market making for one inactive contract</a:t>
            </a:r>
          </a:p>
          <a:p>
            <a:r>
              <a:rPr lang="en-US" altLang="zh-CN" dirty="0" smtClean="0"/>
              <a:t>Use one active contract to hedge</a:t>
            </a:r>
          </a:p>
          <a:p>
            <a:r>
              <a:rPr lang="en-US" altLang="zh-CN" dirty="0" smtClean="0"/>
              <a:t>Should have high correlation, same futures contract with different due date are good to do this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53" y="2671447"/>
            <a:ext cx="5013738" cy="31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1" y="1209241"/>
            <a:ext cx="10461048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8" y="1151515"/>
            <a:ext cx="9761753" cy="49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5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 the stationary assumption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3124" y="5717309"/>
            <a:ext cx="1101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 statistical arbitrage idea: if current mid delta is located in the high position in history, don’t buy the mid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63" y="1241877"/>
            <a:ext cx="7286392" cy="42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2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code details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20800"/>
            <a:ext cx="10986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Modify orders to always get bid0 and ask place, hit cancel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If mid delta are jump up and down along the history high line, use sleep order to handle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Max position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Balance price, use clip operation to make close operation wont loss</a:t>
            </a:r>
          </a:p>
          <a:p>
            <a:r>
              <a:rPr lang="en-US" altLang="zh-CN" noProof="1">
                <a:sym typeface="Arial" panose="020B0604020202020204" pitchFamily="34" charset="0"/>
              </a:rPr>
              <a:t>balance price = (current_ask_price of hedger – buy_filled_price+ask_filled_price</a:t>
            </a:r>
            <a:r>
              <a:rPr lang="en-US" altLang="zh-CN" noProof="1">
                <a:sym typeface="Arial" panose="020B0604020202020204" pitchFamily="34" charset="0"/>
              </a:rPr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02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 strategy with interface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7237" y="1237673"/>
            <a:ext cx="105978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DoOperationAfterFilled</a:t>
            </a:r>
            <a:r>
              <a:rPr lang="en-US" altLang="zh-CN" dirty="0" smtClean="0"/>
              <a:t>(): if main traded, hedge with market orders, if hedge traded, nothing to do.</a:t>
            </a:r>
            <a:endParaRPr lang="en-US" altLang="zh-CN" dirty="0"/>
          </a:p>
          <a:p>
            <a:r>
              <a:rPr lang="en-US" altLang="zh-CN" dirty="0" err="1"/>
              <a:t>DoOperationAfterCancelled</a:t>
            </a:r>
            <a:r>
              <a:rPr lang="en-US" altLang="zh-CN" dirty="0" smtClean="0"/>
              <a:t>(): if modify orders, make up one, count the cancel number, stop strategy if</a:t>
            </a:r>
          </a:p>
          <a:p>
            <a:r>
              <a:rPr lang="en-US" altLang="zh-CN" dirty="0" smtClean="0"/>
              <a:t>cancel limit hit</a:t>
            </a:r>
            <a:endParaRPr lang="en-US" altLang="zh-CN" dirty="0"/>
          </a:p>
          <a:p>
            <a:r>
              <a:rPr lang="en-US" altLang="zh-CN" dirty="0" err="1"/>
              <a:t>DoOperationAfterUpdatePosition</a:t>
            </a:r>
            <a:r>
              <a:rPr lang="en-US" altLang="zh-CN" dirty="0" smtClean="0"/>
              <a:t>():Calculate balance price, moderate orders price, check it wont &gt;</a:t>
            </a:r>
          </a:p>
          <a:p>
            <a:r>
              <a:rPr lang="en-US" altLang="zh-CN" dirty="0" err="1" smtClean="0"/>
              <a:t>Max_pos</a:t>
            </a:r>
            <a:endParaRPr lang="en-US" altLang="zh-CN" dirty="0"/>
          </a:p>
          <a:p>
            <a:r>
              <a:rPr lang="en-US" altLang="zh-CN" dirty="0" err="1"/>
              <a:t>DoOperationAfterUpdateData</a:t>
            </a:r>
            <a:r>
              <a:rPr lang="en-US" altLang="zh-CN" dirty="0" smtClean="0"/>
              <a:t>(): </a:t>
            </a:r>
            <a:r>
              <a:rPr lang="en-US" altLang="zh-CN" dirty="0" err="1" smtClean="0"/>
              <a:t>AddOrders</a:t>
            </a:r>
            <a:r>
              <a:rPr lang="en-US" altLang="zh-CN" dirty="0" smtClean="0"/>
              <a:t>();</a:t>
            </a:r>
            <a:r>
              <a:rPr lang="en-US" altLang="zh-CN" dirty="0" err="1" smtClean="0"/>
              <a:t>CheckSleepLogic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ModerateOrders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ModerateOrders</a:t>
            </a:r>
            <a:r>
              <a:rPr lang="en-US" altLang="zh-CN" dirty="0" smtClean="0"/>
              <a:t>(): price = clip(</a:t>
            </a:r>
            <a:r>
              <a:rPr lang="en-US" altLang="zh-CN" dirty="0" err="1" smtClean="0"/>
              <a:t>balance_price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current_market_price</a:t>
            </a:r>
            <a:r>
              <a:rPr lang="en-US" altLang="zh-CN" dirty="0" smtClean="0"/>
              <a:t>), moderate it</a:t>
            </a:r>
          </a:p>
          <a:p>
            <a:r>
              <a:rPr lang="en-US" altLang="zh-CN" dirty="0" err="1" smtClean="0"/>
              <a:t>OrderPrice</a:t>
            </a:r>
            <a:r>
              <a:rPr lang="en-US" altLang="zh-CN" dirty="0" smtClean="0"/>
              <a:t>(): main-&gt;=best limit order price hedge-&gt;market price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44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be improved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0364" y="1394691"/>
            <a:ext cx="11323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high frequency, limit orders are always better than market orders, consider the queue position</a:t>
            </a:r>
          </a:p>
          <a:p>
            <a:r>
              <a:rPr lang="en-US" altLang="zh-CN" dirty="0" smtClean="0"/>
              <a:t>Model for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assumption</a:t>
            </a:r>
          </a:p>
          <a:p>
            <a:r>
              <a:rPr lang="en-US" altLang="zh-CN" dirty="0" smtClean="0"/>
              <a:t>OU process can model the waiting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23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40200" y="2419927"/>
            <a:ext cx="38876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/>
              <a:t>Thanks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5331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9924" y="1311564"/>
            <a:ext cx="10949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High-frequency trading is high frequency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Latency does matter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High-frequency strategy is more stable, not so easy to decay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high sharp ratio, </a:t>
            </a:r>
            <a:r>
              <a:rPr lang="en-US" altLang="zh-CN" dirty="0"/>
              <a:t>limited capital capacity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High infrastructure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strict </a:t>
            </a:r>
            <a:r>
              <a:rPr lang="en-US" altLang="zh-CN" dirty="0" smtClean="0"/>
              <a:t>supervision</a:t>
            </a:r>
          </a:p>
        </p:txBody>
      </p:sp>
    </p:spTree>
    <p:extLst>
      <p:ext uri="{BB962C8B-B14F-4D97-AF65-F5344CB8AC3E}">
        <p14:creationId xmlns:p14="http://schemas.microsoft.com/office/powerpoint/2010/main" val="377647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brief framework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5" y="1327413"/>
            <a:ext cx="10806349" cy="4203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67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External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1" y="1199404"/>
            <a:ext cx="10467018" cy="5247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184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Inner system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6" y="1262143"/>
            <a:ext cx="11775698" cy="4744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912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Strategy part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273" y="1237673"/>
            <a:ext cx="95591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Two thread:</a:t>
            </a:r>
          </a:p>
          <a:p>
            <a:r>
              <a:rPr lang="en-US" altLang="zh-CN" dirty="0" smtClean="0"/>
              <a:t>Main thread: received data from market, if logic is satisfied, send order</a:t>
            </a:r>
          </a:p>
          <a:p>
            <a:r>
              <a:rPr lang="en-US" altLang="zh-CN" dirty="0" smtClean="0"/>
              <a:t>Exchange thread: get exchange info from exchange, update strategy status.</a:t>
            </a:r>
          </a:p>
          <a:p>
            <a:r>
              <a:rPr lang="en-US" altLang="zh-CN" dirty="0" smtClean="0"/>
              <a:t>Most problems happened here</a:t>
            </a:r>
          </a:p>
          <a:p>
            <a:endParaRPr lang="en-US" altLang="zh-CN" dirty="0"/>
          </a:p>
          <a:p>
            <a:r>
              <a:rPr lang="en-US" altLang="zh-CN" dirty="0"/>
              <a:t>Code:</a:t>
            </a:r>
          </a:p>
          <a:p>
            <a:r>
              <a:rPr lang="en-US" altLang="zh-CN" dirty="0"/>
              <a:t>Make most common function fixed in the abstract class(</a:t>
            </a:r>
            <a:r>
              <a:rPr lang="en-US" altLang="zh-CN" dirty="0" err="1"/>
              <a:t>neworder</a:t>
            </a:r>
            <a:r>
              <a:rPr lang="en-US" altLang="zh-CN" dirty="0"/>
              <a:t>, </a:t>
            </a:r>
            <a:r>
              <a:rPr lang="en-US" altLang="zh-CN" dirty="0" err="1"/>
              <a:t>cancelorder</a:t>
            </a:r>
            <a:r>
              <a:rPr lang="en-US" altLang="zh-CN" dirty="0"/>
              <a:t>, </a:t>
            </a:r>
            <a:r>
              <a:rPr lang="en-US" altLang="zh-CN" dirty="0" err="1"/>
              <a:t>modifyorder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Leave interface for the different strategy:</a:t>
            </a:r>
          </a:p>
          <a:p>
            <a:r>
              <a:rPr lang="en-US" altLang="zh-CN" dirty="0"/>
              <a:t>Ready()</a:t>
            </a:r>
          </a:p>
          <a:p>
            <a:r>
              <a:rPr lang="en-US" altLang="zh-CN" dirty="0" err="1"/>
              <a:t>DoOperationAfterFilled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DoOperationAfterCancelled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DoOperationAfterUpdatePosition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DoOperationAfterUpdateData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ModerateOrders</a:t>
            </a:r>
            <a:r>
              <a:rPr lang="en-US" altLang="zh-CN" dirty="0" smtClean="0"/>
              <a:t>()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4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</a:t>
            </a:r>
            <a:r>
              <a:rPr lang="en-US" altLang="zh-CN" dirty="0" smtClean="0"/>
              <a:t>work about co-location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9924" y="1366982"/>
            <a:ext cx="11014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Cooperate with brokers’ IT to get best co-location service, best position, less customer </a:t>
            </a:r>
          </a:p>
          <a:p>
            <a:r>
              <a:rPr lang="en-US" altLang="zh-CN" dirty="0" smtClean="0"/>
              <a:t>Pay attention to all the error message from the backend, analyze why it happened, sometimes it is caused by some unpredictable reason.</a:t>
            </a:r>
          </a:p>
          <a:p>
            <a:r>
              <a:rPr lang="en-US" altLang="zh-CN" dirty="0" smtClean="0"/>
              <a:t>Keep </a:t>
            </a:r>
            <a:r>
              <a:rPr lang="en-US" altLang="zh-CN" dirty="0" smtClean="0"/>
              <a:t>contact with brokers’ IT, to know if there any changes </a:t>
            </a:r>
            <a:r>
              <a:rPr lang="en-US" altLang="zh-CN" dirty="0" smtClean="0"/>
              <a:t>happened</a:t>
            </a:r>
          </a:p>
          <a:p>
            <a:r>
              <a:rPr lang="en-US" altLang="zh-CN" dirty="0"/>
              <a:t>Deploy our code, make the production environment uses the up-to-date </a:t>
            </a:r>
            <a:r>
              <a:rPr lang="en-US" altLang="zh-CN" dirty="0" smtClean="0"/>
              <a:t>code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183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tricks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73" y="1348509"/>
            <a:ext cx="105848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Device configuration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Powerful network card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solarfare</a:t>
            </a:r>
            <a:r>
              <a:rPr lang="zh-CN" altLang="en-US" dirty="0"/>
              <a:t> </a:t>
            </a:r>
            <a:r>
              <a:rPr lang="en-US" altLang="zh-CN" dirty="0" smtClean="0"/>
              <a:t>10G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with processor in network card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reduce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interrupt, improve </a:t>
            </a:r>
            <a:r>
              <a:rPr lang="en-US" altLang="zh-CN" dirty="0" err="1" smtClean="0"/>
              <a:t>tcp</a:t>
            </a:r>
            <a:r>
              <a:rPr lang="zh-CN" altLang="en-US" dirty="0"/>
              <a:t> </a:t>
            </a:r>
            <a:r>
              <a:rPr lang="en-US" altLang="zh-CN" dirty="0" smtClean="0"/>
              <a:t>network protocol.</a:t>
            </a:r>
          </a:p>
          <a:p>
            <a:r>
              <a:rPr lang="en-US" altLang="zh-CN" dirty="0" smtClean="0"/>
              <a:t>Linux</a:t>
            </a:r>
            <a:r>
              <a:rPr lang="zh-CN" altLang="en-US" dirty="0"/>
              <a:t> </a:t>
            </a:r>
            <a:r>
              <a:rPr lang="en-US" altLang="zh-CN" dirty="0" smtClean="0"/>
              <a:t>system configuration</a:t>
            </a:r>
            <a:r>
              <a:rPr lang="en-US" altLang="zh-CN" dirty="0" smtClean="0">
                <a:sym typeface="Wingdings" panose="05000000000000000000" pitchFamily="2" charset="2"/>
              </a:rPr>
              <a:t>(also about </a:t>
            </a:r>
            <a:r>
              <a:rPr lang="en-US" altLang="zh-CN" dirty="0" err="1" smtClean="0">
                <a:sym typeface="Wingdings" panose="05000000000000000000" pitchFamily="2" charset="2"/>
              </a:rPr>
              <a:t>tcp</a:t>
            </a:r>
            <a:r>
              <a:rPr lang="en-US" altLang="zh-CN" dirty="0" smtClean="0">
                <a:sym typeface="Wingdings" panose="05000000000000000000" pitchFamily="2" charset="2"/>
              </a:rPr>
              <a:t>):</a:t>
            </a:r>
            <a:endParaRPr lang="en-US" altLang="zh-CN" dirty="0"/>
          </a:p>
          <a:p>
            <a:r>
              <a:rPr lang="en-US" altLang="zh-CN" dirty="0"/>
              <a:t>echo 1 &gt;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/sys/net/ipv4/</a:t>
            </a:r>
            <a:r>
              <a:rPr lang="en-US" altLang="zh-CN" dirty="0" err="1" smtClean="0"/>
              <a:t>tcp_low_latency</a:t>
            </a:r>
            <a:endParaRPr lang="en-US" altLang="zh-CN" dirty="0" smtClean="0"/>
          </a:p>
          <a:p>
            <a:r>
              <a:rPr lang="en-US" altLang="zh-CN" dirty="0" smtClean="0"/>
              <a:t>Server with many cores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good performance </a:t>
            </a:r>
            <a:r>
              <a:rPr lang="en-US" altLang="zh-CN" dirty="0"/>
              <a:t>in </a:t>
            </a:r>
            <a:r>
              <a:rPr lang="en-US" altLang="zh-CN" dirty="0" smtClean="0"/>
              <a:t>parallel processing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Programming tricks(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Basic type is better than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 library (use array instead of vector, string)</a:t>
            </a:r>
          </a:p>
          <a:p>
            <a:r>
              <a:rPr lang="en-US" altLang="zh-CN" dirty="0" smtClean="0"/>
              <a:t>Float</a:t>
            </a:r>
            <a:r>
              <a:rPr lang="zh-CN" altLang="en-US" dirty="0"/>
              <a:t> </a:t>
            </a:r>
            <a:r>
              <a:rPr lang="en-US" altLang="zh-CN" dirty="0" smtClean="0"/>
              <a:t>is better than double</a:t>
            </a:r>
          </a:p>
          <a:p>
            <a:r>
              <a:rPr lang="en-US" altLang="zh-CN" dirty="0" smtClean="0"/>
              <a:t>Reference is better than pointer or value, when pass a parameter to function</a:t>
            </a:r>
          </a:p>
          <a:p>
            <a:r>
              <a:rPr lang="en-US" altLang="zh-CN" dirty="0" smtClean="0"/>
              <a:t>Allocate high-load task to one single thread (print and log can send to a queue)</a:t>
            </a:r>
          </a:p>
          <a:p>
            <a:r>
              <a:rPr lang="en-US" altLang="zh-CN" dirty="0"/>
              <a:t>Less </a:t>
            </a:r>
            <a:r>
              <a:rPr lang="en-US" altLang="zh-CN" dirty="0" smtClean="0"/>
              <a:t>recursion</a:t>
            </a:r>
          </a:p>
          <a:p>
            <a:r>
              <a:rPr lang="en-US" altLang="zh-CN" dirty="0" smtClean="0"/>
              <a:t>Function will cost more time than use it directly (a=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 &gt; a=add(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Pay attention to Physical location(</a:t>
            </a:r>
            <a:r>
              <a:rPr lang="en-US" altLang="zh-CN" dirty="0" err="1" smtClean="0"/>
              <a:t>gross_pnl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net_pnl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73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high frequency strategy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9924" y="1339273"/>
            <a:ext cx="108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Market-maker strategy</a:t>
            </a:r>
          </a:p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7" y="2188039"/>
            <a:ext cx="2934109" cy="33818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10125" y="3380509"/>
            <a:ext cx="5626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Risk:</a:t>
            </a:r>
          </a:p>
          <a:p>
            <a:r>
              <a:rPr lang="en-US" altLang="zh-CN" dirty="0" smtClean="0"/>
              <a:t>One leg traded</a:t>
            </a:r>
          </a:p>
          <a:p>
            <a:r>
              <a:rPr lang="en-US" altLang="zh-CN" dirty="0" smtClean="0"/>
              <a:t>The other leg is waiting</a:t>
            </a:r>
          </a:p>
          <a:p>
            <a:r>
              <a:rPr lang="en-US" altLang="zh-CN" dirty="0" smtClean="0"/>
              <a:t>Market have bad trend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393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384</TotalTime>
  <Words>603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Segoe UI Light</vt:lpstr>
      <vt:lpstr>Wingdings</vt:lpstr>
      <vt:lpstr>主题5</vt:lpstr>
      <vt:lpstr>OfficePLUS</vt:lpstr>
      <vt:lpstr>High frequency trading</vt:lpstr>
      <vt:lpstr>Introduction</vt:lpstr>
      <vt:lpstr>A brief framework</vt:lpstr>
      <vt:lpstr>External system</vt:lpstr>
      <vt:lpstr>Inner system</vt:lpstr>
      <vt:lpstr>Strategy part implementation</vt:lpstr>
      <vt:lpstr>My work about co-location</vt:lpstr>
      <vt:lpstr>Some tricks</vt:lpstr>
      <vt:lpstr>A high frequency strategy example</vt:lpstr>
      <vt:lpstr>Main idea</vt:lpstr>
      <vt:lpstr>operation</vt:lpstr>
      <vt:lpstr>analysis</vt:lpstr>
      <vt:lpstr>For the stationary assumption</vt:lpstr>
      <vt:lpstr>Some code details</vt:lpstr>
      <vt:lpstr>Implement strategy with interface</vt:lpstr>
      <vt:lpstr>To be improved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Nick</cp:lastModifiedBy>
  <cp:revision>30</cp:revision>
  <cp:lastPrinted>2018-01-28T16:00:00Z</cp:lastPrinted>
  <dcterms:created xsi:type="dcterms:W3CDTF">2018-01-28T16:00:00Z</dcterms:created>
  <dcterms:modified xsi:type="dcterms:W3CDTF">2019-07-07T14:14:47Z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