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Amatic SC"/>
      <p:regular r:id="rId38"/>
      <p:bold r:id="rId39"/>
    </p:embeddedFont>
    <p:embeddedFont>
      <p:font typeface="Nunito"/>
      <p:regular r:id="rId40"/>
      <p:bold r:id="rId41"/>
      <p:italic r:id="rId42"/>
      <p:boldItalic r:id="rId43"/>
    </p:embeddedFont>
    <p:embeddedFont>
      <p:font typeface="Source Code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SourceCode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46" Type="http://schemas.openxmlformats.org/officeDocument/2006/relationships/font" Target="fonts/SourceCodePro-italic.fntdata"/><Relationship Id="rId23" Type="http://schemas.openxmlformats.org/officeDocument/2006/relationships/slide" Target="slides/slide18.xml"/><Relationship Id="rId45"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ourceCodePr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AmaticSC-bold.fntdata"/><Relationship Id="rId16" Type="http://schemas.openxmlformats.org/officeDocument/2006/relationships/slide" Target="slides/slide11.xml"/><Relationship Id="rId38" Type="http://schemas.openxmlformats.org/officeDocument/2006/relationships/font" Target="fonts/AmaticS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41482f3a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41482f3a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41482f3a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41482f3a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dialog map of the whole </a:t>
            </a:r>
            <a:r>
              <a:rPr lang="en"/>
              <a:t>application</a:t>
            </a:r>
            <a:r>
              <a:rPr lang="en"/>
              <a:t> to understand how individual subsystems are place together.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1482f3ab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1482f3ab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41482f3a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41482f3a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software quality attributes we have choose to focus on when we choose the </a:t>
            </a:r>
            <a:r>
              <a:rPr lang="en"/>
              <a:t>architecture</a:t>
            </a:r>
            <a:r>
              <a:rPr lang="en"/>
              <a:t> is </a:t>
            </a:r>
            <a:r>
              <a:rPr lang="en" sz="1200">
                <a:latin typeface="Times New Roman"/>
                <a:ea typeface="Times New Roman"/>
                <a:cs typeface="Times New Roman"/>
                <a:sym typeface="Times New Roman"/>
              </a:rPr>
              <a:t>-</a:t>
            </a:r>
            <a:r>
              <a:rPr b="1" lang="en" sz="1200">
                <a:latin typeface="Times New Roman"/>
                <a:ea typeface="Times New Roman"/>
                <a:cs typeface="Times New Roman"/>
                <a:sym typeface="Times New Roman"/>
              </a:rPr>
              <a:t>Flexibility:</a:t>
            </a:r>
            <a:r>
              <a:rPr lang="en" sz="1200">
                <a:latin typeface="Times New Roman"/>
                <a:ea typeface="Times New Roman"/>
                <a:cs typeface="Times New Roman"/>
                <a:sym typeface="Times New Roman"/>
              </a:rPr>
              <a:t> The ability to add/edit new components, </a:t>
            </a:r>
            <a:r>
              <a:rPr b="1" lang="en" sz="1200">
                <a:latin typeface="Times New Roman"/>
                <a:ea typeface="Times New Roman"/>
                <a:cs typeface="Times New Roman"/>
                <a:sym typeface="Times New Roman"/>
              </a:rPr>
              <a:t>Integrity: </a:t>
            </a:r>
            <a:r>
              <a:rPr lang="en" sz="1200">
                <a:latin typeface="Times New Roman"/>
                <a:ea typeface="Times New Roman"/>
                <a:cs typeface="Times New Roman"/>
                <a:sym typeface="Times New Roman"/>
              </a:rPr>
              <a:t>Ability to protect against unauthorize use/ data loss, </a:t>
            </a:r>
            <a:r>
              <a:rPr b="1" lang="en" sz="1200">
                <a:latin typeface="Times New Roman"/>
                <a:ea typeface="Times New Roman"/>
                <a:cs typeface="Times New Roman"/>
                <a:sym typeface="Times New Roman"/>
              </a:rPr>
              <a:t>Reliability: </a:t>
            </a:r>
            <a:r>
              <a:rPr lang="en" sz="1200">
                <a:latin typeface="Times New Roman"/>
                <a:ea typeface="Times New Roman"/>
                <a:cs typeface="Times New Roman"/>
                <a:sym typeface="Times New Roman"/>
              </a:rPr>
              <a:t>Probability of system failure, </a:t>
            </a:r>
            <a:r>
              <a:rPr b="1" lang="en" sz="1200">
                <a:latin typeface="Times New Roman"/>
                <a:ea typeface="Times New Roman"/>
                <a:cs typeface="Times New Roman"/>
                <a:sym typeface="Times New Roman"/>
              </a:rPr>
              <a:t>Testability: </a:t>
            </a:r>
            <a:r>
              <a:rPr lang="en" sz="1200">
                <a:latin typeface="Times New Roman"/>
                <a:ea typeface="Times New Roman"/>
                <a:cs typeface="Times New Roman"/>
                <a:sym typeface="Times New Roman"/>
              </a:rPr>
              <a:t>Ability to verify correct implementation.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This are important attributes and essential in commercial game application. These were chosen as the main focus of this software because flexibility allows new components to be added easily and maintained through easy reusing, testing and deployment. Integrity and reliability are important to ensure satisfactory user experience by ensuring there is no unauthorized access or data lost as well as service will be available as much as possible.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63636"/>
              </a:lnSpc>
              <a:spcBef>
                <a:spcPts val="0"/>
              </a:spcBef>
              <a:spcAft>
                <a:spcPts val="0"/>
              </a:spcAft>
              <a:buNone/>
            </a:pPr>
            <a:r>
              <a:rPr lang="en" sz="1200">
                <a:latin typeface="Times New Roman"/>
                <a:ea typeface="Times New Roman"/>
                <a:cs typeface="Times New Roman"/>
                <a:sym typeface="Times New Roman"/>
              </a:rPr>
              <a:t>The main architecture GGWP will follow is the client and server structure as it fulfilled all the software quality we are looking at, so it will be used for the overall communication across our subsystems. while individual subsystems within the software will have its own architecture style based on what is more relevant and suitable for its functionality. More elaboration will be provided in the next few slides.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1482f3a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1482f3a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63636"/>
              </a:lnSpc>
              <a:spcBef>
                <a:spcPts val="0"/>
              </a:spcBef>
              <a:spcAft>
                <a:spcPts val="0"/>
              </a:spcAft>
              <a:buNone/>
            </a:pPr>
            <a:r>
              <a:rPr lang="en" sz="1200">
                <a:latin typeface="Times New Roman"/>
                <a:ea typeface="Times New Roman"/>
                <a:cs typeface="Times New Roman"/>
                <a:sym typeface="Times New Roman"/>
              </a:rPr>
              <a:t>Event System will be used in game client subsystem as the event system offers the most flexibility and does not have significant performance overhead.</a:t>
            </a:r>
            <a:endParaRPr sz="1200">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41482f3ab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1482f3a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latin typeface="Times New Roman"/>
                <a:ea typeface="Times New Roman"/>
                <a:cs typeface="Times New Roman"/>
                <a:sym typeface="Times New Roman"/>
              </a:rPr>
              <a:t>The use of main program and subroutine makes it easy to achieve reliability of the system, especially if all subroutines are local to the program. This is especially the case if proper code review is done properly to ensure references to subroutines are correct. The use of static-typed languages may be able to help as this allows references to subroutines to be checked during compile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41482f3ab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41482f3ab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Layered architecture is used as </a:t>
            </a:r>
            <a:r>
              <a:rPr lang="en" sz="1000">
                <a:latin typeface="Times New Roman"/>
                <a:ea typeface="Times New Roman"/>
                <a:cs typeface="Times New Roman"/>
                <a:sym typeface="Times New Roman"/>
              </a:rPr>
              <a:t>The use of layered architecture allows control logic to be added or updated easily as the control logic for layered architecture is often isolated to the business logic layer or controller layer. The use of layered architecture separates the user interface from control logic and the control logic from data logic which enables testing to be done easier since each layer can be tested independently.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41482f3a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41482f3a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Management Interface :</a:t>
            </a:r>
            <a:endParaRPr/>
          </a:p>
          <a:p>
            <a:pPr indent="0" lvl="0" marL="0" rtl="0" algn="l">
              <a:lnSpc>
                <a:spcPct val="115000"/>
              </a:lnSpc>
              <a:spcBef>
                <a:spcPts val="0"/>
              </a:spcBef>
              <a:spcAft>
                <a:spcPts val="0"/>
              </a:spcAft>
              <a:buNone/>
            </a:pPr>
            <a:r>
              <a:rPr lang="en"/>
              <a:t>This is a web interface that is built using React and Redux Single Page Application Framework. </a:t>
            </a:r>
            <a:endParaRPr/>
          </a:p>
          <a:p>
            <a:pPr indent="0" lvl="0" marL="0" rtl="0" algn="l">
              <a:lnSpc>
                <a:spcPct val="115000"/>
              </a:lnSpc>
              <a:spcBef>
                <a:spcPts val="0"/>
              </a:spcBef>
              <a:spcAft>
                <a:spcPts val="0"/>
              </a:spcAft>
              <a:buNone/>
            </a:pPr>
            <a:r>
              <a:rPr lang="en"/>
              <a:t>A particularly unique point about React and Redux is that the data flows in a single direction. Because of this, by writing unit tests for the different checkpoints of the data flow, one can easily ensure functionality and isolate problems. Another point of the framework architecture that is worth mentioning is the link between each component is dependency injected(</a:t>
            </a:r>
            <a:r>
              <a:rPr b="1" lang="en"/>
              <a:t>Dependency Inversion Principle</a:t>
            </a:r>
            <a:r>
              <a:rPr lang="en"/>
              <a:t>). As a result, tests for this can be focused on the key functionality and not be bothered by retrieving or finding the required dependencies. Without the use of dependency injection, mocking would have to be done at a lower level instead of in code. (ie mock datastore in code by providing a memory based datastore instead of setting up a whole replica and test instance).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API Server :</a:t>
            </a:r>
            <a:endParaRPr/>
          </a:p>
          <a:p>
            <a:pPr indent="0" lvl="0" marL="0" rtl="0" algn="l">
              <a:lnSpc>
                <a:spcPct val="115000"/>
              </a:lnSpc>
              <a:spcBef>
                <a:spcPts val="0"/>
              </a:spcBef>
              <a:spcAft>
                <a:spcPts val="0"/>
              </a:spcAft>
              <a:buNone/>
            </a:pPr>
            <a:r>
              <a:rPr lang="en"/>
              <a:t>This is a network server that will be built using Node.JS and Typescript. The purpose of this setup is for 2 reasons: Node.JS is a suitable and simple enough http server that is easy to understand and gets the things done.Node.JS is usually written in Javascript but we have chosen to write in Typescript due to its static typing capability. This helps to reduce most issues with incompatible data types and eliminate possible development mistaekes such as syntax errors. The use of Typescript ensures that the code, once able to compile, has a certain level of correctness. The use of Javascript however does not guarantee that until run time.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Game Client :</a:t>
            </a:r>
            <a:endParaRPr/>
          </a:p>
          <a:p>
            <a:pPr indent="0" lvl="0" marL="0" rtl="0" algn="l">
              <a:lnSpc>
                <a:spcPct val="115000"/>
              </a:lnSpc>
              <a:spcBef>
                <a:spcPts val="0"/>
              </a:spcBef>
              <a:spcAft>
                <a:spcPts val="0"/>
              </a:spcAft>
              <a:buNone/>
            </a:pPr>
            <a:r>
              <a:rPr lang="en"/>
              <a:t>This is a Game Client that will be built using C# and Unity. Unity has been a popular choice among amateur game developers and has significant documentation available. This can help in maintainability of the application as new developers can pick it up easily. It also offers some levels of testing capabilities within the game runtime.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41482f3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41482f3a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diagram shows the various </a:t>
            </a:r>
            <a:r>
              <a:rPr lang="en"/>
              <a:t>interaction</a:t>
            </a:r>
            <a:r>
              <a:rPr lang="en"/>
              <a:t> between the subsystems for “game play”, the main functionalities of this GGWP. As seen, it start when user approach the NPC in the game client.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41482f3ab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41482f3a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41482f3a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41482f3a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game starts in a school compound, providing a school like environment for the player to navigate around in. The player can choose talk to different NPCs which are indicated by the question marks above their sprites. In each classroom there is also a different “academic” experience for the users to learn 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41482f3a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41482f3a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41482f3ab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1482f3ab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screens show the interaction when the user talks to an NPC. </a:t>
            </a:r>
            <a:r>
              <a:rPr lang="en" sz="1200">
                <a:latin typeface="Times New Roman"/>
                <a:ea typeface="Times New Roman"/>
                <a:cs typeface="Times New Roman"/>
                <a:sym typeface="Times New Roman"/>
              </a:rPr>
              <a:t>Interface should display the question and provide 4 options for the player to select and submit as the correct answer. There should be an option for the player to share the question on his/her facebook page.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41482f3ab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41482f3ab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 shows what happens when the user selects an answer correctly or wrongly, which provides the actual information source for the student to read about.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41482f3ab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41482f3ab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 shows the list of highscores for the student in order for them to compete with one another. </a:t>
            </a:r>
            <a:r>
              <a:rPr lang="en" sz="1200">
                <a:latin typeface="Times New Roman"/>
                <a:ea typeface="Times New Roman"/>
                <a:cs typeface="Times New Roman"/>
                <a:sym typeface="Times New Roman"/>
              </a:rPr>
              <a:t>The player is required to approaches the trophy display in the local map, it will show the ranking, username and score for the “general knowledge” topic. If the trophy display is approached by the player in the building map of a subject, the subject’s leadership information should be displayed in a similar format. </a:t>
            </a:r>
            <a:endParaRPr b="1" sz="1400">
              <a:solidFill>
                <a:srgbClr val="1F4E79"/>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41482f3ab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1482f3ab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before, Different classrooms provide different themed environments, and it allows students to learn in new experiences/places they are not able to go to. This one is inspired by a chill Japan town(see next picture for sakura trees!)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41482f3ab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41482f3ab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picture contains the management interface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41482f3ab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41482f3ab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profile page of the user, accessible from the main menu and within the game. </a:t>
            </a:r>
            <a:r>
              <a:rPr lang="en" sz="1200">
                <a:latin typeface="Times New Roman"/>
                <a:ea typeface="Times New Roman"/>
                <a:cs typeface="Times New Roman"/>
                <a:sym typeface="Times New Roman"/>
              </a:rPr>
              <a:t>Profile should include the avatar image, username and the level and experience bar for each “subject”.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41482f3ab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41482f3ab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picture shows the login interface for the user to access the game or management interface. Users will be redirected to the management interface if it is a player.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41482f3ab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41482f3ab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screens show the management interface for teachers to modify or add questions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41482f3a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41482f3a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41482f3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41482f3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GGWP is a game application that aims to provide non-STEM knowledge to user </a:t>
            </a:r>
            <a:r>
              <a:rPr lang="en" sz="1200">
                <a:latin typeface="Times New Roman"/>
                <a:ea typeface="Times New Roman"/>
                <a:cs typeface="Times New Roman"/>
                <a:sym typeface="Times New Roman"/>
              </a:rPr>
              <a:t>through the usage of visual communications and interactive teaching where application will provide subject specific questions and explanation of solution to players using a gamification concept. As </a:t>
            </a:r>
            <a:r>
              <a:rPr lang="en"/>
              <a:t>formal education emphasis mainly on STEM subject. However, having a holistic education is an important skills as well and </a:t>
            </a:r>
            <a:r>
              <a:rPr b="1" lang="en" sz="1200">
                <a:latin typeface="Times New Roman"/>
                <a:ea typeface="Times New Roman"/>
                <a:cs typeface="Times New Roman"/>
                <a:sym typeface="Times New Roman"/>
              </a:rPr>
              <a:t> motivation of this application is to provide a gamified experience for learning a variety of subjects that may not be taught in the school curriculum.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Product scope: </a:t>
            </a:r>
            <a:r>
              <a:rPr lang="en" sz="1200">
                <a:latin typeface="Times New Roman"/>
                <a:ea typeface="Times New Roman"/>
                <a:cs typeface="Times New Roman"/>
                <a:sym typeface="Times New Roman"/>
              </a:rPr>
              <a:t>The game is designed around the “Active Recall and Spaced Repetition” concept, which are principles of efficient learning. GGWP adopted the concept of a Role Playing Game (RPG) with a top down view containing movable characters in a 2D world.  This allow user to explore the game environment while earn points and compete by answering questions so as to learn content not traditionally taught.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41482f3a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41482f3a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structure behind GGWP is to divide user into 2 roles - student and teacher. Teacher act as an administrator and have access to managing the question and content </a:t>
            </a:r>
            <a:r>
              <a:rPr lang="en"/>
              <a:t>creator</a:t>
            </a:r>
            <a:r>
              <a:rPr lang="en"/>
              <a:t> while also have access to the play game features. Managing of content is collected in a </a:t>
            </a:r>
            <a:r>
              <a:rPr lang="en"/>
              <a:t>separate</a:t>
            </a:r>
            <a:r>
              <a:rPr lang="en"/>
              <a:t> interface - management interface.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Student is any player accessing the game, they are able to play the game by answering questions and earn points along the way. With that, they are able to track ranking through leadership board, share question on Facebook and viewing their profile. The idea of having leadership board and </a:t>
            </a:r>
            <a:r>
              <a:rPr lang="en"/>
              <a:t>earning</a:t>
            </a:r>
            <a:r>
              <a:rPr lang="en"/>
              <a:t> points is to fuel their competitive spirit while they play with friends and </a:t>
            </a:r>
            <a:r>
              <a:rPr lang="en"/>
              <a:t>encourage them to explore the world longer and learn knowledge from it. Currently, this application is targeted at secondary school student but anyone with a locally created account can access the game.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1482f3a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1482f3a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GGWP game client uses Unity to built with interface reference to </a:t>
            </a:r>
            <a:r>
              <a:rPr lang="en" sz="1200">
                <a:latin typeface="Nunito"/>
                <a:ea typeface="Nunito"/>
                <a:cs typeface="Nunito"/>
                <a:sym typeface="Nunito"/>
              </a:rPr>
              <a:t>Pokemon and </a:t>
            </a:r>
            <a:r>
              <a:rPr lang="en" sz="1200">
                <a:latin typeface="Times New Roman"/>
                <a:ea typeface="Times New Roman"/>
                <a:cs typeface="Times New Roman"/>
                <a:sym typeface="Times New Roman"/>
              </a:rPr>
              <a:t>Stardew Valley interfaces and uses sprite sheet design. Avataris capable to move around to explore world and interact with NPC to get quest/ leadership board.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41482f3a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41482f3a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use case</a:t>
            </a:r>
            <a:r>
              <a:rPr lang="en"/>
              <a:t> diagram show all the </a:t>
            </a:r>
            <a:r>
              <a:rPr lang="en"/>
              <a:t>functionalities</a:t>
            </a:r>
            <a:r>
              <a:rPr lang="en"/>
              <a:t> in GGWP, main functionalities as follows which will be further explained in the demo.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41482f3a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41482f3a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1482f3a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1482f3a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This is the context diagram of the player’s flow regarding accounts and external interfaces - sharing on </a:t>
            </a:r>
            <a:r>
              <a:rPr lang="en"/>
              <a:t>social</a:t>
            </a:r>
            <a:r>
              <a:rPr lang="en"/>
              <a:t> media.</a:t>
            </a:r>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1482f3a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41482f3a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This context diagram shows </a:t>
            </a:r>
            <a:r>
              <a:rPr lang="en"/>
              <a:t>interaction</a:t>
            </a:r>
            <a:r>
              <a:rPr lang="en"/>
              <a:t> between players, map and NPC in the game client interface.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7" name="Google Shape;57;p13"/>
          <p:cNvSpPr/>
          <p:nvPr/>
        </p:nvSpPr>
        <p:spPr>
          <a:xfrm>
            <a:off x="1075775" y="2795200"/>
            <a:ext cx="2022000" cy="202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562263" y="2667100"/>
            <a:ext cx="2278200" cy="227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1325825" y="3204950"/>
            <a:ext cx="2278200" cy="12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Leroy Tang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Alson Kong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Sam Jian Shen</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Karen Wong</a:t>
            </a:r>
            <a:endParaRPr>
              <a:latin typeface="Source Code Pro"/>
              <a:ea typeface="Source Code Pro"/>
              <a:cs typeface="Source Code Pro"/>
              <a:sym typeface="Source Code Pro"/>
            </a:endParaRPr>
          </a:p>
        </p:txBody>
      </p:sp>
      <p:sp>
        <p:nvSpPr>
          <p:cNvPr id="60" name="Google Shape;60;p13"/>
          <p:cNvSpPr txBox="1"/>
          <p:nvPr/>
        </p:nvSpPr>
        <p:spPr>
          <a:xfrm>
            <a:off x="5733300" y="3144800"/>
            <a:ext cx="3141300" cy="14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Lim Wei Cong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Zane Ho</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Cole Ting-Chun Kuo</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Jing Herng Pow</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Norman Fung</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61" name="Google Shape;61;p13"/>
          <p:cNvSpPr txBox="1"/>
          <p:nvPr/>
        </p:nvSpPr>
        <p:spPr>
          <a:xfrm>
            <a:off x="1317725" y="2239795"/>
            <a:ext cx="15381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701C7F"/>
                </a:solidFill>
                <a:latin typeface="Roboto"/>
                <a:ea typeface="Roboto"/>
                <a:cs typeface="Roboto"/>
                <a:sym typeface="Roboto"/>
              </a:rPr>
              <a:t>Admin</a:t>
            </a:r>
            <a:endParaRPr sz="1900">
              <a:solidFill>
                <a:srgbClr val="701C7F"/>
              </a:solidFill>
              <a:latin typeface="Roboto"/>
              <a:ea typeface="Roboto"/>
              <a:cs typeface="Roboto"/>
              <a:sym typeface="Roboto"/>
            </a:endParaRPr>
          </a:p>
        </p:txBody>
      </p:sp>
      <p:sp>
        <p:nvSpPr>
          <p:cNvPr id="62" name="Google Shape;62;p13"/>
          <p:cNvSpPr txBox="1"/>
          <p:nvPr/>
        </p:nvSpPr>
        <p:spPr>
          <a:xfrm>
            <a:off x="5932325" y="2254644"/>
            <a:ext cx="1538100" cy="31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701C7F"/>
                </a:solidFill>
                <a:latin typeface="Roboto"/>
                <a:ea typeface="Roboto"/>
                <a:cs typeface="Roboto"/>
                <a:sym typeface="Roboto"/>
              </a:rPr>
              <a:t>Dev</a:t>
            </a:r>
            <a:endParaRPr sz="1900">
              <a:solidFill>
                <a:srgbClr val="701C7F"/>
              </a:solidFill>
              <a:latin typeface="Roboto"/>
              <a:ea typeface="Roboto"/>
              <a:cs typeface="Roboto"/>
              <a:sym typeface="Roboto"/>
            </a:endParaRPr>
          </a:p>
        </p:txBody>
      </p:sp>
      <p:sp>
        <p:nvSpPr>
          <p:cNvPr id="63" name="Google Shape;63;p13"/>
          <p:cNvSpPr txBox="1"/>
          <p:nvPr>
            <p:ph idx="4294967295" type="ctrTitle"/>
          </p:nvPr>
        </p:nvSpPr>
        <p:spPr>
          <a:xfrm>
            <a:off x="311700" y="725175"/>
            <a:ext cx="8520600" cy="10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900" u="sng"/>
              <a:t>GGWP</a:t>
            </a:r>
            <a:endParaRPr sz="69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Map</a:t>
            </a:r>
            <a:endParaRPr/>
          </a:p>
          <a:p>
            <a:pPr indent="0" lvl="0" marL="0" rtl="0" algn="l">
              <a:spcBef>
                <a:spcPts val="0"/>
              </a:spcBef>
              <a:spcAft>
                <a:spcPts val="0"/>
              </a:spcAft>
              <a:buNone/>
            </a:pPr>
            <a:r>
              <a:rPr lang="en" sz="2000"/>
              <a:t> Overall functionalities</a:t>
            </a:r>
            <a:endParaRPr/>
          </a:p>
          <a:p>
            <a:pPr indent="0" lvl="0" marL="0" rtl="0" algn="l">
              <a:spcBef>
                <a:spcPts val="0"/>
              </a:spcBef>
              <a:spcAft>
                <a:spcPts val="0"/>
              </a:spcAft>
              <a:buNone/>
            </a:pPr>
            <a:r>
              <a:t/>
            </a:r>
            <a:endParaRPr/>
          </a:p>
        </p:txBody>
      </p:sp>
      <p:pic>
        <p:nvPicPr>
          <p:cNvPr id="140" name="Google Shape;140;p22"/>
          <p:cNvPicPr preferRelativeResize="0"/>
          <p:nvPr/>
        </p:nvPicPr>
        <p:blipFill>
          <a:blip r:embed="rId3">
            <a:alphaModFix/>
          </a:blip>
          <a:stretch>
            <a:fillRect/>
          </a:stretch>
        </p:blipFill>
        <p:spPr>
          <a:xfrm>
            <a:off x="1385750" y="1277025"/>
            <a:ext cx="6782874" cy="3701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4294967295" type="ctrTitle"/>
          </p:nvPr>
        </p:nvSpPr>
        <p:spPr>
          <a:xfrm>
            <a:off x="311700" y="1824275"/>
            <a:ext cx="8520600" cy="10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Architecture Model</a:t>
            </a:r>
            <a:endParaRPr sz="8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2378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Architecture</a:t>
            </a:r>
            <a:endParaRPr/>
          </a:p>
          <a:p>
            <a:pPr indent="0" lvl="0" marL="0" rtl="0" algn="l">
              <a:spcBef>
                <a:spcPts val="0"/>
              </a:spcBef>
              <a:spcAft>
                <a:spcPts val="0"/>
              </a:spcAft>
              <a:buNone/>
            </a:pPr>
            <a:r>
              <a:rPr lang="en" sz="2000"/>
              <a:t>Overall architecture - client and server </a:t>
            </a:r>
            <a:endParaRPr/>
          </a:p>
          <a:p>
            <a:pPr indent="0" lvl="0" marL="0" rtl="0" algn="l">
              <a:spcBef>
                <a:spcPts val="0"/>
              </a:spcBef>
              <a:spcAft>
                <a:spcPts val="0"/>
              </a:spcAft>
              <a:buNone/>
            </a:pPr>
            <a:r>
              <a:t/>
            </a:r>
            <a:endParaRPr/>
          </a:p>
        </p:txBody>
      </p:sp>
      <p:pic>
        <p:nvPicPr>
          <p:cNvPr descr="A close up of a device&#10;&#10;Description automatically generated" id="151" name="Google Shape;151;p24"/>
          <p:cNvPicPr preferRelativeResize="0"/>
          <p:nvPr/>
        </p:nvPicPr>
        <p:blipFill>
          <a:blip r:embed="rId3">
            <a:alphaModFix/>
          </a:blip>
          <a:stretch>
            <a:fillRect/>
          </a:stretch>
        </p:blipFill>
        <p:spPr>
          <a:xfrm>
            <a:off x="458600" y="1456700"/>
            <a:ext cx="5868083" cy="3156000"/>
          </a:xfrm>
          <a:prstGeom prst="rect">
            <a:avLst/>
          </a:prstGeom>
          <a:noFill/>
          <a:ln>
            <a:noFill/>
          </a:ln>
        </p:spPr>
      </p:pic>
      <p:sp>
        <p:nvSpPr>
          <p:cNvPr id="152" name="Google Shape;152;p24"/>
          <p:cNvSpPr txBox="1"/>
          <p:nvPr/>
        </p:nvSpPr>
        <p:spPr>
          <a:xfrm>
            <a:off x="6631775" y="1392500"/>
            <a:ext cx="2151900" cy="3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Nunito"/>
                <a:ea typeface="Nunito"/>
                <a:cs typeface="Nunito"/>
                <a:sym typeface="Nunito"/>
              </a:rPr>
              <a:t>Overall architecture </a:t>
            </a:r>
            <a:r>
              <a:rPr lang="en" sz="1500">
                <a:latin typeface="Nunito"/>
                <a:ea typeface="Nunito"/>
                <a:cs typeface="Nunito"/>
                <a:sym typeface="Nunito"/>
              </a:rPr>
              <a:t> follows the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b="1" lang="en" sz="1800">
                <a:solidFill>
                  <a:srgbClr val="0000FF"/>
                </a:solidFill>
                <a:latin typeface="Nunito"/>
                <a:ea typeface="Nunito"/>
                <a:cs typeface="Nunito"/>
                <a:sym typeface="Nunito"/>
              </a:rPr>
              <a:t>Client and Server </a:t>
            </a:r>
            <a:r>
              <a:rPr b="1" lang="en" sz="1800">
                <a:solidFill>
                  <a:srgbClr val="0000FF"/>
                </a:solidFill>
                <a:latin typeface="Nunito"/>
                <a:ea typeface="Nunito"/>
                <a:cs typeface="Nunito"/>
                <a:sym typeface="Nunito"/>
              </a:rPr>
              <a:t>Architecture Style</a:t>
            </a:r>
            <a:endParaRPr b="1" sz="1800">
              <a:solidFill>
                <a:srgbClr val="0000FF"/>
              </a:solidFill>
              <a:latin typeface="Nunito"/>
              <a:ea typeface="Nunito"/>
              <a:cs typeface="Nunito"/>
              <a:sym typeface="Nunito"/>
            </a:endParaRPr>
          </a:p>
          <a:p>
            <a:pPr indent="0" lvl="0" marL="0" rtl="0" algn="l">
              <a:spcBef>
                <a:spcPts val="0"/>
              </a:spcBef>
              <a:spcAft>
                <a:spcPts val="0"/>
              </a:spcAft>
              <a:buNone/>
            </a:pPr>
            <a:r>
              <a:t/>
            </a:r>
            <a:endParaRPr b="1" sz="1800">
              <a:solidFill>
                <a:srgbClr val="0000FF"/>
              </a:solidFill>
              <a:latin typeface="Nunito"/>
              <a:ea typeface="Nunito"/>
              <a:cs typeface="Nunito"/>
              <a:sym typeface="Nunito"/>
            </a:endParaRPr>
          </a:p>
          <a:p>
            <a:pPr indent="0" lvl="0" marL="0" rtl="0" algn="l">
              <a:spcBef>
                <a:spcPts val="0"/>
              </a:spcBef>
              <a:spcAft>
                <a:spcPts val="0"/>
              </a:spcAft>
              <a:buNone/>
            </a:pPr>
            <a:r>
              <a:rPr lang="en" sz="1600">
                <a:solidFill>
                  <a:schemeClr val="accent1"/>
                </a:solidFill>
                <a:latin typeface="Nunito"/>
                <a:ea typeface="Nunito"/>
                <a:cs typeface="Nunito"/>
                <a:sym typeface="Nunito"/>
              </a:rPr>
              <a:t>It is used because of its:</a:t>
            </a:r>
            <a:endParaRPr sz="1600">
              <a:solidFill>
                <a:schemeClr val="accent1"/>
              </a:solidFill>
              <a:latin typeface="Nunito"/>
              <a:ea typeface="Nunito"/>
              <a:cs typeface="Nunito"/>
              <a:sym typeface="Nunito"/>
            </a:endParaRPr>
          </a:p>
          <a:p>
            <a:pPr indent="0" lvl="0" marL="0" rtl="0" algn="l">
              <a:spcBef>
                <a:spcPts val="0"/>
              </a:spcBef>
              <a:spcAft>
                <a:spcPts val="0"/>
              </a:spcAft>
              <a:buNone/>
            </a:pPr>
            <a:r>
              <a:t/>
            </a:r>
            <a:endParaRPr b="1" sz="1600">
              <a:solidFill>
                <a:schemeClr val="accent1"/>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Flexibility</a:t>
            </a:r>
            <a:endParaRPr sz="1800">
              <a:solidFill>
                <a:srgbClr val="FF0000"/>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Testability</a:t>
            </a:r>
            <a:endParaRPr sz="1800">
              <a:solidFill>
                <a:srgbClr val="FF0000"/>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Reliability</a:t>
            </a:r>
            <a:endParaRPr sz="1800">
              <a:solidFill>
                <a:srgbClr val="FF0000"/>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Integrity</a:t>
            </a:r>
            <a:endParaRPr sz="1800">
              <a:solidFill>
                <a:srgbClr val="FF0000"/>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a:t>
            </a:r>
            <a:r>
              <a:rPr lang="en"/>
              <a:t>Architecture</a:t>
            </a:r>
            <a:endParaRPr/>
          </a:p>
          <a:p>
            <a:pPr indent="0" lvl="0" marL="0" rtl="0" algn="l">
              <a:spcBef>
                <a:spcPts val="0"/>
              </a:spcBef>
              <a:spcAft>
                <a:spcPts val="0"/>
              </a:spcAft>
              <a:buNone/>
            </a:pPr>
            <a:r>
              <a:rPr lang="en" sz="2000"/>
              <a:t>Subsystem - game client</a:t>
            </a:r>
            <a:endParaRPr/>
          </a:p>
          <a:p>
            <a:pPr indent="0" lvl="0" marL="0" rtl="0" algn="l">
              <a:spcBef>
                <a:spcPts val="0"/>
              </a:spcBef>
              <a:spcAft>
                <a:spcPts val="0"/>
              </a:spcAft>
              <a:buNone/>
            </a:pPr>
            <a:r>
              <a:t/>
            </a:r>
            <a:endParaRPr/>
          </a:p>
        </p:txBody>
      </p:sp>
      <p:pic>
        <p:nvPicPr>
          <p:cNvPr id="158" name="Google Shape;158;p25"/>
          <p:cNvPicPr preferRelativeResize="0"/>
          <p:nvPr/>
        </p:nvPicPr>
        <p:blipFill>
          <a:blip r:embed="rId3">
            <a:alphaModFix/>
          </a:blip>
          <a:stretch>
            <a:fillRect/>
          </a:stretch>
        </p:blipFill>
        <p:spPr>
          <a:xfrm>
            <a:off x="518175" y="1594638"/>
            <a:ext cx="4200525" cy="3248025"/>
          </a:xfrm>
          <a:prstGeom prst="rect">
            <a:avLst/>
          </a:prstGeom>
          <a:noFill/>
          <a:ln>
            <a:noFill/>
          </a:ln>
        </p:spPr>
      </p:pic>
      <p:sp>
        <p:nvSpPr>
          <p:cNvPr id="159" name="Google Shape;159;p25"/>
          <p:cNvSpPr txBox="1"/>
          <p:nvPr/>
        </p:nvSpPr>
        <p:spPr>
          <a:xfrm>
            <a:off x="5027250" y="1723750"/>
            <a:ext cx="3960900" cy="29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Nunito"/>
                <a:ea typeface="Nunito"/>
                <a:cs typeface="Nunito"/>
                <a:sym typeface="Nunito"/>
              </a:rPr>
              <a:t>Game Client Subsystem follows the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b="1" lang="en" sz="1800">
                <a:solidFill>
                  <a:srgbClr val="0000FF"/>
                </a:solidFill>
                <a:latin typeface="Nunito"/>
                <a:ea typeface="Nunito"/>
                <a:cs typeface="Nunito"/>
                <a:sym typeface="Nunito"/>
              </a:rPr>
              <a:t>Event system Architecture Style</a:t>
            </a:r>
            <a:endParaRPr b="1" sz="1800">
              <a:solidFill>
                <a:srgbClr val="0000FF"/>
              </a:solidFill>
              <a:latin typeface="Nunito"/>
              <a:ea typeface="Nunito"/>
              <a:cs typeface="Nunito"/>
              <a:sym typeface="Nunito"/>
            </a:endParaRPr>
          </a:p>
          <a:p>
            <a:pPr indent="0" lvl="0" marL="0" rtl="0" algn="l">
              <a:spcBef>
                <a:spcPts val="0"/>
              </a:spcBef>
              <a:spcAft>
                <a:spcPts val="0"/>
              </a:spcAft>
              <a:buNone/>
            </a:pPr>
            <a:r>
              <a:t/>
            </a:r>
            <a:endParaRPr b="1" sz="1800">
              <a:solidFill>
                <a:srgbClr val="0000FF"/>
              </a:solidFill>
              <a:latin typeface="Nunito"/>
              <a:ea typeface="Nunito"/>
              <a:cs typeface="Nunito"/>
              <a:sym typeface="Nunito"/>
            </a:endParaRPr>
          </a:p>
          <a:p>
            <a:pPr indent="0" lvl="0" marL="0" rtl="0" algn="l">
              <a:spcBef>
                <a:spcPts val="0"/>
              </a:spcBef>
              <a:spcAft>
                <a:spcPts val="0"/>
              </a:spcAft>
              <a:buNone/>
            </a:pPr>
            <a:r>
              <a:rPr lang="en" sz="1600">
                <a:solidFill>
                  <a:schemeClr val="accent1"/>
                </a:solidFill>
                <a:latin typeface="Nunito"/>
                <a:ea typeface="Nunito"/>
                <a:cs typeface="Nunito"/>
                <a:sym typeface="Nunito"/>
              </a:rPr>
              <a:t>It is used because of its:</a:t>
            </a:r>
            <a:endParaRPr sz="1600">
              <a:solidFill>
                <a:schemeClr val="accent1"/>
              </a:solidFill>
              <a:latin typeface="Nunito"/>
              <a:ea typeface="Nunito"/>
              <a:cs typeface="Nunito"/>
              <a:sym typeface="Nunito"/>
            </a:endParaRPr>
          </a:p>
          <a:p>
            <a:pPr indent="0" lvl="0" marL="0" rtl="0" algn="l">
              <a:spcBef>
                <a:spcPts val="0"/>
              </a:spcBef>
              <a:spcAft>
                <a:spcPts val="0"/>
              </a:spcAft>
              <a:buNone/>
            </a:pPr>
            <a:r>
              <a:t/>
            </a:r>
            <a:endParaRPr b="1" sz="1600">
              <a:solidFill>
                <a:schemeClr val="accent1"/>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Flexibility</a:t>
            </a:r>
            <a:endParaRPr sz="1800">
              <a:solidFill>
                <a:srgbClr val="FF0000"/>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Integrity</a:t>
            </a:r>
            <a:endParaRPr sz="1800">
              <a:solidFill>
                <a:srgbClr val="FF0000"/>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Testability</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Architecture</a:t>
            </a:r>
            <a:endParaRPr/>
          </a:p>
          <a:p>
            <a:pPr indent="0" lvl="0" marL="0" rtl="0" algn="l">
              <a:spcBef>
                <a:spcPts val="0"/>
              </a:spcBef>
              <a:spcAft>
                <a:spcPts val="0"/>
              </a:spcAft>
              <a:buNone/>
            </a:pPr>
            <a:r>
              <a:rPr lang="en" sz="2000"/>
              <a:t>Subsystem - management interface</a:t>
            </a:r>
            <a:endParaRPr/>
          </a:p>
          <a:p>
            <a:pPr indent="0" lvl="0" marL="0" rtl="0" algn="l">
              <a:spcBef>
                <a:spcPts val="0"/>
              </a:spcBef>
              <a:spcAft>
                <a:spcPts val="0"/>
              </a:spcAft>
              <a:buNone/>
            </a:pPr>
            <a:r>
              <a:t/>
            </a:r>
            <a:endParaRPr/>
          </a:p>
        </p:txBody>
      </p:sp>
      <p:sp>
        <p:nvSpPr>
          <p:cNvPr id="165" name="Google Shape;165;p26"/>
          <p:cNvSpPr txBox="1"/>
          <p:nvPr/>
        </p:nvSpPr>
        <p:spPr>
          <a:xfrm>
            <a:off x="5534500" y="1677875"/>
            <a:ext cx="3499500" cy="29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Nunito"/>
                <a:ea typeface="Nunito"/>
                <a:cs typeface="Nunito"/>
                <a:sym typeface="Nunito"/>
              </a:rPr>
              <a:t>Management</a:t>
            </a:r>
            <a:r>
              <a:rPr lang="en" sz="1500">
                <a:latin typeface="Nunito"/>
                <a:ea typeface="Nunito"/>
                <a:cs typeface="Nunito"/>
                <a:sym typeface="Nunito"/>
              </a:rPr>
              <a:t> Interface </a:t>
            </a:r>
            <a:r>
              <a:rPr lang="en" sz="1500">
                <a:latin typeface="Nunito"/>
                <a:ea typeface="Nunito"/>
                <a:cs typeface="Nunito"/>
                <a:sym typeface="Nunito"/>
              </a:rPr>
              <a:t>Subsystem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follows the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b="1" lang="en" sz="1800">
                <a:solidFill>
                  <a:srgbClr val="0000FF"/>
                </a:solidFill>
                <a:latin typeface="Nunito"/>
                <a:ea typeface="Nunito"/>
                <a:cs typeface="Nunito"/>
                <a:sym typeface="Nunito"/>
              </a:rPr>
              <a:t>Main Program and subroutine</a:t>
            </a:r>
            <a:endParaRPr b="1" sz="1800">
              <a:solidFill>
                <a:srgbClr val="0000FF"/>
              </a:solidFill>
              <a:latin typeface="Nunito"/>
              <a:ea typeface="Nunito"/>
              <a:cs typeface="Nunito"/>
              <a:sym typeface="Nunito"/>
            </a:endParaRPr>
          </a:p>
          <a:p>
            <a:pPr indent="0" lvl="0" marL="0" rtl="0" algn="l">
              <a:spcBef>
                <a:spcPts val="0"/>
              </a:spcBef>
              <a:spcAft>
                <a:spcPts val="0"/>
              </a:spcAft>
              <a:buNone/>
            </a:pPr>
            <a:r>
              <a:rPr b="1" lang="en" sz="1800">
                <a:solidFill>
                  <a:srgbClr val="0000FF"/>
                </a:solidFill>
                <a:latin typeface="Nunito"/>
                <a:ea typeface="Nunito"/>
                <a:cs typeface="Nunito"/>
                <a:sym typeface="Nunito"/>
              </a:rPr>
              <a:t>Architecture Style</a:t>
            </a:r>
            <a:endParaRPr b="1" sz="1800">
              <a:solidFill>
                <a:srgbClr val="0000FF"/>
              </a:solidFill>
              <a:latin typeface="Nunito"/>
              <a:ea typeface="Nunito"/>
              <a:cs typeface="Nunito"/>
              <a:sym typeface="Nunito"/>
            </a:endParaRPr>
          </a:p>
          <a:p>
            <a:pPr indent="0" lvl="0" marL="0" rtl="0" algn="l">
              <a:spcBef>
                <a:spcPts val="0"/>
              </a:spcBef>
              <a:spcAft>
                <a:spcPts val="0"/>
              </a:spcAft>
              <a:buNone/>
            </a:pPr>
            <a:r>
              <a:t/>
            </a:r>
            <a:endParaRPr b="1" sz="1800">
              <a:solidFill>
                <a:srgbClr val="0000FF"/>
              </a:solidFill>
              <a:latin typeface="Nunito"/>
              <a:ea typeface="Nunito"/>
              <a:cs typeface="Nunito"/>
              <a:sym typeface="Nunito"/>
            </a:endParaRPr>
          </a:p>
          <a:p>
            <a:pPr indent="0" lvl="0" marL="0" rtl="0" algn="l">
              <a:spcBef>
                <a:spcPts val="0"/>
              </a:spcBef>
              <a:spcAft>
                <a:spcPts val="0"/>
              </a:spcAft>
              <a:buNone/>
            </a:pPr>
            <a:r>
              <a:rPr lang="en" sz="1600">
                <a:solidFill>
                  <a:schemeClr val="accent1"/>
                </a:solidFill>
                <a:latin typeface="Nunito"/>
                <a:ea typeface="Nunito"/>
                <a:cs typeface="Nunito"/>
                <a:sym typeface="Nunito"/>
              </a:rPr>
              <a:t>It is used because of its:</a:t>
            </a:r>
            <a:endParaRPr sz="1600">
              <a:solidFill>
                <a:schemeClr val="accent1"/>
              </a:solidFill>
              <a:latin typeface="Nunito"/>
              <a:ea typeface="Nunito"/>
              <a:cs typeface="Nunito"/>
              <a:sym typeface="Nunito"/>
            </a:endParaRPr>
          </a:p>
          <a:p>
            <a:pPr indent="0" lvl="0" marL="0" rtl="0" algn="l">
              <a:spcBef>
                <a:spcPts val="0"/>
              </a:spcBef>
              <a:spcAft>
                <a:spcPts val="0"/>
              </a:spcAft>
              <a:buNone/>
            </a:pPr>
            <a:r>
              <a:t/>
            </a:r>
            <a:endParaRPr b="1" sz="1600">
              <a:solidFill>
                <a:schemeClr val="accent1"/>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Reliability</a:t>
            </a:r>
            <a:endParaRPr>
              <a:latin typeface="Source Code Pro"/>
              <a:ea typeface="Source Code Pro"/>
              <a:cs typeface="Source Code Pro"/>
              <a:sym typeface="Source Code Pro"/>
            </a:endParaRPr>
          </a:p>
        </p:txBody>
      </p:sp>
      <p:pic>
        <p:nvPicPr>
          <p:cNvPr id="166" name="Google Shape;166;p26"/>
          <p:cNvPicPr preferRelativeResize="0"/>
          <p:nvPr/>
        </p:nvPicPr>
        <p:blipFill>
          <a:blip r:embed="rId3">
            <a:alphaModFix/>
          </a:blip>
          <a:stretch>
            <a:fillRect/>
          </a:stretch>
        </p:blipFill>
        <p:spPr>
          <a:xfrm>
            <a:off x="204700" y="1838300"/>
            <a:ext cx="5146425" cy="250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Architecture</a:t>
            </a:r>
            <a:endParaRPr/>
          </a:p>
          <a:p>
            <a:pPr indent="0" lvl="0" marL="0" rtl="0" algn="l">
              <a:spcBef>
                <a:spcPts val="0"/>
              </a:spcBef>
              <a:spcAft>
                <a:spcPts val="0"/>
              </a:spcAft>
              <a:buNone/>
            </a:pPr>
            <a:r>
              <a:rPr lang="en" sz="2000"/>
              <a:t>Subsystem - API Server</a:t>
            </a:r>
            <a:endParaRPr/>
          </a:p>
          <a:p>
            <a:pPr indent="0" lvl="0" marL="0" rtl="0" algn="l">
              <a:spcBef>
                <a:spcPts val="0"/>
              </a:spcBef>
              <a:spcAft>
                <a:spcPts val="0"/>
              </a:spcAft>
              <a:buNone/>
            </a:pPr>
            <a:r>
              <a:t/>
            </a:r>
            <a:endParaRPr/>
          </a:p>
        </p:txBody>
      </p:sp>
      <p:pic>
        <p:nvPicPr>
          <p:cNvPr descr="A close up of a device&#10;&#10;Description automatically generated" id="172" name="Google Shape;172;p27"/>
          <p:cNvPicPr preferRelativeResize="0"/>
          <p:nvPr/>
        </p:nvPicPr>
        <p:blipFill>
          <a:blip r:embed="rId3">
            <a:alphaModFix/>
          </a:blip>
          <a:stretch>
            <a:fillRect/>
          </a:stretch>
        </p:blipFill>
        <p:spPr>
          <a:xfrm>
            <a:off x="407650" y="1645000"/>
            <a:ext cx="5541500" cy="2701700"/>
          </a:xfrm>
          <a:prstGeom prst="rect">
            <a:avLst/>
          </a:prstGeom>
          <a:noFill/>
          <a:ln>
            <a:noFill/>
          </a:ln>
        </p:spPr>
      </p:pic>
      <p:sp>
        <p:nvSpPr>
          <p:cNvPr id="173" name="Google Shape;173;p27"/>
          <p:cNvSpPr txBox="1"/>
          <p:nvPr/>
        </p:nvSpPr>
        <p:spPr>
          <a:xfrm>
            <a:off x="6320025" y="1577074"/>
            <a:ext cx="2573700" cy="26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Nunito"/>
                <a:ea typeface="Nunito"/>
                <a:cs typeface="Nunito"/>
                <a:sym typeface="Nunito"/>
              </a:rPr>
              <a:t>API Server</a:t>
            </a:r>
            <a:r>
              <a:rPr lang="en" sz="1500">
                <a:latin typeface="Nunito"/>
                <a:ea typeface="Nunito"/>
                <a:cs typeface="Nunito"/>
                <a:sym typeface="Nunito"/>
              </a:rPr>
              <a:t> Subsystem follows the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b="1" lang="en" sz="1800">
                <a:solidFill>
                  <a:srgbClr val="0000FF"/>
                </a:solidFill>
                <a:latin typeface="Nunito"/>
                <a:ea typeface="Nunito"/>
                <a:cs typeface="Nunito"/>
                <a:sym typeface="Nunito"/>
              </a:rPr>
              <a:t>Layered System </a:t>
            </a:r>
            <a:r>
              <a:rPr b="1" lang="en" sz="1800">
                <a:solidFill>
                  <a:srgbClr val="0000FF"/>
                </a:solidFill>
                <a:latin typeface="Nunito"/>
                <a:ea typeface="Nunito"/>
                <a:cs typeface="Nunito"/>
                <a:sym typeface="Nunito"/>
              </a:rPr>
              <a:t>Architecture Style</a:t>
            </a:r>
            <a:endParaRPr b="1" sz="1800">
              <a:solidFill>
                <a:srgbClr val="0000FF"/>
              </a:solidFill>
              <a:latin typeface="Nunito"/>
              <a:ea typeface="Nunito"/>
              <a:cs typeface="Nunito"/>
              <a:sym typeface="Nunito"/>
            </a:endParaRPr>
          </a:p>
          <a:p>
            <a:pPr indent="0" lvl="0" marL="0" rtl="0" algn="l">
              <a:spcBef>
                <a:spcPts val="0"/>
              </a:spcBef>
              <a:spcAft>
                <a:spcPts val="0"/>
              </a:spcAft>
              <a:buNone/>
            </a:pPr>
            <a:r>
              <a:t/>
            </a:r>
            <a:endParaRPr b="1" sz="1800">
              <a:solidFill>
                <a:srgbClr val="0000FF"/>
              </a:solidFill>
              <a:latin typeface="Nunito"/>
              <a:ea typeface="Nunito"/>
              <a:cs typeface="Nunito"/>
              <a:sym typeface="Nunito"/>
            </a:endParaRPr>
          </a:p>
          <a:p>
            <a:pPr indent="0" lvl="0" marL="0" rtl="0" algn="l">
              <a:spcBef>
                <a:spcPts val="0"/>
              </a:spcBef>
              <a:spcAft>
                <a:spcPts val="0"/>
              </a:spcAft>
              <a:buNone/>
            </a:pPr>
            <a:r>
              <a:rPr lang="en" sz="1600">
                <a:solidFill>
                  <a:schemeClr val="accent1"/>
                </a:solidFill>
                <a:latin typeface="Nunito"/>
                <a:ea typeface="Nunito"/>
                <a:cs typeface="Nunito"/>
                <a:sym typeface="Nunito"/>
              </a:rPr>
              <a:t>It is used because of its:</a:t>
            </a:r>
            <a:endParaRPr sz="1600">
              <a:solidFill>
                <a:schemeClr val="accent1"/>
              </a:solidFill>
              <a:latin typeface="Nunito"/>
              <a:ea typeface="Nunito"/>
              <a:cs typeface="Nunito"/>
              <a:sym typeface="Nunito"/>
            </a:endParaRPr>
          </a:p>
          <a:p>
            <a:pPr indent="0" lvl="0" marL="0" rtl="0" algn="l">
              <a:spcBef>
                <a:spcPts val="0"/>
              </a:spcBef>
              <a:spcAft>
                <a:spcPts val="0"/>
              </a:spcAft>
              <a:buNone/>
            </a:pPr>
            <a:r>
              <a:t/>
            </a:r>
            <a:endParaRPr b="1" sz="1600">
              <a:solidFill>
                <a:schemeClr val="accent1"/>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Flexibility</a:t>
            </a:r>
            <a:endParaRPr sz="1800">
              <a:solidFill>
                <a:srgbClr val="FF0000"/>
              </a:solidFill>
              <a:latin typeface="Nunito"/>
              <a:ea typeface="Nunito"/>
              <a:cs typeface="Nunito"/>
              <a:sym typeface="Nunito"/>
            </a:endParaRPr>
          </a:p>
          <a:p>
            <a:pPr indent="-342900" lvl="0" marL="457200" rtl="0" algn="l">
              <a:spcBef>
                <a:spcPts val="0"/>
              </a:spcBef>
              <a:spcAft>
                <a:spcPts val="0"/>
              </a:spcAft>
              <a:buClr>
                <a:srgbClr val="FF0000"/>
              </a:buClr>
              <a:buSzPts val="1800"/>
              <a:buFont typeface="Nunito"/>
              <a:buChar char="-"/>
            </a:pPr>
            <a:r>
              <a:rPr lang="en" sz="1800">
                <a:solidFill>
                  <a:srgbClr val="FF0000"/>
                </a:solidFill>
                <a:latin typeface="Nunito"/>
                <a:ea typeface="Nunito"/>
                <a:cs typeface="Nunito"/>
                <a:sym typeface="Nunito"/>
              </a:rPr>
              <a:t>Testability</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Diagram</a:t>
            </a:r>
            <a:endParaRPr/>
          </a:p>
        </p:txBody>
      </p:sp>
      <p:pic>
        <p:nvPicPr>
          <p:cNvPr id="179" name="Google Shape;179;p28"/>
          <p:cNvPicPr preferRelativeResize="0"/>
          <p:nvPr/>
        </p:nvPicPr>
        <p:blipFill>
          <a:blip r:embed="rId3">
            <a:alphaModFix/>
          </a:blip>
          <a:stretch>
            <a:fillRect/>
          </a:stretch>
        </p:blipFill>
        <p:spPr>
          <a:xfrm>
            <a:off x="1173700" y="1299500"/>
            <a:ext cx="6191250" cy="358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Diagram</a:t>
            </a:r>
            <a:endParaRPr/>
          </a:p>
        </p:txBody>
      </p:sp>
      <p:pic>
        <p:nvPicPr>
          <p:cNvPr id="185" name="Google Shape;185;p29"/>
          <p:cNvPicPr preferRelativeResize="0"/>
          <p:nvPr/>
        </p:nvPicPr>
        <p:blipFill>
          <a:blip r:embed="rId3">
            <a:alphaModFix/>
          </a:blip>
          <a:stretch>
            <a:fillRect/>
          </a:stretch>
        </p:blipFill>
        <p:spPr>
          <a:xfrm>
            <a:off x="546925" y="1277325"/>
            <a:ext cx="8050149" cy="317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idx="4294967295" type="ctrTitle"/>
          </p:nvPr>
        </p:nvSpPr>
        <p:spPr>
          <a:xfrm>
            <a:off x="311700" y="1824275"/>
            <a:ext cx="8520600" cy="10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Demo</a:t>
            </a:r>
            <a:endParaRPr sz="8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1301913" y="371002"/>
            <a:ext cx="6453876" cy="4401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a:t>
            </a:r>
            <a:endParaRPr/>
          </a:p>
        </p:txBody>
      </p:sp>
      <p:sp>
        <p:nvSpPr>
          <p:cNvPr id="69" name="Google Shape;69;p14"/>
          <p:cNvSpPr txBox="1"/>
          <p:nvPr>
            <p:ph idx="1" type="body"/>
          </p:nvPr>
        </p:nvSpPr>
        <p:spPr>
          <a:xfrm>
            <a:off x="311700" y="10269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Team Goal</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Introduction</a:t>
            </a:r>
            <a:r>
              <a:rPr lang="en">
                <a:latin typeface="Nunito"/>
                <a:ea typeface="Nunito"/>
                <a:cs typeface="Nunito"/>
                <a:sym typeface="Nunito"/>
              </a:rPr>
              <a:t> to GGWP</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Introduction</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Product Scope</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Artist Illustration</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Functionality </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Analysis Models</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Context diagram</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Dialog Map</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Architecture Design </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Overall system</a:t>
            </a:r>
            <a:endParaRPr>
              <a:latin typeface="Nunito"/>
              <a:ea typeface="Nunito"/>
              <a:cs typeface="Nunito"/>
              <a:sym typeface="Nunito"/>
            </a:endParaRPr>
          </a:p>
          <a:p>
            <a:pPr indent="-317500" lvl="1" marL="914400" rtl="0" algn="l">
              <a:spcBef>
                <a:spcPts val="0"/>
              </a:spcBef>
              <a:spcAft>
                <a:spcPts val="0"/>
              </a:spcAft>
              <a:buSzPts val="1400"/>
              <a:buFont typeface="Nunito"/>
              <a:buAutoNum type="alphaLcPeriod"/>
            </a:pPr>
            <a:r>
              <a:rPr lang="en">
                <a:latin typeface="Nunito"/>
                <a:ea typeface="Nunito"/>
                <a:cs typeface="Nunito"/>
                <a:sym typeface="Nunito"/>
              </a:rPr>
              <a:t>Subsystem </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eriod"/>
            </a:pPr>
            <a:r>
              <a:rPr lang="en">
                <a:latin typeface="Nunito"/>
                <a:ea typeface="Nunito"/>
                <a:cs typeface="Nunito"/>
                <a:sym typeface="Nunito"/>
              </a:rPr>
              <a:t>Our Interface</a:t>
            </a:r>
            <a:endParaRPr>
              <a:latin typeface="Nunito"/>
              <a:ea typeface="Nunito"/>
              <a:cs typeface="Nunito"/>
              <a:sym typeface="Nunito"/>
            </a:endParaRPr>
          </a:p>
        </p:txBody>
      </p:sp>
      <p:pic>
        <p:nvPicPr>
          <p:cNvPr id="70" name="Google Shape;70;p14"/>
          <p:cNvPicPr preferRelativeResize="0"/>
          <p:nvPr/>
        </p:nvPicPr>
        <p:blipFill>
          <a:blip r:embed="rId3">
            <a:alphaModFix/>
          </a:blip>
          <a:stretch>
            <a:fillRect/>
          </a:stretch>
        </p:blipFill>
        <p:spPr>
          <a:xfrm>
            <a:off x="5715000" y="0"/>
            <a:ext cx="3429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1049475" y="376775"/>
            <a:ext cx="6653325" cy="450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1283775" y="390988"/>
            <a:ext cx="6428450" cy="4361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4"/>
          <p:cNvPicPr preferRelativeResize="0"/>
          <p:nvPr/>
        </p:nvPicPr>
        <p:blipFill>
          <a:blip r:embed="rId3">
            <a:alphaModFix/>
          </a:blip>
          <a:stretch>
            <a:fillRect/>
          </a:stretch>
        </p:blipFill>
        <p:spPr>
          <a:xfrm>
            <a:off x="972025" y="238475"/>
            <a:ext cx="6821574" cy="4655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5"/>
          <p:cNvPicPr preferRelativeResize="0"/>
          <p:nvPr/>
        </p:nvPicPr>
        <p:blipFill>
          <a:blip r:embed="rId3">
            <a:alphaModFix/>
          </a:blip>
          <a:stretch>
            <a:fillRect/>
          </a:stretch>
        </p:blipFill>
        <p:spPr>
          <a:xfrm>
            <a:off x="1122600" y="426762"/>
            <a:ext cx="6434450" cy="438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36"/>
          <p:cNvPicPr preferRelativeResize="0"/>
          <p:nvPr/>
        </p:nvPicPr>
        <p:blipFill>
          <a:blip r:embed="rId3">
            <a:alphaModFix/>
          </a:blip>
          <a:stretch>
            <a:fillRect/>
          </a:stretch>
        </p:blipFill>
        <p:spPr>
          <a:xfrm>
            <a:off x="1133325" y="473025"/>
            <a:ext cx="6348325" cy="4309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37"/>
          <p:cNvPicPr preferRelativeResize="0"/>
          <p:nvPr/>
        </p:nvPicPr>
        <p:blipFill>
          <a:blip r:embed="rId3">
            <a:alphaModFix/>
          </a:blip>
          <a:stretch>
            <a:fillRect/>
          </a:stretch>
        </p:blipFill>
        <p:spPr>
          <a:xfrm>
            <a:off x="1025736" y="761850"/>
            <a:ext cx="6927525" cy="3708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8"/>
          <p:cNvPicPr preferRelativeResize="0"/>
          <p:nvPr/>
        </p:nvPicPr>
        <p:blipFill>
          <a:blip r:embed="rId3">
            <a:alphaModFix/>
          </a:blip>
          <a:stretch>
            <a:fillRect/>
          </a:stretch>
        </p:blipFill>
        <p:spPr>
          <a:xfrm>
            <a:off x="1010025" y="781749"/>
            <a:ext cx="7215648" cy="3653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797851" y="485399"/>
            <a:ext cx="7778848" cy="4062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40"/>
          <p:cNvSpPr txBox="1"/>
          <p:nvPr>
            <p:ph idx="4294967295" type="ctrTitle"/>
          </p:nvPr>
        </p:nvSpPr>
        <p:spPr>
          <a:xfrm>
            <a:off x="311700" y="1824275"/>
            <a:ext cx="8520600" cy="10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ggwp’s goal</a:t>
            </a:r>
            <a:endParaRPr/>
          </a:p>
          <a:p>
            <a:pPr indent="0" lvl="0" marL="0" rtl="0" algn="l">
              <a:spcBef>
                <a:spcPts val="0"/>
              </a:spcBef>
              <a:spcAft>
                <a:spcPts val="0"/>
              </a:spcAft>
              <a:buNone/>
            </a:pPr>
            <a:r>
              <a:rPr lang="en" sz="2000"/>
              <a:t> Good Game Well Played Introduction</a:t>
            </a:r>
            <a:endParaRPr sz="2000"/>
          </a:p>
          <a:p>
            <a:pPr indent="0" lvl="0" marL="0" rtl="0" algn="l">
              <a:spcBef>
                <a:spcPts val="0"/>
              </a:spcBef>
              <a:spcAft>
                <a:spcPts val="0"/>
              </a:spcAft>
              <a:buNone/>
            </a:pPr>
            <a:r>
              <a:t/>
            </a:r>
            <a:endParaRPr/>
          </a:p>
        </p:txBody>
      </p:sp>
      <p:sp>
        <p:nvSpPr>
          <p:cNvPr id="76" name="Google Shape;76;p15"/>
          <p:cNvSpPr txBox="1"/>
          <p:nvPr>
            <p:ph idx="1" type="body"/>
          </p:nvPr>
        </p:nvSpPr>
        <p:spPr>
          <a:xfrm>
            <a:off x="311700" y="14280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Nunito"/>
                <a:ea typeface="Nunito"/>
                <a:cs typeface="Nunito"/>
                <a:sym typeface="Nunito"/>
              </a:rPr>
              <a:t>Purpose: </a:t>
            </a:r>
            <a:endParaRPr b="1" sz="1600">
              <a:solidFill>
                <a:srgbClr val="FF0000"/>
              </a:solidFill>
              <a:latin typeface="Nunito"/>
              <a:ea typeface="Nunito"/>
              <a:cs typeface="Nunito"/>
              <a:sym typeface="Nunito"/>
            </a:endParaRPr>
          </a:p>
          <a:p>
            <a:pPr indent="0" lvl="0" marL="0" rtl="0" algn="l">
              <a:spcBef>
                <a:spcPts val="1600"/>
              </a:spcBef>
              <a:spcAft>
                <a:spcPts val="0"/>
              </a:spcAft>
              <a:buNone/>
            </a:pPr>
            <a:r>
              <a:rPr lang="en" sz="1000">
                <a:solidFill>
                  <a:schemeClr val="accent1"/>
                </a:solidFill>
                <a:latin typeface="Nunito"/>
                <a:ea typeface="Nunito"/>
                <a:cs typeface="Nunito"/>
                <a:sym typeface="Nunito"/>
              </a:rPr>
              <a:t>“Provide Non-STEM knowledge through visual communication and interactive teaching”</a:t>
            </a:r>
            <a:endParaRPr sz="1000">
              <a:solidFill>
                <a:schemeClr val="accent1"/>
              </a:solidFill>
              <a:latin typeface="Nunito"/>
              <a:ea typeface="Nunito"/>
              <a:cs typeface="Nunito"/>
              <a:sym typeface="Nunito"/>
            </a:endParaRPr>
          </a:p>
          <a:p>
            <a:pPr indent="0" lvl="0" marL="0" rtl="0" algn="l">
              <a:spcBef>
                <a:spcPts val="1600"/>
              </a:spcBef>
              <a:spcAft>
                <a:spcPts val="0"/>
              </a:spcAft>
              <a:buNone/>
            </a:pPr>
            <a:r>
              <a:rPr lang="en" sz="1000">
                <a:solidFill>
                  <a:schemeClr val="accent1"/>
                </a:solidFill>
                <a:latin typeface="Nunito"/>
                <a:ea typeface="Nunito"/>
                <a:cs typeface="Nunito"/>
                <a:sym typeface="Nunito"/>
              </a:rPr>
              <a:t>“Teach knowledge outside of school curriculum”</a:t>
            </a:r>
            <a:endParaRPr sz="1000">
              <a:solidFill>
                <a:schemeClr val="accent1"/>
              </a:solidFill>
              <a:latin typeface="Nunito"/>
              <a:ea typeface="Nunito"/>
              <a:cs typeface="Nunito"/>
              <a:sym typeface="Nunito"/>
            </a:endParaRPr>
          </a:p>
          <a:p>
            <a:pPr indent="0" lvl="0" marL="0" rtl="0" algn="l">
              <a:spcBef>
                <a:spcPts val="1600"/>
              </a:spcBef>
              <a:spcAft>
                <a:spcPts val="0"/>
              </a:spcAft>
              <a:buNone/>
            </a:pPr>
            <a:r>
              <a:rPr lang="en" sz="1000">
                <a:solidFill>
                  <a:schemeClr val="accent1"/>
                </a:solidFill>
                <a:latin typeface="Nunito"/>
                <a:ea typeface="Nunito"/>
                <a:cs typeface="Nunito"/>
                <a:sym typeface="Nunito"/>
              </a:rPr>
              <a:t>“A</a:t>
            </a:r>
            <a:r>
              <a:rPr lang="en" sz="1000">
                <a:solidFill>
                  <a:schemeClr val="accent1"/>
                </a:solidFill>
                <a:latin typeface="Nunito"/>
                <a:ea typeface="Nunito"/>
                <a:cs typeface="Nunito"/>
                <a:sym typeface="Nunito"/>
              </a:rPr>
              <a:t>llow the user to gain general knowledge and also to inculcate good learning habits.”</a:t>
            </a:r>
            <a:endParaRPr sz="1000">
              <a:solidFill>
                <a:schemeClr val="accent1"/>
              </a:solidFill>
              <a:latin typeface="Nunito"/>
              <a:ea typeface="Nunito"/>
              <a:cs typeface="Nunito"/>
              <a:sym typeface="Nunito"/>
            </a:endParaRPr>
          </a:p>
          <a:p>
            <a:pPr indent="0" lvl="0" marL="0" rtl="0" algn="l">
              <a:spcBef>
                <a:spcPts val="1600"/>
              </a:spcBef>
              <a:spcAft>
                <a:spcPts val="0"/>
              </a:spcAft>
              <a:buNone/>
            </a:pPr>
            <a:r>
              <a:rPr b="1" lang="en" sz="1600">
                <a:solidFill>
                  <a:srgbClr val="0000FF"/>
                </a:solidFill>
                <a:latin typeface="Nunito"/>
                <a:ea typeface="Nunito"/>
                <a:cs typeface="Nunito"/>
                <a:sym typeface="Nunito"/>
              </a:rPr>
              <a:t>Scope:</a:t>
            </a:r>
            <a:endParaRPr b="1" sz="1600">
              <a:solidFill>
                <a:srgbClr val="0000FF"/>
              </a:solidFill>
              <a:latin typeface="Nunito"/>
              <a:ea typeface="Nunito"/>
              <a:cs typeface="Nunito"/>
              <a:sym typeface="Nunito"/>
            </a:endParaRPr>
          </a:p>
          <a:p>
            <a:pPr indent="0" lvl="0" marL="0" rtl="0" algn="l">
              <a:spcBef>
                <a:spcPts val="1600"/>
              </a:spcBef>
              <a:spcAft>
                <a:spcPts val="0"/>
              </a:spcAft>
              <a:buNone/>
            </a:pPr>
            <a:r>
              <a:rPr lang="en" sz="800">
                <a:solidFill>
                  <a:srgbClr val="000000"/>
                </a:solidFill>
                <a:latin typeface="Nunito"/>
                <a:ea typeface="Nunito"/>
                <a:cs typeface="Nunito"/>
                <a:sym typeface="Nunito"/>
              </a:rPr>
              <a:t>“</a:t>
            </a:r>
            <a:r>
              <a:rPr lang="en" sz="1000">
                <a:solidFill>
                  <a:srgbClr val="000000"/>
                </a:solidFill>
                <a:latin typeface="Nunito"/>
                <a:ea typeface="Nunito"/>
                <a:cs typeface="Nunito"/>
                <a:sym typeface="Nunito"/>
              </a:rPr>
              <a:t>Using </a:t>
            </a:r>
            <a:r>
              <a:rPr lang="en" sz="1000">
                <a:solidFill>
                  <a:srgbClr val="000000"/>
                </a:solidFill>
                <a:latin typeface="Nunito"/>
                <a:ea typeface="Nunito"/>
                <a:cs typeface="Nunito"/>
                <a:sym typeface="Nunito"/>
              </a:rPr>
              <a:t>Active Recall and Spaced Repetition Concept”</a:t>
            </a:r>
            <a:endParaRPr sz="1000">
              <a:solidFill>
                <a:srgbClr val="000000"/>
              </a:solidFill>
              <a:latin typeface="Nunito"/>
              <a:ea typeface="Nunito"/>
              <a:cs typeface="Nunito"/>
              <a:sym typeface="Nunito"/>
            </a:endParaRPr>
          </a:p>
          <a:p>
            <a:pPr indent="0" lvl="0" marL="0" rtl="0" algn="l">
              <a:spcBef>
                <a:spcPts val="1600"/>
              </a:spcBef>
              <a:spcAft>
                <a:spcPts val="0"/>
              </a:spcAft>
              <a:buNone/>
            </a:pPr>
            <a:r>
              <a:rPr lang="en" sz="1000">
                <a:solidFill>
                  <a:srgbClr val="000000"/>
                </a:solidFill>
                <a:latin typeface="Nunito"/>
                <a:ea typeface="Nunito"/>
                <a:cs typeface="Nunito"/>
                <a:sym typeface="Nunito"/>
              </a:rPr>
              <a:t>“ RPG game environment with movable character in 2D world”</a:t>
            </a:r>
            <a:endParaRPr sz="1000">
              <a:solidFill>
                <a:srgbClr val="000000"/>
              </a:solidFill>
              <a:latin typeface="Nunito"/>
              <a:ea typeface="Nunito"/>
              <a:cs typeface="Nunito"/>
              <a:sym typeface="Nunito"/>
            </a:endParaRPr>
          </a:p>
          <a:p>
            <a:pPr indent="0" lvl="0" marL="0" rtl="0" algn="l">
              <a:spcBef>
                <a:spcPts val="1600"/>
              </a:spcBef>
              <a:spcAft>
                <a:spcPts val="0"/>
              </a:spcAft>
              <a:buNone/>
            </a:pPr>
            <a:r>
              <a:rPr lang="en" sz="1000">
                <a:solidFill>
                  <a:srgbClr val="000000"/>
                </a:solidFill>
                <a:latin typeface="Nunito"/>
                <a:ea typeface="Nunito"/>
                <a:cs typeface="Nunito"/>
                <a:sym typeface="Nunito"/>
              </a:rPr>
              <a:t>“Explore world and compete with friends while learning new things”</a:t>
            </a:r>
            <a:endParaRPr sz="1000">
              <a:solidFill>
                <a:srgbClr val="000000"/>
              </a:solidFill>
              <a:latin typeface="Nunito"/>
              <a:ea typeface="Nunito"/>
              <a:cs typeface="Nunito"/>
              <a:sym typeface="Nunito"/>
            </a:endParaRPr>
          </a:p>
          <a:p>
            <a:pPr indent="0" lvl="0" marL="0" rtl="0" algn="l">
              <a:spcBef>
                <a:spcPts val="1600"/>
              </a:spcBef>
              <a:spcAft>
                <a:spcPts val="0"/>
              </a:spcAft>
              <a:buNone/>
            </a:pPr>
            <a:r>
              <a:rPr lang="en" sz="1000">
                <a:solidFill>
                  <a:srgbClr val="000000"/>
                </a:solidFill>
                <a:latin typeface="Nunito"/>
                <a:ea typeface="Nunito"/>
                <a:cs typeface="Nunito"/>
                <a:sym typeface="Nunito"/>
              </a:rPr>
              <a:t>“Offers bit-sized information from a variety of non STEM subjects. The subjects include geography, general, cooking and history.</a:t>
            </a:r>
            <a:endParaRPr sz="1000">
              <a:solidFill>
                <a:srgbClr val="000000"/>
              </a:solidFill>
              <a:latin typeface="Nunito"/>
              <a:ea typeface="Nunito"/>
              <a:cs typeface="Nunito"/>
              <a:sym typeface="Nunito"/>
            </a:endParaRPr>
          </a:p>
          <a:p>
            <a:pPr indent="0" lvl="0" marL="0" rtl="0" algn="l">
              <a:spcBef>
                <a:spcPts val="1600"/>
              </a:spcBef>
              <a:spcAft>
                <a:spcPts val="1600"/>
              </a:spcAft>
              <a:buNone/>
            </a:pPr>
            <a:r>
              <a:t/>
            </a:r>
            <a:endParaRPr sz="8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34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GGWP?</a:t>
            </a:r>
            <a:endParaRPr/>
          </a:p>
          <a:p>
            <a:pPr indent="0" lvl="0" marL="0" rtl="0" algn="l">
              <a:spcBef>
                <a:spcPts val="0"/>
              </a:spcBef>
              <a:spcAft>
                <a:spcPts val="0"/>
              </a:spcAft>
              <a:buNone/>
            </a:pPr>
            <a:r>
              <a:rPr lang="en" sz="2000"/>
              <a:t> Good Game Well Played overall design -product scope</a:t>
            </a:r>
            <a:endParaRPr sz="2000"/>
          </a:p>
          <a:p>
            <a:pPr indent="0" lvl="0" marL="0" rtl="0" algn="l">
              <a:spcBef>
                <a:spcPts val="0"/>
              </a:spcBef>
              <a:spcAft>
                <a:spcPts val="0"/>
              </a:spcAft>
              <a:buNone/>
            </a:pPr>
            <a:r>
              <a:t/>
            </a:r>
            <a:endParaRPr/>
          </a:p>
        </p:txBody>
      </p:sp>
      <p:sp>
        <p:nvSpPr>
          <p:cNvPr id="82" name="Google Shape;82;p16"/>
          <p:cNvSpPr/>
          <p:nvPr/>
        </p:nvSpPr>
        <p:spPr>
          <a:xfrm>
            <a:off x="461800" y="1732200"/>
            <a:ext cx="4413300" cy="2985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149200" y="1732200"/>
            <a:ext cx="3394500" cy="2985600"/>
          </a:xfrm>
          <a:prstGeom prst="rect">
            <a:avLst/>
          </a:prstGeom>
          <a:no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461800" y="1371625"/>
            <a:ext cx="30000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Student/ Player </a:t>
            </a:r>
            <a:endParaRPr b="1">
              <a:latin typeface="Nunito"/>
              <a:ea typeface="Nunito"/>
              <a:cs typeface="Nunito"/>
              <a:sym typeface="Nunito"/>
            </a:endParaRPr>
          </a:p>
        </p:txBody>
      </p:sp>
      <p:sp>
        <p:nvSpPr>
          <p:cNvPr id="85" name="Google Shape;85;p16"/>
          <p:cNvSpPr txBox="1"/>
          <p:nvPr/>
        </p:nvSpPr>
        <p:spPr>
          <a:xfrm>
            <a:off x="5149200" y="1371625"/>
            <a:ext cx="11538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Teacher</a:t>
            </a:r>
            <a:endParaRPr b="1">
              <a:latin typeface="Nunito"/>
              <a:ea typeface="Nunito"/>
              <a:cs typeface="Nunito"/>
              <a:sym typeface="Nunito"/>
            </a:endParaRPr>
          </a:p>
        </p:txBody>
      </p:sp>
      <p:sp>
        <p:nvSpPr>
          <p:cNvPr id="86" name="Google Shape;86;p16"/>
          <p:cNvSpPr txBox="1"/>
          <p:nvPr/>
        </p:nvSpPr>
        <p:spPr>
          <a:xfrm>
            <a:off x="542075" y="1826925"/>
            <a:ext cx="4160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Role: </a:t>
            </a:r>
            <a:r>
              <a:rPr lang="en">
                <a:latin typeface="Nunito"/>
                <a:ea typeface="Nunito"/>
                <a:cs typeface="Nunito"/>
                <a:sym typeface="Nunito"/>
              </a:rPr>
              <a:t>Student to earn subject via </a:t>
            </a:r>
            <a:r>
              <a:rPr lang="en">
                <a:latin typeface="Nunito"/>
                <a:ea typeface="Nunito"/>
                <a:cs typeface="Nunito"/>
                <a:sym typeface="Nunito"/>
              </a:rPr>
              <a:t>gamified</a:t>
            </a:r>
            <a:r>
              <a:rPr lang="en">
                <a:latin typeface="Nunito"/>
                <a:ea typeface="Nunito"/>
                <a:cs typeface="Nunito"/>
                <a:sym typeface="Nunito"/>
              </a:rPr>
              <a:t> environment </a:t>
            </a:r>
            <a:endParaRPr>
              <a:latin typeface="Nunito"/>
              <a:ea typeface="Nunito"/>
              <a:cs typeface="Nunito"/>
              <a:sym typeface="Nunito"/>
            </a:endParaRPr>
          </a:p>
        </p:txBody>
      </p:sp>
      <p:sp>
        <p:nvSpPr>
          <p:cNvPr id="87" name="Google Shape;87;p16"/>
          <p:cNvSpPr txBox="1"/>
          <p:nvPr/>
        </p:nvSpPr>
        <p:spPr>
          <a:xfrm>
            <a:off x="5223225" y="1826925"/>
            <a:ext cx="30000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Role</a:t>
            </a:r>
            <a:r>
              <a:rPr b="1" lang="en">
                <a:latin typeface="Nunito"/>
                <a:ea typeface="Nunito"/>
                <a:cs typeface="Nunito"/>
                <a:sym typeface="Nunito"/>
              </a:rPr>
              <a:t>: </a:t>
            </a:r>
            <a:r>
              <a:rPr lang="en">
                <a:latin typeface="Nunito"/>
                <a:ea typeface="Nunito"/>
                <a:cs typeface="Nunito"/>
                <a:sym typeface="Nunito"/>
              </a:rPr>
              <a:t>Content creator</a:t>
            </a:r>
            <a:endParaRPr>
              <a:latin typeface="Nunito"/>
              <a:ea typeface="Nunito"/>
              <a:cs typeface="Nunito"/>
              <a:sym typeface="Nunito"/>
            </a:endParaRPr>
          </a:p>
        </p:txBody>
      </p:sp>
      <p:sp>
        <p:nvSpPr>
          <p:cNvPr id="88" name="Google Shape;88;p16"/>
          <p:cNvSpPr/>
          <p:nvPr/>
        </p:nvSpPr>
        <p:spPr>
          <a:xfrm>
            <a:off x="678150" y="2637025"/>
            <a:ext cx="3394500" cy="1938900"/>
          </a:xfrm>
          <a:prstGeom prst="rect">
            <a:avLst/>
          </a:prstGeom>
          <a:solidFill>
            <a:srgbClr val="6D9EE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 name="Google Shape;89;p16"/>
          <p:cNvSpPr/>
          <p:nvPr/>
        </p:nvSpPr>
        <p:spPr>
          <a:xfrm>
            <a:off x="802100" y="3069225"/>
            <a:ext cx="1514400" cy="591300"/>
          </a:xfrm>
          <a:prstGeom prst="rect">
            <a:avLst/>
          </a:prstGeom>
          <a:solidFill>
            <a:srgbClr val="CFE2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Leadership Board</a:t>
            </a:r>
            <a:endParaRPr/>
          </a:p>
        </p:txBody>
      </p:sp>
      <p:sp>
        <p:nvSpPr>
          <p:cNvPr id="90" name="Google Shape;90;p16"/>
          <p:cNvSpPr/>
          <p:nvPr/>
        </p:nvSpPr>
        <p:spPr>
          <a:xfrm>
            <a:off x="5330450" y="3163050"/>
            <a:ext cx="1514400" cy="591300"/>
          </a:xfrm>
          <a:prstGeom prst="rect">
            <a:avLst/>
          </a:prstGeom>
          <a:solidFill>
            <a:srgbClr val="D5A6B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Edit</a:t>
            </a:r>
            <a:r>
              <a:rPr lang="en">
                <a:solidFill>
                  <a:srgbClr val="FFFFFF"/>
                </a:solidFill>
              </a:rPr>
              <a:t> Question</a:t>
            </a:r>
            <a:endParaRPr>
              <a:solidFill>
                <a:srgbClr val="FFFFFF"/>
              </a:solidFill>
            </a:endParaRPr>
          </a:p>
        </p:txBody>
      </p:sp>
      <p:sp>
        <p:nvSpPr>
          <p:cNvPr id="91" name="Google Shape;91;p16"/>
          <p:cNvSpPr/>
          <p:nvPr/>
        </p:nvSpPr>
        <p:spPr>
          <a:xfrm>
            <a:off x="5330450" y="3919250"/>
            <a:ext cx="1514400" cy="591300"/>
          </a:xfrm>
          <a:prstGeom prst="rect">
            <a:avLst/>
          </a:prstGeom>
          <a:solidFill>
            <a:srgbClr val="D5A6B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Delete</a:t>
            </a:r>
            <a:r>
              <a:rPr lang="en">
                <a:solidFill>
                  <a:srgbClr val="FFFFFF"/>
                </a:solidFill>
              </a:rPr>
              <a:t> Question</a:t>
            </a:r>
            <a:endParaRPr>
              <a:solidFill>
                <a:srgbClr val="FFFFFF"/>
              </a:solidFill>
            </a:endParaRPr>
          </a:p>
        </p:txBody>
      </p:sp>
      <p:sp>
        <p:nvSpPr>
          <p:cNvPr id="92" name="Google Shape;92;p16"/>
          <p:cNvSpPr/>
          <p:nvPr/>
        </p:nvSpPr>
        <p:spPr>
          <a:xfrm>
            <a:off x="5330450" y="2406850"/>
            <a:ext cx="1514400" cy="591300"/>
          </a:xfrm>
          <a:prstGeom prst="rect">
            <a:avLst/>
          </a:prstGeom>
          <a:solidFill>
            <a:srgbClr val="D5A6B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Create Question</a:t>
            </a:r>
            <a:endParaRPr>
              <a:solidFill>
                <a:srgbClr val="FFFFFF"/>
              </a:solidFill>
            </a:endParaRPr>
          </a:p>
        </p:txBody>
      </p:sp>
      <p:sp>
        <p:nvSpPr>
          <p:cNvPr id="93" name="Google Shape;93;p16"/>
          <p:cNvSpPr/>
          <p:nvPr/>
        </p:nvSpPr>
        <p:spPr>
          <a:xfrm>
            <a:off x="2394850" y="3069225"/>
            <a:ext cx="1514400" cy="591300"/>
          </a:xfrm>
          <a:prstGeom prst="rect">
            <a:avLst/>
          </a:prstGeom>
          <a:solidFill>
            <a:srgbClr val="CFE2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Manage Profile</a:t>
            </a:r>
            <a:endParaRPr/>
          </a:p>
        </p:txBody>
      </p:sp>
      <p:sp>
        <p:nvSpPr>
          <p:cNvPr id="94" name="Google Shape;94;p16"/>
          <p:cNvSpPr/>
          <p:nvPr/>
        </p:nvSpPr>
        <p:spPr>
          <a:xfrm>
            <a:off x="802100" y="3754350"/>
            <a:ext cx="1514400" cy="591300"/>
          </a:xfrm>
          <a:prstGeom prst="rect">
            <a:avLst/>
          </a:prstGeom>
          <a:solidFill>
            <a:srgbClr val="CFE2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Play game</a:t>
            </a:r>
            <a:endParaRPr/>
          </a:p>
        </p:txBody>
      </p:sp>
      <p:sp>
        <p:nvSpPr>
          <p:cNvPr id="95" name="Google Shape;95;p16"/>
          <p:cNvSpPr txBox="1"/>
          <p:nvPr/>
        </p:nvSpPr>
        <p:spPr>
          <a:xfrm>
            <a:off x="802100" y="2637025"/>
            <a:ext cx="30000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Play Game</a:t>
            </a:r>
            <a:endParaRPr b="1">
              <a:latin typeface="Nunito"/>
              <a:ea typeface="Nunito"/>
              <a:cs typeface="Nunito"/>
              <a:sym typeface="Nunito"/>
            </a:endParaRPr>
          </a:p>
        </p:txBody>
      </p:sp>
      <p:sp>
        <p:nvSpPr>
          <p:cNvPr id="96" name="Google Shape;96;p16"/>
          <p:cNvSpPr/>
          <p:nvPr/>
        </p:nvSpPr>
        <p:spPr>
          <a:xfrm>
            <a:off x="2394850" y="3754350"/>
            <a:ext cx="1514400" cy="591300"/>
          </a:xfrm>
          <a:prstGeom prst="rect">
            <a:avLst/>
          </a:prstGeom>
          <a:solidFill>
            <a:srgbClr val="CFE2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Share on FB</a:t>
            </a:r>
            <a:endParaRPr/>
          </a:p>
        </p:txBody>
      </p:sp>
      <p:sp>
        <p:nvSpPr>
          <p:cNvPr id="97" name="Google Shape;97;p16"/>
          <p:cNvSpPr/>
          <p:nvPr/>
        </p:nvSpPr>
        <p:spPr>
          <a:xfrm>
            <a:off x="7169275" y="2437225"/>
            <a:ext cx="1120200" cy="673800"/>
          </a:xfrm>
          <a:prstGeom prst="rect">
            <a:avLst/>
          </a:prstGeom>
          <a:solidFill>
            <a:srgbClr val="6D9EE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8" name="Google Shape;98;p16"/>
          <p:cNvSpPr txBox="1"/>
          <p:nvPr/>
        </p:nvSpPr>
        <p:spPr>
          <a:xfrm>
            <a:off x="7169275" y="2565400"/>
            <a:ext cx="11538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Play Game</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134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GGWP?</a:t>
            </a:r>
            <a:endParaRPr/>
          </a:p>
          <a:p>
            <a:pPr indent="0" lvl="0" marL="0" rtl="0" algn="l">
              <a:spcBef>
                <a:spcPts val="0"/>
              </a:spcBef>
              <a:spcAft>
                <a:spcPts val="0"/>
              </a:spcAft>
              <a:buNone/>
            </a:pPr>
            <a:r>
              <a:rPr lang="en" sz="2000"/>
              <a:t> Good Game Well Played idea</a:t>
            </a:r>
            <a:endParaRPr/>
          </a:p>
        </p:txBody>
      </p:sp>
      <p:pic>
        <p:nvPicPr>
          <p:cNvPr id="104" name="Google Shape;104;p17"/>
          <p:cNvPicPr preferRelativeResize="0"/>
          <p:nvPr/>
        </p:nvPicPr>
        <p:blipFill>
          <a:blip r:embed="rId3">
            <a:alphaModFix/>
          </a:blip>
          <a:stretch>
            <a:fillRect/>
          </a:stretch>
        </p:blipFill>
        <p:spPr>
          <a:xfrm>
            <a:off x="551700" y="1807475"/>
            <a:ext cx="3828450" cy="2604550"/>
          </a:xfrm>
          <a:prstGeom prst="rect">
            <a:avLst/>
          </a:prstGeom>
          <a:noFill/>
          <a:ln>
            <a:noFill/>
          </a:ln>
        </p:spPr>
      </p:pic>
      <p:pic>
        <p:nvPicPr>
          <p:cNvPr id="105" name="Google Shape;105;p17"/>
          <p:cNvPicPr preferRelativeResize="0"/>
          <p:nvPr/>
        </p:nvPicPr>
        <p:blipFill>
          <a:blip r:embed="rId4">
            <a:alphaModFix/>
          </a:blip>
          <a:stretch>
            <a:fillRect/>
          </a:stretch>
        </p:blipFill>
        <p:spPr>
          <a:xfrm>
            <a:off x="4763775" y="593500"/>
            <a:ext cx="2282625" cy="1213975"/>
          </a:xfrm>
          <a:prstGeom prst="rect">
            <a:avLst/>
          </a:prstGeom>
          <a:noFill/>
          <a:ln>
            <a:noFill/>
          </a:ln>
        </p:spPr>
      </p:pic>
      <p:pic>
        <p:nvPicPr>
          <p:cNvPr id="106" name="Google Shape;106;p17"/>
          <p:cNvPicPr preferRelativeResize="0"/>
          <p:nvPr/>
        </p:nvPicPr>
        <p:blipFill>
          <a:blip r:embed="rId5">
            <a:alphaModFix/>
          </a:blip>
          <a:stretch>
            <a:fillRect/>
          </a:stretch>
        </p:blipFill>
        <p:spPr>
          <a:xfrm>
            <a:off x="4886312" y="2571750"/>
            <a:ext cx="2160099" cy="1460525"/>
          </a:xfrm>
          <a:prstGeom prst="rect">
            <a:avLst/>
          </a:prstGeom>
          <a:noFill/>
          <a:ln>
            <a:noFill/>
          </a:ln>
        </p:spPr>
      </p:pic>
      <p:sp>
        <p:nvSpPr>
          <p:cNvPr id="107" name="Google Shape;107;p17"/>
          <p:cNvSpPr txBox="1"/>
          <p:nvPr/>
        </p:nvSpPr>
        <p:spPr>
          <a:xfrm>
            <a:off x="4763775" y="1888200"/>
            <a:ext cx="4160100" cy="9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Avatar: Player </a:t>
            </a:r>
            <a:r>
              <a:rPr lang="en" sz="1200">
                <a:latin typeface="Nunito"/>
                <a:ea typeface="Nunito"/>
                <a:cs typeface="Nunito"/>
                <a:sym typeface="Nunito"/>
              </a:rPr>
              <a:t>(Role = Student)</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Able to move around the 2D world and interact with NPC</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108" name="Google Shape;108;p17"/>
          <p:cNvCxnSpPr>
            <a:endCxn id="105" idx="1"/>
          </p:cNvCxnSpPr>
          <p:nvPr/>
        </p:nvCxnSpPr>
        <p:spPr>
          <a:xfrm flipH="1" rot="10800000">
            <a:off x="2512275" y="1200488"/>
            <a:ext cx="2251500" cy="1706700"/>
          </a:xfrm>
          <a:prstGeom prst="straightConnector1">
            <a:avLst/>
          </a:prstGeom>
          <a:noFill/>
          <a:ln cap="flat" cmpd="sng" w="19050">
            <a:solidFill>
              <a:srgbClr val="FF0000"/>
            </a:solidFill>
            <a:prstDash val="solid"/>
            <a:round/>
            <a:headEnd len="med" w="med" type="none"/>
            <a:tailEnd len="med" w="med" type="triangle"/>
          </a:ln>
        </p:spPr>
      </p:cxnSp>
      <p:sp>
        <p:nvSpPr>
          <p:cNvPr id="109" name="Google Shape;109;p17"/>
          <p:cNvSpPr txBox="1"/>
          <p:nvPr/>
        </p:nvSpPr>
        <p:spPr>
          <a:xfrm>
            <a:off x="551700" y="4540375"/>
            <a:ext cx="41601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Interface reference </a:t>
            </a:r>
            <a:r>
              <a:rPr lang="en" sz="1200">
                <a:latin typeface="Nunito"/>
                <a:ea typeface="Nunito"/>
                <a:cs typeface="Nunito"/>
                <a:sym typeface="Nunito"/>
              </a:rPr>
              <a:t>to Pokemon and </a:t>
            </a:r>
            <a:r>
              <a:rPr lang="en" sz="1200">
                <a:latin typeface="Times New Roman"/>
                <a:ea typeface="Times New Roman"/>
                <a:cs typeface="Times New Roman"/>
                <a:sym typeface="Times New Roman"/>
              </a:rPr>
              <a:t>Stardew Valley </a:t>
            </a:r>
            <a:endParaRPr b="1"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110" name="Google Shape;110;p17"/>
          <p:cNvSpPr txBox="1"/>
          <p:nvPr/>
        </p:nvSpPr>
        <p:spPr>
          <a:xfrm>
            <a:off x="4886300" y="4076000"/>
            <a:ext cx="4160100" cy="9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Nunito"/>
                <a:ea typeface="Nunito"/>
                <a:cs typeface="Nunito"/>
                <a:sym typeface="Nunito"/>
              </a:rPr>
              <a:t>NPC’s Conversation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Generate subject </a:t>
            </a:r>
            <a:r>
              <a:rPr lang="en" sz="1200">
                <a:latin typeface="Nunito"/>
                <a:ea typeface="Nunito"/>
                <a:cs typeface="Nunito"/>
                <a:sym typeface="Nunito"/>
              </a:rPr>
              <a:t>specific</a:t>
            </a:r>
            <a:r>
              <a:rPr lang="en" sz="1200">
                <a:latin typeface="Nunito"/>
                <a:ea typeface="Nunito"/>
                <a:cs typeface="Nunito"/>
                <a:sym typeface="Nunito"/>
              </a:rPr>
              <a:t> question and allow player to select options. </a:t>
            </a:r>
            <a:endParaRPr sz="1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34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GGWP?</a:t>
            </a:r>
            <a:endParaRPr/>
          </a:p>
          <a:p>
            <a:pPr indent="0" lvl="0" marL="0" rtl="0" algn="l">
              <a:spcBef>
                <a:spcPts val="0"/>
              </a:spcBef>
              <a:spcAft>
                <a:spcPts val="0"/>
              </a:spcAft>
              <a:buNone/>
            </a:pPr>
            <a:r>
              <a:rPr lang="en" sz="2000"/>
              <a:t> Good Game Well Played Overall functionalities</a:t>
            </a:r>
            <a:endParaRPr/>
          </a:p>
        </p:txBody>
      </p:sp>
      <p:pic>
        <p:nvPicPr>
          <p:cNvPr id="116" name="Google Shape;116;p18"/>
          <p:cNvPicPr preferRelativeResize="0"/>
          <p:nvPr/>
        </p:nvPicPr>
        <p:blipFill>
          <a:blip r:embed="rId3">
            <a:alphaModFix/>
          </a:blip>
          <a:stretch>
            <a:fillRect/>
          </a:stretch>
        </p:blipFill>
        <p:spPr>
          <a:xfrm>
            <a:off x="4268525" y="566825"/>
            <a:ext cx="4563775" cy="4289950"/>
          </a:xfrm>
          <a:prstGeom prst="rect">
            <a:avLst/>
          </a:prstGeom>
          <a:noFill/>
          <a:ln>
            <a:noFill/>
          </a:ln>
        </p:spPr>
      </p:pic>
      <p:sp>
        <p:nvSpPr>
          <p:cNvPr id="117" name="Google Shape;117;p18"/>
          <p:cNvSpPr txBox="1"/>
          <p:nvPr/>
        </p:nvSpPr>
        <p:spPr>
          <a:xfrm>
            <a:off x="311700" y="1866975"/>
            <a:ext cx="3960900" cy="29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Game Play is the main functionality in GGWP and it comprises of:</a:t>
            </a:r>
            <a:endParaRPr sz="1600">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317500" lvl="0" marL="457200" rtl="0" algn="l">
              <a:spcBef>
                <a:spcPts val="0"/>
              </a:spcBef>
              <a:spcAft>
                <a:spcPts val="0"/>
              </a:spcAft>
              <a:buClr>
                <a:srgbClr val="0000FF"/>
              </a:buClr>
              <a:buSzPts val="1400"/>
              <a:buFont typeface="Nunito"/>
              <a:buChar char="-"/>
            </a:pPr>
            <a:r>
              <a:rPr b="1" lang="en">
                <a:solidFill>
                  <a:srgbClr val="0000FF"/>
                </a:solidFill>
                <a:latin typeface="Nunito"/>
                <a:ea typeface="Nunito"/>
                <a:cs typeface="Nunito"/>
                <a:sym typeface="Nunito"/>
              </a:rPr>
              <a:t>Move and interact with NPC</a:t>
            </a:r>
            <a:endParaRPr b="1">
              <a:solidFill>
                <a:srgbClr val="0000FF"/>
              </a:solidFill>
              <a:latin typeface="Nunito"/>
              <a:ea typeface="Nunito"/>
              <a:cs typeface="Nunito"/>
              <a:sym typeface="Nunito"/>
            </a:endParaRPr>
          </a:p>
          <a:p>
            <a:pPr indent="-317500" lvl="0" marL="457200" rtl="0" algn="l">
              <a:spcBef>
                <a:spcPts val="0"/>
              </a:spcBef>
              <a:spcAft>
                <a:spcPts val="0"/>
              </a:spcAft>
              <a:buClr>
                <a:srgbClr val="0000FF"/>
              </a:buClr>
              <a:buSzPts val="1400"/>
              <a:buFont typeface="Nunito"/>
              <a:buChar char="-"/>
            </a:pPr>
            <a:r>
              <a:rPr b="1" lang="en">
                <a:solidFill>
                  <a:srgbClr val="0000FF"/>
                </a:solidFill>
                <a:latin typeface="Nunito"/>
                <a:ea typeface="Nunito"/>
                <a:cs typeface="Nunito"/>
                <a:sym typeface="Nunito"/>
              </a:rPr>
              <a:t>Talk to Leadership NPC</a:t>
            </a:r>
            <a:endParaRPr b="1">
              <a:solidFill>
                <a:srgbClr val="0000FF"/>
              </a:solidFill>
              <a:latin typeface="Nunito"/>
              <a:ea typeface="Nunito"/>
              <a:cs typeface="Nunito"/>
              <a:sym typeface="Nunito"/>
            </a:endParaRPr>
          </a:p>
          <a:p>
            <a:pPr indent="-317500" lvl="0" marL="457200" rtl="0" algn="l">
              <a:spcBef>
                <a:spcPts val="0"/>
              </a:spcBef>
              <a:spcAft>
                <a:spcPts val="0"/>
              </a:spcAft>
              <a:buClr>
                <a:srgbClr val="0000FF"/>
              </a:buClr>
              <a:buSzPts val="1400"/>
              <a:buFont typeface="Nunito"/>
              <a:buChar char="-"/>
            </a:pPr>
            <a:r>
              <a:rPr b="1" lang="en">
                <a:solidFill>
                  <a:srgbClr val="0000FF"/>
                </a:solidFill>
                <a:latin typeface="Nunito"/>
                <a:ea typeface="Nunito"/>
                <a:cs typeface="Nunito"/>
                <a:sym typeface="Nunito"/>
              </a:rPr>
              <a:t>Share question on Facebook</a:t>
            </a:r>
            <a:endParaRPr b="1">
              <a:solidFill>
                <a:srgbClr val="0000FF"/>
              </a:solidFill>
              <a:latin typeface="Nunito"/>
              <a:ea typeface="Nunito"/>
              <a:cs typeface="Nunito"/>
              <a:sym typeface="Nunit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4294967295" type="ctrTitle"/>
          </p:nvPr>
        </p:nvSpPr>
        <p:spPr>
          <a:xfrm>
            <a:off x="357550" y="1604250"/>
            <a:ext cx="8520600" cy="10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ANALYSIS MODEL</a:t>
            </a:r>
            <a:endParaRPr sz="8000"/>
          </a:p>
          <a:p>
            <a:pPr indent="0" lvl="0" marL="0" rtl="0" algn="ctr">
              <a:spcBef>
                <a:spcPts val="0"/>
              </a:spcBef>
              <a:spcAft>
                <a:spcPts val="0"/>
              </a:spcAft>
              <a:buNone/>
            </a:pPr>
            <a:r>
              <a:rPr lang="en" sz="3900"/>
              <a:t>A look at our structure </a:t>
            </a:r>
            <a:endParaRPr sz="3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Diagram</a:t>
            </a:r>
            <a:endParaRPr/>
          </a:p>
          <a:p>
            <a:pPr indent="0" lvl="0" marL="0" rtl="0" algn="l">
              <a:spcBef>
                <a:spcPts val="0"/>
              </a:spcBef>
              <a:spcAft>
                <a:spcPts val="0"/>
              </a:spcAft>
              <a:buNone/>
            </a:pPr>
            <a:r>
              <a:rPr lang="en" sz="2000"/>
              <a:t>Overall flow</a:t>
            </a:r>
            <a:endParaRPr/>
          </a:p>
          <a:p>
            <a:pPr indent="0" lvl="0" marL="0" rtl="0" algn="l">
              <a:spcBef>
                <a:spcPts val="0"/>
              </a:spcBef>
              <a:spcAft>
                <a:spcPts val="0"/>
              </a:spcAft>
              <a:buNone/>
            </a:pPr>
            <a:r>
              <a:t/>
            </a:r>
            <a:endParaRPr/>
          </a:p>
        </p:txBody>
      </p:sp>
      <p:pic>
        <p:nvPicPr>
          <p:cNvPr id="128" name="Google Shape;128;p20"/>
          <p:cNvPicPr preferRelativeResize="0"/>
          <p:nvPr/>
        </p:nvPicPr>
        <p:blipFill rotWithShape="1">
          <a:blip r:embed="rId3">
            <a:alphaModFix/>
          </a:blip>
          <a:srcRect b="2152" l="0" r="0" t="0"/>
          <a:stretch/>
        </p:blipFill>
        <p:spPr>
          <a:xfrm>
            <a:off x="1714675" y="1203374"/>
            <a:ext cx="6069500" cy="343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Diagram</a:t>
            </a:r>
            <a:endParaRPr/>
          </a:p>
          <a:p>
            <a:pPr indent="0" lvl="0" marL="0" rtl="0" algn="l">
              <a:spcBef>
                <a:spcPts val="0"/>
              </a:spcBef>
              <a:spcAft>
                <a:spcPts val="0"/>
              </a:spcAft>
              <a:buNone/>
            </a:pPr>
            <a:r>
              <a:rPr lang="en" sz="2000"/>
              <a:t>Overall flow</a:t>
            </a:r>
            <a:endParaRPr/>
          </a:p>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2063100" y="1275275"/>
            <a:ext cx="4403975" cy="356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