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  <p:embeddedFont>
      <p:font typeface="Maven Pro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F546CC-DAB0-4F48-8CAC-2A37276A5893}">
  <a:tblStyle styleId="{D9F546CC-DAB0-4F48-8CAC-2A37276A58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C64836E-5555-40CF-96B7-EC121B6795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D5D5D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D5D5D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D5D5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D5D5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D5D5D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D5D5D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383838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4.xml"/><Relationship Id="rId42" Type="http://schemas.openxmlformats.org/officeDocument/2006/relationships/font" Target="fonts/MavenPro-regular.fntdata"/><Relationship Id="rId41" Type="http://schemas.openxmlformats.org/officeDocument/2006/relationships/font" Target="fonts/Nuni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MavenPr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bold.fntdata"/><Relationship Id="rId16" Type="http://schemas.openxmlformats.org/officeDocument/2006/relationships/slide" Target="slides/slide10.xml"/><Relationship Id="rId38" Type="http://schemas.openxmlformats.org/officeDocument/2006/relationships/font" Target="fonts/Nuni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c33d39a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c33d39a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efe46de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efe46de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Crawled 300 tweets per second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efe46de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efe46de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Crawled 300 tweets per second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efe46de4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efe46de4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Crawled 300 tweets per second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efe46de4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cefe46de4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Crawled 300 tweets per second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efe46de4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efe46de4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Crawled 300 tweets per second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efe46de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efe46de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efe46de4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efe46de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efe46de4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efe46de4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efe46de4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efe46de4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efe46de4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efe46de4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c33d39a5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c33d39a5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efe46de4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efe46de4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efe46de49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efe46de4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efe46de49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efe46de49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efe46de49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efe46de49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efe46de49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efe46de49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c33d39a5f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c33d39a5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c33d39a5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cc33d39a5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Ekphrasis -&gt;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a library that uses English Wikipedia and English tweets to perform tasks such as tokenization, word normalisation, word segmentation and spell correction.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BERT can perform extensive data cleaning and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preprocessing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before tokenization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c33d39a5f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c33d39a5f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c33d39a5f_1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c33d39a5f_1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c45387e3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c45387e3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c33d39a5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c33d39a5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c33d39a5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c33d39a5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efe46de4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efe46de4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c33d39a5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c33d39a5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objective of our system is to provide stock sentiments analysis to newbie investors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c33d39a5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c33d39a5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are our team members and their roles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c33d39a5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c33d39a5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c33d39a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c33d39a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Crawled twitter for people’s opinion about stocks. Used its API to do the crawling.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Crawled 16595 tweets.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response in json provided a sizable amount of parameters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Only save the text, datetime, and symbol of the stock in csv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c33d39a5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c33d39a5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efe46de4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efe46de4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16850" y="917663"/>
            <a:ext cx="5581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CZ4034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Retrieval Project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16850" y="3013237"/>
            <a:ext cx="4870500" cy="1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Poh Ying Xuan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Prem Adithya Suresh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Muhammad Al-Muhazerin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Tan Jian Wei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Kong Alson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 Jian Shen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User Interface</a:t>
            </a:r>
            <a:endParaRPr/>
          </a:p>
        </p:txBody>
      </p: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338" y="1466475"/>
            <a:ext cx="250141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</a:t>
            </a:r>
            <a:endParaRPr/>
          </a:p>
        </p:txBody>
      </p:sp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88" y="1597875"/>
            <a:ext cx="76586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</a:t>
            </a:r>
            <a:endParaRPr/>
          </a:p>
        </p:txBody>
      </p:sp>
      <p:pic>
        <p:nvPicPr>
          <p:cNvPr id="343" name="Google Shape;3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1" cy="270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– Pie Chart</a:t>
            </a:r>
            <a:endParaRPr/>
          </a:p>
        </p:txBody>
      </p:sp>
      <p:pic>
        <p:nvPicPr>
          <p:cNvPr id="349" name="Google Shape;3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25" y="1371900"/>
            <a:ext cx="68770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– Search Suggestions </a:t>
            </a:r>
            <a:endParaRPr/>
          </a:p>
        </p:txBody>
      </p:sp>
      <p:pic>
        <p:nvPicPr>
          <p:cNvPr id="355" name="Google Shape;3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780900"/>
            <a:ext cx="75438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Preprocessing</a:t>
            </a:r>
            <a:endParaRPr/>
          </a:p>
        </p:txBody>
      </p:sp>
      <p:pic>
        <p:nvPicPr>
          <p:cNvPr id="361" name="Google Shape;3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670525"/>
            <a:ext cx="6654033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 Query</a:t>
            </a:r>
            <a:endParaRPr/>
          </a:p>
        </p:txBody>
      </p:sp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75" y="1420925"/>
            <a:ext cx="7189451" cy="35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: Handle Code/Company Query</a:t>
            </a:r>
            <a:endParaRPr/>
          </a:p>
        </p:txBody>
      </p:sp>
      <p:pic>
        <p:nvPicPr>
          <p:cNvPr id="373" name="Google Shape;3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301" y="1346925"/>
            <a:ext cx="7543500" cy="37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379" name="Google Shape;3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550" y="1722001"/>
            <a:ext cx="7030499" cy="307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175" y="170225"/>
            <a:ext cx="7687825" cy="49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1"/>
          <p:cNvSpPr txBox="1"/>
          <p:nvPr>
            <p:ph type="title"/>
          </p:nvPr>
        </p:nvSpPr>
        <p:spPr>
          <a:xfrm>
            <a:off x="14015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854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Introduction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Crawling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Indexing and Querying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Classification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 Handle Spelling Error Query</a:t>
            </a:r>
            <a:endParaRPr/>
          </a:p>
        </p:txBody>
      </p:sp>
      <p:pic>
        <p:nvPicPr>
          <p:cNvPr id="391" name="Google Shape;3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300" y="1761523"/>
            <a:ext cx="7311901" cy="22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397" name="Google Shape;397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813" y="1361750"/>
            <a:ext cx="7862476" cy="36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pic>
        <p:nvPicPr>
          <p:cNvPr id="404" name="Google Shape;4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412" y="1650350"/>
            <a:ext cx="3919175" cy="33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9" y="0"/>
            <a:ext cx="89939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Trade Off</a:t>
            </a:r>
            <a:endParaRPr/>
          </a:p>
        </p:txBody>
      </p:sp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63" y="1376528"/>
            <a:ext cx="4732776" cy="37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Approaches</a:t>
            </a:r>
            <a:endParaRPr/>
          </a:p>
        </p:txBody>
      </p:sp>
      <p:sp>
        <p:nvSpPr>
          <p:cNvPr id="427" name="Google Shape;427;p38"/>
          <p:cNvSpPr txBox="1"/>
          <p:nvPr>
            <p:ph idx="1" type="body"/>
          </p:nvPr>
        </p:nvSpPr>
        <p:spPr>
          <a:xfrm>
            <a:off x="595600" y="1597875"/>
            <a:ext cx="5448600" cy="30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Text Preprocessing using ekphrasis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Experimented with 2 models, BERT and Twitter-RoBERTa, with 4 variants each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B</a:t>
            </a:r>
            <a:r>
              <a:rPr lang="en-GB" sz="1200"/>
              <a:t>ase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Multitask Classification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P</a:t>
            </a:r>
            <a:r>
              <a:rPr lang="en-GB" sz="1200"/>
              <a:t>reprocessed Text Input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Multitask Classification with Preprocessed Text Input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Max Voting Ensemble Model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428" name="Google Shape;4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800" y="1597875"/>
            <a:ext cx="2106775" cy="30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>
            <p:ph type="title"/>
          </p:nvPr>
        </p:nvSpPr>
        <p:spPr>
          <a:xfrm>
            <a:off x="1303800" y="292200"/>
            <a:ext cx="70305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of All Models/Approaches</a:t>
            </a:r>
            <a:endParaRPr/>
          </a:p>
        </p:txBody>
      </p:sp>
      <p:graphicFrame>
        <p:nvGraphicFramePr>
          <p:cNvPr id="434" name="Google Shape;434;p39"/>
          <p:cNvGraphicFramePr/>
          <p:nvPr/>
        </p:nvGraphicFramePr>
        <p:xfrm>
          <a:off x="1709738" y="98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{D9F546CC-DAB0-4F48-8CAC-2A37276A5893}</a:tableStyleId>
              </a:tblPr>
              <a:tblGrid>
                <a:gridCol w="1304925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279400"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Comparison of Metrics</a:t>
                      </a:r>
                      <a:endParaRPr b="1" sz="8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9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Subjectivity</a:t>
                      </a:r>
                      <a:endParaRPr b="1" sz="8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Polarity</a:t>
                      </a:r>
                      <a:endParaRPr b="1" sz="8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Prec.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Rec.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F1.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Acc.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Prec.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Rec.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F1.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Acc.</a:t>
                      </a:r>
                      <a:endParaRPr b="1" sz="800"/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BERT</a:t>
                      </a:r>
                      <a:endParaRPr sz="800"/>
                    </a:p>
                  </a:txBody>
                  <a:tcPr marT="63500" marB="63500" marR="63500" marL="63500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NA</a:t>
                      </a:r>
                      <a:endParaRPr sz="8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0.707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0.697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0.662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0.697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BERT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(Multitask)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0.744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0.748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0.744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0.748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0.715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0.721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0.713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0.721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BERT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(Preprocessed)</a:t>
                      </a:r>
                      <a:endParaRPr sz="800"/>
                    </a:p>
                  </a:txBody>
                  <a:tcPr marT="63500" marB="63500" marR="63500" marL="63500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NA</a:t>
                      </a:r>
                      <a:endParaRPr sz="8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0.711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0.710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0.710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0.710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BERT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(Multitask, Preprocessed)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0.727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0.728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0.715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0.728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0.702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0.689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0.647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0.689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Tweet-RoBERTa</a:t>
                      </a:r>
                      <a:endParaRPr sz="800"/>
                    </a:p>
                  </a:txBody>
                  <a:tcPr marT="63500" marB="63500" marR="63500" marL="63500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NA</a:t>
                      </a:r>
                      <a:endParaRPr sz="8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0.718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0.723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0.720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0.723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Tweet-RoBERTa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(Multitask)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0.738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0.740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0.738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0.740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0.721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0.725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0.721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0.725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Tweet-RoBERTa (Preprocessed)</a:t>
                      </a:r>
                      <a:endParaRPr sz="800"/>
                    </a:p>
                  </a:txBody>
                  <a:tcPr marT="63500" marB="63500" marR="63500" marL="63500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NA</a:t>
                      </a:r>
                      <a:endParaRPr sz="8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0.656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0.656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0.656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0.656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Tweet-RoBERTa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(Multitask, Preprocessed)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0.701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0.695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0.664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0.695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0.680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0.684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0.649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0.684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Max Voting Ensemble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0.748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0.751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0.748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0.751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0.730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0.734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0.729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0.734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Model</a:t>
            </a:r>
            <a:endParaRPr/>
          </a:p>
        </p:txBody>
      </p:sp>
      <p:pic>
        <p:nvPicPr>
          <p:cNvPr id="440" name="Google Shape;4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513" y="1512025"/>
            <a:ext cx="4024974" cy="340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Model</a:t>
            </a:r>
            <a:endParaRPr/>
          </a:p>
        </p:txBody>
      </p:sp>
      <p:graphicFrame>
        <p:nvGraphicFramePr>
          <p:cNvPr id="446" name="Google Shape;446;p41"/>
          <p:cNvGraphicFramePr/>
          <p:nvPr/>
        </p:nvGraphicFramePr>
        <p:xfrm>
          <a:off x="1706400" y="181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{BC64836E-5555-40CF-96B7-EC121B6795F4}</a:tableStyleId>
              </a:tblPr>
              <a:tblGrid>
                <a:gridCol w="955200"/>
                <a:gridCol w="955200"/>
                <a:gridCol w="955200"/>
                <a:gridCol w="955200"/>
                <a:gridCol w="955200"/>
                <a:gridCol w="955200"/>
              </a:tblGrid>
              <a:tr h="285750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Ensemble Model</a:t>
                      </a:r>
                      <a:br>
                        <a:rPr b="1" lang="en-GB" sz="1200"/>
                      </a:br>
                      <a:r>
                        <a:rPr b="1" lang="en-GB" sz="1200"/>
                        <a:t>Twitter-RoBERTa (Multitask) &amp; BERT (Multitask)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Subjectivity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Polarity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Objective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Subjective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Neutral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Negative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Positive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Precision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0.778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0.699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0.782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0.591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0.675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Recall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0.831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0.624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0.835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0.644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0.538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8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F1-Score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0.804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0.660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0.808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0.616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0.599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Accuracy</a:t>
                      </a:r>
                      <a:endParaRPr b="1" sz="12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93C47D"/>
                          </a:highlight>
                        </a:rPr>
                        <a:t>0.751</a:t>
                      </a:r>
                      <a:endParaRPr sz="1200">
                        <a:highlight>
                          <a:srgbClr val="93C47D"/>
                        </a:highlight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93C47D"/>
                          </a:highlight>
                        </a:rPr>
                        <a:t>0.734</a:t>
                      </a:r>
                      <a:endParaRPr sz="1200">
                        <a:highlight>
                          <a:srgbClr val="93C47D"/>
                        </a:highlight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Metrics</a:t>
            </a:r>
            <a:endParaRPr/>
          </a:p>
        </p:txBody>
      </p:sp>
      <p:graphicFrame>
        <p:nvGraphicFramePr>
          <p:cNvPr id="452" name="Google Shape;452;p42"/>
          <p:cNvGraphicFramePr/>
          <p:nvPr/>
        </p:nvGraphicFramePr>
        <p:xfrm>
          <a:off x="1706400" y="19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{D9F546CC-DAB0-4F48-8CAC-2A37276A5893}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Value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Crawl Time per Tweet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149.73ms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Tweets Crawled per Second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~</a:t>
                      </a:r>
                      <a:r>
                        <a:rPr lang="en-GB" sz="1200"/>
                        <a:t>300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Classification Time per Tweet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9.53ms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Tweets Classified per Second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~105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Model Training Time per Epoch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43.80s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Overall Model Training Time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438s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458" name="Google Shape;458;p43"/>
          <p:cNvSpPr txBox="1"/>
          <p:nvPr>
            <p:ph idx="1" type="body"/>
          </p:nvPr>
        </p:nvSpPr>
        <p:spPr>
          <a:xfrm>
            <a:off x="1303800" y="1854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Crawling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Indexing and Querying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Classification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Introduction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Objective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Provide stock sentiments analysis to </a:t>
            </a:r>
            <a:r>
              <a:rPr lang="en-GB" sz="1400"/>
              <a:t>newbie</a:t>
            </a:r>
            <a:r>
              <a:rPr lang="en-GB" sz="1400"/>
              <a:t> investors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753975"/>
            <a:ext cx="70305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Crawling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	</a:t>
            </a:r>
            <a:r>
              <a:rPr lang="en-GB" sz="1200"/>
              <a:t>Poh Ying Xuan, Prem Adithya Suresh, Muhammad Al-Muhazerin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Indexing and Query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	Kong Alson, Tan Jian Wei, Sam Jian Shen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Classification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	Poh Ying Xuan, Prem Adithya Suresh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Crawling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to CSV</a:t>
            </a:r>
            <a:endParaRPr/>
          </a:p>
        </p:txBody>
      </p:sp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5625"/>
            <a:ext cx="3999901" cy="227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707301"/>
            <a:ext cx="3999899" cy="226945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9"/>
          <p:cNvSpPr/>
          <p:nvPr/>
        </p:nvSpPr>
        <p:spPr>
          <a:xfrm>
            <a:off x="4458300" y="2799025"/>
            <a:ext cx="227400" cy="23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Indexing/ Ranking Optimization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Overview of Framework &amp; Libraries Used</a:t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800" y="1302550"/>
            <a:ext cx="7804025" cy="36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