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59" r:id="rId4"/>
    <p:sldId id="260" r:id="rId5"/>
    <p:sldId id="261" r:id="rId6"/>
    <p:sldId id="286" r:id="rId7"/>
    <p:sldId id="263" r:id="rId8"/>
    <p:sldId id="264" r:id="rId9"/>
    <p:sldId id="266" r:id="rId10"/>
    <p:sldId id="279" r:id="rId11"/>
    <p:sldId id="265" r:id="rId12"/>
    <p:sldId id="267" r:id="rId13"/>
    <p:sldId id="282" r:id="rId14"/>
    <p:sldId id="287" r:id="rId15"/>
    <p:sldId id="277" r:id="rId16"/>
    <p:sldId id="278" r:id="rId17"/>
    <p:sldId id="273" r:id="rId18"/>
    <p:sldId id="272" r:id="rId19"/>
    <p:sldId id="274" r:id="rId20"/>
    <p:sldId id="276" r:id="rId21"/>
    <p:sldId id="262" r:id="rId22"/>
    <p:sldId id="281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125" d="100"/>
          <a:sy n="125" d="100"/>
        </p:scale>
        <p:origin x="1592" y="9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807C6-F0AF-4E55-BBC9-55A8F7FFBB9F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DE8872-5A24-419B-8A52-4C76A4E780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1043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787BD-19B4-4927-8AA0-C790C22FD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94C120A-08BB-4565-9BA6-C9C1A5A69D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1E1C19-478A-4A0D-A1BE-CFC96B4B9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FA1C4-454C-4348-B147-F3D7CC3A353F}" type="datetime1">
              <a:rPr lang="ru-RU" smtClean="0"/>
              <a:t>15.06.2020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342163-DFE6-4F0F-9418-66699BD46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0866A2-3D49-46CD-B6EC-201945921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C268-143E-4CE1-AEAF-03F5A77D79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00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A56A3D-285F-4FE5-868B-B9D9055CE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E000528-0F3A-474E-98F4-D44F22B1B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3C0483-7F22-4ACF-AFC0-797199ED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0AF2-63F0-4C16-85A7-BD7E297DC277}" type="datetime1">
              <a:rPr lang="ru-RU" smtClean="0"/>
              <a:t>15.06.2020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D03CD8-6002-4222-BAC0-77142AC75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74A419-CE79-46C7-AFF5-0ECDD18BB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C268-143E-4CE1-AEAF-03F5A77D79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388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ADFABF9-9649-4D67-9984-8E4D40F3D9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A38A1CB-FF44-494C-9745-FBAB92A74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5C8B5E-B481-4DC1-8287-D8A66079C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31444-F753-40A3-98CC-467AC5D977F1}" type="datetime1">
              <a:rPr lang="ru-RU" smtClean="0"/>
              <a:t>15.06.2020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2469FD-9537-4AD8-B0FA-8525AD32E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D8FE02-E63D-4AA3-96CE-E887FE363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C268-143E-4CE1-AEAF-03F5A77D79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655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3CE7F-FB38-439E-B362-C64AB4D09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EE3C7A-1D81-4C0B-9A95-350E835D2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43EE5B-715B-4FEF-8140-3D86875E9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5401-636F-43E3-9B72-B659E5AA4B25}" type="datetime1">
              <a:rPr lang="ru-RU" smtClean="0"/>
              <a:t>15.06.2020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20959E-4856-4150-A486-5496604C6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BFE925-061F-44E2-B7F8-2F510320F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C268-143E-4CE1-AEAF-03F5A77D79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148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7958D8-48B9-43E3-9C76-AD10B4CCA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C097EA-30CD-4B63-9CAF-021CF8B6E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E8A49F-C23A-46FB-BC7D-CC4CAEBAD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A072-45B5-4F9E-BD9E-2F3DAE3932B4}" type="datetime1">
              <a:rPr lang="ru-RU" smtClean="0"/>
              <a:t>15.06.2020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D602EE-6245-45A8-BA95-2B459ED3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7A8AB0-C66F-42F2-B44A-7364B91ED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C268-143E-4CE1-AEAF-03F5A77D79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48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5D6DA3-D42A-4EED-BC30-96E3D032E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1BB2EB-366E-4E95-8526-2A18222226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9204315-1AB7-4708-8D23-F234BA12A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A6508C2-E6FF-4480-BE5B-4046D1B5A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270A8-3EED-42C1-B66C-1E978B4F7611}" type="datetime1">
              <a:rPr lang="ru-RU" smtClean="0"/>
              <a:t>15.06.2020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BD52FA6-71A5-4147-BC1E-BE0835EDE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73F950-34D7-4DA3-9E06-F3D2BB5D4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C268-143E-4CE1-AEAF-03F5A77D79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493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981B49-A855-4F3B-98F5-A873553A3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4133EFC-0D4E-4230-BBBD-047402CAD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DB25D49-8B2E-4DF3-897B-0FC2C6A51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B1B7570-5465-4B52-9A00-7365F4A6E3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0E82647-927E-4F96-9410-DF93B5B18E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2917EA4-3C82-4B44-971C-4BBED9F7C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C0DD-1FD1-43D4-ABF3-A65844427CD1}" type="datetime1">
              <a:rPr lang="ru-RU" smtClean="0"/>
              <a:t>15.06.2020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2FED869-A4B5-4FCC-933C-75F7E9BFF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5730AE6-42B2-46EE-A585-10FE12B98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C268-143E-4CE1-AEAF-03F5A77D79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133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79FDD3-2D80-430B-B7B2-BCF1F4424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F21E0DF-698F-4158-B00A-18FB41F4F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D2FD-F04A-4CD6-A8E4-A7BC68B24D18}" type="datetime1">
              <a:rPr lang="ru-RU" smtClean="0"/>
              <a:t>15.06.2020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3AA9F46-7E12-4A73-9DCE-A06CC0A5C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9C2F29A-2085-47EA-875A-68940E8B7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C268-143E-4CE1-AEAF-03F5A77D79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5907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9F57875-90C5-45AA-ACF5-0AF4DB9D4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97B78-63A1-43B1-A0A5-A58493968141}" type="datetime1">
              <a:rPr lang="ru-RU" smtClean="0"/>
              <a:t>15.06.2020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868F0A4-CC08-4063-844A-E338CCFD6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F8318F2-8AC5-4284-9BE3-1808A0121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C268-143E-4CE1-AEAF-03F5A77D79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2392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D1747C-D4C1-477E-8704-A8B1F89B0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877045-F5DD-46F2-B0F5-CD865DFC9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95DE4AB-127E-4BD2-AFF9-05D8EC284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C03660E-8589-4E7F-BE88-7B4B3F4FE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98DED-C91C-46A3-8DBF-1C350A992944}" type="datetime1">
              <a:rPr lang="ru-RU" smtClean="0"/>
              <a:t>15.06.2020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7884CC0-C4F7-47F3-B568-4A0AB132D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D43346E-9AC7-4D89-BEAD-7BE536A5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C268-143E-4CE1-AEAF-03F5A77D79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105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729CDB-576F-453B-B15D-ECBC1137D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8F27882-C3C3-4C28-BF57-24F0E25379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AF5E719-6178-48BC-A553-CB18BAE06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B99B81-4968-4E20-A40F-F5B96FE26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FFEE3-F54B-4D1E-9DFA-6F3162350786}" type="datetime1">
              <a:rPr lang="ru-RU" smtClean="0"/>
              <a:t>15.06.2020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C598F6-B0FC-4124-BDA8-65ACE9486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4CD44A9-4089-4651-9DCF-A1CE0411F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C268-143E-4CE1-AEAF-03F5A77D79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301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79827A-2F34-49B9-8248-9BC5592A5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445A639-99C9-4FC0-AC96-2988B96DF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253039-F16F-4D56-8226-A36E250EF0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CC7B4-D069-4A5E-90A4-3A3A4D345E57}" type="datetime1">
              <a:rPr lang="ru-RU" smtClean="0"/>
              <a:t>15.06.2020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54096C-CFB2-4691-AB7D-B4AA29D31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DDC126-44F7-4F6C-B017-C062CB48A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6C268-143E-4CE1-AEAF-03F5A77D79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284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441C18-ADE7-4359-96BC-680B4EBA8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406257"/>
            <a:ext cx="9144000" cy="1350069"/>
          </a:xfrm>
        </p:spPr>
        <p:txBody>
          <a:bodyPr>
            <a:normAutofit/>
          </a:bodyPr>
          <a:lstStyle/>
          <a:p>
            <a:r>
              <a:rPr lang="ru-RU" sz="4400" u="sng" dirty="0"/>
              <a:t>Курсовой проект</a:t>
            </a:r>
            <a:br>
              <a:rPr lang="ru-RU" sz="4400" u="sng" dirty="0"/>
            </a:br>
            <a:r>
              <a:rPr lang="ru-RU" sz="4400" dirty="0"/>
              <a:t>на тему: «Корпоративный блог»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F544F22-9AD1-4FEE-A77A-368F71A5E2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7389" y="4704503"/>
            <a:ext cx="10177221" cy="1350068"/>
          </a:xfrm>
        </p:spPr>
        <p:txBody>
          <a:bodyPr numCol="2">
            <a:normAutofit fontScale="85000" lnSpcReduction="20000"/>
          </a:bodyPr>
          <a:lstStyle/>
          <a:p>
            <a:pPr algn="l"/>
            <a:r>
              <a:rPr lang="ru-RU" dirty="0"/>
              <a:t>Выполнили ст. 3 курса оч. отд.</a:t>
            </a:r>
          </a:p>
          <a:p>
            <a:pPr algn="l"/>
            <a:r>
              <a:rPr lang="ru-RU" dirty="0"/>
              <a:t>Руководитель</a:t>
            </a:r>
            <a:r>
              <a:rPr lang="ru-RU" i="1" dirty="0"/>
              <a:t> </a:t>
            </a:r>
            <a:r>
              <a:rPr lang="ru-RU" dirty="0"/>
              <a:t> </a:t>
            </a:r>
          </a:p>
          <a:p>
            <a:pPr algn="l"/>
            <a:endParaRPr lang="ru-RU" dirty="0"/>
          </a:p>
          <a:p>
            <a:pPr algn="l"/>
            <a:endParaRPr lang="ru-RU" dirty="0"/>
          </a:p>
          <a:p>
            <a:pPr algn="r"/>
            <a:r>
              <a:rPr lang="ru-RU" dirty="0"/>
              <a:t>А.О. Бородин, Н.О. Буйлов, М.А. Свиридов</a:t>
            </a:r>
          </a:p>
          <a:p>
            <a:pPr algn="l"/>
            <a:endParaRPr lang="ru-RU" dirty="0"/>
          </a:p>
          <a:p>
            <a:pPr algn="l"/>
            <a:endParaRPr lang="ru-RU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4A3B1525-ECF3-423C-856A-0812197483EC}"/>
              </a:ext>
            </a:extLst>
          </p:cNvPr>
          <p:cNvSpPr txBox="1">
            <a:spLocks/>
          </p:cNvSpPr>
          <p:nvPr/>
        </p:nvSpPr>
        <p:spPr>
          <a:xfrm>
            <a:off x="1524000" y="6054571"/>
            <a:ext cx="9144000" cy="803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Воронеж, 2020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F6D1A47E-B44B-44E8-8086-191B46DD13DF}"/>
              </a:ext>
            </a:extLst>
          </p:cNvPr>
          <p:cNvSpPr txBox="1">
            <a:spLocks/>
          </p:cNvSpPr>
          <p:nvPr/>
        </p:nvSpPr>
        <p:spPr>
          <a:xfrm>
            <a:off x="1524000" y="108012"/>
            <a:ext cx="9144000" cy="1350068"/>
          </a:xfrm>
          <a:prstGeom prst="rect">
            <a:avLst/>
          </a:prstGeom>
        </p:spPr>
        <p:txBody>
          <a:bodyPr vert="horz" lIns="91440" tIns="45720" rIns="91440" bIns="45720" numCol="1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МИНОБРНАУКИ РОССИИ</a:t>
            </a:r>
          </a:p>
          <a:p>
            <a:r>
              <a:rPr lang="ru-RU" dirty="0"/>
              <a:t>ФЕДЕРАЛЬНОЕ ГОСУДАРСТВЕННОЕ БЮДЖЕТНОЕ ОБРАЗОВАТЕЛЬНОЕ УЧРЕЖДЕНИЕ </a:t>
            </a:r>
          </a:p>
          <a:p>
            <a:r>
              <a:rPr lang="ru-RU" dirty="0"/>
              <a:t>ВЫСШЕГО ОБРАЗОВАНИЯ</a:t>
            </a:r>
          </a:p>
          <a:p>
            <a:r>
              <a:rPr lang="ru-RU" dirty="0"/>
              <a:t>«ВОРОНЕЖСКИЙ ГОСУДАРСТВЕННЫЙ УНИВЕРСИТЕТ»</a:t>
            </a:r>
          </a:p>
          <a:p>
            <a:r>
              <a:rPr lang="ru-RU" dirty="0"/>
              <a:t>(ФГБОУ ВО «ВГУ»)</a:t>
            </a:r>
          </a:p>
        </p:txBody>
      </p:sp>
    </p:spTree>
    <p:extLst>
      <p:ext uri="{BB962C8B-B14F-4D97-AF65-F5344CB8AC3E}">
        <p14:creationId xmlns:p14="http://schemas.microsoft.com/office/powerpoint/2010/main" val="1781311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5ECD35-CEDC-4A5A-ACCE-3FB198D06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Выбранные инструменты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3D0A59-BF1F-48EF-A71F-F49D1C696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 anchor="t"/>
          <a:lstStyle/>
          <a:p>
            <a:pPr marL="0" indent="0" algn="ctr">
              <a:buNone/>
            </a:pPr>
            <a:r>
              <a:rPr lang="ru-RU" dirty="0"/>
              <a:t>Клиентская часть</a:t>
            </a:r>
          </a:p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JavaScript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38BBF60-4DD0-45D7-8B5F-51306F340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C268-143E-4CE1-AEAF-03F5A77D796B}" type="slidenum">
              <a:rPr lang="ru-RU" smtClean="0"/>
              <a:t>10</a:t>
            </a:fld>
            <a:endParaRPr lang="ru-RU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6E3E9E4-DA73-4E59-BC69-58E83752995D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/>
              <a:t>Серверная часть</a:t>
            </a:r>
            <a:endParaRPr lang="en-US" dirty="0"/>
          </a:p>
          <a:p>
            <a:r>
              <a:rPr lang="en-US" dirty="0"/>
              <a:t>Django</a:t>
            </a:r>
          </a:p>
          <a:p>
            <a:r>
              <a:rPr lang="en-US" dirty="0"/>
              <a:t>Django REST Framework</a:t>
            </a:r>
          </a:p>
          <a:p>
            <a:r>
              <a:rPr lang="en-US" dirty="0"/>
              <a:t>MySQL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1263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44303D-E2F7-4A4B-B54F-89FA01CE2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Серверная часть – </a:t>
            </a:r>
            <a:r>
              <a:rPr lang="en-US" dirty="0"/>
              <a:t>Django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F7BFD40-69AA-4D16-A4D6-05CA77490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C268-143E-4CE1-AEAF-03F5A77D796B}" type="slidenum">
              <a:rPr lang="ru-RU" smtClean="0"/>
              <a:t>11</a:t>
            </a:fld>
            <a:endParaRPr lang="ru-RU"/>
          </a:p>
        </p:txBody>
      </p:sp>
      <p:graphicFrame>
        <p:nvGraphicFramePr>
          <p:cNvPr id="14" name="Таблица 14">
            <a:extLst>
              <a:ext uri="{FF2B5EF4-FFF2-40B4-BE49-F238E27FC236}">
                <a16:creationId xmlns:a16="http://schemas.microsoft.com/office/drawing/2014/main" id="{EF5FDA8B-D768-4AFA-978C-5C8E88E3B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818466"/>
              </p:ext>
            </p:extLst>
          </p:nvPr>
        </p:nvGraphicFramePr>
        <p:xfrm>
          <a:off x="502920" y="1690688"/>
          <a:ext cx="11186160" cy="46656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08680">
                  <a:extLst>
                    <a:ext uri="{9D8B030D-6E8A-4147-A177-3AD203B41FA5}">
                      <a16:colId xmlns:a16="http://schemas.microsoft.com/office/drawing/2014/main" val="770405815"/>
                    </a:ext>
                  </a:extLst>
                </a:gridCol>
                <a:gridCol w="7777480">
                  <a:extLst>
                    <a:ext uri="{9D8B030D-6E8A-4147-A177-3AD203B41FA5}">
                      <a16:colId xmlns:a16="http://schemas.microsoft.com/office/drawing/2014/main" val="82574077"/>
                    </a:ext>
                  </a:extLst>
                </a:gridCol>
              </a:tblGrid>
              <a:tr h="727666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Преимущества </a:t>
                      </a:r>
                      <a:r>
                        <a:rPr lang="en-US" dirty="0"/>
                        <a:t>Django</a:t>
                      </a:r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002194"/>
                  </a:ext>
                </a:extLst>
              </a:tr>
              <a:tr h="10190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Принцип «Всё включено»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ORM, </a:t>
                      </a:r>
                      <a:r>
                        <a:rPr lang="ru-RU" dirty="0"/>
                        <a:t>миграции базы данных, аутентификация, панель администратора, формы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6464390"/>
                  </a:ext>
                </a:extLst>
              </a:tr>
              <a:tr h="582309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Стандартизированная структура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Единая структура для всех проектов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2203251"/>
                  </a:ext>
                </a:extLst>
              </a:tr>
              <a:tr h="10190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Приложения </a:t>
                      </a:r>
                      <a:r>
                        <a:rPr lang="en-US" dirty="0"/>
                        <a:t>Django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Разделение проекта на независимые приложения</a:t>
                      </a:r>
                    </a:p>
                    <a:p>
                      <a:pPr algn="ctr"/>
                      <a:r>
                        <a:rPr lang="ru-RU" dirty="0"/>
                        <a:t>Интеграция готовых решений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9514110"/>
                  </a:ext>
                </a:extLst>
              </a:tr>
              <a:tr h="582309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Безопасность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Защита от </a:t>
                      </a:r>
                      <a:r>
                        <a:rPr lang="en-US" dirty="0"/>
                        <a:t>SQL-</a:t>
                      </a:r>
                      <a:r>
                        <a:rPr lang="ru-RU" dirty="0"/>
                        <a:t>инъекций (</a:t>
                      </a:r>
                      <a:r>
                        <a:rPr lang="en-US" dirty="0"/>
                        <a:t>XSS) </a:t>
                      </a:r>
                      <a:r>
                        <a:rPr lang="ru-RU" dirty="0"/>
                        <a:t>и подделки межсайтовых запросов (</a:t>
                      </a:r>
                      <a:r>
                        <a:rPr lang="en-US" dirty="0"/>
                        <a:t>CSRF)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9112339"/>
                  </a:ext>
                </a:extLst>
              </a:tr>
              <a:tr h="7352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Django REST Framework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Модульная и настраиваемая архитектура для создания простых и сложных </a:t>
                      </a:r>
                      <a:r>
                        <a:rPr lang="en-US" dirty="0"/>
                        <a:t>API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8973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6261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44303D-E2F7-4A4B-B54F-89FA01CE2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Серверная часть – </a:t>
            </a:r>
            <a:r>
              <a:rPr lang="en-US" dirty="0"/>
              <a:t>Django</a:t>
            </a:r>
            <a:r>
              <a:rPr lang="ru-RU" dirty="0"/>
              <a:t> </a:t>
            </a:r>
            <a:r>
              <a:rPr lang="en-US" dirty="0"/>
              <a:t>REST Framework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F7BFD40-69AA-4D16-A4D6-05CA77490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C268-143E-4CE1-AEAF-03F5A77D796B}" type="slidenum">
              <a:rPr lang="ru-RU" smtClean="0"/>
              <a:t>12</a:t>
            </a:fld>
            <a:endParaRPr lang="ru-RU"/>
          </a:p>
        </p:txBody>
      </p:sp>
      <p:graphicFrame>
        <p:nvGraphicFramePr>
          <p:cNvPr id="14" name="Таблица 14">
            <a:extLst>
              <a:ext uri="{FF2B5EF4-FFF2-40B4-BE49-F238E27FC236}">
                <a16:creationId xmlns:a16="http://schemas.microsoft.com/office/drawing/2014/main" id="{EF5FDA8B-D768-4AFA-978C-5C8E88E3B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03349"/>
              </p:ext>
            </p:extLst>
          </p:nvPr>
        </p:nvGraphicFramePr>
        <p:xfrm>
          <a:off x="502920" y="1690689"/>
          <a:ext cx="11186160" cy="46656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08680">
                  <a:extLst>
                    <a:ext uri="{9D8B030D-6E8A-4147-A177-3AD203B41FA5}">
                      <a16:colId xmlns:a16="http://schemas.microsoft.com/office/drawing/2014/main" val="770405815"/>
                    </a:ext>
                  </a:extLst>
                </a:gridCol>
                <a:gridCol w="7777480">
                  <a:extLst>
                    <a:ext uri="{9D8B030D-6E8A-4147-A177-3AD203B41FA5}">
                      <a16:colId xmlns:a16="http://schemas.microsoft.com/office/drawing/2014/main" val="82574077"/>
                    </a:ext>
                  </a:extLst>
                </a:gridCol>
              </a:tblGrid>
              <a:tr h="709316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Преимущества </a:t>
                      </a:r>
                      <a:r>
                        <a:rPr lang="en-US" dirty="0"/>
                        <a:t>Django REST Framework</a:t>
                      </a:r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002194"/>
                  </a:ext>
                </a:extLst>
              </a:tr>
              <a:tr h="716757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Browsable API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Разрабатываемое API автоматически документируется с помощью удобного и понятного для пользователя вывода в формате HTML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6464390"/>
                  </a:ext>
                </a:extLst>
              </a:tr>
              <a:tr h="1023938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Поддержка аутентификации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Имеет расширенную поддержку различных протоколов аутентификации, а также политик разрешений и регулирования, которые можно настраивать для каждого отображения отдельно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2203251"/>
                  </a:ext>
                </a:extLst>
              </a:tr>
              <a:tr h="1023938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Сериализаторы</a:t>
                      </a:r>
                      <a:endParaRPr lang="ru-RU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Структура для преобразования информации, хранящийся в базе данных в и определённую с помощью моделей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Django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 формат, который легко и эффективно передается через API и обратно.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9514110"/>
                  </a:ext>
                </a:extLst>
              </a:tr>
              <a:tr h="1191713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Throttling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Способ определить, является ли запрос авторизованным или нет, при этом его можно интегрировать с различными разрешениями. Обычно используется для ограничения скорости запросов API от одного пользователя.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9112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195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D34DAC-5149-4782-A444-95DD737E4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бизнес-логики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116E812-AC40-439C-A481-04BFDE222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C268-143E-4CE1-AEAF-03F5A77D796B}" type="slidenum">
              <a:rPr lang="ru-RU" smtClean="0"/>
              <a:t>13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BAC28FD-BB55-4FA3-B57D-3E3675DD4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62" y="2546667"/>
            <a:ext cx="10023876" cy="176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104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F195C1-D0C3-4037-BF80-98927FDBE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Аналитические воронки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0C46A8-C233-4F25-8848-5377EEFF0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C268-143E-4CE1-AEAF-03F5A77D796B}" type="slidenum">
              <a:rPr lang="ru-RU" smtClean="0"/>
              <a:t>14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3DEBCE3-5521-4E27-B7DE-7A5D53565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3823"/>
            <a:ext cx="6096000" cy="180457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597047E-981E-4740-A782-081B96B46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21536"/>
            <a:ext cx="6096000" cy="211893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984F72A-880F-4BFB-A449-0078B4F633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03823"/>
            <a:ext cx="6096000" cy="294512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C5B4762-2EF2-410C-9CBB-683F3AE4BE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981001"/>
            <a:ext cx="6096000" cy="143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32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D34DAC-5149-4782-A444-95DD737E4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62B5A4-62C4-4D77-8C49-3D5ADDBD7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116E812-AC40-439C-A481-04BFDE222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C268-143E-4CE1-AEAF-03F5A77D796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905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D34DAC-5149-4782-A444-95DD737E4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62B5A4-62C4-4D77-8C49-3D5ADDBD7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116E812-AC40-439C-A481-04BFDE222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C268-143E-4CE1-AEAF-03F5A77D796B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411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D34DAC-5149-4782-A444-95DD737E4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Главная страница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116E812-AC40-439C-A481-04BFDE222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C268-143E-4CE1-AEAF-03F5A77D796B}" type="slidenum">
              <a:rPr lang="ru-RU" smtClean="0"/>
              <a:t>17</a:t>
            </a:fld>
            <a:endParaRPr lang="ru-RU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B35A1799-6233-4284-9DBF-A64FF29D0C8B}"/>
              </a:ext>
            </a:extLst>
          </p:cNvPr>
          <p:cNvGrpSpPr/>
          <p:nvPr/>
        </p:nvGrpSpPr>
        <p:grpSpPr>
          <a:xfrm>
            <a:off x="434427" y="1564296"/>
            <a:ext cx="6517466" cy="4792054"/>
            <a:chOff x="2389280" y="1275900"/>
            <a:chExt cx="7406292" cy="5445575"/>
          </a:xfrm>
        </p:grpSpPr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68A9FCA7-4408-4EDD-87AA-0C1CEB5D16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6036"/>
            <a:stretch/>
          </p:blipFill>
          <p:spPr>
            <a:xfrm>
              <a:off x="2389280" y="4890796"/>
              <a:ext cx="7402718" cy="1830679"/>
            </a:xfrm>
            <a:prstGeom prst="rect">
              <a:avLst/>
            </a:prstGeom>
          </p:spPr>
        </p:pic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91C74824-D5F9-40B5-865B-4C8EA0F671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3229"/>
            <a:stretch/>
          </p:blipFill>
          <p:spPr>
            <a:xfrm>
              <a:off x="2389280" y="1275900"/>
              <a:ext cx="7406292" cy="3614896"/>
            </a:xfrm>
            <a:prstGeom prst="rect">
              <a:avLst/>
            </a:prstGeom>
          </p:spPr>
        </p:pic>
      </p:grp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47B63A1-A4F6-4192-976D-406354A12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2994" y="2469039"/>
            <a:ext cx="4574579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278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D34DAC-5149-4782-A444-95DD737E4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поста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116E812-AC40-439C-A481-04BFDE222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C268-143E-4CE1-AEAF-03F5A77D796B}" type="slidenum">
              <a:rPr lang="ru-RU" smtClean="0"/>
              <a:t>18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6CF2319-2708-471B-BF22-368AC739634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4052" y="1453674"/>
            <a:ext cx="5505253" cy="4642485"/>
          </a:xfrm>
          <a:prstGeom prst="rect">
            <a:avLst/>
          </a:prstGeom>
        </p:spPr>
      </p:pic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85D439D-3C7A-48DB-8249-85AB917356AF}"/>
              </a:ext>
            </a:extLst>
          </p:cNvPr>
          <p:cNvGrpSpPr/>
          <p:nvPr/>
        </p:nvGrpSpPr>
        <p:grpSpPr>
          <a:xfrm>
            <a:off x="7018655" y="593884"/>
            <a:ext cx="4335145" cy="5476558"/>
            <a:chOff x="7018655" y="593884"/>
            <a:chExt cx="4335145" cy="5476558"/>
          </a:xfrm>
        </p:grpSpPr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0F0EA0CA-3D19-45DF-90A6-E22870E72D57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7146924" y="3915252"/>
              <a:ext cx="4078605" cy="2155190"/>
            </a:xfrm>
            <a:prstGeom prst="rect">
              <a:avLst/>
            </a:prstGeom>
          </p:spPr>
        </p:pic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D8FB9519-C2C3-4908-9E1C-315B1ED9DC14}"/>
                </a:ext>
              </a:extLst>
            </p:cNvPr>
            <p:cNvPicPr/>
            <p:nvPr/>
          </p:nvPicPr>
          <p:blipFill rotWithShape="1">
            <a:blip r:embed="rId4"/>
            <a:srcRect b="30859"/>
            <a:stretch/>
          </p:blipFill>
          <p:spPr>
            <a:xfrm>
              <a:off x="7018655" y="593884"/>
              <a:ext cx="4335145" cy="33213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7128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D34DAC-5149-4782-A444-95DD737E4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767" y="349092"/>
            <a:ext cx="10515600" cy="1325563"/>
          </a:xfrm>
        </p:spPr>
        <p:txBody>
          <a:bodyPr/>
          <a:lstStyle/>
          <a:p>
            <a:r>
              <a:rPr lang="ru-RU" dirty="0"/>
              <a:t>Блоки с функционалом администратора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116E812-AC40-439C-A481-04BFDE222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C268-143E-4CE1-AEAF-03F5A77D796B}" type="slidenum">
              <a:rPr lang="ru-RU" smtClean="0"/>
              <a:t>19</a:t>
            </a:fld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7DED189-C224-4223-8756-E5521041BC7D}"/>
              </a:ext>
            </a:extLst>
          </p:cNvPr>
          <p:cNvPicPr/>
          <p:nvPr/>
        </p:nvPicPr>
        <p:blipFill rotWithShape="1">
          <a:blip r:embed="rId2"/>
          <a:srcRect t="1673" b="24284"/>
          <a:stretch/>
        </p:blipFill>
        <p:spPr>
          <a:xfrm>
            <a:off x="204156" y="1949847"/>
            <a:ext cx="5891844" cy="204454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ED0DF97-EEC1-4323-A245-2821011150A6}"/>
              </a:ext>
            </a:extLst>
          </p:cNvPr>
          <p:cNvPicPr/>
          <p:nvPr/>
        </p:nvPicPr>
        <p:blipFill rotWithShape="1">
          <a:blip r:embed="rId3"/>
          <a:srcRect t="998" b="24378"/>
          <a:stretch/>
        </p:blipFill>
        <p:spPr>
          <a:xfrm>
            <a:off x="127377" y="4269581"/>
            <a:ext cx="6045402" cy="187007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E27F509-0E53-496E-896D-63BF150FE2F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142567" y="2456101"/>
            <a:ext cx="573341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50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CDB394-3946-4807-90C6-AF312B230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Распределение ролей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5CF37E-30AF-4AF8-A3FF-066FA3728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90688"/>
            <a:ext cx="3515274" cy="48958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dirty="0"/>
              <a:t>Бородин А.О.</a:t>
            </a:r>
          </a:p>
          <a:p>
            <a:r>
              <a:rPr lang="ru-RU" sz="2400" dirty="0"/>
              <a:t>Верстка страниц</a:t>
            </a:r>
          </a:p>
          <a:p>
            <a:r>
              <a:rPr lang="ru-RU" sz="2400" dirty="0"/>
              <a:t>Авторизация</a:t>
            </a:r>
          </a:p>
          <a:p>
            <a:r>
              <a:rPr lang="ru-RU" sz="2400" dirty="0"/>
              <a:t>Функционал администрации</a:t>
            </a:r>
          </a:p>
          <a:p>
            <a:r>
              <a:rPr lang="ru-RU" sz="2400" dirty="0"/>
              <a:t>Функционал авторов</a:t>
            </a:r>
          </a:p>
          <a:p>
            <a:r>
              <a:rPr lang="ru-RU" sz="2400" dirty="0"/>
              <a:t>Добавление и удаление комментариев</a:t>
            </a:r>
          </a:p>
          <a:p>
            <a:r>
              <a:rPr lang="en-US" sz="2400" dirty="0"/>
              <a:t>REST</a:t>
            </a:r>
            <a:r>
              <a:rPr lang="ru-RU" sz="2400" dirty="0"/>
              <a:t>-</a:t>
            </a:r>
            <a:r>
              <a:rPr lang="en-US" sz="2400" dirty="0" err="1"/>
              <a:t>Api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dirty="0"/>
              <a:t>Swagger</a:t>
            </a:r>
            <a:endParaRPr lang="ru-RU" sz="240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682C59-ACDF-4844-AB0F-1C4C0F94D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C268-143E-4CE1-AEAF-03F5A77D796B}" type="slidenum">
              <a:rPr lang="ru-RU" smtClean="0"/>
              <a:t>2</a:t>
            </a:fld>
            <a:endParaRPr lang="ru-RU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CA45F336-01F9-4B05-882E-DA1FDA35B499}"/>
              </a:ext>
            </a:extLst>
          </p:cNvPr>
          <p:cNvSpPr txBox="1">
            <a:spLocks/>
          </p:cNvSpPr>
          <p:nvPr/>
        </p:nvSpPr>
        <p:spPr>
          <a:xfrm>
            <a:off x="4338364" y="1690688"/>
            <a:ext cx="3515274" cy="4895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/>
              <a:t>Буйлов Н.О.</a:t>
            </a:r>
          </a:p>
          <a:p>
            <a:r>
              <a:rPr lang="ru-RU" sz="2400" dirty="0"/>
              <a:t>Размещение проекта на хостинге</a:t>
            </a:r>
          </a:p>
          <a:p>
            <a:r>
              <a:rPr lang="ru-RU" sz="2400" dirty="0"/>
              <a:t>Проектирование моделей </a:t>
            </a:r>
            <a:r>
              <a:rPr lang="en-US" sz="2400" dirty="0"/>
              <a:t>Django</a:t>
            </a:r>
            <a:endParaRPr lang="ru-RU" sz="2400" dirty="0"/>
          </a:p>
          <a:p>
            <a:r>
              <a:rPr lang="ru-RU" sz="2400" dirty="0"/>
              <a:t>Функционал главной страницы</a:t>
            </a:r>
          </a:p>
          <a:p>
            <a:r>
              <a:rPr lang="ru-RU" sz="2400" dirty="0"/>
              <a:t>Функционал страницы обратной связи</a:t>
            </a:r>
          </a:p>
          <a:p>
            <a:r>
              <a:rPr lang="ru-RU" sz="2400" dirty="0"/>
              <a:t>Функционал подписки по </a:t>
            </a:r>
            <a:r>
              <a:rPr lang="en-US" sz="2400" dirty="0"/>
              <a:t>E-Mail</a:t>
            </a:r>
            <a:endParaRPr lang="ru-RU" sz="2400" dirty="0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7D0907C6-7B5F-43A4-9839-F5D62CEEA8C4}"/>
              </a:ext>
            </a:extLst>
          </p:cNvPr>
          <p:cNvSpPr txBox="1">
            <a:spLocks/>
          </p:cNvSpPr>
          <p:nvPr/>
        </p:nvSpPr>
        <p:spPr>
          <a:xfrm>
            <a:off x="7838526" y="1825625"/>
            <a:ext cx="3515274" cy="4895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/>
              <a:t>Свиридов М.А.</a:t>
            </a:r>
          </a:p>
          <a:p>
            <a:r>
              <a:rPr lang="en-US" sz="2400" dirty="0"/>
              <a:t>UNIT-</a:t>
            </a:r>
            <a:r>
              <a:rPr lang="ru-RU" sz="2400" dirty="0"/>
              <a:t>тесты</a:t>
            </a:r>
          </a:p>
          <a:p>
            <a:r>
              <a:rPr lang="ru-RU" sz="2400" dirty="0"/>
              <a:t>Диаграммы </a:t>
            </a:r>
            <a:r>
              <a:rPr lang="en-US" sz="2400" dirty="0"/>
              <a:t>UML</a:t>
            </a:r>
            <a:endParaRPr lang="ru-RU" sz="2400" dirty="0"/>
          </a:p>
          <a:p>
            <a:r>
              <a:rPr lang="ru-RU" sz="2400" dirty="0"/>
              <a:t>Воронки аналитики</a:t>
            </a:r>
          </a:p>
        </p:txBody>
      </p:sp>
    </p:spTree>
    <p:extLst>
      <p:ext uri="{BB962C8B-B14F-4D97-AF65-F5344CB8AC3E}">
        <p14:creationId xmlns:p14="http://schemas.microsoft.com/office/powerpoint/2010/main" val="3032846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D34DAC-5149-4782-A444-95DD737E4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767" y="349092"/>
            <a:ext cx="10515600" cy="1325563"/>
          </a:xfrm>
        </p:spPr>
        <p:txBody>
          <a:bodyPr/>
          <a:lstStyle/>
          <a:p>
            <a:r>
              <a:rPr lang="ru-RU" dirty="0"/>
              <a:t>Блоки с функционалом автора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116E812-AC40-439C-A481-04BFDE222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C268-143E-4CE1-AEAF-03F5A77D796B}" type="slidenum">
              <a:rPr lang="ru-RU" smtClean="0"/>
              <a:t>20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62AECEF-D593-498B-ACE3-FF2CFCF2E62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3" b="3890"/>
          <a:stretch/>
        </p:blipFill>
        <p:spPr bwMode="auto">
          <a:xfrm>
            <a:off x="6457949" y="1646159"/>
            <a:ext cx="5422901" cy="4605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E7BA73C-C7AA-40B6-BA46-6148B988B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767" y="1454994"/>
            <a:ext cx="5152905" cy="498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340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BB01F9-D155-4CDE-BC88-2AA50490A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7F271F8-7D0B-460D-A4FC-8A65DE475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95367"/>
            <a:ext cx="10515600" cy="4351338"/>
          </a:xfrm>
        </p:spPr>
        <p:txBody>
          <a:bodyPr/>
          <a:lstStyle/>
          <a:p>
            <a:r>
              <a:rPr lang="ru-RU" dirty="0"/>
              <a:t>В ходе выполнения курсового проекта нашей командой было разработано работающее приложение – корпоративный блог, удовлетворяющее требованиям, которые были поставлены при составлении технического задания.</a:t>
            </a:r>
          </a:p>
          <a:p>
            <a:r>
              <a:rPr lang="ru-RU" dirty="0"/>
              <a:t>Перед разработкой системы нами был проведён анализ рынка с целью выявления достоинств и недостатков схожих по функционалу систем.</a:t>
            </a:r>
            <a:endParaRPr lang="en-US" dirty="0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32EDD892-3E9D-415B-9E8F-7FAD46B6F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C268-143E-4CE1-AEAF-03F5A77D796B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554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441C18-ADE7-4359-96BC-680B4EBA8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406257"/>
            <a:ext cx="9144000" cy="1350069"/>
          </a:xfrm>
        </p:spPr>
        <p:txBody>
          <a:bodyPr>
            <a:normAutofit/>
          </a:bodyPr>
          <a:lstStyle/>
          <a:p>
            <a:r>
              <a:rPr lang="ru-RU" sz="4400" u="sng" dirty="0"/>
              <a:t>Курсовой проект</a:t>
            </a:r>
            <a:br>
              <a:rPr lang="ru-RU" sz="4400" u="sng" dirty="0"/>
            </a:br>
            <a:r>
              <a:rPr lang="ru-RU" sz="4400" dirty="0"/>
              <a:t>на тему: «Корпоративный блог»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F544F22-9AD1-4FEE-A77A-368F71A5E2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7389" y="4704503"/>
            <a:ext cx="10177221" cy="1350068"/>
          </a:xfrm>
        </p:spPr>
        <p:txBody>
          <a:bodyPr numCol="2">
            <a:normAutofit fontScale="85000" lnSpcReduction="20000"/>
          </a:bodyPr>
          <a:lstStyle/>
          <a:p>
            <a:pPr algn="l"/>
            <a:r>
              <a:rPr lang="ru-RU" dirty="0"/>
              <a:t>Выполнили ст. 3 курса оч. отд.</a:t>
            </a:r>
          </a:p>
          <a:p>
            <a:pPr algn="l"/>
            <a:r>
              <a:rPr lang="ru-RU" dirty="0"/>
              <a:t>Руководитель</a:t>
            </a:r>
          </a:p>
          <a:p>
            <a:pPr algn="l"/>
            <a:endParaRPr lang="ru-RU" dirty="0"/>
          </a:p>
          <a:p>
            <a:pPr algn="l"/>
            <a:endParaRPr lang="ru-RU" dirty="0"/>
          </a:p>
          <a:p>
            <a:pPr algn="r"/>
            <a:r>
              <a:rPr lang="ru-RU" dirty="0"/>
              <a:t>А.О. Бородин, Н.О. Буйлов, М.А. Свиридов</a:t>
            </a:r>
          </a:p>
          <a:p>
            <a:pPr algn="l"/>
            <a:endParaRPr lang="ru-RU" dirty="0"/>
          </a:p>
          <a:p>
            <a:pPr algn="l"/>
            <a:endParaRPr lang="ru-RU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4A3B1525-ECF3-423C-856A-0812197483EC}"/>
              </a:ext>
            </a:extLst>
          </p:cNvPr>
          <p:cNvSpPr txBox="1">
            <a:spLocks/>
          </p:cNvSpPr>
          <p:nvPr/>
        </p:nvSpPr>
        <p:spPr>
          <a:xfrm>
            <a:off x="1524000" y="6054571"/>
            <a:ext cx="9144000" cy="803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Воронеж, 2020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F6D1A47E-B44B-44E8-8086-191B46DD13DF}"/>
              </a:ext>
            </a:extLst>
          </p:cNvPr>
          <p:cNvSpPr txBox="1">
            <a:spLocks/>
          </p:cNvSpPr>
          <p:nvPr/>
        </p:nvSpPr>
        <p:spPr>
          <a:xfrm>
            <a:off x="1524000" y="108012"/>
            <a:ext cx="9144000" cy="1350068"/>
          </a:xfrm>
          <a:prstGeom prst="rect">
            <a:avLst/>
          </a:prstGeom>
        </p:spPr>
        <p:txBody>
          <a:bodyPr vert="horz" lIns="91440" tIns="45720" rIns="91440" bIns="45720" numCol="1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МИНОБРНАУКИ РОССИИ</a:t>
            </a:r>
          </a:p>
          <a:p>
            <a:r>
              <a:rPr lang="ru-RU" dirty="0"/>
              <a:t>ФЕДЕРАЛЬНОЕ ГОСУДАРСТВЕННОЕ БЮДЖЕТНОЕ ОБРАЗОВАТЕЛЬНОЕ УЧРЕЖДЕНИЕ </a:t>
            </a:r>
          </a:p>
          <a:p>
            <a:r>
              <a:rPr lang="ru-RU" dirty="0"/>
              <a:t>ВЫСШЕГО ОБРАЗОВАНИЯ</a:t>
            </a:r>
          </a:p>
          <a:p>
            <a:r>
              <a:rPr lang="ru-RU" dirty="0"/>
              <a:t>«ВОРОНЕЖСКИЙ ГОСУДАРСТВЕННЫЙ УНИВЕРСИТЕТ»</a:t>
            </a:r>
          </a:p>
          <a:p>
            <a:r>
              <a:rPr lang="ru-RU" dirty="0"/>
              <a:t>(ФГБОУ ВО «ВГУ»)</a:t>
            </a:r>
          </a:p>
        </p:txBody>
      </p:sp>
    </p:spTree>
    <p:extLst>
      <p:ext uri="{BB962C8B-B14F-4D97-AF65-F5344CB8AC3E}">
        <p14:creationId xmlns:p14="http://schemas.microsoft.com/office/powerpoint/2010/main" val="1631193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F5D376-765C-4B6B-98C3-BFE587863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2CEC288-B311-413C-B2B6-86B1D881F454}"/>
              </a:ext>
            </a:extLst>
          </p:cNvPr>
          <p:cNvSpPr/>
          <p:nvPr/>
        </p:nvSpPr>
        <p:spPr>
          <a:xfrm>
            <a:off x="4819327" y="1871415"/>
            <a:ext cx="2553346" cy="41070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Корпоративный блог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D82C613-557F-49EE-BAF2-5FA45A4E359D}"/>
              </a:ext>
            </a:extLst>
          </p:cNvPr>
          <p:cNvSpPr/>
          <p:nvPr/>
        </p:nvSpPr>
        <p:spPr>
          <a:xfrm>
            <a:off x="1577900" y="2549951"/>
            <a:ext cx="2141994" cy="41070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Информирование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705C9D4-5374-46AE-84BB-AB31E13032C7}"/>
              </a:ext>
            </a:extLst>
          </p:cNvPr>
          <p:cNvSpPr/>
          <p:nvPr/>
        </p:nvSpPr>
        <p:spPr>
          <a:xfrm>
            <a:off x="8472107" y="2549951"/>
            <a:ext cx="2141994" cy="41070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Продвижение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C1D3664-8596-4ACD-82BE-8509917DA620}"/>
              </a:ext>
            </a:extLst>
          </p:cNvPr>
          <p:cNvSpPr/>
          <p:nvPr/>
        </p:nvSpPr>
        <p:spPr>
          <a:xfrm>
            <a:off x="1337484" y="3446029"/>
            <a:ext cx="2622827" cy="41070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Новостная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3A93F8E-BFAB-47A0-BED5-EA93BC04CFB5}"/>
              </a:ext>
            </a:extLst>
          </p:cNvPr>
          <p:cNvSpPr/>
          <p:nvPr/>
        </p:nvSpPr>
        <p:spPr>
          <a:xfrm>
            <a:off x="1337482" y="4963140"/>
            <a:ext cx="2622828" cy="41070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Поддержка и обучение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C2ECAD9-E81D-42C1-B903-ED1D5F028DEF}"/>
              </a:ext>
            </a:extLst>
          </p:cNvPr>
          <p:cNvSpPr/>
          <p:nvPr/>
        </p:nvSpPr>
        <p:spPr>
          <a:xfrm>
            <a:off x="1337484" y="4205254"/>
            <a:ext cx="2622827" cy="41070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Социальная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EF427A9-BDFD-4CCF-94E4-D8FDBE0512EB}"/>
              </a:ext>
            </a:extLst>
          </p:cNvPr>
          <p:cNvSpPr/>
          <p:nvPr/>
        </p:nvSpPr>
        <p:spPr>
          <a:xfrm>
            <a:off x="8231690" y="3446029"/>
            <a:ext cx="2622828" cy="41070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Увеличение трафика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B7C89C7-4255-46E9-9809-B7A8C35A8FDE}"/>
              </a:ext>
            </a:extLst>
          </p:cNvPr>
          <p:cNvSpPr/>
          <p:nvPr/>
        </p:nvSpPr>
        <p:spPr>
          <a:xfrm>
            <a:off x="8231690" y="4205254"/>
            <a:ext cx="2622828" cy="41070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Популяризация бренда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556EB27-02E8-40D0-86B7-2B3E0D4098AD}"/>
              </a:ext>
            </a:extLst>
          </p:cNvPr>
          <p:cNvSpPr/>
          <p:nvPr/>
        </p:nvSpPr>
        <p:spPr>
          <a:xfrm>
            <a:off x="8231689" y="4963141"/>
            <a:ext cx="2622829" cy="41070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Привлечение аудитории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EEAA985-908C-48B4-BD39-5E1941149144}"/>
              </a:ext>
            </a:extLst>
          </p:cNvPr>
          <p:cNvSpPr/>
          <p:nvPr/>
        </p:nvSpPr>
        <p:spPr>
          <a:xfrm>
            <a:off x="8231689" y="5721028"/>
            <a:ext cx="2622829" cy="41070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Развитие индустрии</a:t>
            </a:r>
          </a:p>
        </p:txBody>
      </p:sp>
      <p:cxnSp>
        <p:nvCxnSpPr>
          <p:cNvPr id="17" name="Соединитель: уступ 16">
            <a:extLst>
              <a:ext uri="{FF2B5EF4-FFF2-40B4-BE49-F238E27FC236}">
                <a16:creationId xmlns:a16="http://schemas.microsoft.com/office/drawing/2014/main" id="{3DB73788-C8AD-4D56-B0FE-5756E98EB973}"/>
              </a:ext>
            </a:extLst>
          </p:cNvPr>
          <p:cNvCxnSpPr>
            <a:cxnSpLocks/>
            <a:stCxn id="4" idx="1"/>
            <a:endCxn id="5" idx="0"/>
          </p:cNvCxnSpPr>
          <p:nvPr/>
        </p:nvCxnSpPr>
        <p:spPr>
          <a:xfrm rot="10800000" flipV="1">
            <a:off x="2648897" y="2076767"/>
            <a:ext cx="2170430" cy="47318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Соединитель: уступ 19">
            <a:extLst>
              <a:ext uri="{FF2B5EF4-FFF2-40B4-BE49-F238E27FC236}">
                <a16:creationId xmlns:a16="http://schemas.microsoft.com/office/drawing/2014/main" id="{4C22DEEB-C251-4243-B57D-2033708F498B}"/>
              </a:ext>
            </a:extLst>
          </p:cNvPr>
          <p:cNvCxnSpPr>
            <a:cxnSpLocks/>
          </p:cNvCxnSpPr>
          <p:nvPr/>
        </p:nvCxnSpPr>
        <p:spPr>
          <a:xfrm>
            <a:off x="7386891" y="2079166"/>
            <a:ext cx="2170431" cy="47318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Соединитель: уступ 45">
            <a:extLst>
              <a:ext uri="{FF2B5EF4-FFF2-40B4-BE49-F238E27FC236}">
                <a16:creationId xmlns:a16="http://schemas.microsoft.com/office/drawing/2014/main" id="{CDAC2AD4-D1C8-46EB-BE17-D36C76BCB42A}"/>
              </a:ext>
            </a:extLst>
          </p:cNvPr>
          <p:cNvCxnSpPr>
            <a:cxnSpLocks/>
            <a:stCxn id="8" idx="1"/>
            <a:endCxn id="15" idx="1"/>
          </p:cNvCxnSpPr>
          <p:nvPr/>
        </p:nvCxnSpPr>
        <p:spPr>
          <a:xfrm rot="10800000" flipV="1">
            <a:off x="8231689" y="2755303"/>
            <a:ext cx="240418" cy="3171077"/>
          </a:xfrm>
          <a:prstGeom prst="bentConnector3">
            <a:avLst>
              <a:gd name="adj1" fmla="val 19508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Соединитель: уступ 46">
            <a:extLst>
              <a:ext uri="{FF2B5EF4-FFF2-40B4-BE49-F238E27FC236}">
                <a16:creationId xmlns:a16="http://schemas.microsoft.com/office/drawing/2014/main" id="{ECC40519-90C0-4F4F-BB53-ECDA4C50F76B}"/>
              </a:ext>
            </a:extLst>
          </p:cNvPr>
          <p:cNvCxnSpPr>
            <a:cxnSpLocks/>
            <a:stCxn id="8" idx="1"/>
            <a:endCxn id="14" idx="1"/>
          </p:cNvCxnSpPr>
          <p:nvPr/>
        </p:nvCxnSpPr>
        <p:spPr>
          <a:xfrm rot="10800000" flipV="1">
            <a:off x="8231689" y="2755304"/>
            <a:ext cx="240418" cy="2413190"/>
          </a:xfrm>
          <a:prstGeom prst="bentConnector3">
            <a:avLst>
              <a:gd name="adj1" fmla="val 19508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Соединитель: уступ 47">
            <a:extLst>
              <a:ext uri="{FF2B5EF4-FFF2-40B4-BE49-F238E27FC236}">
                <a16:creationId xmlns:a16="http://schemas.microsoft.com/office/drawing/2014/main" id="{DD0D7B05-34DC-4927-81F5-D9008E00F482}"/>
              </a:ext>
            </a:extLst>
          </p:cNvPr>
          <p:cNvCxnSpPr>
            <a:cxnSpLocks/>
            <a:stCxn id="8" idx="1"/>
            <a:endCxn id="13" idx="1"/>
          </p:cNvCxnSpPr>
          <p:nvPr/>
        </p:nvCxnSpPr>
        <p:spPr>
          <a:xfrm rot="10800000" flipV="1">
            <a:off x="8231691" y="2755303"/>
            <a:ext cx="240417" cy="1655303"/>
          </a:xfrm>
          <a:prstGeom prst="bentConnector3">
            <a:avLst>
              <a:gd name="adj1" fmla="val 19508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Соединитель: уступ 60">
            <a:extLst>
              <a:ext uri="{FF2B5EF4-FFF2-40B4-BE49-F238E27FC236}">
                <a16:creationId xmlns:a16="http://schemas.microsoft.com/office/drawing/2014/main" id="{C69565C5-FC71-4EC2-B35D-4B74BCC856DE}"/>
              </a:ext>
            </a:extLst>
          </p:cNvPr>
          <p:cNvCxnSpPr>
            <a:cxnSpLocks/>
            <a:stCxn id="8" idx="1"/>
            <a:endCxn id="12" idx="1"/>
          </p:cNvCxnSpPr>
          <p:nvPr/>
        </p:nvCxnSpPr>
        <p:spPr>
          <a:xfrm rot="10800000" flipV="1">
            <a:off x="8231691" y="2755304"/>
            <a:ext cx="240417" cy="896078"/>
          </a:xfrm>
          <a:prstGeom prst="bentConnector3">
            <a:avLst>
              <a:gd name="adj1" fmla="val 19508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984B8FBC-1BC4-41B6-BA1B-216C5548E29E}"/>
              </a:ext>
            </a:extLst>
          </p:cNvPr>
          <p:cNvCxnSpPr>
            <a:cxnSpLocks/>
            <a:stCxn id="5" idx="1"/>
            <a:endCxn id="9" idx="1"/>
          </p:cNvCxnSpPr>
          <p:nvPr/>
        </p:nvCxnSpPr>
        <p:spPr>
          <a:xfrm rot="10800000" flipV="1">
            <a:off x="1337484" y="2755304"/>
            <a:ext cx="240416" cy="896078"/>
          </a:xfrm>
          <a:prstGeom prst="bentConnector3">
            <a:avLst>
              <a:gd name="adj1" fmla="val 19508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Соединитель: уступ 66">
            <a:extLst>
              <a:ext uri="{FF2B5EF4-FFF2-40B4-BE49-F238E27FC236}">
                <a16:creationId xmlns:a16="http://schemas.microsoft.com/office/drawing/2014/main" id="{1698CD17-9B13-4DDC-ADE3-E127F8E34E78}"/>
              </a:ext>
            </a:extLst>
          </p:cNvPr>
          <p:cNvCxnSpPr>
            <a:cxnSpLocks/>
            <a:stCxn id="5" idx="1"/>
            <a:endCxn id="11" idx="1"/>
          </p:cNvCxnSpPr>
          <p:nvPr/>
        </p:nvCxnSpPr>
        <p:spPr>
          <a:xfrm rot="10800000" flipV="1">
            <a:off x="1337484" y="2755303"/>
            <a:ext cx="240416" cy="1655303"/>
          </a:xfrm>
          <a:prstGeom prst="bentConnector3">
            <a:avLst>
              <a:gd name="adj1" fmla="val 19508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Соединитель: уступ 70">
            <a:extLst>
              <a:ext uri="{FF2B5EF4-FFF2-40B4-BE49-F238E27FC236}">
                <a16:creationId xmlns:a16="http://schemas.microsoft.com/office/drawing/2014/main" id="{BEF8683C-B6AF-44DE-AA28-5EC4434CE692}"/>
              </a:ext>
            </a:extLst>
          </p:cNvPr>
          <p:cNvCxnSpPr>
            <a:cxnSpLocks/>
            <a:stCxn id="5" idx="1"/>
            <a:endCxn id="10" idx="1"/>
          </p:cNvCxnSpPr>
          <p:nvPr/>
        </p:nvCxnSpPr>
        <p:spPr>
          <a:xfrm rot="10800000" flipV="1">
            <a:off x="1337482" y="2755303"/>
            <a:ext cx="240418" cy="2413189"/>
          </a:xfrm>
          <a:prstGeom prst="bentConnector3">
            <a:avLst>
              <a:gd name="adj1" fmla="val 19508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Номер слайда 73">
            <a:extLst>
              <a:ext uri="{FF2B5EF4-FFF2-40B4-BE49-F238E27FC236}">
                <a16:creationId xmlns:a16="http://schemas.microsoft.com/office/drawing/2014/main" id="{7B920609-1877-4874-9961-5EBFEB818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C268-143E-4CE1-AEAF-03F5A77D796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033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812AC2-DD1F-4971-A98C-24960242A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Цели, поставленные перед системой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30B444-B56E-40D8-B80C-C2E7A3FA6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ru-RU" dirty="0"/>
              <a:t>Система создавалась для достижения следующих целей: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упрощения информирования посетителей сайта о новостях, событиях, возможностях, а также новой продукции и ее технических характеристиках компании;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упрощения обратной связи с клиентами</a:t>
            </a:r>
            <a:r>
              <a:rPr lang="en-US" dirty="0"/>
              <a:t>;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привлечения лиц, заинтересованных в продуктах и роде деятельности компании.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17D103E-F508-4977-BA66-16E303B26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C268-143E-4CE1-AEAF-03F5A77D796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088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723D57-BF41-4256-B64B-0E5C3BA30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Задачи, решаемые системой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5B984A-55F9-44AE-91FD-EDD59F304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ru-RU" dirty="0"/>
              <a:t>Система предназначена для ведения публичного корпоративного блога, распространения новостей, полезных статей и уведомления о новых мероприятиях компании.</a:t>
            </a:r>
          </a:p>
          <a:p>
            <a:r>
              <a:rPr lang="ru-RU" dirty="0"/>
              <a:t>Разрабатываемая система должна способствовать увеличению притока заинтересованных лиц при одновременном снижении расходов на рекламу.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26A4344-93F0-4ED6-9D83-FBEBE6473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C268-143E-4CE1-AEAF-03F5A77D796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6924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CDB394-3946-4807-90C6-AF312B230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Пользователи 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5CF37E-30AF-4AF8-A3FF-066FA3728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1153"/>
            <a:ext cx="3515274" cy="48958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dirty="0"/>
              <a:t>Гость</a:t>
            </a:r>
          </a:p>
          <a:p>
            <a:pPr lvl="0"/>
            <a:r>
              <a:rPr lang="ru-RU" sz="2400" dirty="0"/>
              <a:t>Просмотр постов, выложенных авторами</a:t>
            </a:r>
          </a:p>
          <a:p>
            <a:pPr lvl="0"/>
            <a:r>
              <a:rPr lang="ru-RU" sz="2400" dirty="0"/>
              <a:t>Подписка на новостную рассылку о новых статьях</a:t>
            </a:r>
          </a:p>
          <a:p>
            <a:pPr lvl="0"/>
            <a:r>
              <a:rPr lang="ru-RU" sz="2400" dirty="0"/>
              <a:t>Возможность оставлять комментарии к постам</a:t>
            </a:r>
          </a:p>
          <a:p>
            <a:pPr lvl="0"/>
            <a:r>
              <a:rPr lang="ru-RU" sz="2400" dirty="0"/>
              <a:t>Просмотр информации о компании</a:t>
            </a:r>
          </a:p>
          <a:p>
            <a:pPr lvl="0"/>
            <a:r>
              <a:rPr lang="ru-RU" sz="2400" dirty="0"/>
              <a:t>Возможность связи с компании путём E-</a:t>
            </a:r>
            <a:r>
              <a:rPr lang="ru-RU" sz="2400" dirty="0" err="1"/>
              <a:t>Mail</a:t>
            </a:r>
            <a:endParaRPr lang="ru-RU" sz="240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682C59-ACDF-4844-AB0F-1C4C0F94D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C268-143E-4CE1-AEAF-03F5A77D796B}" type="slidenum">
              <a:rPr lang="ru-RU" smtClean="0"/>
              <a:t>6</a:t>
            </a:fld>
            <a:endParaRPr lang="ru-RU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CA45F336-01F9-4B05-882E-DA1FDA35B499}"/>
              </a:ext>
            </a:extLst>
          </p:cNvPr>
          <p:cNvSpPr txBox="1">
            <a:spLocks/>
          </p:cNvSpPr>
          <p:nvPr/>
        </p:nvSpPr>
        <p:spPr>
          <a:xfrm>
            <a:off x="4338363" y="1601153"/>
            <a:ext cx="3515274" cy="4895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/>
              <a:t>Автор</a:t>
            </a:r>
          </a:p>
          <a:p>
            <a:r>
              <a:rPr lang="ru-RU" sz="2400" dirty="0"/>
              <a:t>Добавление новых постов </a:t>
            </a:r>
          </a:p>
          <a:p>
            <a:r>
              <a:rPr lang="ru-RU" sz="2400" dirty="0"/>
              <a:t>Редактирование своих постов </a:t>
            </a:r>
          </a:p>
          <a:p>
            <a:r>
              <a:rPr lang="ru-RU" sz="2400" dirty="0"/>
              <a:t>Удаление своих постов </a:t>
            </a:r>
          </a:p>
          <a:p>
            <a:r>
              <a:rPr lang="ru-RU" sz="2400" dirty="0"/>
              <a:t>Просмотр новых комментариев </a:t>
            </a:r>
          </a:p>
          <a:p>
            <a:r>
              <a:rPr lang="ru-RU" sz="2400" dirty="0"/>
              <a:t>Удаление нежелательных комментариев </a:t>
            </a:r>
          </a:p>
          <a:p>
            <a:r>
              <a:rPr lang="ru-RU" sz="2400" dirty="0"/>
              <a:t>Редактирование информации о себе </a:t>
            </a:r>
          </a:p>
          <a:p>
            <a:pPr lvl="0"/>
            <a:endParaRPr lang="ru-RU" dirty="0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7D0907C6-7B5F-43A4-9839-F5D62CEEA8C4}"/>
              </a:ext>
            </a:extLst>
          </p:cNvPr>
          <p:cNvSpPr txBox="1">
            <a:spLocks/>
          </p:cNvSpPr>
          <p:nvPr/>
        </p:nvSpPr>
        <p:spPr>
          <a:xfrm>
            <a:off x="7853637" y="1601153"/>
            <a:ext cx="3515274" cy="4895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/>
              <a:t>Администратор</a:t>
            </a:r>
          </a:p>
          <a:p>
            <a:pPr lvl="0"/>
            <a:r>
              <a:rPr lang="ru-RU" sz="2400" dirty="0"/>
              <a:t>Удаление и добавление новых авторов</a:t>
            </a:r>
          </a:p>
          <a:p>
            <a:pPr lvl="0"/>
            <a:r>
              <a:rPr lang="ru-RU" sz="2400" dirty="0"/>
              <a:t>Удаление любых постов</a:t>
            </a:r>
          </a:p>
          <a:p>
            <a:pPr lvl="0"/>
            <a:r>
              <a:rPr lang="ru-RU" sz="2400" dirty="0"/>
              <a:t>Просмотр статистики системы</a:t>
            </a:r>
          </a:p>
          <a:p>
            <a:r>
              <a:rPr lang="ru-RU" sz="2400" dirty="0"/>
              <a:t>Сброс пароля для авторов</a:t>
            </a:r>
          </a:p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0788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BA3878-5696-4D21-A3DE-991FD8B30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системы</a:t>
            </a:r>
          </a:p>
        </p:txBody>
      </p:sp>
      <p:pic>
        <p:nvPicPr>
          <p:cNvPr id="4" name="image24.png">
            <a:extLst>
              <a:ext uri="{FF2B5EF4-FFF2-40B4-BE49-F238E27FC236}">
                <a16:creationId xmlns:a16="http://schemas.microsoft.com/office/drawing/2014/main" id="{64B8F16D-FE97-4A81-AE7D-17CBA703918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06220" y="1845941"/>
            <a:ext cx="3429000" cy="4200525"/>
          </a:xfrm>
          <a:prstGeom prst="rect">
            <a:avLst/>
          </a:prstGeom>
          <a:ln/>
        </p:spPr>
      </p:pic>
      <p:pic>
        <p:nvPicPr>
          <p:cNvPr id="6" name="image14.png">
            <a:extLst>
              <a:ext uri="{FF2B5EF4-FFF2-40B4-BE49-F238E27FC236}">
                <a16:creationId xmlns:a16="http://schemas.microsoft.com/office/drawing/2014/main" id="{3F62467C-4E2C-495D-87AC-32E29ABD2692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149340" y="1902742"/>
            <a:ext cx="4536440" cy="4078171"/>
          </a:xfrm>
          <a:prstGeom prst="rect">
            <a:avLst/>
          </a:prstGeom>
          <a:ln/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74A487-DD61-4F0A-AAF4-9543E1D94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C268-143E-4CE1-AEAF-03F5A77D796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222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BA3878-5696-4D21-A3DE-991FD8B30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сайта</a:t>
            </a:r>
          </a:p>
        </p:txBody>
      </p:sp>
      <p:pic>
        <p:nvPicPr>
          <p:cNvPr id="5" name="image9.png">
            <a:extLst>
              <a:ext uri="{FF2B5EF4-FFF2-40B4-BE49-F238E27FC236}">
                <a16:creationId xmlns:a16="http://schemas.microsoft.com/office/drawing/2014/main" id="{D9948F3D-6094-4602-8291-3CB856DE948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557219" y="1244600"/>
            <a:ext cx="9077562" cy="5613400"/>
          </a:xfrm>
          <a:prstGeom prst="rect">
            <a:avLst/>
          </a:prstGeom>
          <a:ln/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295E4C4-11C3-4A0E-93F9-91DAC5FF9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C268-143E-4CE1-AEAF-03F5A77D796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380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44303D-E2F7-4A4B-B54F-89FA01CE2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MVT-</a:t>
            </a:r>
            <a:r>
              <a:rPr lang="ru-RU" dirty="0"/>
              <a:t>архитектура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F7BFD40-69AA-4D16-A4D6-05CA77490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C268-143E-4CE1-AEAF-03F5A77D796B}" type="slidenum">
              <a:rPr lang="ru-RU" smtClean="0"/>
              <a:t>9</a:t>
            </a:fld>
            <a:endParaRPr lang="ru-RU"/>
          </a:p>
        </p:txBody>
      </p:sp>
      <p:pic>
        <p:nvPicPr>
          <p:cNvPr id="1026" name="Picture 2" descr="архитектура фреймворка Джанго">
            <a:extLst>
              <a:ext uri="{FF2B5EF4-FFF2-40B4-BE49-F238E27FC236}">
                <a16:creationId xmlns:a16="http://schemas.microsoft.com/office/drawing/2014/main" id="{063CBB72-23EB-4D12-90A0-B4EA8D5EC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80" y="1359512"/>
            <a:ext cx="6236557" cy="330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Таблица 6">
            <a:extLst>
              <a:ext uri="{FF2B5EF4-FFF2-40B4-BE49-F238E27FC236}">
                <a16:creationId xmlns:a16="http://schemas.microsoft.com/office/drawing/2014/main" id="{2871AE31-AAAA-46DB-937E-6A7B53936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144182"/>
              </p:ext>
            </p:extLst>
          </p:nvPr>
        </p:nvGraphicFramePr>
        <p:xfrm>
          <a:off x="6749637" y="1153867"/>
          <a:ext cx="5005483" cy="3715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0111">
                  <a:extLst>
                    <a:ext uri="{9D8B030D-6E8A-4147-A177-3AD203B41FA5}">
                      <a16:colId xmlns:a16="http://schemas.microsoft.com/office/drawing/2014/main" val="231017697"/>
                    </a:ext>
                  </a:extLst>
                </a:gridCol>
                <a:gridCol w="3865372">
                  <a:extLst>
                    <a:ext uri="{9D8B030D-6E8A-4147-A177-3AD203B41FA5}">
                      <a16:colId xmlns:a16="http://schemas.microsoft.com/office/drawing/2014/main" val="1336919172"/>
                    </a:ext>
                  </a:extLst>
                </a:gridCol>
              </a:tblGrid>
              <a:tr h="15098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Описание полей, методов, свойств и других элементов, связанных с манипуляцией данными,  используемыми в системе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7842614"/>
                  </a:ext>
                </a:extLst>
              </a:tr>
              <a:tr h="11614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View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Получает запрос, обрабатывает его и отправляет пользователю некоторый ответ. 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5552426"/>
                  </a:ext>
                </a:extLst>
              </a:tr>
              <a:tr h="10441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Template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Логика представления переданных </a:t>
                      </a:r>
                      <a:r>
                        <a:rPr lang="en-US" dirty="0"/>
                        <a:t>View </a:t>
                      </a:r>
                      <a:r>
                        <a:rPr lang="ru-RU" dirty="0"/>
                        <a:t>данных в виде сгенерированной разметки </a:t>
                      </a:r>
                      <a:r>
                        <a:rPr lang="en-US" dirty="0"/>
                        <a:t>HTML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005923"/>
                  </a:ext>
                </a:extLst>
              </a:tr>
            </a:tbl>
          </a:graphicData>
        </a:graphic>
      </p:graphicFrame>
      <p:sp>
        <p:nvSpPr>
          <p:cNvPr id="9" name="Объект 6">
            <a:extLst>
              <a:ext uri="{FF2B5EF4-FFF2-40B4-BE49-F238E27FC236}">
                <a16:creationId xmlns:a16="http://schemas.microsoft.com/office/drawing/2014/main" id="{F9D2CCC8-D0EA-4968-9822-BF2FD2355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262880"/>
            <a:ext cx="10515600" cy="983824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Архитектура </a:t>
            </a:r>
            <a:r>
              <a:rPr lang="en-US" dirty="0"/>
              <a:t>MVT </a:t>
            </a:r>
            <a:r>
              <a:rPr lang="ru-RU" dirty="0"/>
              <a:t>позволяет работать с визуальным представлением и бизнес-логикой отдельно</a:t>
            </a:r>
          </a:p>
        </p:txBody>
      </p:sp>
    </p:spTree>
    <p:extLst>
      <p:ext uri="{BB962C8B-B14F-4D97-AF65-F5344CB8AC3E}">
        <p14:creationId xmlns:p14="http://schemas.microsoft.com/office/powerpoint/2010/main" val="19694004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686</Words>
  <Application>Microsoft Office PowerPoint</Application>
  <PresentationFormat>Широкоэкранный</PresentationFormat>
  <Paragraphs>153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Тема Office</vt:lpstr>
      <vt:lpstr>Курсовой проект на тему: «Корпоративный блог»</vt:lpstr>
      <vt:lpstr>Распределение ролей</vt:lpstr>
      <vt:lpstr>Актуальность</vt:lpstr>
      <vt:lpstr>Цели, поставленные перед системой</vt:lpstr>
      <vt:lpstr>Задачи, решаемые системой</vt:lpstr>
      <vt:lpstr>Пользователи системы</vt:lpstr>
      <vt:lpstr>Структура системы</vt:lpstr>
      <vt:lpstr>Структура сайта</vt:lpstr>
      <vt:lpstr>MVT-архитектура</vt:lpstr>
      <vt:lpstr>Выбранные инструменты</vt:lpstr>
      <vt:lpstr>Серверная часть – Django</vt:lpstr>
      <vt:lpstr>Серверная часть – Django REST Framework</vt:lpstr>
      <vt:lpstr>Схема бизнес-логики</vt:lpstr>
      <vt:lpstr>Аналитические воронки</vt:lpstr>
      <vt:lpstr>Тестирование</vt:lpstr>
      <vt:lpstr>Тестирование</vt:lpstr>
      <vt:lpstr>Главная страница</vt:lpstr>
      <vt:lpstr>Страница поста</vt:lpstr>
      <vt:lpstr>Блоки с функционалом администратора</vt:lpstr>
      <vt:lpstr>Блоки с функционалом автора</vt:lpstr>
      <vt:lpstr>Заключение</vt:lpstr>
      <vt:lpstr>Курсовой проект на тему: «Корпоративный блог»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 Borodin</dc:creator>
  <cp:lastModifiedBy>Andrey Borodin</cp:lastModifiedBy>
  <cp:revision>33</cp:revision>
  <dcterms:created xsi:type="dcterms:W3CDTF">2020-06-10T09:36:01Z</dcterms:created>
  <dcterms:modified xsi:type="dcterms:W3CDTF">2020-06-15T19:36:03Z</dcterms:modified>
</cp:coreProperties>
</file>