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8288000" cy="10274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6FC"/>
          </a:solidFill>
        </a:fill>
      </a:tcStyle>
    </a:wholeTbl>
    <a:band2H>
      <a:tcTxStyle b="def" i="def"/>
      <a:tcStyle>
        <a:tcBdr/>
        <a:fill>
          <a:solidFill>
            <a:srgbClr val="FDECFD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FE0"/>
          </a:solidFill>
        </a:fill>
      </a:tcStyle>
    </a:wholeTbl>
    <a:band2H>
      <a:tcTxStyle b="def" i="def"/>
      <a:tcStyle>
        <a:tcBdr/>
        <a:fill>
          <a:solidFill>
            <a:srgbClr val="F6FFF0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C"/>
          </a:solidFill>
        </a:fill>
      </a:tcStyle>
    </a:wholeTbl>
    <a:band2H>
      <a:tcTxStyle b="def" i="def"/>
      <a:tcStyle>
        <a:tcBdr/>
        <a:fill>
          <a:solidFill>
            <a:srgbClr val="FFE6E7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5" name="Shape 3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3_Слайд с заголовком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Body Level One…"/>
          <p:cNvSpPr txBox="1"/>
          <p:nvPr>
            <p:ph type="body" sz="quarter" idx="1" hasCustomPrompt="1"/>
          </p:nvPr>
        </p:nvSpPr>
        <p:spPr>
          <a:xfrm>
            <a:off x="1439144" y="7302945"/>
            <a:ext cx="3913271" cy="494902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Спикер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" name="Текст 19"/>
          <p:cNvSpPr/>
          <p:nvPr>
            <p:ph type="body" sz="quarter" idx="21" hasCustomPrompt="1"/>
          </p:nvPr>
        </p:nvSpPr>
        <p:spPr>
          <a:xfrm>
            <a:off x="1439144" y="7917650"/>
            <a:ext cx="3913271" cy="719139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Должность</a:t>
            </a:r>
          </a:p>
        </p:txBody>
      </p:sp>
      <p:sp>
        <p:nvSpPr>
          <p:cNvPr id="29" name="Рисунок 3"/>
          <p:cNvSpPr/>
          <p:nvPr>
            <p:ph type="pic" sz="quarter" idx="22"/>
          </p:nvPr>
        </p:nvSpPr>
        <p:spPr>
          <a:xfrm>
            <a:off x="349136" y="7386084"/>
            <a:ext cx="914401" cy="914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30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rcRect l="0" t="0" r="48564" b="0"/>
          <a:stretch>
            <a:fillRect/>
          </a:stretch>
        </p:blipFill>
        <p:spPr>
          <a:xfrm>
            <a:off x="287015" y="293979"/>
            <a:ext cx="3691861" cy="9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Рисунок 9" descr="Рисунок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38612" y="293979"/>
            <a:ext cx="1190483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ОБРАЗЕЦ ЗАГОЛОВКАЗАГОЛОВКА"/>
          <p:cNvSpPr txBox="1"/>
          <p:nvPr>
            <p:ph type="title" hasCustomPrompt="1"/>
          </p:nvPr>
        </p:nvSpPr>
        <p:spPr>
          <a:xfrm>
            <a:off x="647055" y="1686322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pc="300" sz="72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ЗАГОЛОВКАЗАГОЛОВКА</a:t>
            </a:r>
          </a:p>
        </p:txBody>
      </p:sp>
      <p:pic>
        <p:nvPicPr>
          <p:cNvPr id="33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36" name="Скругленный прямоугольник 2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34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37" name="Рисунок 4" descr="Рисунок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" name="Рисунок 7" descr="Рисунок 7"/>
          <p:cNvPicPr>
            <a:picLocks noChangeAspect="1"/>
          </p:cNvPicPr>
          <p:nvPr/>
        </p:nvPicPr>
        <p:blipFill>
          <a:blip r:embed="rId5">
            <a:extLst/>
          </a:blip>
          <a:srcRect l="0" t="0" r="24372" b="0"/>
          <a:stretch>
            <a:fillRect/>
          </a:stretch>
        </p:blipFill>
        <p:spPr>
          <a:xfrm>
            <a:off x="6407787" y="1830338"/>
            <a:ext cx="11880213" cy="8712969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Пользовательский макет"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186" name="Body Level One…"/>
          <p:cNvSpPr txBox="1"/>
          <p:nvPr>
            <p:ph type="body" sz="quarter" idx="1" hasCustomPrompt="1"/>
          </p:nvPr>
        </p:nvSpPr>
        <p:spPr>
          <a:xfrm>
            <a:off x="143000" y="2478409"/>
            <a:ext cx="7450282" cy="1080121"/>
          </a:xfrm>
          <a:prstGeom prst="rect">
            <a:avLst/>
          </a:prstGeom>
        </p:spPr>
        <p:txBody>
          <a:bodyPr/>
          <a:lstStyle>
            <a:lvl1pPr indent="18000"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Подзаголовок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7" name="Рисунок 6"/>
          <p:cNvSpPr/>
          <p:nvPr>
            <p:ph type="pic" sz="half" idx="21"/>
          </p:nvPr>
        </p:nvSpPr>
        <p:spPr>
          <a:xfrm>
            <a:off x="8135887" y="2478409"/>
            <a:ext cx="6526212" cy="65262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192" name="Группа 6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90" name="Скругленный прямоугольник 7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88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191" name="Рисунок 8" descr="Рисунок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02" name="Body Level One…"/>
          <p:cNvSpPr txBox="1"/>
          <p:nvPr>
            <p:ph type="body" sz="half" idx="1"/>
          </p:nvPr>
        </p:nvSpPr>
        <p:spPr>
          <a:xfrm>
            <a:off x="143000" y="2550417"/>
            <a:ext cx="7450282" cy="5616625"/>
          </a:xfrm>
          <a:prstGeom prst="rect">
            <a:avLst/>
          </a:prstGeom>
        </p:spPr>
        <p:txBody>
          <a:bodyPr/>
          <a:lstStyle>
            <a:lvl1pPr marL="360899" indent="-342900">
              <a:spcBef>
                <a:spcPts val="2400"/>
              </a:spcBef>
              <a:buSzPct val="100000"/>
              <a:buChar char="▪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7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05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03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206" name="Рисунок 6" descr="Рисунок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Пользовательский макет"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17" name="Body Level One…"/>
          <p:cNvSpPr txBox="1"/>
          <p:nvPr>
            <p:ph type="body" sz="half" idx="1"/>
          </p:nvPr>
        </p:nvSpPr>
        <p:spPr>
          <a:xfrm>
            <a:off x="143000" y="2550417"/>
            <a:ext cx="7450282" cy="5616625"/>
          </a:xfrm>
          <a:prstGeom prst="rect">
            <a:avLst/>
          </a:prstGeom>
        </p:spPr>
        <p:txBody>
          <a:bodyPr/>
          <a:lstStyle>
            <a:lvl1pPr marL="360899" indent="-342900">
              <a:spcBef>
                <a:spcPts val="2400"/>
              </a:spcBef>
              <a:buSzPct val="100000"/>
              <a:buChar char="▪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2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20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18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221" name="Рисунок 6" descr="Рисунок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2_Пользовательский макет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32" name="Body Level One…"/>
          <p:cNvSpPr txBox="1"/>
          <p:nvPr>
            <p:ph type="body" sz="half" idx="1"/>
          </p:nvPr>
        </p:nvSpPr>
        <p:spPr>
          <a:xfrm>
            <a:off x="143000" y="2550417"/>
            <a:ext cx="7450282" cy="5616625"/>
          </a:xfrm>
          <a:prstGeom prst="rect">
            <a:avLst/>
          </a:prstGeom>
        </p:spPr>
        <p:txBody>
          <a:bodyPr/>
          <a:lstStyle>
            <a:lvl1pPr marL="360899" indent="-342900">
              <a:spcBef>
                <a:spcPts val="2400"/>
              </a:spcBef>
              <a:buSzPct val="100000"/>
              <a:buChar char="▪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37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35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33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236" name="Рисунок 6" descr="Рисунок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0_Пользовательский макет"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47" name="Body Level One…"/>
          <p:cNvSpPr txBox="1"/>
          <p:nvPr>
            <p:ph type="body" sz="half" idx="1"/>
          </p:nvPr>
        </p:nvSpPr>
        <p:spPr>
          <a:xfrm>
            <a:off x="143000" y="3270498"/>
            <a:ext cx="7450282" cy="5616624"/>
          </a:xfrm>
          <a:prstGeom prst="rect">
            <a:avLst/>
          </a:prstGeom>
        </p:spPr>
        <p:txBody>
          <a:bodyPr/>
          <a:lstStyle>
            <a:lvl1pPr indent="18000"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Текст 12"/>
          <p:cNvSpPr/>
          <p:nvPr>
            <p:ph type="body" sz="quarter" idx="21"/>
          </p:nvPr>
        </p:nvSpPr>
        <p:spPr>
          <a:xfrm>
            <a:off x="142999" y="2478409"/>
            <a:ext cx="7488240" cy="649289"/>
          </a:xfrm>
          <a:prstGeom prst="rect">
            <a:avLst/>
          </a:prstGeom>
        </p:spPr>
        <p:txBody>
          <a:bodyPr/>
          <a:lstStyle/>
          <a:p>
            <a:pPr indent="18000"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</a:p>
        </p:txBody>
      </p:sp>
      <p:grpSp>
        <p:nvGrpSpPr>
          <p:cNvPr id="253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51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49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252" name="Рисунок 6" descr="Рисунок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Пользовательский макет"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63" name="Body Level One…"/>
          <p:cNvSpPr txBox="1"/>
          <p:nvPr>
            <p:ph type="body" sz="half" idx="1"/>
          </p:nvPr>
        </p:nvSpPr>
        <p:spPr>
          <a:xfrm>
            <a:off x="143000" y="3270498"/>
            <a:ext cx="7450282" cy="5616624"/>
          </a:xfrm>
          <a:prstGeom prst="rect">
            <a:avLst/>
          </a:prstGeom>
        </p:spPr>
        <p:txBody>
          <a:bodyPr/>
          <a:lstStyle>
            <a:lvl1pPr indent="18000"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Текст 12"/>
          <p:cNvSpPr/>
          <p:nvPr>
            <p:ph type="body" sz="quarter" idx="21"/>
          </p:nvPr>
        </p:nvSpPr>
        <p:spPr>
          <a:xfrm>
            <a:off x="142999" y="2478409"/>
            <a:ext cx="7488240" cy="649289"/>
          </a:xfrm>
          <a:prstGeom prst="rect">
            <a:avLst/>
          </a:prstGeom>
        </p:spPr>
        <p:txBody>
          <a:bodyPr/>
          <a:lstStyle/>
          <a:p>
            <a:pPr indent="18000"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</a:p>
        </p:txBody>
      </p:sp>
      <p:sp>
        <p:nvSpPr>
          <p:cNvPr id="265" name="Текст 12"/>
          <p:cNvSpPr/>
          <p:nvPr>
            <p:ph type="body" sz="quarter" idx="22"/>
          </p:nvPr>
        </p:nvSpPr>
        <p:spPr>
          <a:xfrm>
            <a:off x="8423919" y="2478409"/>
            <a:ext cx="7488240" cy="649289"/>
          </a:xfrm>
          <a:prstGeom prst="rect">
            <a:avLst/>
          </a:prstGeom>
        </p:spPr>
        <p:txBody>
          <a:bodyPr/>
          <a:lstStyle/>
          <a:p>
            <a:pPr indent="18000"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</a:p>
        </p:txBody>
      </p:sp>
      <p:grpSp>
        <p:nvGrpSpPr>
          <p:cNvPr id="270" name="Группа 6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68" name="Скругленный прямоугольник 7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66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7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269" name="Рисунок 8" descr="Рисунок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Пользовательский макет"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80" name="Body Level One…"/>
          <p:cNvSpPr txBox="1"/>
          <p:nvPr>
            <p:ph type="body" sz="half" idx="1"/>
          </p:nvPr>
        </p:nvSpPr>
        <p:spPr>
          <a:xfrm>
            <a:off x="9216008" y="2648941"/>
            <a:ext cx="7450282" cy="65262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1" name="Текст 8"/>
          <p:cNvSpPr/>
          <p:nvPr>
            <p:ph type="body" sz="quarter" idx="21" hasCustomPrompt="1"/>
          </p:nvPr>
        </p:nvSpPr>
        <p:spPr>
          <a:xfrm>
            <a:off x="374821" y="2772596"/>
            <a:ext cx="8407008" cy="4152173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indent="179999">
              <a:spcBef>
                <a:spcPts val="11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Пример кода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Слайд с заголовком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Body Level One…"/>
          <p:cNvSpPr txBox="1"/>
          <p:nvPr>
            <p:ph type="body" sz="quarter" idx="1" hasCustomPrompt="1"/>
          </p:nvPr>
        </p:nvSpPr>
        <p:spPr>
          <a:xfrm>
            <a:off x="215008" y="5286721"/>
            <a:ext cx="3913271" cy="494902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Спикер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92" name="Текст 19"/>
          <p:cNvSpPr/>
          <p:nvPr>
            <p:ph type="body" sz="quarter" idx="21" hasCustomPrompt="1"/>
          </p:nvPr>
        </p:nvSpPr>
        <p:spPr>
          <a:xfrm>
            <a:off x="215007" y="5901426"/>
            <a:ext cx="3913272" cy="71914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Должность</a:t>
            </a:r>
          </a:p>
        </p:txBody>
      </p:sp>
      <p:sp>
        <p:nvSpPr>
          <p:cNvPr id="293" name="ОБРАЗЕЦ ЗАГОЛОВКАЗАГОЛОВКА"/>
          <p:cNvSpPr txBox="1"/>
          <p:nvPr>
            <p:ph type="title" hasCustomPrompt="1"/>
          </p:nvPr>
        </p:nvSpPr>
        <p:spPr>
          <a:xfrm>
            <a:off x="647055" y="1686322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pc="300" sz="72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ЗАГОЛОВКАЗАГОЛОВКА</a:t>
            </a:r>
          </a:p>
        </p:txBody>
      </p:sp>
      <p:sp>
        <p:nvSpPr>
          <p:cNvPr id="294" name="Текст 19"/>
          <p:cNvSpPr/>
          <p:nvPr>
            <p:ph type="body" sz="quarter" idx="22" hasCustomPrompt="1"/>
          </p:nvPr>
        </p:nvSpPr>
        <p:spPr>
          <a:xfrm>
            <a:off x="215007" y="6815825"/>
            <a:ext cx="3913272" cy="1351216"/>
          </a:xfrm>
          <a:prstGeom prst="rect">
            <a:avLst/>
          </a:prstGeom>
        </p:spPr>
        <p:txBody>
          <a:bodyPr/>
          <a:lstStyle>
            <a:lvl1pPr>
              <a:defRPr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Почта
Телеграм</a:t>
            </a:r>
          </a:p>
        </p:txBody>
      </p:sp>
      <p:pic>
        <p:nvPicPr>
          <p:cNvPr id="295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rcRect l="0" t="0" r="48564" b="0"/>
          <a:stretch>
            <a:fillRect/>
          </a:stretch>
        </p:blipFill>
        <p:spPr>
          <a:xfrm>
            <a:off x="287015" y="293979"/>
            <a:ext cx="3691861" cy="9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Рисунок 11" descr="Рисунок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38612" y="293979"/>
            <a:ext cx="1190483" cy="98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99" name="Скругленный прямоугольник 2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97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300" name="Рисунок 3" descr="Рисунок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2" name="Рисунок 6" descr="Рисунок 6"/>
          <p:cNvPicPr>
            <a:picLocks noChangeAspect="1"/>
          </p:cNvPicPr>
          <p:nvPr/>
        </p:nvPicPr>
        <p:blipFill>
          <a:blip r:embed="rId5">
            <a:extLst/>
          </a:blip>
          <a:srcRect l="0" t="0" r="24372" b="0"/>
          <a:stretch>
            <a:fillRect/>
          </a:stretch>
        </p:blipFill>
        <p:spPr>
          <a:xfrm>
            <a:off x="6407787" y="1830338"/>
            <a:ext cx="11880213" cy="871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lide Number"/>
          <p:cNvSpPr txBox="1"/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Слайд с заголовком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rcRect l="0" t="0" r="24372" b="0"/>
          <a:stretch>
            <a:fillRect/>
          </a:stretch>
        </p:blipFill>
        <p:spPr>
          <a:xfrm>
            <a:off x="6407787" y="1830338"/>
            <a:ext cx="11880213" cy="871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Body Level One…"/>
          <p:cNvSpPr txBox="1"/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3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Текст 19"/>
          <p:cNvSpPr/>
          <p:nvPr>
            <p:ph type="body" sz="quarter" idx="21" hasCustomPrompt="1"/>
          </p:nvPr>
        </p:nvSpPr>
        <p:spPr>
          <a:xfrm>
            <a:off x="215007" y="5286721"/>
            <a:ext cx="3913272" cy="494902"/>
          </a:xfrm>
          <a:prstGeom prst="rect">
            <a:avLst/>
          </a:prstGeom>
        </p:spPr>
        <p:txBody>
          <a:bodyPr/>
          <a:lstStyle>
            <a:lvl1pPr defTabSz="1117344">
              <a:spcBef>
                <a:spcPts val="600"/>
              </a:spcBef>
              <a:defRPr sz="2772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Спикер</a:t>
            </a:r>
          </a:p>
        </p:txBody>
      </p:sp>
      <p:sp>
        <p:nvSpPr>
          <p:cNvPr id="315" name="Текст 19"/>
          <p:cNvSpPr/>
          <p:nvPr>
            <p:ph type="body" sz="quarter" idx="22" hasCustomPrompt="1"/>
          </p:nvPr>
        </p:nvSpPr>
        <p:spPr>
          <a:xfrm>
            <a:off x="215007" y="5901426"/>
            <a:ext cx="3913272" cy="71914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Должность</a:t>
            </a:r>
          </a:p>
        </p:txBody>
      </p:sp>
      <p:sp>
        <p:nvSpPr>
          <p:cNvPr id="316" name="ОБРАЗЕЦ ЗАГОЛОВКАЗАГОЛОВКА"/>
          <p:cNvSpPr txBox="1"/>
          <p:nvPr>
            <p:ph type="title" hasCustomPrompt="1"/>
          </p:nvPr>
        </p:nvSpPr>
        <p:spPr>
          <a:xfrm>
            <a:off x="647055" y="1686322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pc="300" sz="72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ЗАГОЛОВКАЗАГОЛОВКА</a:t>
            </a:r>
          </a:p>
        </p:txBody>
      </p:sp>
      <p:sp>
        <p:nvSpPr>
          <p:cNvPr id="317" name="Текст 19"/>
          <p:cNvSpPr/>
          <p:nvPr>
            <p:ph type="body" sz="quarter" idx="23" hasCustomPrompt="1"/>
          </p:nvPr>
        </p:nvSpPr>
        <p:spPr>
          <a:xfrm>
            <a:off x="215007" y="6815825"/>
            <a:ext cx="3913272" cy="1351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Почта
Телеграм</a:t>
            </a:r>
          </a:p>
        </p:txBody>
      </p:sp>
      <p:sp>
        <p:nvSpPr>
          <p:cNvPr id="318" name="Скругленный прямоугольник 1"/>
          <p:cNvSpPr/>
          <p:nvPr/>
        </p:nvSpPr>
        <p:spPr>
          <a:xfrm>
            <a:off x="15803373" y="7807001"/>
            <a:ext cx="2125603" cy="2125603"/>
          </a:xfrm>
          <a:prstGeom prst="roundRect">
            <a:avLst>
              <a:gd name="adj" fmla="val 11007"/>
            </a:avLst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9" name="Рисунок 30"/>
          <p:cNvSpPr/>
          <p:nvPr>
            <p:ph type="pic" sz="quarter" idx="24"/>
          </p:nvPr>
        </p:nvSpPr>
        <p:spPr>
          <a:xfrm>
            <a:off x="15921364" y="7924993"/>
            <a:ext cx="1889620" cy="18896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320" name="Рисунок 5" descr="Рисунок 5"/>
          <p:cNvPicPr>
            <a:picLocks noChangeAspect="1"/>
          </p:cNvPicPr>
          <p:nvPr/>
        </p:nvPicPr>
        <p:blipFill>
          <a:blip r:embed="rId4">
            <a:extLst/>
          </a:blip>
          <a:srcRect l="0" t="0" r="48564" b="0"/>
          <a:stretch>
            <a:fillRect/>
          </a:stretch>
        </p:blipFill>
        <p:spPr>
          <a:xfrm>
            <a:off x="287015" y="293979"/>
            <a:ext cx="3691861" cy="9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Рисунок 8" descr="Рисунок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38612" y="293979"/>
            <a:ext cx="1190483" cy="98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Группа 2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324" name="Скругленный прямоугольник 6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32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325" name="Рисунок 7" descr="Рисунок 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Слайд с заголовком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9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9495" y="1"/>
            <a:ext cx="2478509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Body Level One…"/>
          <p:cNvSpPr txBox="1"/>
          <p:nvPr>
            <p:ph type="body" sz="quarter" idx="1" hasCustomPrompt="1"/>
          </p:nvPr>
        </p:nvSpPr>
        <p:spPr>
          <a:xfrm>
            <a:off x="215008" y="5286721"/>
            <a:ext cx="3913271" cy="494905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Спикер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7" name="Текст 19"/>
          <p:cNvSpPr/>
          <p:nvPr>
            <p:ph type="body" sz="quarter" idx="21" hasCustomPrompt="1"/>
          </p:nvPr>
        </p:nvSpPr>
        <p:spPr>
          <a:xfrm>
            <a:off x="215006" y="5901425"/>
            <a:ext cx="3913275" cy="719143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spcBef>
                <a:spcPts val="400"/>
              </a:spcBef>
              <a:defRPr sz="20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Должность</a:t>
            </a:r>
          </a:p>
        </p:txBody>
      </p:sp>
      <p:sp>
        <p:nvSpPr>
          <p:cNvPr id="338" name="ОБРАЗЕЦ ЗАГОЛОВКАЗАГОЛОВКА"/>
          <p:cNvSpPr txBox="1"/>
          <p:nvPr>
            <p:ph type="title" hasCustomPrompt="1"/>
          </p:nvPr>
        </p:nvSpPr>
        <p:spPr>
          <a:xfrm>
            <a:off x="647054" y="1686322"/>
            <a:ext cx="13716005" cy="2808312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defRPr spc="300" sz="72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ЗАГОЛОВКАЗАГОЛОВКА</a:t>
            </a:r>
          </a:p>
        </p:txBody>
      </p:sp>
      <p:sp>
        <p:nvSpPr>
          <p:cNvPr id="339" name="Текст 19"/>
          <p:cNvSpPr/>
          <p:nvPr>
            <p:ph type="body" sz="quarter" idx="22" hasCustomPrompt="1"/>
          </p:nvPr>
        </p:nvSpPr>
        <p:spPr>
          <a:xfrm>
            <a:off x="215006" y="6815825"/>
            <a:ext cx="3913275" cy="1351219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defRPr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Почта
Телеграм</a:t>
            </a:r>
          </a:p>
        </p:txBody>
      </p:sp>
      <p:pic>
        <p:nvPicPr>
          <p:cNvPr id="340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rcRect l="0" t="0" r="48564" b="0"/>
          <a:stretch>
            <a:fillRect/>
          </a:stretch>
        </p:blipFill>
        <p:spPr>
          <a:xfrm>
            <a:off x="287013" y="293979"/>
            <a:ext cx="3691865" cy="98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Рисунок 11" descr="Рисунок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38612" y="293979"/>
            <a:ext cx="1190486" cy="9864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6" name="Группа 1"/>
          <p:cNvGrpSpPr/>
          <p:nvPr/>
        </p:nvGrpSpPr>
        <p:grpSpPr>
          <a:xfrm>
            <a:off x="287012" y="9173234"/>
            <a:ext cx="3854741" cy="853437"/>
            <a:chOff x="0" y="-2"/>
            <a:chExt cx="3854740" cy="853435"/>
          </a:xfrm>
        </p:grpSpPr>
        <p:grpSp>
          <p:nvGrpSpPr>
            <p:cNvPr id="344" name="Скругленный прямоугольник 2"/>
            <p:cNvGrpSpPr/>
            <p:nvPr/>
          </p:nvGrpSpPr>
          <p:grpSpPr>
            <a:xfrm>
              <a:off x="-1" y="-3"/>
              <a:ext cx="2952336" cy="853437"/>
              <a:chOff x="0" y="-1"/>
              <a:chExt cx="2952335" cy="853435"/>
            </a:xfrm>
          </p:grpSpPr>
          <p:sp>
            <p:nvSpPr>
              <p:cNvPr id="342" name="Rounded Rectangle"/>
              <p:cNvSpPr/>
              <p:nvPr/>
            </p:nvSpPr>
            <p:spPr>
              <a:xfrm>
                <a:off x="0" y="73921"/>
                <a:ext cx="2952336" cy="705611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3" name="МТС х НИУ ВШЭ"/>
              <p:cNvSpPr txBox="1"/>
              <p:nvPr/>
            </p:nvSpPr>
            <p:spPr>
              <a:xfrm>
                <a:off x="149051" y="-2"/>
                <a:ext cx="2654234" cy="853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345" name="Рисунок 3" descr="Рисунок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03148" y="73922"/>
              <a:ext cx="851592" cy="7056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7" name="Рисунок 6" descr="Рисунок 6"/>
          <p:cNvPicPr>
            <a:picLocks noChangeAspect="1"/>
          </p:cNvPicPr>
          <p:nvPr/>
        </p:nvPicPr>
        <p:blipFill>
          <a:blip r:embed="rId5">
            <a:extLst/>
          </a:blip>
          <a:srcRect l="0" t="0" r="24371" b="0"/>
          <a:stretch>
            <a:fillRect/>
          </a:stretch>
        </p:blipFill>
        <p:spPr>
          <a:xfrm>
            <a:off x="6407786" y="1830338"/>
            <a:ext cx="11880215" cy="871297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lide Number"/>
          <p:cNvSpPr txBox="1"/>
          <p:nvPr>
            <p:ph type="sldNum" sz="quarter" idx="2"/>
          </p:nvPr>
        </p:nvSpPr>
        <p:spPr>
          <a:xfrm>
            <a:off x="12767950" y="9344801"/>
            <a:ext cx="338452" cy="3559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Рисунок 34" descr="Рисунок 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161392">
            <a:off x="1632257" y="8000114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Прямоугольник 35"/>
          <p:cNvSpPr/>
          <p:nvPr/>
        </p:nvSpPr>
        <p:spPr>
          <a:xfrm>
            <a:off x="17136887" y="-1"/>
            <a:ext cx="1151113" cy="1182268"/>
          </a:xfrm>
          <a:prstGeom prst="rect">
            <a:avLst/>
          </a:prstGeom>
          <a:solidFill>
            <a:srgbClr val="E1EEF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0" name="Рисунок 19" descr="Рисунок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68620" y="-2490143"/>
            <a:ext cx="5119538" cy="417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Рисунок 20" descr="Рисунок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3656900">
            <a:off x="11904795" y="-2984066"/>
            <a:ext cx="6433347" cy="523878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Скругленный прямоугольник 21"/>
          <p:cNvSpPr/>
          <p:nvPr/>
        </p:nvSpPr>
        <p:spPr>
          <a:xfrm>
            <a:off x="287016" y="1140396"/>
            <a:ext cx="8454161" cy="6664109"/>
          </a:xfrm>
          <a:prstGeom prst="roundRect">
            <a:avLst>
              <a:gd name="adj" fmla="val 4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" name="Body Level One…"/>
          <p:cNvSpPr txBox="1"/>
          <p:nvPr>
            <p:ph type="body" sz="quarter" idx="1" hasCustomPrompt="1"/>
          </p:nvPr>
        </p:nvSpPr>
        <p:spPr>
          <a:xfrm>
            <a:off x="2591272" y="2691936"/>
            <a:ext cx="6032963" cy="595975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Должность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Скругленный прямоугольник 14"/>
          <p:cNvSpPr/>
          <p:nvPr/>
        </p:nvSpPr>
        <p:spPr>
          <a:xfrm>
            <a:off x="8932632" y="1140396"/>
            <a:ext cx="9068353" cy="8250782"/>
          </a:xfrm>
          <a:prstGeom prst="roundRect">
            <a:avLst>
              <a:gd name="adj" fmla="val 36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" name="Текст 24"/>
          <p:cNvSpPr/>
          <p:nvPr>
            <p:ph type="body" sz="quarter" idx="21" hasCustomPrompt="1"/>
          </p:nvPr>
        </p:nvSpPr>
        <p:spPr>
          <a:xfrm>
            <a:off x="9276991" y="1554835"/>
            <a:ext cx="4441826" cy="1313755"/>
          </a:xfrm>
          <a:prstGeom prst="rect">
            <a:avLst/>
          </a:prstGeom>
        </p:spPr>
        <p:txBody>
          <a:bodyPr/>
          <a:lstStyle>
            <a:lvl1pPr defTabSz="1422075">
              <a:lnSpc>
                <a:spcPct val="90000"/>
              </a:lnSpc>
              <a:spcBef>
                <a:spcPts val="0"/>
              </a:spcBef>
              <a:defRPr spc="97" sz="4214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План
лекции</a:t>
            </a:r>
          </a:p>
        </p:txBody>
      </p:sp>
      <p:sp>
        <p:nvSpPr>
          <p:cNvPr id="56" name="Рисунок 30"/>
          <p:cNvSpPr/>
          <p:nvPr>
            <p:ph type="pic" sz="quarter" idx="22"/>
          </p:nvPr>
        </p:nvSpPr>
        <p:spPr>
          <a:xfrm>
            <a:off x="647055" y="1482827"/>
            <a:ext cx="1606750" cy="16067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57" name="Рисунок 28" descr="Рисунок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14811" y="1572445"/>
            <a:ext cx="326133" cy="326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Рисунок 36" descr="Рисунок 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970797">
            <a:off x="-1274335" y="7448922"/>
            <a:ext cx="5119539" cy="4176465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Текст 24"/>
          <p:cNvSpPr/>
          <p:nvPr>
            <p:ph type="body" sz="quarter" idx="23" hasCustomPrompt="1"/>
          </p:nvPr>
        </p:nvSpPr>
        <p:spPr>
          <a:xfrm>
            <a:off x="2591272" y="1463781"/>
            <a:ext cx="4441826" cy="1313755"/>
          </a:xfrm>
          <a:prstGeom prst="rect">
            <a:avLst/>
          </a:prstGeom>
        </p:spPr>
        <p:txBody>
          <a:bodyPr/>
          <a:lstStyle>
            <a:lvl1pPr defTabSz="1422075">
              <a:lnSpc>
                <a:spcPct val="90000"/>
              </a:lnSpc>
              <a:spcBef>
                <a:spcPts val="0"/>
              </a:spcBef>
              <a:defRPr spc="97" sz="4214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Имя
Фамилия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7691503" y="9046525"/>
            <a:ext cx="338456" cy="3559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Слайд с заголовком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9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ЗАГОЛОВОКПЕРЕБИВОЧКИ"/>
          <p:cNvSpPr txBox="1"/>
          <p:nvPr>
            <p:ph type="title" hasCustomPrompt="1"/>
          </p:nvPr>
        </p:nvSpPr>
        <p:spPr>
          <a:xfrm>
            <a:off x="143000" y="174154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pc="300" sz="72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ЗАГОЛОВОКПЕРЕБИВОЧКИ</a:t>
            </a:r>
          </a:p>
        </p:txBody>
      </p:sp>
      <p:sp>
        <p:nvSpPr>
          <p:cNvPr id="71" name="Текст 19"/>
          <p:cNvSpPr/>
          <p:nvPr>
            <p:ph type="body" sz="quarter" idx="21" hasCustomPrompt="1"/>
          </p:nvPr>
        </p:nvSpPr>
        <p:spPr>
          <a:xfrm>
            <a:off x="142999" y="2271540"/>
            <a:ext cx="7776866" cy="265514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Подзаголовок</a:t>
            </a:r>
          </a:p>
        </p:txBody>
      </p:sp>
      <p:pic>
        <p:nvPicPr>
          <p:cNvPr id="72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7942" y="5862785"/>
            <a:ext cx="14001314" cy="44226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75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73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76" name="Рисунок 5" descr="Рисунок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Слайд с заголовком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ЗАГОЛОВОКПЕРЕБИВОЧКИ"/>
          <p:cNvSpPr txBox="1"/>
          <p:nvPr>
            <p:ph type="title" hasCustomPrompt="1"/>
          </p:nvPr>
        </p:nvSpPr>
        <p:spPr>
          <a:xfrm>
            <a:off x="143000" y="174154"/>
            <a:ext cx="13716001" cy="1944217"/>
          </a:xfrm>
          <a:prstGeom prst="rect">
            <a:avLst/>
          </a:prstGeom>
        </p:spPr>
        <p:txBody>
          <a:bodyPr/>
          <a:lstStyle>
            <a:lvl1pPr>
              <a:defRPr spc="300" sz="72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ЗАГОЛОВОКПЕРЕБИВОЧКИ</a:t>
            </a:r>
          </a:p>
        </p:txBody>
      </p:sp>
      <p:sp>
        <p:nvSpPr>
          <p:cNvPr id="89" name="Текст 19"/>
          <p:cNvSpPr/>
          <p:nvPr>
            <p:ph type="body" sz="quarter" idx="21" hasCustomPrompt="1"/>
          </p:nvPr>
        </p:nvSpPr>
        <p:spPr>
          <a:xfrm>
            <a:off x="142999" y="2559573"/>
            <a:ext cx="7776866" cy="26551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Подзаголовок</a:t>
            </a:r>
          </a:p>
        </p:txBody>
      </p:sp>
      <p:pic>
        <p:nvPicPr>
          <p:cNvPr id="90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4317" y="6182145"/>
            <a:ext cx="12993683" cy="41032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93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91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94" name="Рисунок 5" descr="Рисунок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Слайд с заголовком">
    <p:bg>
      <p:bgPr>
        <a:solidFill>
          <a:srgbClr val="E0D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Рисунок 12" descr="Рисунок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9664" y="6906655"/>
            <a:ext cx="7274583" cy="675751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6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ЗАГОЛОВОКПЕРЕБИВОЧКИ"/>
          <p:cNvSpPr txBox="1"/>
          <p:nvPr>
            <p:ph type="title" hasCustomPrompt="1"/>
          </p:nvPr>
        </p:nvSpPr>
        <p:spPr>
          <a:xfrm>
            <a:off x="143000" y="174154"/>
            <a:ext cx="13716001" cy="1944217"/>
          </a:xfrm>
          <a:prstGeom prst="rect">
            <a:avLst/>
          </a:prstGeom>
        </p:spPr>
        <p:txBody>
          <a:bodyPr/>
          <a:lstStyle>
            <a:lvl1pPr>
              <a:defRPr spc="300" sz="72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ЗАГОЛОВОКПЕРЕБИВОЧКИ</a:t>
            </a:r>
          </a:p>
        </p:txBody>
      </p:sp>
      <p:sp>
        <p:nvSpPr>
          <p:cNvPr id="108" name="Текст 19"/>
          <p:cNvSpPr/>
          <p:nvPr>
            <p:ph type="body" sz="quarter" idx="21" hasCustomPrompt="1"/>
          </p:nvPr>
        </p:nvSpPr>
        <p:spPr>
          <a:xfrm>
            <a:off x="142999" y="2559573"/>
            <a:ext cx="7776866" cy="26551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Подзаголовок</a:t>
            </a:r>
          </a:p>
        </p:txBody>
      </p:sp>
      <p:pic>
        <p:nvPicPr>
          <p:cNvPr id="109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12496" y="6438850"/>
            <a:ext cx="5226973" cy="5228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Рисунок 10" descr="Рисунок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9990358">
            <a:off x="10688776" y="5967402"/>
            <a:ext cx="5216964" cy="5216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Рисунок 16" descr="Рисунок 1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7100000">
            <a:off x="4254834" y="7353131"/>
            <a:ext cx="3526306" cy="3294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6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14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1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115" name="Рисунок 4" descr="Рисунок 4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Заголовок 1"/>
          <p:cNvSpPr txBox="1"/>
          <p:nvPr/>
        </p:nvSpPr>
        <p:spPr>
          <a:xfrm>
            <a:off x="188720" y="318169"/>
            <a:ext cx="16225257" cy="301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1451096"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Вопросы?</a:t>
            </a:r>
          </a:p>
        </p:txBody>
      </p:sp>
      <p:sp>
        <p:nvSpPr>
          <p:cNvPr id="133" name="TextBox 11"/>
          <p:cNvSpPr txBox="1"/>
          <p:nvPr/>
        </p:nvSpPr>
        <p:spPr>
          <a:xfrm>
            <a:off x="189735" y="3378836"/>
            <a:ext cx="905256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pc="100" sz="28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Ставим «+», </a:t>
            </a:r>
            <a:br/>
            <a:r>
              <a:t>если есть вопросы</a:t>
            </a:r>
          </a:p>
        </p:txBody>
      </p:sp>
      <p:sp>
        <p:nvSpPr>
          <p:cNvPr id="134" name="Graphic 43"/>
          <p:cNvSpPr/>
          <p:nvPr/>
        </p:nvSpPr>
        <p:spPr>
          <a:xfrm>
            <a:off x="287016" y="2406401"/>
            <a:ext cx="7416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  <a:moveTo>
                  <a:pt x="10800" y="216"/>
                </a:moveTo>
                <a:cubicBezTo>
                  <a:pt x="4964" y="216"/>
                  <a:pt x="216" y="4964"/>
                  <a:pt x="216" y="10800"/>
                </a:cubicBezTo>
                <a:cubicBezTo>
                  <a:pt x="216" y="16636"/>
                  <a:pt x="4964" y="21384"/>
                  <a:pt x="10800" y="21384"/>
                </a:cubicBezTo>
                <a:cubicBezTo>
                  <a:pt x="16636" y="21384"/>
                  <a:pt x="21384" y="16636"/>
                  <a:pt x="21384" y="10800"/>
                </a:cubicBezTo>
                <a:cubicBezTo>
                  <a:pt x="21384" y="4964"/>
                  <a:pt x="16636" y="216"/>
                  <a:pt x="10800" y="216"/>
                </a:cubicBezTo>
                <a:close/>
                <a:moveTo>
                  <a:pt x="10908" y="17280"/>
                </a:moveTo>
                <a:lnTo>
                  <a:pt x="10692" y="17280"/>
                </a:lnTo>
                <a:lnTo>
                  <a:pt x="10692" y="10908"/>
                </a:lnTo>
                <a:lnTo>
                  <a:pt x="4320" y="10908"/>
                </a:lnTo>
                <a:lnTo>
                  <a:pt x="4320" y="10692"/>
                </a:lnTo>
                <a:lnTo>
                  <a:pt x="10692" y="10692"/>
                </a:lnTo>
                <a:lnTo>
                  <a:pt x="10692" y="4320"/>
                </a:lnTo>
                <a:lnTo>
                  <a:pt x="10908" y="4320"/>
                </a:lnTo>
                <a:lnTo>
                  <a:pt x="10908" y="10692"/>
                </a:lnTo>
                <a:lnTo>
                  <a:pt x="17280" y="10692"/>
                </a:lnTo>
                <a:lnTo>
                  <a:pt x="17280" y="10908"/>
                </a:lnTo>
                <a:lnTo>
                  <a:pt x="10908" y="10908"/>
                </a:lnTo>
                <a:lnTo>
                  <a:pt x="10908" y="172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1B1D22"/>
            </a:solidFill>
            <a:miter/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135" name="Рисунок 17" descr="Рисунок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0700000">
            <a:off x="22766481" y="12725820"/>
            <a:ext cx="7870076" cy="78700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" name="Овал 15"/>
          <p:cNvGrpSpPr/>
          <p:nvPr/>
        </p:nvGrpSpPr>
        <p:grpSpPr>
          <a:xfrm>
            <a:off x="287016" y="5329296"/>
            <a:ext cx="741602" cy="741601"/>
            <a:chOff x="0" y="0"/>
            <a:chExt cx="741600" cy="741600"/>
          </a:xfrm>
        </p:grpSpPr>
        <p:sp>
          <p:nvSpPr>
            <p:cNvPr id="136" name="Circle"/>
            <p:cNvSpPr/>
            <p:nvPr/>
          </p:nvSpPr>
          <p:spPr>
            <a:xfrm>
              <a:off x="-1" y="-1"/>
              <a:ext cx="741602" cy="741602"/>
            </a:xfrm>
            <a:prstGeom prst="ellipse">
              <a:avLst/>
            </a:prstGeom>
            <a:noFill/>
            <a:ln w="25400" cap="flat">
              <a:solidFill>
                <a:srgbClr val="1B1D2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—"/>
            <p:cNvSpPr txBox="1"/>
            <p:nvPr/>
          </p:nvSpPr>
          <p:spPr>
            <a:xfrm>
              <a:off x="121305" y="197985"/>
              <a:ext cx="498990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defRPr sz="2400">
                  <a:solidFill>
                    <a:srgbClr val="1B1D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—</a:t>
              </a:r>
            </a:p>
          </p:txBody>
        </p:sp>
      </p:grpSp>
      <p:sp>
        <p:nvSpPr>
          <p:cNvPr id="139" name="TextBox 18"/>
          <p:cNvSpPr txBox="1"/>
          <p:nvPr/>
        </p:nvSpPr>
        <p:spPr>
          <a:xfrm>
            <a:off x="189735" y="6301730"/>
            <a:ext cx="905256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pc="100" sz="28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Ставим «-», </a:t>
            </a:r>
            <a:br/>
            <a:r>
              <a:t>если нет вопросов</a:t>
            </a:r>
          </a:p>
        </p:txBody>
      </p:sp>
      <p:pic>
        <p:nvPicPr>
          <p:cNvPr id="140" name="Рисунок 13" descr="Рисунок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9904" y="2004492"/>
            <a:ext cx="16561842" cy="8280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43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41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144" name="Рисунок 4" descr="Рисунок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льзовательский макет"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143000" y="2478409"/>
            <a:ext cx="7450282" cy="65262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0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58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159" name="Рисунок 6" descr="Рисунок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9_Пользовательский макет"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Образец заголовка"/>
          <p:cNvSpPr txBox="1"/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170" name="Body Level One…"/>
          <p:cNvSpPr txBox="1"/>
          <p:nvPr>
            <p:ph type="body" sz="half" idx="1"/>
          </p:nvPr>
        </p:nvSpPr>
        <p:spPr>
          <a:xfrm>
            <a:off x="7055767" y="2360909"/>
            <a:ext cx="7450283" cy="65262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Рисунок 6"/>
          <p:cNvSpPr/>
          <p:nvPr>
            <p:ph type="pic" sz="half" idx="21"/>
          </p:nvPr>
        </p:nvSpPr>
        <p:spPr>
          <a:xfrm>
            <a:off x="241524" y="2406401"/>
            <a:ext cx="6526211" cy="59046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176" name="Группа 4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74" name="Скругленный прямоугольник 6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7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175" name="Рисунок 7" descr="Рисунок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1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;p8" descr="Google Shape;1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Заголовок 1"/>
          <p:cNvSpPr txBox="1"/>
          <p:nvPr/>
        </p:nvSpPr>
        <p:spPr>
          <a:xfrm>
            <a:off x="188720" y="318169"/>
            <a:ext cx="16225257" cy="301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1451096"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Меня хорошо </a:t>
            </a:r>
            <a:br/>
            <a:r>
              <a:t>видно и слышно?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189735" y="4042211"/>
            <a:ext cx="90525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100" sz="28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Проверить, идет ли запись</a:t>
            </a:r>
          </a:p>
        </p:txBody>
      </p:sp>
      <p:grpSp>
        <p:nvGrpSpPr>
          <p:cNvPr id="7" name="Скругленный прямоугольник 9"/>
          <p:cNvGrpSpPr/>
          <p:nvPr/>
        </p:nvGrpSpPr>
        <p:grpSpPr>
          <a:xfrm>
            <a:off x="287017" y="3021766"/>
            <a:ext cx="1719316" cy="828041"/>
            <a:chOff x="0" y="0"/>
            <a:chExt cx="1719315" cy="828039"/>
          </a:xfrm>
        </p:grpSpPr>
        <p:sp>
          <p:nvSpPr>
            <p:cNvPr id="5" name="Rounded Rectangle"/>
            <p:cNvSpPr/>
            <p:nvPr/>
          </p:nvSpPr>
          <p:spPr>
            <a:xfrm>
              <a:off x="0" y="43220"/>
              <a:ext cx="1719316" cy="741600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1B1D2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464646"/>
                  </a:solidFill>
                  <a:latin typeface="MTS Compact"/>
                  <a:ea typeface="MTS Compact"/>
                  <a:cs typeface="MTS Compact"/>
                  <a:sym typeface="MTS Compact"/>
                </a:defRPr>
              </a:pPr>
            </a:p>
          </p:txBody>
        </p:sp>
        <p:sp>
          <p:nvSpPr>
            <p:cNvPr id="6" name="REC"/>
            <p:cNvSpPr txBox="1"/>
            <p:nvPr/>
          </p:nvSpPr>
          <p:spPr>
            <a:xfrm>
              <a:off x="167023" y="0"/>
              <a:ext cx="1385269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464646"/>
                  </a:solidFill>
                  <a:latin typeface="MTS Compact"/>
                  <a:ea typeface="MTS Compact"/>
                  <a:cs typeface="MTS Compact"/>
                  <a:sym typeface="MTS Compact"/>
                </a:defRPr>
              </a:lvl1pPr>
            </a:lstStyle>
            <a:p>
              <a:pPr/>
              <a:r>
                <a:t>        REC </a:t>
              </a:r>
            </a:p>
          </p:txBody>
        </p:sp>
      </p:grpSp>
      <p:sp>
        <p:nvSpPr>
          <p:cNvPr id="8" name="Овал 10"/>
          <p:cNvSpPr/>
          <p:nvPr/>
        </p:nvSpPr>
        <p:spPr>
          <a:xfrm>
            <a:off x="503039" y="3212583"/>
            <a:ext cx="443345" cy="443345"/>
          </a:xfrm>
          <a:prstGeom prst="ellipse">
            <a:avLst/>
          </a:prstGeom>
          <a:solidFill>
            <a:srgbClr val="1B1D2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" name="TextBox 11"/>
          <p:cNvSpPr txBox="1"/>
          <p:nvPr/>
        </p:nvSpPr>
        <p:spPr>
          <a:xfrm>
            <a:off x="189735" y="6277990"/>
            <a:ext cx="905256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pc="100" sz="28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Ставим «+», если все хорошо</a:t>
            </a:r>
          </a:p>
          <a:p>
            <a:pPr>
              <a:defRPr spc="100" sz="28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«-», если есть проблемы</a:t>
            </a:r>
          </a:p>
        </p:txBody>
      </p:sp>
      <p:sp>
        <p:nvSpPr>
          <p:cNvPr id="10" name="Graphic 43"/>
          <p:cNvSpPr/>
          <p:nvPr/>
        </p:nvSpPr>
        <p:spPr>
          <a:xfrm>
            <a:off x="287016" y="5305557"/>
            <a:ext cx="7416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  <a:moveTo>
                  <a:pt x="10800" y="216"/>
                </a:moveTo>
                <a:cubicBezTo>
                  <a:pt x="4964" y="216"/>
                  <a:pt x="216" y="4964"/>
                  <a:pt x="216" y="10800"/>
                </a:cubicBezTo>
                <a:cubicBezTo>
                  <a:pt x="216" y="16636"/>
                  <a:pt x="4964" y="21384"/>
                  <a:pt x="10800" y="21384"/>
                </a:cubicBezTo>
                <a:cubicBezTo>
                  <a:pt x="16636" y="21384"/>
                  <a:pt x="21384" y="16636"/>
                  <a:pt x="21384" y="10800"/>
                </a:cubicBezTo>
                <a:cubicBezTo>
                  <a:pt x="21384" y="4964"/>
                  <a:pt x="16636" y="216"/>
                  <a:pt x="10800" y="216"/>
                </a:cubicBezTo>
                <a:close/>
                <a:moveTo>
                  <a:pt x="10908" y="17280"/>
                </a:moveTo>
                <a:lnTo>
                  <a:pt x="10692" y="17280"/>
                </a:lnTo>
                <a:lnTo>
                  <a:pt x="10692" y="10908"/>
                </a:lnTo>
                <a:lnTo>
                  <a:pt x="4320" y="10908"/>
                </a:lnTo>
                <a:lnTo>
                  <a:pt x="4320" y="10692"/>
                </a:lnTo>
                <a:lnTo>
                  <a:pt x="10692" y="10692"/>
                </a:lnTo>
                <a:lnTo>
                  <a:pt x="10692" y="4320"/>
                </a:lnTo>
                <a:lnTo>
                  <a:pt x="10908" y="4320"/>
                </a:lnTo>
                <a:lnTo>
                  <a:pt x="10908" y="10692"/>
                </a:lnTo>
                <a:lnTo>
                  <a:pt x="17280" y="10692"/>
                </a:lnTo>
                <a:lnTo>
                  <a:pt x="17280" y="10908"/>
                </a:lnTo>
                <a:lnTo>
                  <a:pt x="10908" y="10908"/>
                </a:lnTo>
                <a:lnTo>
                  <a:pt x="10908" y="172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1B1D22"/>
            </a:solidFill>
            <a:miter/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11" name="Рисунок 14" descr="Рисунок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9904" y="2004492"/>
            <a:ext cx="16561842" cy="8280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4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pc="80" sz="250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pPr/>
                <a:r>
                  <a:t>МТС х НИУ ВШЭ</a:t>
                </a:r>
              </a:p>
            </p:txBody>
          </p:sp>
        </p:grpSp>
        <p:pic>
          <p:nvPicPr>
            <p:cNvPr id="15" name="Рисунок 4" descr="Рисунок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914400" y="411447"/>
            <a:ext cx="16459200" cy="198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idx="1"/>
          </p:nvPr>
        </p:nvSpPr>
        <p:spPr>
          <a:xfrm>
            <a:off x="914400" y="2397336"/>
            <a:ext cx="16459200" cy="787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17691503" y="9625087"/>
            <a:ext cx="338456" cy="3559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ransition xmlns:p14="http://schemas.microsoft.com/office/powerpoint/2010/main" spd="med" advClick="1"/>
  <p:txStyles>
    <p:titleStyle>
      <a:lvl1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1pPr>
      <a:lvl2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2pPr>
      <a:lvl3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3pPr>
      <a:lvl4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4pPr>
      <a:lvl5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5pPr>
      <a:lvl6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6pPr>
      <a:lvl7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7pPr>
      <a:lvl8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8pPr>
      <a:lvl9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9pPr>
    </p:titleStyle>
    <p:bodyStyle>
      <a:lvl1pPr marL="0" marR="0" indent="0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1pPr>
      <a:lvl2pPr marL="0" marR="0" indent="72554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2pPr>
      <a:lvl3pPr marL="0" marR="0" indent="1451093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3pPr>
      <a:lvl4pPr marL="0" marR="0" indent="2176642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4pPr>
      <a:lvl5pPr marL="0" marR="0" indent="2902191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5pPr>
      <a:lvl6pPr marL="3908595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6pPr>
      <a:lvl7pPr marL="4634145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7pPr>
      <a:lvl8pPr marL="5359691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8pPr>
      <a:lvl9pPr marL="6085240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0"/>
          <p:cNvSpPr txBox="1"/>
          <p:nvPr/>
        </p:nvSpPr>
        <p:spPr>
          <a:xfrm>
            <a:off x="1002301" y="2057832"/>
            <a:ext cx="9433866" cy="176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800"/>
              </a:lnSpc>
              <a:defRPr sz="5400">
                <a:solidFill>
                  <a:srgbClr val="201B18"/>
                </a:solidFill>
              </a:defRPr>
            </a:lvl1pPr>
          </a:lstStyle>
          <a:p>
            <a:pPr/>
            <a:r>
              <a:t>Обработка изображений и морфологические операции</a:t>
            </a:r>
          </a:p>
        </p:txBody>
      </p:sp>
      <p:sp>
        <p:nvSpPr>
          <p:cNvPr id="358" name="Text 1"/>
          <p:cNvSpPr txBox="1"/>
          <p:nvPr/>
        </p:nvSpPr>
        <p:spPr>
          <a:xfrm>
            <a:off x="454159" y="4490970"/>
            <a:ext cx="9433866" cy="2205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Добро пожаловать на лекцию по обработке изображений и морфологическим операциям. Мы рассмотрим ключевые методы фильтрации, повышения резкости и морфологических преобразований, которые широко применяются в компьютерном зрении и анализе изображений.</a:t>
            </a:r>
          </a:p>
        </p:txBody>
      </p:sp>
      <p:sp>
        <p:nvSpPr>
          <p:cNvPr id="359" name="Иван Копылов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 defTabSz="1117344">
              <a:spcBef>
                <a:spcPts val="600"/>
              </a:spcBef>
              <a:defRPr sz="2700">
                <a:solidFill>
                  <a:srgbClr val="464646"/>
                </a:solidFill>
              </a:defRPr>
            </a:lvl1pPr>
          </a:lstStyle>
          <a:p>
            <a:pPr/>
            <a:r>
              <a:t>Иван Копылов</a:t>
            </a:r>
          </a:p>
        </p:txBody>
      </p:sp>
      <p:sp>
        <p:nvSpPr>
          <p:cNvPr id="360" name="Текст 16"/>
          <p:cNvSpPr/>
          <p:nvPr/>
        </p:nvSpPr>
        <p:spPr>
          <a:xfrm>
            <a:off x="1439144" y="7917650"/>
            <a:ext cx="3913271" cy="71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1451096">
              <a:spcBef>
                <a:spcPts val="400"/>
              </a:spcBef>
              <a:defRPr sz="20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pPr/>
            <a:r>
              <a:t>CV Engineer </a:t>
            </a:r>
          </a:p>
        </p:txBody>
      </p:sp>
      <p:pic>
        <p:nvPicPr>
          <p:cNvPr id="361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rcRect l="0" t="17843" r="0" b="36219"/>
          <a:stretch>
            <a:fillRect/>
          </a:stretch>
        </p:blipFill>
        <p:spPr>
          <a:xfrm>
            <a:off x="349136" y="7386083"/>
            <a:ext cx="914401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Связь фильтров в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10895">
              <a:lnSpc>
                <a:spcPts val="4600"/>
              </a:lnSpc>
              <a:defRPr sz="3672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Связь фильтров в </a:t>
            </a:r>
          </a:p>
          <a:p>
            <a:pPr defTabSz="310895">
              <a:lnSpc>
                <a:spcPts val="4600"/>
              </a:lnSpc>
              <a:defRPr sz="3672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пространстве и частоте</a:t>
            </a:r>
          </a:p>
        </p:txBody>
      </p:sp>
      <p:sp>
        <p:nvSpPr>
          <p:cNvPr id="442" name="Shape 1"/>
          <p:cNvSpPr/>
          <p:nvPr/>
        </p:nvSpPr>
        <p:spPr>
          <a:xfrm>
            <a:off x="1002375" y="4180277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43" name="Text 2"/>
          <p:cNvSpPr txBox="1"/>
          <p:nvPr/>
        </p:nvSpPr>
        <p:spPr>
          <a:xfrm>
            <a:off x="1780974" y="4180277"/>
            <a:ext cx="336951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Low-Pass Filters (LPF)</a:t>
            </a:r>
          </a:p>
        </p:txBody>
      </p:sp>
      <p:sp>
        <p:nvSpPr>
          <p:cNvPr id="444" name="Text 3"/>
          <p:cNvSpPr txBox="1"/>
          <p:nvPr/>
        </p:nvSpPr>
        <p:spPr>
          <a:xfrm>
            <a:off x="1780974" y="4792543"/>
            <a:ext cx="4460373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Сглаживают картинку, убирая высокие частоты</a:t>
            </a:r>
          </a:p>
        </p:txBody>
      </p:sp>
      <p:sp>
        <p:nvSpPr>
          <p:cNvPr id="445" name="Shape 4"/>
          <p:cNvSpPr/>
          <p:nvPr/>
        </p:nvSpPr>
        <p:spPr>
          <a:xfrm>
            <a:off x="6524515" y="4180277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46" name="Text 5"/>
          <p:cNvSpPr txBox="1"/>
          <p:nvPr/>
        </p:nvSpPr>
        <p:spPr>
          <a:xfrm>
            <a:off x="7303113" y="4180277"/>
            <a:ext cx="350357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High-Pass Filters (HPF)</a:t>
            </a:r>
          </a:p>
        </p:txBody>
      </p:sp>
      <p:sp>
        <p:nvSpPr>
          <p:cNvPr id="447" name="Text 6"/>
          <p:cNvSpPr txBox="1"/>
          <p:nvPr/>
        </p:nvSpPr>
        <p:spPr>
          <a:xfrm>
            <a:off x="7303113" y="4792543"/>
            <a:ext cx="4460373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Выделяют контуры и детали, уменьшая низкие частоты</a:t>
            </a:r>
          </a:p>
        </p:txBody>
      </p:sp>
      <p:sp>
        <p:nvSpPr>
          <p:cNvPr id="448" name="Shape 7"/>
          <p:cNvSpPr/>
          <p:nvPr/>
        </p:nvSpPr>
        <p:spPr>
          <a:xfrm>
            <a:off x="12046653" y="4180277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49" name="Text 8"/>
          <p:cNvSpPr txBox="1"/>
          <p:nvPr/>
        </p:nvSpPr>
        <p:spPr>
          <a:xfrm>
            <a:off x="12825252" y="4180277"/>
            <a:ext cx="3576880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Математическая связь</a:t>
            </a:r>
          </a:p>
        </p:txBody>
      </p:sp>
      <p:sp>
        <p:nvSpPr>
          <p:cNvPr id="450" name="Text 9"/>
          <p:cNvSpPr txBox="1"/>
          <p:nvPr/>
        </p:nvSpPr>
        <p:spPr>
          <a:xfrm>
            <a:off x="12825252" y="4792543"/>
            <a:ext cx="4460373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I'(x,y) = F^(-1)[F{I(x,y)} * H(u,v)], где H(u,v) - частотная характеристика фильтра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Морфологические операции: общая 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Морфологические операции: общая идея</a:t>
            </a:r>
          </a:p>
        </p:txBody>
      </p:sp>
      <p:pic>
        <p:nvPicPr>
          <p:cNvPr id="45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1100" y="2672774"/>
            <a:ext cx="6141541" cy="49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1"/>
          <p:cNvSpPr/>
          <p:nvPr/>
        </p:nvSpPr>
        <p:spPr>
          <a:xfrm>
            <a:off x="1002301" y="4126665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55" name="Text 2"/>
          <p:cNvSpPr txBox="1"/>
          <p:nvPr/>
        </p:nvSpPr>
        <p:spPr>
          <a:xfrm>
            <a:off x="1432082" y="3375090"/>
            <a:ext cx="213060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Определение</a:t>
            </a:r>
          </a:p>
        </p:txBody>
      </p:sp>
      <p:sp>
        <p:nvSpPr>
          <p:cNvPr id="456" name="Text 3"/>
          <p:cNvSpPr txBox="1"/>
          <p:nvPr/>
        </p:nvSpPr>
        <p:spPr>
          <a:xfrm>
            <a:off x="1432082" y="3987357"/>
            <a:ext cx="3796824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Операции, влияющие на форму и структуру объекта в изображении</a:t>
            </a:r>
          </a:p>
        </p:txBody>
      </p:sp>
      <p:sp>
        <p:nvSpPr>
          <p:cNvPr id="457" name="Shape 4"/>
          <p:cNvSpPr/>
          <p:nvPr/>
        </p:nvSpPr>
        <p:spPr>
          <a:xfrm>
            <a:off x="5512074" y="3375090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58" name="Text 5"/>
          <p:cNvSpPr txBox="1"/>
          <p:nvPr/>
        </p:nvSpPr>
        <p:spPr>
          <a:xfrm>
            <a:off x="6290673" y="3375090"/>
            <a:ext cx="3796824" cy="86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Структурирующий элемент (SE)</a:t>
            </a:r>
          </a:p>
        </p:txBody>
      </p:sp>
      <p:sp>
        <p:nvSpPr>
          <p:cNvPr id="459" name="Text 6"/>
          <p:cNvSpPr txBox="1"/>
          <p:nvPr/>
        </p:nvSpPr>
        <p:spPr>
          <a:xfrm>
            <a:off x="6290673" y="4429723"/>
            <a:ext cx="3796824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Небольшая матрица, определяющая форму "зонда" для операции</a:t>
            </a:r>
          </a:p>
        </p:txBody>
      </p:sp>
      <p:sp>
        <p:nvSpPr>
          <p:cNvPr id="460" name="Shape 7"/>
          <p:cNvSpPr/>
          <p:nvPr/>
        </p:nvSpPr>
        <p:spPr>
          <a:xfrm>
            <a:off x="1002301" y="7142214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61" name="Text 8"/>
          <p:cNvSpPr txBox="1"/>
          <p:nvPr/>
        </p:nvSpPr>
        <p:spPr>
          <a:xfrm>
            <a:off x="1432082" y="6390639"/>
            <a:ext cx="1981353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Применение</a:t>
            </a:r>
          </a:p>
        </p:txBody>
      </p:sp>
      <p:sp>
        <p:nvSpPr>
          <p:cNvPr id="462" name="Text 9"/>
          <p:cNvSpPr txBox="1"/>
          <p:nvPr/>
        </p:nvSpPr>
        <p:spPr>
          <a:xfrm>
            <a:off x="1432082" y="7002906"/>
            <a:ext cx="8655265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Очистка шума, заполнение разрывов, выделение форм объектов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Морфология для бинарных изображен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Морфология для бинарных изображений</a:t>
            </a:r>
          </a:p>
        </p:txBody>
      </p:sp>
      <p:pic>
        <p:nvPicPr>
          <p:cNvPr id="465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6855" y="1612292"/>
            <a:ext cx="5034290" cy="2831826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Shape 1"/>
          <p:cNvSpPr/>
          <p:nvPr/>
        </p:nvSpPr>
        <p:spPr>
          <a:xfrm>
            <a:off x="1344173" y="4859912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67" name="Text 2"/>
          <p:cNvSpPr txBox="1"/>
          <p:nvPr/>
        </p:nvSpPr>
        <p:spPr>
          <a:xfrm>
            <a:off x="2122771" y="4859912"/>
            <a:ext cx="1159816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Эрозия</a:t>
            </a:r>
          </a:p>
        </p:txBody>
      </p:sp>
      <p:sp>
        <p:nvSpPr>
          <p:cNvPr id="468" name="Text 3"/>
          <p:cNvSpPr txBox="1"/>
          <p:nvPr/>
        </p:nvSpPr>
        <p:spPr>
          <a:xfrm>
            <a:off x="2122772" y="5472178"/>
            <a:ext cx="5671821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"Съедает" белые области, уменьшая их размер</a:t>
            </a:r>
          </a:p>
        </p:txBody>
      </p:sp>
      <p:sp>
        <p:nvSpPr>
          <p:cNvPr id="469" name="Shape 4"/>
          <p:cNvSpPr/>
          <p:nvPr/>
        </p:nvSpPr>
        <p:spPr>
          <a:xfrm>
            <a:off x="9627530" y="4859912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70" name="Text 5"/>
          <p:cNvSpPr txBox="1"/>
          <p:nvPr/>
        </p:nvSpPr>
        <p:spPr>
          <a:xfrm>
            <a:off x="10406129" y="4859912"/>
            <a:ext cx="1716533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Дилатация</a:t>
            </a:r>
          </a:p>
        </p:txBody>
      </p:sp>
      <p:sp>
        <p:nvSpPr>
          <p:cNvPr id="471" name="Text 6"/>
          <p:cNvSpPr txBox="1"/>
          <p:nvPr/>
        </p:nvSpPr>
        <p:spPr>
          <a:xfrm>
            <a:off x="10406130" y="5472178"/>
            <a:ext cx="6463031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Расширяет белые области, заполняя мелкие пробелы</a:t>
            </a:r>
          </a:p>
        </p:txBody>
      </p:sp>
      <p:sp>
        <p:nvSpPr>
          <p:cNvPr id="472" name="Shape 7"/>
          <p:cNvSpPr/>
          <p:nvPr/>
        </p:nvSpPr>
        <p:spPr>
          <a:xfrm>
            <a:off x="1344173" y="6526960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73" name="Text 8"/>
          <p:cNvSpPr txBox="1"/>
          <p:nvPr/>
        </p:nvSpPr>
        <p:spPr>
          <a:xfrm>
            <a:off x="2122771" y="6526960"/>
            <a:ext cx="155110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Открытие</a:t>
            </a:r>
          </a:p>
        </p:txBody>
      </p:sp>
      <p:sp>
        <p:nvSpPr>
          <p:cNvPr id="474" name="Text 9"/>
          <p:cNvSpPr txBox="1"/>
          <p:nvPr/>
        </p:nvSpPr>
        <p:spPr>
          <a:xfrm>
            <a:off x="2122772" y="7139225"/>
            <a:ext cx="5655819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Эрозия, затем дилатация. Убирает мелкий шум</a:t>
            </a:r>
          </a:p>
        </p:txBody>
      </p:sp>
      <p:sp>
        <p:nvSpPr>
          <p:cNvPr id="475" name="Shape 10"/>
          <p:cNvSpPr/>
          <p:nvPr/>
        </p:nvSpPr>
        <p:spPr>
          <a:xfrm>
            <a:off x="9627530" y="6526960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76" name="Text 11"/>
          <p:cNvSpPr txBox="1"/>
          <p:nvPr/>
        </p:nvSpPr>
        <p:spPr>
          <a:xfrm>
            <a:off x="10406129" y="6526960"/>
            <a:ext cx="1539546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Закрытие</a:t>
            </a:r>
          </a:p>
        </p:txBody>
      </p:sp>
      <p:sp>
        <p:nvSpPr>
          <p:cNvPr id="477" name="Text 12"/>
          <p:cNvSpPr txBox="1"/>
          <p:nvPr/>
        </p:nvSpPr>
        <p:spPr>
          <a:xfrm>
            <a:off x="10406130" y="7139225"/>
            <a:ext cx="6076697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Дилатация, затем эрозия. Заполняет мелкие дыры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Морфология для градационных изображен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Морфология для градационных изображений</a:t>
            </a:r>
          </a:p>
        </p:txBody>
      </p:sp>
      <p:sp>
        <p:nvSpPr>
          <p:cNvPr id="480" name="Shape 1"/>
          <p:cNvSpPr/>
          <p:nvPr/>
        </p:nvSpPr>
        <p:spPr>
          <a:xfrm>
            <a:off x="1002301" y="4965465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81" name="Text 2"/>
          <p:cNvSpPr txBox="1"/>
          <p:nvPr/>
        </p:nvSpPr>
        <p:spPr>
          <a:xfrm>
            <a:off x="1391674" y="3686468"/>
            <a:ext cx="3421026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Градационная эрозия</a:t>
            </a:r>
          </a:p>
        </p:txBody>
      </p:sp>
      <p:sp>
        <p:nvSpPr>
          <p:cNvPr id="482" name="Text 3"/>
          <p:cNvSpPr txBox="1"/>
          <p:nvPr/>
        </p:nvSpPr>
        <p:spPr>
          <a:xfrm>
            <a:off x="1391675" y="4298734"/>
            <a:ext cx="4460372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Минимум значений в окрестности, заданной SE</a:t>
            </a:r>
          </a:p>
        </p:txBody>
      </p:sp>
      <p:sp>
        <p:nvSpPr>
          <p:cNvPr id="483" name="Shape 4"/>
          <p:cNvSpPr/>
          <p:nvPr/>
        </p:nvSpPr>
        <p:spPr>
          <a:xfrm>
            <a:off x="6135215" y="3686468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84" name="Text 5"/>
          <p:cNvSpPr txBox="1"/>
          <p:nvPr/>
        </p:nvSpPr>
        <p:spPr>
          <a:xfrm>
            <a:off x="6913814" y="3686468"/>
            <a:ext cx="3975101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Градационная дилатация</a:t>
            </a:r>
          </a:p>
        </p:txBody>
      </p:sp>
      <p:sp>
        <p:nvSpPr>
          <p:cNvPr id="485" name="Text 6"/>
          <p:cNvSpPr txBox="1"/>
          <p:nvPr/>
        </p:nvSpPr>
        <p:spPr>
          <a:xfrm>
            <a:off x="6913814" y="4298734"/>
            <a:ext cx="4460372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Максимум значений в окрестности, заданной SE</a:t>
            </a:r>
          </a:p>
        </p:txBody>
      </p:sp>
      <p:sp>
        <p:nvSpPr>
          <p:cNvPr id="486" name="Shape 7"/>
          <p:cNvSpPr/>
          <p:nvPr/>
        </p:nvSpPr>
        <p:spPr>
          <a:xfrm>
            <a:off x="11657353" y="3686468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87" name="Text 8"/>
          <p:cNvSpPr txBox="1"/>
          <p:nvPr/>
        </p:nvSpPr>
        <p:spPr>
          <a:xfrm>
            <a:off x="12435953" y="3686468"/>
            <a:ext cx="198135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Применение</a:t>
            </a:r>
          </a:p>
        </p:txBody>
      </p:sp>
      <p:sp>
        <p:nvSpPr>
          <p:cNvPr id="488" name="Text 9"/>
          <p:cNvSpPr txBox="1"/>
          <p:nvPr/>
        </p:nvSpPr>
        <p:spPr>
          <a:xfrm>
            <a:off x="12435953" y="4298734"/>
            <a:ext cx="4460373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Удаление шумов, выравнивание локального контраста, подготовка к сегментации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Применение морфологии в реальных задача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Применение морфологии в реальных задачах</a:t>
            </a:r>
          </a:p>
        </p:txBody>
      </p:sp>
      <p:sp>
        <p:nvSpPr>
          <p:cNvPr id="491" name="Shape 1"/>
          <p:cNvSpPr/>
          <p:nvPr/>
        </p:nvSpPr>
        <p:spPr>
          <a:xfrm>
            <a:off x="1002301" y="4965465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92" name="Text 2"/>
          <p:cNvSpPr txBox="1"/>
          <p:nvPr/>
        </p:nvSpPr>
        <p:spPr>
          <a:xfrm>
            <a:off x="1391675" y="3470533"/>
            <a:ext cx="3927882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Очистка двоичной маски</a:t>
            </a:r>
          </a:p>
        </p:txBody>
      </p:sp>
      <p:sp>
        <p:nvSpPr>
          <p:cNvPr id="493" name="Text 3"/>
          <p:cNvSpPr txBox="1"/>
          <p:nvPr/>
        </p:nvSpPr>
        <p:spPr>
          <a:xfrm>
            <a:off x="1391674" y="4082799"/>
            <a:ext cx="4460373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Удаление шума и заполнение пробелов после сегментации</a:t>
            </a:r>
          </a:p>
        </p:txBody>
      </p:sp>
      <p:sp>
        <p:nvSpPr>
          <p:cNvPr id="494" name="Shape 4"/>
          <p:cNvSpPr/>
          <p:nvPr/>
        </p:nvSpPr>
        <p:spPr>
          <a:xfrm>
            <a:off x="6135215" y="3470533"/>
            <a:ext cx="495433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95" name="Text 5"/>
          <p:cNvSpPr txBox="1"/>
          <p:nvPr/>
        </p:nvSpPr>
        <p:spPr>
          <a:xfrm>
            <a:off x="6913814" y="3470533"/>
            <a:ext cx="4460372" cy="86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Подготовка к распознаванию форм</a:t>
            </a:r>
          </a:p>
        </p:txBody>
      </p:sp>
      <p:sp>
        <p:nvSpPr>
          <p:cNvPr id="496" name="Text 6"/>
          <p:cNvSpPr txBox="1"/>
          <p:nvPr/>
        </p:nvSpPr>
        <p:spPr>
          <a:xfrm>
            <a:off x="6913814" y="4525165"/>
            <a:ext cx="4460372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Улучшение контуров символов для OCR</a:t>
            </a:r>
          </a:p>
        </p:txBody>
      </p:sp>
      <p:sp>
        <p:nvSpPr>
          <p:cNvPr id="497" name="Shape 7"/>
          <p:cNvSpPr/>
          <p:nvPr/>
        </p:nvSpPr>
        <p:spPr>
          <a:xfrm>
            <a:off x="11657353" y="3470533"/>
            <a:ext cx="495433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98" name="Text 8"/>
          <p:cNvSpPr txBox="1"/>
          <p:nvPr/>
        </p:nvSpPr>
        <p:spPr>
          <a:xfrm>
            <a:off x="12435953" y="3470533"/>
            <a:ext cx="2817420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Подсчёт объектов</a:t>
            </a:r>
          </a:p>
        </p:txBody>
      </p:sp>
      <p:sp>
        <p:nvSpPr>
          <p:cNvPr id="499" name="Text 9"/>
          <p:cNvSpPr txBox="1"/>
          <p:nvPr/>
        </p:nvSpPr>
        <p:spPr>
          <a:xfrm>
            <a:off x="12435953" y="4082799"/>
            <a:ext cx="4460373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Использование связных компонент после морфологической обработки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Связь морфологии и логических операц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Связь морфологии и логических операций</a:t>
            </a:r>
          </a:p>
        </p:txBody>
      </p:sp>
      <p:sp>
        <p:nvSpPr>
          <p:cNvPr id="502" name="Shape 1"/>
          <p:cNvSpPr/>
          <p:nvPr/>
        </p:nvSpPr>
        <p:spPr>
          <a:xfrm>
            <a:off x="1002301" y="4965465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03" name="Text 2"/>
          <p:cNvSpPr txBox="1"/>
          <p:nvPr/>
        </p:nvSpPr>
        <p:spPr>
          <a:xfrm>
            <a:off x="1391674" y="4438914"/>
            <a:ext cx="378259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Бинарные изображения</a:t>
            </a:r>
          </a:p>
        </p:txBody>
      </p:sp>
      <p:sp>
        <p:nvSpPr>
          <p:cNvPr id="504" name="Text 3"/>
          <p:cNvSpPr txBox="1"/>
          <p:nvPr/>
        </p:nvSpPr>
        <p:spPr>
          <a:xfrm>
            <a:off x="1391675" y="5051180"/>
            <a:ext cx="4460372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Морфологические операции как комбинация AND, OR, NOT в скользящем окне</a:t>
            </a:r>
          </a:p>
        </p:txBody>
      </p:sp>
      <p:sp>
        <p:nvSpPr>
          <p:cNvPr id="505" name="Shape 4"/>
          <p:cNvSpPr/>
          <p:nvPr/>
        </p:nvSpPr>
        <p:spPr>
          <a:xfrm>
            <a:off x="6135215" y="4438914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06" name="Text 5"/>
          <p:cNvSpPr txBox="1"/>
          <p:nvPr/>
        </p:nvSpPr>
        <p:spPr>
          <a:xfrm>
            <a:off x="6913814" y="4438914"/>
            <a:ext cx="672770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XOR</a:t>
            </a:r>
          </a:p>
        </p:txBody>
      </p:sp>
      <p:sp>
        <p:nvSpPr>
          <p:cNvPr id="507" name="Text 6"/>
          <p:cNvSpPr txBox="1"/>
          <p:nvPr/>
        </p:nvSpPr>
        <p:spPr>
          <a:xfrm>
            <a:off x="6913814" y="5051180"/>
            <a:ext cx="4460372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Определение участков, где маска изменилась до и после морфологической операции</a:t>
            </a:r>
          </a:p>
        </p:txBody>
      </p:sp>
      <p:sp>
        <p:nvSpPr>
          <p:cNvPr id="508" name="Shape 7"/>
          <p:cNvSpPr/>
          <p:nvPr/>
        </p:nvSpPr>
        <p:spPr>
          <a:xfrm>
            <a:off x="11657353" y="4438914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09" name="Text 8"/>
          <p:cNvSpPr txBox="1"/>
          <p:nvPr/>
        </p:nvSpPr>
        <p:spPr>
          <a:xfrm>
            <a:off x="12435953" y="4438914"/>
            <a:ext cx="1294207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AND, OR</a:t>
            </a:r>
          </a:p>
        </p:txBody>
      </p:sp>
      <p:sp>
        <p:nvSpPr>
          <p:cNvPr id="510" name="Text 9"/>
          <p:cNvSpPr txBox="1"/>
          <p:nvPr/>
        </p:nvSpPr>
        <p:spPr>
          <a:xfrm>
            <a:off x="12435953" y="5051180"/>
            <a:ext cx="4460373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Объединение или пересечение нескольких масок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Пример пайплайна: сглаживание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lnSpc>
                <a:spcPts val="4600"/>
              </a:lnSpc>
              <a:defRPr sz="368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Пример пайплайна: сглаживание </a:t>
            </a:r>
          </a:p>
          <a:p>
            <a:pPr defTabSz="365760">
              <a:lnSpc>
                <a:spcPts val="4600"/>
              </a:lnSpc>
              <a:defRPr sz="368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+ морфология + контраст</a:t>
            </a:r>
          </a:p>
        </p:txBody>
      </p:sp>
      <p:pic>
        <p:nvPicPr>
          <p:cNvPr id="513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9817" y="3354904"/>
            <a:ext cx="6244105" cy="3564345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Shape 1"/>
          <p:cNvSpPr/>
          <p:nvPr/>
        </p:nvSpPr>
        <p:spPr>
          <a:xfrm>
            <a:off x="1141285" y="2241924"/>
            <a:ext cx="28541" cy="6307726"/>
          </a:xfrm>
          <a:prstGeom prst="roundRect">
            <a:avLst>
              <a:gd name="adj" fmla="val 50000"/>
            </a:avLst>
          </a:prstGeom>
          <a:solidFill>
            <a:srgbClr val="D8D4D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15" name="Shape 2"/>
          <p:cNvSpPr/>
          <p:nvPr/>
        </p:nvSpPr>
        <p:spPr>
          <a:xfrm>
            <a:off x="1399406" y="2772287"/>
            <a:ext cx="847571" cy="28541"/>
          </a:xfrm>
          <a:prstGeom prst="roundRect">
            <a:avLst>
              <a:gd name="adj" fmla="val 50000"/>
            </a:avLst>
          </a:prstGeom>
          <a:solidFill>
            <a:srgbClr val="D8D4D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16" name="Shape 3"/>
          <p:cNvSpPr/>
          <p:nvPr/>
        </p:nvSpPr>
        <p:spPr>
          <a:xfrm>
            <a:off x="883164" y="2514240"/>
            <a:ext cx="544783" cy="544782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17" name="Text 4"/>
          <p:cNvSpPr txBox="1"/>
          <p:nvPr/>
        </p:nvSpPr>
        <p:spPr>
          <a:xfrm>
            <a:off x="1155555" y="2604913"/>
            <a:ext cx="196343" cy="35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600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8" name="Text 5"/>
          <p:cNvSpPr txBox="1"/>
          <p:nvPr/>
        </p:nvSpPr>
        <p:spPr>
          <a:xfrm>
            <a:off x="2487558" y="2484065"/>
            <a:ext cx="1783258" cy="373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/>
            </a:lvl1pPr>
          </a:lstStyle>
          <a:p>
            <a:pPr/>
            <a:r>
              <a:t>Сглаживание</a:t>
            </a:r>
          </a:p>
        </p:txBody>
      </p:sp>
      <p:sp>
        <p:nvSpPr>
          <p:cNvPr id="519" name="Text 6"/>
          <p:cNvSpPr txBox="1"/>
          <p:nvPr/>
        </p:nvSpPr>
        <p:spPr>
          <a:xfrm>
            <a:off x="2487557" y="3007740"/>
            <a:ext cx="5949672" cy="371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</a:lvl1pPr>
          </a:lstStyle>
          <a:p>
            <a:pPr/>
            <a:r>
              <a:t>Медианный или гауссов фильтр для уменьшения шума</a:t>
            </a:r>
          </a:p>
        </p:txBody>
      </p:sp>
      <p:sp>
        <p:nvSpPr>
          <p:cNvPr id="520" name="Shape 7"/>
          <p:cNvSpPr/>
          <p:nvPr/>
        </p:nvSpPr>
        <p:spPr>
          <a:xfrm>
            <a:off x="1399406" y="4409753"/>
            <a:ext cx="847571" cy="28541"/>
          </a:xfrm>
          <a:prstGeom prst="roundRect">
            <a:avLst>
              <a:gd name="adj" fmla="val 50000"/>
            </a:avLst>
          </a:prstGeom>
          <a:solidFill>
            <a:srgbClr val="D8D4D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21" name="Shape 8"/>
          <p:cNvSpPr/>
          <p:nvPr/>
        </p:nvSpPr>
        <p:spPr>
          <a:xfrm>
            <a:off x="883164" y="4151706"/>
            <a:ext cx="544783" cy="544782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22" name="Text 9"/>
          <p:cNvSpPr txBox="1"/>
          <p:nvPr/>
        </p:nvSpPr>
        <p:spPr>
          <a:xfrm>
            <a:off x="1155555" y="4242380"/>
            <a:ext cx="196343" cy="35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600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3" name="Text 10"/>
          <p:cNvSpPr txBox="1"/>
          <p:nvPr/>
        </p:nvSpPr>
        <p:spPr>
          <a:xfrm>
            <a:off x="2487557" y="4121532"/>
            <a:ext cx="3801924" cy="373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/>
            </a:lvl1pPr>
          </a:lstStyle>
          <a:p>
            <a:pPr/>
            <a:r>
              <a:t>Выравнивание гистограммы</a:t>
            </a:r>
          </a:p>
        </p:txBody>
      </p:sp>
      <p:sp>
        <p:nvSpPr>
          <p:cNvPr id="524" name="Text 11"/>
          <p:cNvSpPr txBox="1"/>
          <p:nvPr/>
        </p:nvSpPr>
        <p:spPr>
          <a:xfrm>
            <a:off x="2487557" y="4645206"/>
            <a:ext cx="4982465" cy="37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</a:lvl1pPr>
          </a:lstStyle>
          <a:p>
            <a:pPr/>
            <a:r>
              <a:t>CLAHE для адаптивного улучшения контраста</a:t>
            </a:r>
          </a:p>
        </p:txBody>
      </p:sp>
      <p:sp>
        <p:nvSpPr>
          <p:cNvPr id="525" name="Shape 12"/>
          <p:cNvSpPr/>
          <p:nvPr/>
        </p:nvSpPr>
        <p:spPr>
          <a:xfrm>
            <a:off x="1399406" y="6047220"/>
            <a:ext cx="847571" cy="28541"/>
          </a:xfrm>
          <a:prstGeom prst="roundRect">
            <a:avLst>
              <a:gd name="adj" fmla="val 50000"/>
            </a:avLst>
          </a:prstGeom>
          <a:solidFill>
            <a:srgbClr val="D8D4D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26" name="Shape 13"/>
          <p:cNvSpPr/>
          <p:nvPr/>
        </p:nvSpPr>
        <p:spPr>
          <a:xfrm>
            <a:off x="883164" y="5789173"/>
            <a:ext cx="544783" cy="54478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27" name="Text 14"/>
          <p:cNvSpPr txBox="1"/>
          <p:nvPr/>
        </p:nvSpPr>
        <p:spPr>
          <a:xfrm>
            <a:off x="1155555" y="5879846"/>
            <a:ext cx="196343" cy="35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600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8" name="Text 15"/>
          <p:cNvSpPr txBox="1"/>
          <p:nvPr/>
        </p:nvSpPr>
        <p:spPr>
          <a:xfrm>
            <a:off x="2487557" y="5758998"/>
            <a:ext cx="3183053" cy="373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/>
            </a:lvl1pPr>
          </a:lstStyle>
          <a:p>
            <a:pPr/>
            <a:r>
              <a:t>Пороговая сегментация</a:t>
            </a:r>
          </a:p>
        </p:txBody>
      </p:sp>
      <p:sp>
        <p:nvSpPr>
          <p:cNvPr id="529" name="Text 16"/>
          <p:cNvSpPr txBox="1"/>
          <p:nvPr/>
        </p:nvSpPr>
        <p:spPr>
          <a:xfrm>
            <a:off x="2487557" y="6282672"/>
            <a:ext cx="5491100" cy="37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</a:lvl1pPr>
          </a:lstStyle>
          <a:p>
            <a:pPr/>
            <a:r>
              <a:t>Адаптивный порог для получения бинарной маски</a:t>
            </a:r>
          </a:p>
        </p:txBody>
      </p:sp>
      <p:sp>
        <p:nvSpPr>
          <p:cNvPr id="530" name="Shape 17"/>
          <p:cNvSpPr/>
          <p:nvPr/>
        </p:nvSpPr>
        <p:spPr>
          <a:xfrm>
            <a:off x="1399406" y="7684687"/>
            <a:ext cx="847571" cy="28540"/>
          </a:xfrm>
          <a:prstGeom prst="roundRect">
            <a:avLst>
              <a:gd name="adj" fmla="val 50000"/>
            </a:avLst>
          </a:prstGeom>
          <a:solidFill>
            <a:srgbClr val="D8D4D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31" name="Shape 18"/>
          <p:cNvSpPr/>
          <p:nvPr/>
        </p:nvSpPr>
        <p:spPr>
          <a:xfrm>
            <a:off x="883164" y="7426641"/>
            <a:ext cx="544783" cy="544782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32" name="Text 19"/>
          <p:cNvSpPr txBox="1"/>
          <p:nvPr/>
        </p:nvSpPr>
        <p:spPr>
          <a:xfrm>
            <a:off x="1155481" y="7517313"/>
            <a:ext cx="196343" cy="35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600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3" name="Text 20"/>
          <p:cNvSpPr txBox="1"/>
          <p:nvPr/>
        </p:nvSpPr>
        <p:spPr>
          <a:xfrm>
            <a:off x="2487558" y="7396465"/>
            <a:ext cx="1694130" cy="373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/>
            </a:lvl1pPr>
          </a:lstStyle>
          <a:p>
            <a:pPr/>
            <a:r>
              <a:t>Морфология</a:t>
            </a:r>
          </a:p>
        </p:txBody>
      </p:sp>
      <p:sp>
        <p:nvSpPr>
          <p:cNvPr id="534" name="Text 21"/>
          <p:cNvSpPr txBox="1"/>
          <p:nvPr/>
        </p:nvSpPr>
        <p:spPr>
          <a:xfrm>
            <a:off x="2487557" y="7920139"/>
            <a:ext cx="4421252" cy="37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</a:lvl1pPr>
          </a:lstStyle>
          <a:p>
            <a:pPr/>
            <a:r>
              <a:t>Открытие и закрытие для очистки маски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Морфологический градиен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Морфологический градиент</a:t>
            </a:r>
          </a:p>
        </p:txBody>
      </p:sp>
      <p:pic>
        <p:nvPicPr>
          <p:cNvPr id="53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7177" y="-1"/>
            <a:ext cx="6849535" cy="1027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1100" y="2834054"/>
            <a:ext cx="6141541" cy="4606193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Shape 1"/>
          <p:cNvSpPr/>
          <p:nvPr/>
        </p:nvSpPr>
        <p:spPr>
          <a:xfrm>
            <a:off x="520600" y="3115661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40" name="Text 2"/>
          <p:cNvSpPr txBox="1"/>
          <p:nvPr/>
        </p:nvSpPr>
        <p:spPr>
          <a:xfrm>
            <a:off x="1299199" y="3115661"/>
            <a:ext cx="213060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Определение</a:t>
            </a:r>
          </a:p>
        </p:txBody>
      </p:sp>
      <p:sp>
        <p:nvSpPr>
          <p:cNvPr id="541" name="Text 3"/>
          <p:cNvSpPr txBox="1"/>
          <p:nvPr/>
        </p:nvSpPr>
        <p:spPr>
          <a:xfrm>
            <a:off x="1299199" y="3727928"/>
            <a:ext cx="3796824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MorphGradient(I) = Dilation(I) - Erosion(I)</a:t>
            </a:r>
          </a:p>
        </p:txBody>
      </p:sp>
      <p:sp>
        <p:nvSpPr>
          <p:cNvPr id="542" name="Shape 4"/>
          <p:cNvSpPr/>
          <p:nvPr/>
        </p:nvSpPr>
        <p:spPr>
          <a:xfrm>
            <a:off x="5379191" y="3115661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43" name="Text 5"/>
          <p:cNvSpPr txBox="1"/>
          <p:nvPr/>
        </p:nvSpPr>
        <p:spPr>
          <a:xfrm>
            <a:off x="6157790" y="3115661"/>
            <a:ext cx="155407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Результат</a:t>
            </a:r>
          </a:p>
        </p:txBody>
      </p:sp>
      <p:sp>
        <p:nvSpPr>
          <p:cNvPr id="544" name="Text 6"/>
          <p:cNvSpPr txBox="1"/>
          <p:nvPr/>
        </p:nvSpPr>
        <p:spPr>
          <a:xfrm>
            <a:off x="6157790" y="3727928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Тонкая "обводка" по внешнему и внутреннему периметру объекта</a:t>
            </a:r>
          </a:p>
        </p:txBody>
      </p:sp>
      <p:sp>
        <p:nvSpPr>
          <p:cNvPr id="545" name="Shape 7"/>
          <p:cNvSpPr/>
          <p:nvPr/>
        </p:nvSpPr>
        <p:spPr>
          <a:xfrm>
            <a:off x="520600" y="5688844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46" name="Text 8"/>
          <p:cNvSpPr txBox="1"/>
          <p:nvPr/>
        </p:nvSpPr>
        <p:spPr>
          <a:xfrm>
            <a:off x="1299199" y="5688844"/>
            <a:ext cx="198135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Применение</a:t>
            </a:r>
          </a:p>
        </p:txBody>
      </p:sp>
      <p:sp>
        <p:nvSpPr>
          <p:cNvPr id="547" name="Text 9"/>
          <p:cNvSpPr txBox="1"/>
          <p:nvPr/>
        </p:nvSpPr>
        <p:spPr>
          <a:xfrm>
            <a:off x="1299199" y="6301111"/>
            <a:ext cx="865526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Выделение границ объектов без использования детекторов типа Собеля или Канни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Продвинутые морфологические опер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Продвинутые морфологические операции</a:t>
            </a:r>
          </a:p>
        </p:txBody>
      </p:sp>
      <p:sp>
        <p:nvSpPr>
          <p:cNvPr id="550" name="Text 1"/>
          <p:cNvSpPr txBox="1"/>
          <p:nvPr/>
        </p:nvSpPr>
        <p:spPr>
          <a:xfrm>
            <a:off x="997544" y="4159771"/>
            <a:ext cx="118788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Top-hat</a:t>
            </a:r>
          </a:p>
        </p:txBody>
      </p:sp>
      <p:sp>
        <p:nvSpPr>
          <p:cNvPr id="551" name="Text 2"/>
          <p:cNvSpPr txBox="1"/>
          <p:nvPr/>
        </p:nvSpPr>
        <p:spPr>
          <a:xfrm>
            <a:off x="997544" y="4885304"/>
            <a:ext cx="7796251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Top-hat(I) = I - Opening(I) Выделяет небольшие яркие объекты на темноватом фоне</a:t>
            </a:r>
          </a:p>
        </p:txBody>
      </p:sp>
      <p:sp>
        <p:nvSpPr>
          <p:cNvPr id="552" name="Text 3"/>
          <p:cNvSpPr txBox="1"/>
          <p:nvPr/>
        </p:nvSpPr>
        <p:spPr>
          <a:xfrm>
            <a:off x="9494205" y="4159771"/>
            <a:ext cx="1445769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Black-hat</a:t>
            </a:r>
          </a:p>
        </p:txBody>
      </p:sp>
      <p:sp>
        <p:nvSpPr>
          <p:cNvPr id="553" name="Text 4"/>
          <p:cNvSpPr txBox="1"/>
          <p:nvPr/>
        </p:nvSpPr>
        <p:spPr>
          <a:xfrm>
            <a:off x="9494205" y="4885304"/>
            <a:ext cx="7796251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Black-hat(I) = Closing(I) - I Выделяет небольшие тёмные детали на относительно светлом фоне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Морфологическая реконструк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Морфологическая реконструкция</a:t>
            </a:r>
          </a:p>
        </p:txBody>
      </p:sp>
      <p:pic>
        <p:nvPicPr>
          <p:cNvPr id="556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1100" y="2834054"/>
            <a:ext cx="6141541" cy="4606193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hape 1"/>
          <p:cNvSpPr/>
          <p:nvPr/>
        </p:nvSpPr>
        <p:spPr>
          <a:xfrm>
            <a:off x="1002301" y="4347848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58" name="Text 2"/>
          <p:cNvSpPr txBox="1"/>
          <p:nvPr/>
        </p:nvSpPr>
        <p:spPr>
          <a:xfrm>
            <a:off x="1083264" y="3374298"/>
            <a:ext cx="1396570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Принцип</a:t>
            </a:r>
          </a:p>
        </p:txBody>
      </p:sp>
      <p:sp>
        <p:nvSpPr>
          <p:cNvPr id="559" name="Text 3"/>
          <p:cNvSpPr txBox="1"/>
          <p:nvPr/>
        </p:nvSpPr>
        <p:spPr>
          <a:xfrm>
            <a:off x="1083265" y="3986565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Использует маску и маркер для восстановления структуры изображения</a:t>
            </a:r>
          </a:p>
        </p:txBody>
      </p:sp>
      <p:sp>
        <p:nvSpPr>
          <p:cNvPr id="560" name="Shape 4"/>
          <p:cNvSpPr/>
          <p:nvPr/>
        </p:nvSpPr>
        <p:spPr>
          <a:xfrm>
            <a:off x="5163257" y="3374298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61" name="Text 5"/>
          <p:cNvSpPr txBox="1"/>
          <p:nvPr/>
        </p:nvSpPr>
        <p:spPr>
          <a:xfrm>
            <a:off x="5941855" y="3374298"/>
            <a:ext cx="1525678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Алгоритм</a:t>
            </a:r>
          </a:p>
        </p:txBody>
      </p:sp>
      <p:sp>
        <p:nvSpPr>
          <p:cNvPr id="562" name="Text 6"/>
          <p:cNvSpPr txBox="1"/>
          <p:nvPr/>
        </p:nvSpPr>
        <p:spPr>
          <a:xfrm>
            <a:off x="5941855" y="3986565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Пошаговая дилатация маркера с ограничением маской до стабилизации</a:t>
            </a:r>
          </a:p>
        </p:txBody>
      </p:sp>
      <p:sp>
        <p:nvSpPr>
          <p:cNvPr id="563" name="Shape 7"/>
          <p:cNvSpPr/>
          <p:nvPr/>
        </p:nvSpPr>
        <p:spPr>
          <a:xfrm>
            <a:off x="1002301" y="6921031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64" name="Text 8"/>
          <p:cNvSpPr txBox="1"/>
          <p:nvPr/>
        </p:nvSpPr>
        <p:spPr>
          <a:xfrm>
            <a:off x="1083264" y="5947481"/>
            <a:ext cx="1981354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Применение</a:t>
            </a:r>
          </a:p>
        </p:txBody>
      </p:sp>
      <p:sp>
        <p:nvSpPr>
          <p:cNvPr id="565" name="Text 9"/>
          <p:cNvSpPr txBox="1"/>
          <p:nvPr/>
        </p:nvSpPr>
        <p:spPr>
          <a:xfrm>
            <a:off x="1083265" y="6559748"/>
            <a:ext cx="865526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Заполнение структур в медицинских изображениях, локальное выравнивание фона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695" y="3508178"/>
            <a:ext cx="6151947" cy="4168882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Text 0"/>
          <p:cNvSpPr txBox="1"/>
          <p:nvPr/>
        </p:nvSpPr>
        <p:spPr>
          <a:xfrm>
            <a:off x="246484" y="318971"/>
            <a:ext cx="9462703" cy="173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700"/>
              </a:lnSpc>
              <a:defRPr sz="5200">
                <a:solidFill>
                  <a:srgbClr val="201B18"/>
                </a:solidFill>
              </a:defRPr>
            </a:lvl1pPr>
          </a:lstStyle>
          <a:p>
            <a:pPr/>
            <a:r>
              <a:t>Введение в обработку изображений</a:t>
            </a:r>
          </a:p>
        </p:txBody>
      </p:sp>
      <p:sp>
        <p:nvSpPr>
          <p:cNvPr id="365" name="Shape 1"/>
          <p:cNvSpPr/>
          <p:nvPr/>
        </p:nvSpPr>
        <p:spPr>
          <a:xfrm>
            <a:off x="7837416" y="3243569"/>
            <a:ext cx="488297" cy="488297"/>
          </a:xfrm>
          <a:prstGeom prst="roundRect">
            <a:avLst>
              <a:gd name="adj" fmla="val 8572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MTS Wide Regular"/>
                <a:ea typeface="MTS Wide Regular"/>
                <a:cs typeface="MTS Wide Regular"/>
                <a:sym typeface="MTS Wide Regular"/>
              </a:defRPr>
            </a:pPr>
          </a:p>
        </p:txBody>
      </p:sp>
      <p:sp>
        <p:nvSpPr>
          <p:cNvPr id="366" name="Text 2"/>
          <p:cNvSpPr txBox="1"/>
          <p:nvPr/>
        </p:nvSpPr>
        <p:spPr>
          <a:xfrm>
            <a:off x="8604717" y="3243569"/>
            <a:ext cx="3824622" cy="86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Обработка изображений</a:t>
            </a:r>
          </a:p>
        </p:txBody>
      </p:sp>
      <p:sp>
        <p:nvSpPr>
          <p:cNvPr id="367" name="Text 3"/>
          <p:cNvSpPr txBox="1"/>
          <p:nvPr/>
        </p:nvSpPr>
        <p:spPr>
          <a:xfrm>
            <a:off x="8604717" y="4282890"/>
            <a:ext cx="3824622" cy="1761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Включает методы преобразования, улучшения и анализа цифровых изображений</a:t>
            </a:r>
          </a:p>
        </p:txBody>
      </p:sp>
      <p:sp>
        <p:nvSpPr>
          <p:cNvPr id="368" name="Shape 4"/>
          <p:cNvSpPr/>
          <p:nvPr/>
        </p:nvSpPr>
        <p:spPr>
          <a:xfrm>
            <a:off x="12708344" y="3243569"/>
            <a:ext cx="488297" cy="488297"/>
          </a:xfrm>
          <a:prstGeom prst="roundRect">
            <a:avLst>
              <a:gd name="adj" fmla="val 8572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69" name="Text 5"/>
          <p:cNvSpPr txBox="1"/>
          <p:nvPr/>
        </p:nvSpPr>
        <p:spPr>
          <a:xfrm>
            <a:off x="13475645" y="3243569"/>
            <a:ext cx="2782749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Основные задачи</a:t>
            </a:r>
          </a:p>
        </p:txBody>
      </p:sp>
      <p:sp>
        <p:nvSpPr>
          <p:cNvPr id="370" name="Text 6"/>
          <p:cNvSpPr txBox="1"/>
          <p:nvPr/>
        </p:nvSpPr>
        <p:spPr>
          <a:xfrm>
            <a:off x="13475645" y="3846917"/>
            <a:ext cx="3824621" cy="22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Удаление шума, повышение контраста, пространственные и цветовые преобразования, изменение геометрии, сжатие, морфологические операции</a:t>
            </a:r>
          </a:p>
        </p:txBody>
      </p:sp>
      <p:sp>
        <p:nvSpPr>
          <p:cNvPr id="371" name="Shape 7"/>
          <p:cNvSpPr/>
          <p:nvPr/>
        </p:nvSpPr>
        <p:spPr>
          <a:xfrm>
            <a:off x="7837416" y="7564364"/>
            <a:ext cx="488297" cy="488298"/>
          </a:xfrm>
          <a:prstGeom prst="roundRect">
            <a:avLst>
              <a:gd name="adj" fmla="val 8572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MTS Wide Regular"/>
                <a:ea typeface="MTS Wide Regular"/>
                <a:cs typeface="MTS Wide Regular"/>
                <a:sym typeface="MTS Wide Regular"/>
              </a:defRPr>
            </a:pPr>
          </a:p>
        </p:txBody>
      </p:sp>
      <p:sp>
        <p:nvSpPr>
          <p:cNvPr id="372" name="Text 8"/>
          <p:cNvSpPr txBox="1"/>
          <p:nvPr/>
        </p:nvSpPr>
        <p:spPr>
          <a:xfrm>
            <a:off x="8604717" y="7564364"/>
            <a:ext cx="3526029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Компьютерное зрение</a:t>
            </a:r>
          </a:p>
        </p:txBody>
      </p:sp>
      <p:sp>
        <p:nvSpPr>
          <p:cNvPr id="373" name="Text 9"/>
          <p:cNvSpPr txBox="1"/>
          <p:nvPr/>
        </p:nvSpPr>
        <p:spPr>
          <a:xfrm>
            <a:off x="8604718" y="8167711"/>
            <a:ext cx="8695400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Фокусируется на "понимании" изображений: детектирование объектов, классификация, сегментация, распознавание и трекинг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Производительность и реализация в Python (OpenCV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lnSpc>
                <a:spcPts val="6300"/>
              </a:lnSpc>
              <a:defRPr sz="4968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defRPr>
            </a:lvl1pPr>
          </a:lstStyle>
          <a:p>
            <a:pPr/>
            <a:r>
              <a:t>Производительность и реализация в Python (OpenCV)</a:t>
            </a:r>
          </a:p>
        </p:txBody>
      </p:sp>
      <p:sp>
        <p:nvSpPr>
          <p:cNvPr id="568" name="Shape 1"/>
          <p:cNvSpPr/>
          <p:nvPr/>
        </p:nvSpPr>
        <p:spPr>
          <a:xfrm>
            <a:off x="1002301" y="5407831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69" name="Text 2"/>
          <p:cNvSpPr txBox="1"/>
          <p:nvPr/>
        </p:nvSpPr>
        <p:spPr>
          <a:xfrm>
            <a:off x="1391674" y="4062393"/>
            <a:ext cx="446037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Готовые функции OpenCV</a:t>
            </a:r>
          </a:p>
        </p:txBody>
      </p:sp>
      <p:sp>
        <p:nvSpPr>
          <p:cNvPr id="570" name="Text 3"/>
          <p:cNvSpPr txBox="1"/>
          <p:nvPr/>
        </p:nvSpPr>
        <p:spPr>
          <a:xfrm>
            <a:off x="1391674" y="5117024"/>
            <a:ext cx="4460373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Оптимизированы и используют C++ и многопоточность</a:t>
            </a:r>
          </a:p>
        </p:txBody>
      </p:sp>
      <p:sp>
        <p:nvSpPr>
          <p:cNvPr id="571" name="Shape 4"/>
          <p:cNvSpPr/>
          <p:nvPr/>
        </p:nvSpPr>
        <p:spPr>
          <a:xfrm>
            <a:off x="6135215" y="4062393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72" name="Text 5"/>
          <p:cNvSpPr txBox="1"/>
          <p:nvPr/>
        </p:nvSpPr>
        <p:spPr>
          <a:xfrm>
            <a:off x="6913814" y="4062393"/>
            <a:ext cx="3296210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Реализация вручную</a:t>
            </a:r>
          </a:p>
        </p:txBody>
      </p:sp>
      <p:sp>
        <p:nvSpPr>
          <p:cNvPr id="573" name="Text 6"/>
          <p:cNvSpPr txBox="1"/>
          <p:nvPr/>
        </p:nvSpPr>
        <p:spPr>
          <a:xfrm>
            <a:off x="6913814" y="4674658"/>
            <a:ext cx="4460372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Часто медленнее из-за интерпретации Python</a:t>
            </a:r>
          </a:p>
        </p:txBody>
      </p:sp>
      <p:sp>
        <p:nvSpPr>
          <p:cNvPr id="574" name="Shape 7"/>
          <p:cNvSpPr/>
          <p:nvPr/>
        </p:nvSpPr>
        <p:spPr>
          <a:xfrm>
            <a:off x="11657353" y="4062393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75" name="Text 8"/>
          <p:cNvSpPr txBox="1"/>
          <p:nvPr/>
        </p:nvSpPr>
        <p:spPr>
          <a:xfrm>
            <a:off x="12435953" y="4062393"/>
            <a:ext cx="2141170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Параллелизм</a:t>
            </a:r>
          </a:p>
        </p:txBody>
      </p:sp>
      <p:sp>
        <p:nvSpPr>
          <p:cNvPr id="576" name="Text 9"/>
          <p:cNvSpPr txBox="1"/>
          <p:nvPr/>
        </p:nvSpPr>
        <p:spPr>
          <a:xfrm>
            <a:off x="12435953" y="4674658"/>
            <a:ext cx="4460373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OpenCV может автоматически задействовать несколько ядер процессора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Расширенные примеры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10895">
              <a:lnSpc>
                <a:spcPts val="4600"/>
              </a:lnSpc>
              <a:defRPr sz="3672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Расширенные примеры </a:t>
            </a:r>
          </a:p>
          <a:p>
            <a:pPr defTabSz="310895">
              <a:lnSpc>
                <a:spcPts val="4600"/>
              </a:lnSpc>
              <a:defRPr sz="3672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применения</a:t>
            </a:r>
          </a:p>
        </p:txBody>
      </p:sp>
      <p:pic>
        <p:nvPicPr>
          <p:cNvPr id="579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1100" y="2887714"/>
            <a:ext cx="6141541" cy="4498724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Shape 1"/>
          <p:cNvSpPr/>
          <p:nvPr/>
        </p:nvSpPr>
        <p:spPr>
          <a:xfrm>
            <a:off x="1018911" y="3596273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81" name="Text 2"/>
          <p:cNvSpPr txBox="1"/>
          <p:nvPr/>
        </p:nvSpPr>
        <p:spPr>
          <a:xfrm>
            <a:off x="1797510" y="3596273"/>
            <a:ext cx="69720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OCR</a:t>
            </a:r>
          </a:p>
        </p:txBody>
      </p:sp>
      <p:sp>
        <p:nvSpPr>
          <p:cNvPr id="582" name="Text 3"/>
          <p:cNvSpPr txBox="1"/>
          <p:nvPr/>
        </p:nvSpPr>
        <p:spPr>
          <a:xfrm>
            <a:off x="1797510" y="4208540"/>
            <a:ext cx="3796824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Предобработка документов для улучшения распознавания текста</a:t>
            </a:r>
          </a:p>
        </p:txBody>
      </p:sp>
      <p:sp>
        <p:nvSpPr>
          <p:cNvPr id="583" name="Shape 4"/>
          <p:cNvSpPr/>
          <p:nvPr/>
        </p:nvSpPr>
        <p:spPr>
          <a:xfrm>
            <a:off x="5877502" y="3596273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84" name="Text 5"/>
          <p:cNvSpPr txBox="1"/>
          <p:nvPr/>
        </p:nvSpPr>
        <p:spPr>
          <a:xfrm>
            <a:off x="6656100" y="3596273"/>
            <a:ext cx="2935632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Видеонаблюдение</a:t>
            </a:r>
          </a:p>
        </p:txBody>
      </p:sp>
      <p:sp>
        <p:nvSpPr>
          <p:cNvPr id="585" name="Text 6"/>
          <p:cNvSpPr txBox="1"/>
          <p:nvPr/>
        </p:nvSpPr>
        <p:spPr>
          <a:xfrm>
            <a:off x="6656100" y="4208540"/>
            <a:ext cx="379682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Выделение движущихся объектов и анализ траекторий</a:t>
            </a:r>
          </a:p>
        </p:txBody>
      </p:sp>
      <p:sp>
        <p:nvSpPr>
          <p:cNvPr id="586" name="Shape 7"/>
          <p:cNvSpPr/>
          <p:nvPr/>
        </p:nvSpPr>
        <p:spPr>
          <a:xfrm>
            <a:off x="1018911" y="6169456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87" name="Text 8"/>
          <p:cNvSpPr txBox="1"/>
          <p:nvPr/>
        </p:nvSpPr>
        <p:spPr>
          <a:xfrm>
            <a:off x="1797510" y="6169456"/>
            <a:ext cx="4351529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Медицинские изображения</a:t>
            </a:r>
          </a:p>
        </p:txBody>
      </p:sp>
      <p:sp>
        <p:nvSpPr>
          <p:cNvPr id="588" name="Text 9"/>
          <p:cNvSpPr txBox="1"/>
          <p:nvPr/>
        </p:nvSpPr>
        <p:spPr>
          <a:xfrm>
            <a:off x="1797510" y="6781723"/>
            <a:ext cx="5235195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Сегментация опухолей, выделение сосудов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Практические рекоменд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Практические рекомендации</a:t>
            </a:r>
          </a:p>
        </p:txBody>
      </p:sp>
      <p:pic>
        <p:nvPicPr>
          <p:cNvPr id="59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7177" y="-1"/>
            <a:ext cx="6849535" cy="10274302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Shape 1"/>
          <p:cNvSpPr/>
          <p:nvPr/>
        </p:nvSpPr>
        <p:spPr>
          <a:xfrm>
            <a:off x="1002301" y="3894780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3" name="Text 2"/>
          <p:cNvSpPr txBox="1"/>
          <p:nvPr/>
        </p:nvSpPr>
        <p:spPr>
          <a:xfrm>
            <a:off x="1282589" y="2921230"/>
            <a:ext cx="330578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Выбор размера ядра</a:t>
            </a:r>
          </a:p>
        </p:txBody>
      </p:sp>
      <p:sp>
        <p:nvSpPr>
          <p:cNvPr id="594" name="Text 3"/>
          <p:cNvSpPr txBox="1"/>
          <p:nvPr/>
        </p:nvSpPr>
        <p:spPr>
          <a:xfrm>
            <a:off x="1282589" y="3533496"/>
            <a:ext cx="3796824" cy="1761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Экспериментировать с небольшими ядрами 3×3, 5×5; оценивать результат визуально и через метрики</a:t>
            </a:r>
          </a:p>
        </p:txBody>
      </p:sp>
      <p:sp>
        <p:nvSpPr>
          <p:cNvPr id="595" name="Shape 4"/>
          <p:cNvSpPr/>
          <p:nvPr/>
        </p:nvSpPr>
        <p:spPr>
          <a:xfrm>
            <a:off x="5362581" y="2921230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6" name="Text 5"/>
          <p:cNvSpPr txBox="1"/>
          <p:nvPr/>
        </p:nvSpPr>
        <p:spPr>
          <a:xfrm>
            <a:off x="6141179" y="2921230"/>
            <a:ext cx="295511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Порядок операций</a:t>
            </a:r>
          </a:p>
        </p:txBody>
      </p:sp>
      <p:sp>
        <p:nvSpPr>
          <p:cNvPr id="597" name="Text 6"/>
          <p:cNvSpPr txBox="1"/>
          <p:nvPr/>
        </p:nvSpPr>
        <p:spPr>
          <a:xfrm>
            <a:off x="6141179" y="3533496"/>
            <a:ext cx="3796825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Учитывать последовательность применения фильтров и морфологических операций</a:t>
            </a:r>
          </a:p>
        </p:txBody>
      </p:sp>
      <p:sp>
        <p:nvSpPr>
          <p:cNvPr id="598" name="Shape 7"/>
          <p:cNvSpPr/>
          <p:nvPr/>
        </p:nvSpPr>
        <p:spPr>
          <a:xfrm>
            <a:off x="1002301" y="7374100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9" name="Text 8"/>
          <p:cNvSpPr txBox="1"/>
          <p:nvPr/>
        </p:nvSpPr>
        <p:spPr>
          <a:xfrm>
            <a:off x="1282589" y="6400549"/>
            <a:ext cx="3109316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Диапазон значений</a:t>
            </a:r>
          </a:p>
        </p:txBody>
      </p:sp>
      <p:sp>
        <p:nvSpPr>
          <p:cNvPr id="600" name="Text 9"/>
          <p:cNvSpPr txBox="1"/>
          <p:nvPr/>
        </p:nvSpPr>
        <p:spPr>
          <a:xfrm>
            <a:off x="1282589" y="7012815"/>
            <a:ext cx="865526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Следить за возможным выходом за пределы 0-255 при операциях с изображениями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Частые вопросы (FAQ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Частые вопросы (FAQ)</a:t>
            </a:r>
          </a:p>
        </p:txBody>
      </p:sp>
      <p:pic>
        <p:nvPicPr>
          <p:cNvPr id="603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1100" y="2365675"/>
            <a:ext cx="6141541" cy="5542803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Shape 1"/>
          <p:cNvSpPr/>
          <p:nvPr/>
        </p:nvSpPr>
        <p:spPr>
          <a:xfrm>
            <a:off x="620262" y="2477606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05" name="Text 2"/>
          <p:cNvSpPr txBox="1"/>
          <p:nvPr/>
        </p:nvSpPr>
        <p:spPr>
          <a:xfrm>
            <a:off x="1398861" y="2477606"/>
            <a:ext cx="3796824" cy="86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Выбор σ в гауссовом фильтре</a:t>
            </a:r>
          </a:p>
        </p:txBody>
      </p:sp>
      <p:sp>
        <p:nvSpPr>
          <p:cNvPr id="606" name="Text 3"/>
          <p:cNvSpPr txBox="1"/>
          <p:nvPr/>
        </p:nvSpPr>
        <p:spPr>
          <a:xfrm>
            <a:off x="1398861" y="3532238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Начинать с σ=1 или σ=1.5, корректировать в зависимости от результата</a:t>
            </a:r>
          </a:p>
        </p:txBody>
      </p:sp>
      <p:sp>
        <p:nvSpPr>
          <p:cNvPr id="607" name="Shape 4"/>
          <p:cNvSpPr/>
          <p:nvPr/>
        </p:nvSpPr>
        <p:spPr>
          <a:xfrm>
            <a:off x="5478853" y="2477606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08" name="Text 5"/>
          <p:cNvSpPr txBox="1"/>
          <p:nvPr/>
        </p:nvSpPr>
        <p:spPr>
          <a:xfrm>
            <a:off x="6257452" y="2477606"/>
            <a:ext cx="3796824" cy="86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Медианный фильтр и резкие переходы</a:t>
            </a:r>
          </a:p>
        </p:txBody>
      </p:sp>
      <p:sp>
        <p:nvSpPr>
          <p:cNvPr id="609" name="Text 6"/>
          <p:cNvSpPr txBox="1"/>
          <p:nvPr/>
        </p:nvSpPr>
        <p:spPr>
          <a:xfrm>
            <a:off x="6257452" y="3532237"/>
            <a:ext cx="3796824" cy="1761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Нормальное явление для нелинейного фильтра, использовать Gaussian или Bilateral для плавности</a:t>
            </a:r>
          </a:p>
        </p:txBody>
      </p:sp>
      <p:sp>
        <p:nvSpPr>
          <p:cNvPr id="610" name="Shape 7"/>
          <p:cNvSpPr/>
          <p:nvPr/>
        </p:nvSpPr>
        <p:spPr>
          <a:xfrm>
            <a:off x="620262" y="5946222"/>
            <a:ext cx="495433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11" name="Text 8"/>
          <p:cNvSpPr txBox="1"/>
          <p:nvPr/>
        </p:nvSpPr>
        <p:spPr>
          <a:xfrm>
            <a:off x="1398861" y="5946222"/>
            <a:ext cx="643938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Повышение резкости без усиления шума</a:t>
            </a:r>
          </a:p>
        </p:txBody>
      </p:sp>
      <p:sp>
        <p:nvSpPr>
          <p:cNvPr id="612" name="Text 9"/>
          <p:cNvSpPr txBox="1"/>
          <p:nvPr/>
        </p:nvSpPr>
        <p:spPr>
          <a:xfrm>
            <a:off x="1398861" y="6558489"/>
            <a:ext cx="865526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Комбинировать шумоподавление с осторожным применением unsharp masking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8" y="-1"/>
            <a:ext cx="6849535" cy="10274302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Text 0"/>
          <p:cNvSpPr txBox="1"/>
          <p:nvPr/>
        </p:nvSpPr>
        <p:spPr>
          <a:xfrm>
            <a:off x="7619289" y="853504"/>
            <a:ext cx="9433867" cy="1769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800"/>
              </a:lnSpc>
              <a:defRPr sz="5400"/>
            </a:lvl1pPr>
          </a:lstStyle>
          <a:p>
            <a:pPr/>
            <a:r>
              <a:t>Домашнее задание и идеи для экспериментов</a:t>
            </a:r>
          </a:p>
        </p:txBody>
      </p:sp>
      <p:sp>
        <p:nvSpPr>
          <p:cNvPr id="616" name="Shape 1"/>
          <p:cNvSpPr/>
          <p:nvPr/>
        </p:nvSpPr>
        <p:spPr>
          <a:xfrm>
            <a:off x="7851834" y="4126665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17" name="Text 2"/>
          <p:cNvSpPr txBox="1"/>
          <p:nvPr/>
        </p:nvSpPr>
        <p:spPr>
          <a:xfrm>
            <a:off x="8630433" y="4126665"/>
            <a:ext cx="3796824" cy="86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Сравнение методов сглаживания</a:t>
            </a:r>
          </a:p>
        </p:txBody>
      </p:sp>
      <p:sp>
        <p:nvSpPr>
          <p:cNvPr id="618" name="Text 3"/>
          <p:cNvSpPr txBox="1"/>
          <p:nvPr/>
        </p:nvSpPr>
        <p:spPr>
          <a:xfrm>
            <a:off x="8630433" y="5181298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Применить Box, Gaussian, Median, Bilateral на шумном изображении</a:t>
            </a:r>
          </a:p>
        </p:txBody>
      </p:sp>
      <p:sp>
        <p:nvSpPr>
          <p:cNvPr id="619" name="Shape 4"/>
          <p:cNvSpPr/>
          <p:nvPr/>
        </p:nvSpPr>
        <p:spPr>
          <a:xfrm>
            <a:off x="12710425" y="4126665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20" name="Text 5"/>
          <p:cNvSpPr txBox="1"/>
          <p:nvPr/>
        </p:nvSpPr>
        <p:spPr>
          <a:xfrm>
            <a:off x="13489024" y="4126665"/>
            <a:ext cx="2659914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Unsharp masking</a:t>
            </a:r>
          </a:p>
        </p:txBody>
      </p:sp>
      <p:sp>
        <p:nvSpPr>
          <p:cNvPr id="621" name="Text 6"/>
          <p:cNvSpPr txBox="1"/>
          <p:nvPr/>
        </p:nvSpPr>
        <p:spPr>
          <a:xfrm>
            <a:off x="13489024" y="4738932"/>
            <a:ext cx="3796824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Реализовать с разными α, наблюдать эффекты</a:t>
            </a:r>
          </a:p>
        </p:txBody>
      </p:sp>
      <p:sp>
        <p:nvSpPr>
          <p:cNvPr id="622" name="Shape 7"/>
          <p:cNvSpPr/>
          <p:nvPr/>
        </p:nvSpPr>
        <p:spPr>
          <a:xfrm>
            <a:off x="7851834" y="7142214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23" name="Text 8"/>
          <p:cNvSpPr txBox="1"/>
          <p:nvPr/>
        </p:nvSpPr>
        <p:spPr>
          <a:xfrm>
            <a:off x="8630433" y="7142214"/>
            <a:ext cx="4198646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Морфологическая очистка</a:t>
            </a:r>
          </a:p>
        </p:txBody>
      </p:sp>
      <p:sp>
        <p:nvSpPr>
          <p:cNvPr id="624" name="Text 9"/>
          <p:cNvSpPr txBox="1"/>
          <p:nvPr/>
        </p:nvSpPr>
        <p:spPr>
          <a:xfrm>
            <a:off x="8630433" y="7754481"/>
            <a:ext cx="865526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Применить Opening с разными ядрами на бинарном изображении с шумом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Образец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7" name="Текст 1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indent="18000"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</a:p>
        </p:txBody>
      </p:sp>
      <p:pic>
        <p:nvPicPr>
          <p:cNvPr id="62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8" y="-1"/>
            <a:ext cx="18265424" cy="3539670"/>
          </a:xfrm>
          <a:prstGeom prst="rect">
            <a:avLst/>
          </a:prstGeom>
          <a:ln w="12700">
            <a:miter lim="400000"/>
          </a:ln>
        </p:spPr>
      </p:pic>
      <p:sp>
        <p:nvSpPr>
          <p:cNvPr id="629" name="Text 0"/>
          <p:cNvSpPr txBox="1"/>
          <p:nvPr/>
        </p:nvSpPr>
        <p:spPr>
          <a:xfrm>
            <a:off x="487380" y="4376267"/>
            <a:ext cx="8482331" cy="89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800"/>
              </a:lnSpc>
              <a:defRPr sz="5400"/>
            </a:lvl1pPr>
          </a:lstStyle>
          <a:p>
            <a:pPr/>
            <a:r>
              <a:t>Дополнительные ресурсы</a:t>
            </a:r>
          </a:p>
        </p:txBody>
      </p:sp>
      <p:sp>
        <p:nvSpPr>
          <p:cNvPr id="630" name="Shape 1"/>
          <p:cNvSpPr/>
          <p:nvPr/>
        </p:nvSpPr>
        <p:spPr>
          <a:xfrm>
            <a:off x="1002301" y="6735225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31" name="Text 2"/>
          <p:cNvSpPr txBox="1"/>
          <p:nvPr/>
        </p:nvSpPr>
        <p:spPr>
          <a:xfrm>
            <a:off x="1681237" y="6480196"/>
            <a:ext cx="4068878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Классическая литература</a:t>
            </a:r>
          </a:p>
        </p:txBody>
      </p:sp>
      <p:sp>
        <p:nvSpPr>
          <p:cNvPr id="632" name="Text 3"/>
          <p:cNvSpPr txBox="1"/>
          <p:nvPr/>
        </p:nvSpPr>
        <p:spPr>
          <a:xfrm>
            <a:off x="1681237" y="7092462"/>
            <a:ext cx="4460373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"Digital Image Processing" (Gonzalez, Woods), "Digital Image Processing using MATLAB"</a:t>
            </a:r>
          </a:p>
        </p:txBody>
      </p:sp>
      <p:sp>
        <p:nvSpPr>
          <p:cNvPr id="633" name="Shape 4"/>
          <p:cNvSpPr/>
          <p:nvPr/>
        </p:nvSpPr>
        <p:spPr>
          <a:xfrm>
            <a:off x="6424778" y="6480196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34" name="Text 5"/>
          <p:cNvSpPr txBox="1"/>
          <p:nvPr/>
        </p:nvSpPr>
        <p:spPr>
          <a:xfrm>
            <a:off x="7203377" y="6480196"/>
            <a:ext cx="356631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OpenCV документация</a:t>
            </a:r>
          </a:p>
        </p:txBody>
      </p:sp>
      <p:sp>
        <p:nvSpPr>
          <p:cNvPr id="635" name="Text 6"/>
          <p:cNvSpPr txBox="1"/>
          <p:nvPr/>
        </p:nvSpPr>
        <p:spPr>
          <a:xfrm>
            <a:off x="7203377" y="7092462"/>
            <a:ext cx="4460372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Разделы по фильтрации, морфологии, транзакциям с изображениями</a:t>
            </a:r>
          </a:p>
        </p:txBody>
      </p:sp>
      <p:sp>
        <p:nvSpPr>
          <p:cNvPr id="636" name="Shape 7"/>
          <p:cNvSpPr/>
          <p:nvPr/>
        </p:nvSpPr>
        <p:spPr>
          <a:xfrm>
            <a:off x="11946916" y="6480196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37" name="Text 8"/>
          <p:cNvSpPr txBox="1"/>
          <p:nvPr/>
        </p:nvSpPr>
        <p:spPr>
          <a:xfrm>
            <a:off x="12725516" y="6480196"/>
            <a:ext cx="2677745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Онлайн-ресурсы</a:t>
            </a:r>
          </a:p>
        </p:txBody>
      </p:sp>
      <p:sp>
        <p:nvSpPr>
          <p:cNvPr id="638" name="Text 9"/>
          <p:cNvSpPr txBox="1"/>
          <p:nvPr/>
        </p:nvSpPr>
        <p:spPr>
          <a:xfrm>
            <a:off x="12725516" y="7092461"/>
            <a:ext cx="4460372" cy="87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PyImageSearch, Stack Overflow, OpenCV Forum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Скругленный прямоугольник 9"/>
          <p:cNvSpPr/>
          <p:nvPr/>
        </p:nvSpPr>
        <p:spPr>
          <a:xfrm>
            <a:off x="287016" y="1398290"/>
            <a:ext cx="7416825" cy="2664300"/>
          </a:xfrm>
          <a:prstGeom prst="roundRect">
            <a:avLst>
              <a:gd name="adj" fmla="val 104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Текст 15"/>
          <p:cNvSpPr txBox="1"/>
          <p:nvPr>
            <p:ph type="body" sz="quarter" idx="1"/>
          </p:nvPr>
        </p:nvSpPr>
        <p:spPr>
          <a:xfrm>
            <a:off x="215006" y="5286721"/>
            <a:ext cx="3913275" cy="494903"/>
          </a:xfrm>
          <a:prstGeom prst="rect">
            <a:avLst/>
          </a:prstGeom>
        </p:spPr>
        <p:txBody>
          <a:bodyPr/>
          <a:lstStyle>
            <a:lvl1pPr defTabSz="1117344">
              <a:spcBef>
                <a:spcPts val="600"/>
              </a:spcBef>
              <a:defRPr sz="2700"/>
            </a:lvl1pPr>
          </a:lstStyle>
          <a:p>
            <a:pPr/>
            <a:r>
              <a:t>Иван Копылов</a:t>
            </a:r>
          </a:p>
        </p:txBody>
      </p:sp>
      <p:sp>
        <p:nvSpPr>
          <p:cNvPr id="642" name="Текст 16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CV Engineer </a:t>
            </a:r>
          </a:p>
        </p:txBody>
      </p:sp>
      <p:sp>
        <p:nvSpPr>
          <p:cNvPr id="643" name="Заголовок 13"/>
          <p:cNvSpPr txBox="1"/>
          <p:nvPr>
            <p:ph type="title"/>
          </p:nvPr>
        </p:nvSpPr>
        <p:spPr>
          <a:xfrm>
            <a:off x="364679" y="889024"/>
            <a:ext cx="13716002" cy="2808317"/>
          </a:xfrm>
          <a:prstGeom prst="rect">
            <a:avLst/>
          </a:prstGeom>
        </p:spPr>
        <p:txBody>
          <a:bodyPr/>
          <a:lstStyle/>
          <a:p>
            <a:pPr defTabSz="943212">
              <a:lnSpc>
                <a:spcPct val="90000"/>
              </a:lnSpc>
              <a:defRPr spc="195" sz="4600">
                <a:solidFill>
                  <a:srgbClr val="282828"/>
                </a:solidFill>
              </a:defRPr>
            </a:pPr>
          </a:p>
          <a:p>
            <a:pPr defTabSz="943212">
              <a:lnSpc>
                <a:spcPct val="90000"/>
              </a:lnSpc>
              <a:defRPr spc="100" sz="4600">
                <a:solidFill>
                  <a:srgbClr val="282828"/>
                </a:solidFill>
              </a:defRPr>
            </a:pPr>
            <a:r>
              <a:t>THANK YOU FOR</a:t>
            </a:r>
            <a:br/>
            <a:r>
              <a:t>YOUR ATTENTION</a:t>
            </a:r>
          </a:p>
        </p:txBody>
      </p:sp>
      <p:sp>
        <p:nvSpPr>
          <p:cNvPr id="644" name="Подзаголовок 14"/>
          <p:cNvSpPr txBox="1"/>
          <p:nvPr/>
        </p:nvSpPr>
        <p:spPr>
          <a:xfrm>
            <a:off x="4617720" y="16868776"/>
            <a:ext cx="13624561" cy="248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1451096">
              <a:spcBef>
                <a:spcPts val="500"/>
              </a:spcBef>
              <a:defRPr sz="2400"/>
            </a:pPr>
            <a:r>
              <a:t>Подзаголовок, если он нужен,</a:t>
            </a:r>
          </a:p>
          <a:p>
            <a:pPr defTabSz="1451096">
              <a:spcBef>
                <a:spcPts val="500"/>
              </a:spcBef>
              <a:defRPr sz="2400"/>
            </a:pPr>
            <a:r>
              <a:t>если не нужен – удалить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Связь с последующими темами курс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Связь с последующими темами курса</a:t>
            </a:r>
          </a:p>
        </p:txBody>
      </p:sp>
      <p:pic>
        <p:nvPicPr>
          <p:cNvPr id="647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7935" y="3721237"/>
            <a:ext cx="5034289" cy="2831826"/>
          </a:xfrm>
          <a:prstGeom prst="rect">
            <a:avLst/>
          </a:prstGeom>
          <a:ln w="12700">
            <a:miter lim="400000"/>
          </a:ln>
        </p:spPr>
      </p:pic>
      <p:sp>
        <p:nvSpPr>
          <p:cNvPr id="648" name="Shape 1"/>
          <p:cNvSpPr/>
          <p:nvPr/>
        </p:nvSpPr>
        <p:spPr>
          <a:xfrm>
            <a:off x="1002301" y="6292860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49" name="Text 2"/>
          <p:cNvSpPr txBox="1"/>
          <p:nvPr/>
        </p:nvSpPr>
        <p:spPr>
          <a:xfrm>
            <a:off x="834109" y="3959887"/>
            <a:ext cx="3278049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Выделение контуров</a:t>
            </a:r>
          </a:p>
        </p:txBody>
      </p:sp>
      <p:sp>
        <p:nvSpPr>
          <p:cNvPr id="650" name="Text 3"/>
          <p:cNvSpPr txBox="1"/>
          <p:nvPr/>
        </p:nvSpPr>
        <p:spPr>
          <a:xfrm>
            <a:off x="834109" y="4572153"/>
            <a:ext cx="4460373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Canny, Sobel - основываются на сглаживании как шаге предобработки</a:t>
            </a:r>
          </a:p>
        </p:txBody>
      </p:sp>
      <p:sp>
        <p:nvSpPr>
          <p:cNvPr id="651" name="Shape 4"/>
          <p:cNvSpPr/>
          <p:nvPr/>
        </p:nvSpPr>
        <p:spPr>
          <a:xfrm>
            <a:off x="5577650" y="3959887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52" name="Text 5"/>
          <p:cNvSpPr txBox="1"/>
          <p:nvPr/>
        </p:nvSpPr>
        <p:spPr>
          <a:xfrm>
            <a:off x="6356249" y="3959887"/>
            <a:ext cx="4460372" cy="86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Описание и сопоставление признаков</a:t>
            </a:r>
          </a:p>
        </p:txBody>
      </p:sp>
      <p:sp>
        <p:nvSpPr>
          <p:cNvPr id="653" name="Text 6"/>
          <p:cNvSpPr txBox="1"/>
          <p:nvPr/>
        </p:nvSpPr>
        <p:spPr>
          <a:xfrm>
            <a:off x="6356249" y="5456884"/>
            <a:ext cx="4460372" cy="87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SIFT, ORB - улучшаются при подаче "очищенных" изображений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Отличия обработки изображений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0039">
              <a:lnSpc>
                <a:spcPts val="4800"/>
              </a:lnSpc>
              <a:defRPr sz="3780">
                <a:solidFill>
                  <a:srgbClr val="201B18"/>
                </a:solidFill>
              </a:defRPr>
            </a:pPr>
            <a:r>
              <a:t>Отличия обработки изображений </a:t>
            </a:r>
          </a:p>
          <a:p>
            <a:pPr defTabSz="320039">
              <a:lnSpc>
                <a:spcPts val="4800"/>
              </a:lnSpc>
              <a:defRPr sz="3780">
                <a:solidFill>
                  <a:srgbClr val="201B18"/>
                </a:solidFill>
              </a:defRPr>
            </a:pPr>
            <a:r>
              <a:t>от компьютерного зрения</a:t>
            </a:r>
          </a:p>
        </p:txBody>
      </p:sp>
      <p:sp>
        <p:nvSpPr>
          <p:cNvPr id="376" name="Text 1"/>
          <p:cNvSpPr txBox="1"/>
          <p:nvPr/>
        </p:nvSpPr>
        <p:spPr>
          <a:xfrm>
            <a:off x="686704" y="4123644"/>
            <a:ext cx="452422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latin typeface="MTS Wide Regular"/>
                <a:ea typeface="MTS Wide Regular"/>
                <a:cs typeface="MTS Wide Regular"/>
                <a:sym typeface="MTS Wide Regular"/>
              </a:defRPr>
            </a:lvl1pPr>
          </a:lstStyle>
          <a:p>
            <a:pPr/>
            <a:r>
              <a:t>Обработка изображений</a:t>
            </a:r>
          </a:p>
        </p:txBody>
      </p:sp>
      <p:sp>
        <p:nvSpPr>
          <p:cNvPr id="377" name="Text 2"/>
          <p:cNvSpPr txBox="1"/>
          <p:nvPr/>
        </p:nvSpPr>
        <p:spPr>
          <a:xfrm>
            <a:off x="686704" y="4849177"/>
            <a:ext cx="7796251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latin typeface="MTS Wide Regular"/>
                <a:ea typeface="MTS Wide Regular"/>
                <a:cs typeface="MTS Wide Regular"/>
                <a:sym typeface="MTS Wide Regular"/>
              </a:defRPr>
            </a:lvl1pPr>
          </a:lstStyle>
          <a:p>
            <a:pPr/>
            <a:r>
              <a:t>Сосредоточена на низкоуровневых операциях с пикселями (свёртка, изменение цветового канала, выравнивание гистограммы)</a:t>
            </a:r>
          </a:p>
        </p:txBody>
      </p:sp>
      <p:sp>
        <p:nvSpPr>
          <p:cNvPr id="378" name="Text 3"/>
          <p:cNvSpPr txBox="1"/>
          <p:nvPr/>
        </p:nvSpPr>
        <p:spPr>
          <a:xfrm>
            <a:off x="9183365" y="4123644"/>
            <a:ext cx="4050386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latin typeface="MTS Wide Regular"/>
                <a:ea typeface="MTS Wide Regular"/>
                <a:cs typeface="MTS Wide Regular"/>
                <a:sym typeface="MTS Wide Regular"/>
              </a:defRPr>
            </a:lvl1pPr>
          </a:lstStyle>
          <a:p>
            <a:pPr/>
            <a:r>
              <a:t>Компьютерное зрение</a:t>
            </a:r>
          </a:p>
        </p:txBody>
      </p:sp>
      <p:sp>
        <p:nvSpPr>
          <p:cNvPr id="379" name="Text 4"/>
          <p:cNvSpPr txBox="1"/>
          <p:nvPr/>
        </p:nvSpPr>
        <p:spPr>
          <a:xfrm>
            <a:off x="9183365" y="4849177"/>
            <a:ext cx="7796251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latin typeface="MTS Wide Regular"/>
                <a:ea typeface="MTS Wide Regular"/>
                <a:cs typeface="MTS Wide Regular"/>
                <a:sym typeface="MTS Wide Regular"/>
              </a:defRPr>
            </a:lvl1pPr>
          </a:lstStyle>
          <a:p>
            <a:pPr/>
            <a:r>
              <a:t>Ставит высокоуровневые цели: опознание человека в кадре, понимание сцены, определение расстояния до объекта, распознавание жестов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Частотное представление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10895">
              <a:lnSpc>
                <a:spcPts val="4600"/>
              </a:lnSpc>
              <a:defRPr sz="3672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Частотное представление </a:t>
            </a:r>
          </a:p>
          <a:p>
            <a:pPr defTabSz="310895">
              <a:lnSpc>
                <a:spcPts val="4600"/>
              </a:lnSpc>
              <a:defRPr sz="3672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изображения</a:t>
            </a:r>
          </a:p>
        </p:txBody>
      </p:sp>
      <p:pic>
        <p:nvPicPr>
          <p:cNvPr id="382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211" y="2460808"/>
            <a:ext cx="6141541" cy="5352686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1"/>
          <p:cNvSpPr/>
          <p:nvPr/>
        </p:nvSpPr>
        <p:spPr>
          <a:xfrm>
            <a:off x="7303692" y="2764616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84" name="Text 2"/>
          <p:cNvSpPr txBox="1"/>
          <p:nvPr/>
        </p:nvSpPr>
        <p:spPr>
          <a:xfrm>
            <a:off x="8082291" y="2764616"/>
            <a:ext cx="3183282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Двумерная функция</a:t>
            </a:r>
          </a:p>
        </p:txBody>
      </p:sp>
      <p:sp>
        <p:nvSpPr>
          <p:cNvPr id="385" name="Text 3"/>
          <p:cNvSpPr txBox="1"/>
          <p:nvPr/>
        </p:nvSpPr>
        <p:spPr>
          <a:xfrm>
            <a:off x="8082291" y="3376883"/>
            <a:ext cx="3796825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Изображение как функция I(x, y), где x, y - координаты, I - интенсивность</a:t>
            </a:r>
          </a:p>
        </p:txBody>
      </p:sp>
      <p:sp>
        <p:nvSpPr>
          <p:cNvPr id="386" name="Shape 4"/>
          <p:cNvSpPr/>
          <p:nvPr/>
        </p:nvSpPr>
        <p:spPr>
          <a:xfrm>
            <a:off x="12162283" y="2764616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87" name="Text 5"/>
          <p:cNvSpPr txBox="1"/>
          <p:nvPr/>
        </p:nvSpPr>
        <p:spPr>
          <a:xfrm>
            <a:off x="12940882" y="2764616"/>
            <a:ext cx="3796825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Преобразование Фурье</a:t>
            </a:r>
          </a:p>
        </p:txBody>
      </p:sp>
      <p:sp>
        <p:nvSpPr>
          <p:cNvPr id="388" name="Text 6"/>
          <p:cNvSpPr txBox="1"/>
          <p:nvPr/>
        </p:nvSpPr>
        <p:spPr>
          <a:xfrm>
            <a:off x="12940882" y="3819249"/>
            <a:ext cx="379682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Вычисляет вклад каждой частоты (u, v) в изображение</a:t>
            </a:r>
          </a:p>
        </p:txBody>
      </p:sp>
      <p:sp>
        <p:nvSpPr>
          <p:cNvPr id="389" name="Shape 7"/>
          <p:cNvSpPr/>
          <p:nvPr/>
        </p:nvSpPr>
        <p:spPr>
          <a:xfrm>
            <a:off x="7303692" y="5780165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90" name="Text 8"/>
          <p:cNvSpPr txBox="1"/>
          <p:nvPr/>
        </p:nvSpPr>
        <p:spPr>
          <a:xfrm>
            <a:off x="8082291" y="5780165"/>
            <a:ext cx="4147796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Низкие и высокие частоты</a:t>
            </a:r>
          </a:p>
        </p:txBody>
      </p:sp>
      <p:sp>
        <p:nvSpPr>
          <p:cNvPr id="391" name="Text 9"/>
          <p:cNvSpPr txBox="1"/>
          <p:nvPr/>
        </p:nvSpPr>
        <p:spPr>
          <a:xfrm>
            <a:off x="8082292" y="6392432"/>
            <a:ext cx="8655264" cy="42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Низкие отвечают за плавные изменения, высокие - за резкие переходы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Линейная и нелинейная фильтр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Линейная и нелинейная фильтрация</a:t>
            </a:r>
          </a:p>
        </p:txBody>
      </p:sp>
      <p:sp>
        <p:nvSpPr>
          <p:cNvPr id="394" name="Text 1"/>
          <p:cNvSpPr txBox="1"/>
          <p:nvPr/>
        </p:nvSpPr>
        <p:spPr>
          <a:xfrm>
            <a:off x="997544" y="3567809"/>
            <a:ext cx="350291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Линейная фильтрация</a:t>
            </a:r>
          </a:p>
        </p:txBody>
      </p:sp>
      <p:sp>
        <p:nvSpPr>
          <p:cNvPr id="395" name="Text 2"/>
          <p:cNvSpPr txBox="1"/>
          <p:nvPr/>
        </p:nvSpPr>
        <p:spPr>
          <a:xfrm>
            <a:off x="997544" y="4293343"/>
            <a:ext cx="7796251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Результат - линейная комбинация значений пикселей. Примеры: бокс-фильтр, гауссово сглаживание, лапласиан, оператор Собеля</a:t>
            </a:r>
          </a:p>
        </p:txBody>
      </p:sp>
      <p:sp>
        <p:nvSpPr>
          <p:cNvPr id="396" name="Text 3"/>
          <p:cNvSpPr txBox="1"/>
          <p:nvPr/>
        </p:nvSpPr>
        <p:spPr>
          <a:xfrm>
            <a:off x="9494205" y="3567809"/>
            <a:ext cx="3870098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Нелинейная фильтрация</a:t>
            </a:r>
          </a:p>
        </p:txBody>
      </p:sp>
      <p:sp>
        <p:nvSpPr>
          <p:cNvPr id="397" name="Text 4"/>
          <p:cNvSpPr txBox="1"/>
          <p:nvPr/>
        </p:nvSpPr>
        <p:spPr>
          <a:xfrm>
            <a:off x="9494205" y="4293343"/>
            <a:ext cx="7796251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Результат зависит от порядка значений. Пример: медианный фильтр. Позволяет "аккуратнее" убирать шум и сохранять контуры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глаживание изображен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Сглаживание изображений</a:t>
            </a:r>
          </a:p>
        </p:txBody>
      </p:sp>
      <p:pic>
        <p:nvPicPr>
          <p:cNvPr id="400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359" y="2944050"/>
            <a:ext cx="6141393" cy="438605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1"/>
          <p:cNvSpPr/>
          <p:nvPr/>
        </p:nvSpPr>
        <p:spPr>
          <a:xfrm>
            <a:off x="7851834" y="3900131"/>
            <a:ext cx="495432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02" name="Text 2"/>
          <p:cNvSpPr txBox="1"/>
          <p:nvPr/>
        </p:nvSpPr>
        <p:spPr>
          <a:xfrm>
            <a:off x="7999240" y="2870289"/>
            <a:ext cx="2920442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Цели сглаживания</a:t>
            </a:r>
          </a:p>
        </p:txBody>
      </p:sp>
      <p:sp>
        <p:nvSpPr>
          <p:cNvPr id="403" name="Text 3"/>
          <p:cNvSpPr txBox="1"/>
          <p:nvPr/>
        </p:nvSpPr>
        <p:spPr>
          <a:xfrm>
            <a:off x="7999240" y="3482555"/>
            <a:ext cx="3796824" cy="1761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Уменьшение шума, предварительная обработка, улучшение визуального качества</a:t>
            </a:r>
          </a:p>
        </p:txBody>
      </p:sp>
      <p:sp>
        <p:nvSpPr>
          <p:cNvPr id="404" name="Shape 4"/>
          <p:cNvSpPr/>
          <p:nvPr/>
        </p:nvSpPr>
        <p:spPr>
          <a:xfrm>
            <a:off x="12079231" y="2870289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05" name="Text 5"/>
          <p:cNvSpPr txBox="1"/>
          <p:nvPr/>
        </p:nvSpPr>
        <p:spPr>
          <a:xfrm>
            <a:off x="12857831" y="2870289"/>
            <a:ext cx="379682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Box Filter (Mean Filter)</a:t>
            </a:r>
          </a:p>
        </p:txBody>
      </p:sp>
      <p:sp>
        <p:nvSpPr>
          <p:cNvPr id="406" name="Text 6"/>
          <p:cNvSpPr txBox="1"/>
          <p:nvPr/>
        </p:nvSpPr>
        <p:spPr>
          <a:xfrm>
            <a:off x="12857831" y="3924921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Простое среднее в скользящем окне. Быстрый, но может размывать границы</a:t>
            </a:r>
          </a:p>
        </p:txBody>
      </p:sp>
      <p:sp>
        <p:nvSpPr>
          <p:cNvPr id="407" name="Shape 7"/>
          <p:cNvSpPr/>
          <p:nvPr/>
        </p:nvSpPr>
        <p:spPr>
          <a:xfrm>
            <a:off x="7851834" y="7368747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08" name="Text 8"/>
          <p:cNvSpPr txBox="1"/>
          <p:nvPr/>
        </p:nvSpPr>
        <p:spPr>
          <a:xfrm>
            <a:off x="7999240" y="6338906"/>
            <a:ext cx="2241551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504C49"/>
                </a:solidFill>
              </a:defRPr>
            </a:lvl1pPr>
          </a:lstStyle>
          <a:p>
            <a:pPr/>
            <a:r>
              <a:t>Gaussian Filter</a:t>
            </a:r>
          </a:p>
        </p:txBody>
      </p:sp>
      <p:sp>
        <p:nvSpPr>
          <p:cNvPr id="409" name="Text 9"/>
          <p:cNvSpPr txBox="1"/>
          <p:nvPr/>
        </p:nvSpPr>
        <p:spPr>
          <a:xfrm>
            <a:off x="7999240" y="6951172"/>
            <a:ext cx="865526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pPr/>
            <a:r>
              <a:t>Использует функцию Гаусса. Контролируемое размытие через параметр 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Медианный фильт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Медианный фильтр</a:t>
            </a:r>
          </a:p>
        </p:txBody>
      </p:sp>
      <p:pic>
        <p:nvPicPr>
          <p:cNvPr id="412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1248" y="3169247"/>
            <a:ext cx="6141392" cy="3935659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1"/>
          <p:cNvSpPr/>
          <p:nvPr/>
        </p:nvSpPr>
        <p:spPr>
          <a:xfrm>
            <a:off x="1002301" y="3905333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14" name="Text 2"/>
          <p:cNvSpPr txBox="1"/>
          <p:nvPr/>
        </p:nvSpPr>
        <p:spPr>
          <a:xfrm>
            <a:off x="950382" y="3107710"/>
            <a:ext cx="262656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Принцип работы</a:t>
            </a:r>
          </a:p>
        </p:txBody>
      </p:sp>
      <p:sp>
        <p:nvSpPr>
          <p:cNvPr id="415" name="Text 3"/>
          <p:cNvSpPr txBox="1"/>
          <p:nvPr/>
        </p:nvSpPr>
        <p:spPr>
          <a:xfrm>
            <a:off x="950382" y="3719978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Выбирает медиану из пикселей в окне вместо среднего</a:t>
            </a:r>
          </a:p>
        </p:txBody>
      </p:sp>
      <p:sp>
        <p:nvSpPr>
          <p:cNvPr id="416" name="Shape 4"/>
          <p:cNvSpPr/>
          <p:nvPr/>
        </p:nvSpPr>
        <p:spPr>
          <a:xfrm>
            <a:off x="5030374" y="3107710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17" name="Text 5"/>
          <p:cNvSpPr txBox="1"/>
          <p:nvPr/>
        </p:nvSpPr>
        <p:spPr>
          <a:xfrm>
            <a:off x="5808973" y="3107710"/>
            <a:ext cx="2362734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Преимущества</a:t>
            </a:r>
          </a:p>
        </p:txBody>
      </p:sp>
      <p:sp>
        <p:nvSpPr>
          <p:cNvPr id="418" name="Text 6"/>
          <p:cNvSpPr txBox="1"/>
          <p:nvPr/>
        </p:nvSpPr>
        <p:spPr>
          <a:xfrm>
            <a:off x="5808973" y="3719978"/>
            <a:ext cx="3796824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Идеально подходит для шума "соль и перец", сохраняет края объектов</a:t>
            </a:r>
          </a:p>
        </p:txBody>
      </p:sp>
      <p:sp>
        <p:nvSpPr>
          <p:cNvPr id="419" name="Shape 7"/>
          <p:cNvSpPr/>
          <p:nvPr/>
        </p:nvSpPr>
        <p:spPr>
          <a:xfrm>
            <a:off x="1002301" y="6478516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20" name="Text 8"/>
          <p:cNvSpPr txBox="1"/>
          <p:nvPr/>
        </p:nvSpPr>
        <p:spPr>
          <a:xfrm>
            <a:off x="950382" y="5680894"/>
            <a:ext cx="2083715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Ограничения</a:t>
            </a:r>
          </a:p>
        </p:txBody>
      </p:sp>
      <p:sp>
        <p:nvSpPr>
          <p:cNvPr id="421" name="Text 9"/>
          <p:cNvSpPr txBox="1"/>
          <p:nvPr/>
        </p:nvSpPr>
        <p:spPr>
          <a:xfrm>
            <a:off x="950382" y="6293159"/>
            <a:ext cx="8655265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При больших окнах может искажать мелкие детали, формируя "лесенки"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овышение резк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Повышение резкости</a:t>
            </a:r>
          </a:p>
        </p:txBody>
      </p:sp>
      <p:pic>
        <p:nvPicPr>
          <p:cNvPr id="42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243" y="1031157"/>
            <a:ext cx="5474658" cy="8211986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1"/>
          <p:cNvSpPr/>
          <p:nvPr/>
        </p:nvSpPr>
        <p:spPr>
          <a:xfrm>
            <a:off x="520600" y="3596273"/>
            <a:ext cx="495433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26" name="Text 2"/>
          <p:cNvSpPr txBox="1"/>
          <p:nvPr/>
        </p:nvSpPr>
        <p:spPr>
          <a:xfrm>
            <a:off x="1299199" y="3596273"/>
            <a:ext cx="2652980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Unsharp Masking</a:t>
            </a:r>
          </a:p>
        </p:txBody>
      </p:sp>
      <p:sp>
        <p:nvSpPr>
          <p:cNvPr id="427" name="Text 3"/>
          <p:cNvSpPr txBox="1"/>
          <p:nvPr/>
        </p:nvSpPr>
        <p:spPr>
          <a:xfrm>
            <a:off x="1299199" y="4208540"/>
            <a:ext cx="3796824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Вычитает размытую версию из оригинала и добавляет разницу обратно</a:t>
            </a:r>
          </a:p>
        </p:txBody>
      </p:sp>
      <p:sp>
        <p:nvSpPr>
          <p:cNvPr id="428" name="Shape 4"/>
          <p:cNvSpPr/>
          <p:nvPr/>
        </p:nvSpPr>
        <p:spPr>
          <a:xfrm>
            <a:off x="5379191" y="3596273"/>
            <a:ext cx="495432" cy="495433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29" name="Text 5"/>
          <p:cNvSpPr txBox="1"/>
          <p:nvPr/>
        </p:nvSpPr>
        <p:spPr>
          <a:xfrm>
            <a:off x="6157790" y="3596273"/>
            <a:ext cx="1458317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Формула</a:t>
            </a:r>
          </a:p>
        </p:txBody>
      </p:sp>
      <p:sp>
        <p:nvSpPr>
          <p:cNvPr id="430" name="Text 6"/>
          <p:cNvSpPr txBox="1"/>
          <p:nvPr/>
        </p:nvSpPr>
        <p:spPr>
          <a:xfrm>
            <a:off x="6157790" y="4208540"/>
            <a:ext cx="3796824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I_sharpened = I + α * (I - blurred(I)), где α контролирует силу эффекта</a:t>
            </a:r>
          </a:p>
        </p:txBody>
      </p:sp>
      <p:sp>
        <p:nvSpPr>
          <p:cNvPr id="431" name="Shape 7"/>
          <p:cNvSpPr/>
          <p:nvPr/>
        </p:nvSpPr>
        <p:spPr>
          <a:xfrm>
            <a:off x="520600" y="6169456"/>
            <a:ext cx="495433" cy="495432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32" name="Text 8"/>
          <p:cNvSpPr txBox="1"/>
          <p:nvPr/>
        </p:nvSpPr>
        <p:spPr>
          <a:xfrm>
            <a:off x="1299199" y="6169456"/>
            <a:ext cx="1981353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Применение</a:t>
            </a:r>
          </a:p>
        </p:txBody>
      </p:sp>
      <p:sp>
        <p:nvSpPr>
          <p:cNvPr id="433" name="Text 9"/>
          <p:cNvSpPr txBox="1"/>
          <p:nvPr/>
        </p:nvSpPr>
        <p:spPr>
          <a:xfrm>
            <a:off x="1299199" y="6781723"/>
            <a:ext cx="6348731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Усиление контуров и деталей, но может усилить шум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Свёрточные ядра для резк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pPr/>
            <a:r>
              <a:t>Свёрточные ядра для резкости</a:t>
            </a:r>
          </a:p>
        </p:txBody>
      </p:sp>
      <p:sp>
        <p:nvSpPr>
          <p:cNvPr id="436" name="Text 1"/>
          <p:cNvSpPr txBox="1"/>
          <p:nvPr/>
        </p:nvSpPr>
        <p:spPr>
          <a:xfrm>
            <a:off x="997544" y="4192992"/>
            <a:ext cx="2943887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Оператор Лапласа</a:t>
            </a:r>
          </a:p>
        </p:txBody>
      </p:sp>
      <p:sp>
        <p:nvSpPr>
          <p:cNvPr id="437" name="Text 2"/>
          <p:cNvSpPr txBox="1"/>
          <p:nvPr/>
        </p:nvSpPr>
        <p:spPr>
          <a:xfrm>
            <a:off x="997544" y="4918525"/>
            <a:ext cx="7796251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Выделяет резкие изменения яркости. Пример ядра: [0 1 0; 1 -4 1; 0 1 0] или [1 1 1; 1 -8 1; 1 1 1]</a:t>
            </a:r>
          </a:p>
        </p:txBody>
      </p:sp>
      <p:sp>
        <p:nvSpPr>
          <p:cNvPr id="438" name="Text 3"/>
          <p:cNvSpPr txBox="1"/>
          <p:nvPr/>
        </p:nvSpPr>
        <p:spPr>
          <a:xfrm>
            <a:off x="9494205" y="4192992"/>
            <a:ext cx="2849779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pPr/>
            <a:r>
              <a:t>Укрепление краёв</a:t>
            </a:r>
          </a:p>
        </p:txBody>
      </p:sp>
      <p:sp>
        <p:nvSpPr>
          <p:cNvPr id="439" name="Text 4"/>
          <p:cNvSpPr txBox="1"/>
          <p:nvPr/>
        </p:nvSpPr>
        <p:spPr>
          <a:xfrm>
            <a:off x="9494205" y="4918525"/>
            <a:ext cx="7796251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pPr/>
            <a:r>
              <a:t>Подчёркивает разность между центром и соседями. Пример ядра: [0 -1 0; -1 5 -1; 0 -1 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1-22">
  <a:themeElements>
    <a:clrScheme name="Тема1-22">
      <a:dk1>
        <a:srgbClr val="000000"/>
      </a:dk1>
      <a:lt1>
        <a:srgbClr val="E1EEFA"/>
      </a:lt1>
      <a:dk2>
        <a:srgbClr val="A7A7A7"/>
      </a:dk2>
      <a:lt2>
        <a:srgbClr val="535353"/>
      </a:lt2>
      <a:accent1>
        <a:srgbClr val="F77BF7"/>
      </a:accent1>
      <a:accent2>
        <a:srgbClr val="04CFFF"/>
      </a:accent2>
      <a:accent3>
        <a:srgbClr val="CEFFA6"/>
      </a:accent3>
      <a:accent4>
        <a:srgbClr val="9557E5"/>
      </a:accent4>
      <a:accent5>
        <a:srgbClr val="007EE8"/>
      </a:accent5>
      <a:accent6>
        <a:srgbClr val="FF0032"/>
      </a:accent6>
      <a:hlink>
        <a:srgbClr val="0000FF"/>
      </a:hlink>
      <a:folHlink>
        <a:srgbClr val="FF00FF"/>
      </a:folHlink>
    </a:clrScheme>
    <a:fontScheme name="Тема1-2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1-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1-22">
  <a:themeElements>
    <a:clrScheme name="Тема1-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77BF7"/>
      </a:accent1>
      <a:accent2>
        <a:srgbClr val="04CFFF"/>
      </a:accent2>
      <a:accent3>
        <a:srgbClr val="CEFFA6"/>
      </a:accent3>
      <a:accent4>
        <a:srgbClr val="9557E5"/>
      </a:accent4>
      <a:accent5>
        <a:srgbClr val="007EE8"/>
      </a:accent5>
      <a:accent6>
        <a:srgbClr val="FF0032"/>
      </a:accent6>
      <a:hlink>
        <a:srgbClr val="0000FF"/>
      </a:hlink>
      <a:folHlink>
        <a:srgbClr val="FF00FF"/>
      </a:folHlink>
    </a:clrScheme>
    <a:fontScheme name="Тема1-2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1-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