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61" r:id="rId6"/>
    <p:sldId id="257" r:id="rId7"/>
    <p:sldId id="258" r:id="rId8"/>
    <p:sldId id="262" r:id="rId9"/>
    <p:sldId id="264" r:id="rId10"/>
    <p:sldId id="263" r:id="rId11"/>
    <p:sldId id="259" r:id="rId12"/>
    <p:sldId id="26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63" autoAdjust="0"/>
    <p:restoredTop sz="94660"/>
  </p:normalViewPr>
  <p:slideViewPr>
    <p:cSldViewPr>
      <p:cViewPr>
        <p:scale>
          <a:sx n="100" d="100"/>
          <a:sy n="100" d="100"/>
        </p:scale>
        <p:origin x="1020"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C2C29-7B47-4372-966B-1DDD15E36740}" type="datetimeFigureOut">
              <a:rPr lang="en-US" smtClean="0"/>
              <a:t>6/19/2015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4A800-8EB7-41C0-B460-4AC72CDAC008}" type="slidenum">
              <a:rPr lang="en-US" smtClean="0"/>
              <a:t>‹#›</a:t>
            </a:fld>
            <a:endParaRPr lang="en-US"/>
          </a:p>
        </p:txBody>
      </p:sp>
    </p:spTree>
    <p:extLst>
      <p:ext uri="{BB962C8B-B14F-4D97-AF65-F5344CB8AC3E}">
        <p14:creationId xmlns:p14="http://schemas.microsoft.com/office/powerpoint/2010/main" val="427012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6/19/2015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334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6/19/2015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5447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65A08F-B81B-480D-A4D4-B1597EB0C00E}"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15085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5A08F-B81B-480D-A4D4-B1597EB0C00E}"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62163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5A08F-B81B-480D-A4D4-B1597EB0C00E}"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4090837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1189177"/>
            <a:ext cx="8741880" cy="2018835"/>
          </a:xfrm>
        </p:spPr>
        <p:txBody>
          <a:bodyPr/>
          <a:lstStyle>
            <a:lvl1pPr marL="0" indent="0">
              <a:buNone/>
              <a:defRPr>
                <a:gradFill>
                  <a:gsLst>
                    <a:gs pos="2920">
                      <a:schemeClr val="tx2"/>
                    </a:gs>
                    <a:gs pos="39000">
                      <a:schemeClr val="tx2"/>
                    </a:gs>
                  </a:gsLst>
                  <a:lin ang="5400000" scaled="0"/>
                </a:gradFill>
              </a:defRPr>
            </a:lvl1pPr>
            <a:lvl2pPr marL="21007" indent="0">
              <a:buNone/>
              <a:defRPr sz="1471"/>
            </a:lvl2pPr>
            <a:lvl3pPr marL="164556" indent="0">
              <a:buNone/>
              <a:defRPr sz="1471"/>
            </a:lvl3pPr>
            <a:lvl4pPr marL="350120" indent="0">
              <a:buNone/>
              <a:defRPr sz="1324"/>
            </a:lvl4pPr>
            <a:lvl5pPr marL="543851"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445723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5A08F-B81B-480D-A4D4-B1597EB0C00E}"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73252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65A08F-B81B-480D-A4D4-B1597EB0C00E}"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191677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65A08F-B81B-480D-A4D4-B1597EB0C00E}" type="datetimeFigureOut">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216812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65A08F-B81B-480D-A4D4-B1597EB0C00E}" type="datetimeFigureOut">
              <a:rPr lang="en-US" smtClean="0"/>
              <a:t>6/19/2015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39089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65A08F-B81B-480D-A4D4-B1597EB0C00E}" type="datetimeFigureOut">
              <a:rPr lang="en-US" smtClean="0"/>
              <a:t>6/19/2015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153149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5A08F-B81B-480D-A4D4-B1597EB0C00E}" type="datetimeFigureOut">
              <a:rPr lang="en-US" smtClean="0"/>
              <a:t>6/19/2015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84678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65A08F-B81B-480D-A4D4-B1597EB0C00E}" type="datetimeFigureOut">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167861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65A08F-B81B-480D-A4D4-B1597EB0C00E}" type="datetimeFigureOut">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283499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5A08F-B81B-480D-A4D4-B1597EB0C00E}" type="datetimeFigureOut">
              <a:rPr lang="en-US" smtClean="0"/>
              <a:t>6/19/2015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54458-B469-467A-8927-36A02E0E05B1}" type="slidenum">
              <a:rPr lang="en-US" smtClean="0"/>
              <a:t>‹#›</a:t>
            </a:fld>
            <a:endParaRPr lang="en-US"/>
          </a:p>
        </p:txBody>
      </p:sp>
    </p:spTree>
    <p:extLst>
      <p:ext uri="{BB962C8B-B14F-4D97-AF65-F5344CB8AC3E}">
        <p14:creationId xmlns:p14="http://schemas.microsoft.com/office/powerpoint/2010/main" val="3961670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1.jpg"/><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3200400" y="762000"/>
            <a:ext cx="5638800" cy="586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400" dirty="0" smtClean="0">
                <a:solidFill>
                  <a:schemeClr val="tx1"/>
                </a:solidFill>
              </a:rPr>
              <a:t>Resource Group</a:t>
            </a:r>
            <a:endParaRPr lang="en-US" sz="2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954" y="3427109"/>
            <a:ext cx="780290" cy="78029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5207" y="2000849"/>
            <a:ext cx="780290" cy="780290"/>
          </a:xfrm>
          <a:prstGeom prst="rect">
            <a:avLst/>
          </a:prstGeom>
        </p:spPr>
      </p:pic>
      <p:sp>
        <p:nvSpPr>
          <p:cNvPr id="28" name="TextBox 27"/>
          <p:cNvSpPr txBox="1"/>
          <p:nvPr/>
        </p:nvSpPr>
        <p:spPr>
          <a:xfrm>
            <a:off x="6804839" y="4207399"/>
            <a:ext cx="1956101" cy="523220"/>
          </a:xfrm>
          <a:prstGeom prst="rect">
            <a:avLst/>
          </a:prstGeom>
          <a:noFill/>
          <a:ln>
            <a:noFill/>
          </a:ln>
        </p:spPr>
        <p:txBody>
          <a:bodyPr wrap="square" rtlCol="0">
            <a:spAutoFit/>
          </a:bodyPr>
          <a:lstStyle/>
          <a:p>
            <a:r>
              <a:rPr lang="en-US" sz="1400" dirty="0" smtClean="0"/>
              <a:t>API app configured “Public (authenticated)”</a:t>
            </a:r>
          </a:p>
        </p:txBody>
      </p:sp>
      <p:sp>
        <p:nvSpPr>
          <p:cNvPr id="29" name="TextBox 28"/>
          <p:cNvSpPr txBox="1"/>
          <p:nvPr/>
        </p:nvSpPr>
        <p:spPr>
          <a:xfrm>
            <a:off x="7197856" y="2706222"/>
            <a:ext cx="1170066" cy="307777"/>
          </a:xfrm>
          <a:prstGeom prst="rect">
            <a:avLst/>
          </a:prstGeom>
          <a:noFill/>
          <a:ln>
            <a:noFill/>
          </a:ln>
        </p:spPr>
        <p:txBody>
          <a:bodyPr wrap="square" rtlCol="0">
            <a:spAutoFit/>
          </a:bodyPr>
          <a:lstStyle/>
          <a:p>
            <a:r>
              <a:rPr lang="en-US" sz="1400" dirty="0" smtClean="0"/>
              <a:t>Mobile app</a:t>
            </a: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9589" y="4101639"/>
            <a:ext cx="780290" cy="780290"/>
          </a:xfrm>
          <a:prstGeom prst="rect">
            <a:avLst/>
          </a:prstGeom>
        </p:spPr>
      </p:pic>
      <p:sp>
        <p:nvSpPr>
          <p:cNvPr id="31" name="TextBox 30"/>
          <p:cNvSpPr txBox="1"/>
          <p:nvPr/>
        </p:nvSpPr>
        <p:spPr>
          <a:xfrm>
            <a:off x="3458089" y="4876144"/>
            <a:ext cx="1103380" cy="307777"/>
          </a:xfrm>
          <a:prstGeom prst="rect">
            <a:avLst/>
          </a:prstGeom>
          <a:noFill/>
          <a:ln>
            <a:noFill/>
          </a:ln>
        </p:spPr>
        <p:txBody>
          <a:bodyPr wrap="square" rtlCol="0">
            <a:spAutoFit/>
          </a:bodyPr>
          <a:lstStyle/>
          <a:p>
            <a:r>
              <a:rPr lang="en-US" sz="1400" dirty="0" smtClean="0"/>
              <a:t>Gateway</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88957" y="2646819"/>
            <a:ext cx="780290" cy="780290"/>
          </a:xfrm>
          <a:prstGeom prst="rect">
            <a:avLst/>
          </a:prstGeom>
        </p:spPr>
      </p:pic>
      <p:sp>
        <p:nvSpPr>
          <p:cNvPr id="48" name="TextBox 47"/>
          <p:cNvSpPr txBox="1"/>
          <p:nvPr/>
        </p:nvSpPr>
        <p:spPr>
          <a:xfrm>
            <a:off x="569706" y="2755780"/>
            <a:ext cx="1761909" cy="307777"/>
          </a:xfrm>
          <a:prstGeom prst="rect">
            <a:avLst/>
          </a:prstGeom>
          <a:noFill/>
          <a:ln>
            <a:noFill/>
          </a:ln>
        </p:spPr>
        <p:txBody>
          <a:bodyPr wrap="square" rtlCol="0">
            <a:spAutoFit/>
          </a:bodyPr>
          <a:lstStyle/>
          <a:p>
            <a:r>
              <a:rPr lang="en-US" sz="1400" dirty="0" smtClean="0"/>
              <a:t>HTTP requests</a:t>
            </a:r>
          </a:p>
        </p:txBody>
      </p:sp>
      <p:cxnSp>
        <p:nvCxnSpPr>
          <p:cNvPr id="55" name="Straight Arrow Connector 54"/>
          <p:cNvCxnSpPr>
            <a:stCxn id="14" idx="3"/>
            <a:endCxn id="30" idx="1"/>
          </p:cNvCxnSpPr>
          <p:nvPr/>
        </p:nvCxnSpPr>
        <p:spPr>
          <a:xfrm>
            <a:off x="2569247" y="3036964"/>
            <a:ext cx="1460342" cy="145482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rot="2617574">
            <a:off x="2607077" y="3541813"/>
            <a:ext cx="1744764" cy="307777"/>
          </a:xfrm>
          <a:prstGeom prst="rect">
            <a:avLst/>
          </a:prstGeom>
          <a:noFill/>
          <a:ln>
            <a:noFill/>
          </a:ln>
        </p:spPr>
        <p:txBody>
          <a:bodyPr wrap="square" rtlCol="0">
            <a:spAutoFit/>
          </a:bodyPr>
          <a:lstStyle/>
          <a:p>
            <a:r>
              <a:rPr lang="en-US" sz="1400" dirty="0" smtClean="0"/>
              <a:t>All API app requests,</a:t>
            </a:r>
          </a:p>
        </p:txBody>
      </p:sp>
      <p:sp>
        <p:nvSpPr>
          <p:cNvPr id="62" name="TextBox 61"/>
          <p:cNvSpPr txBox="1"/>
          <p:nvPr/>
        </p:nvSpPr>
        <p:spPr>
          <a:xfrm>
            <a:off x="1080667" y="140672"/>
            <a:ext cx="7964613" cy="584775"/>
          </a:xfrm>
          <a:prstGeom prst="rect">
            <a:avLst/>
          </a:prstGeom>
          <a:noFill/>
          <a:ln>
            <a:noFill/>
          </a:ln>
        </p:spPr>
        <p:txBody>
          <a:bodyPr wrap="square" rtlCol="0">
            <a:spAutoFit/>
          </a:bodyPr>
          <a:lstStyle/>
          <a:p>
            <a:r>
              <a:rPr lang="en-US" sz="3200" dirty="0" smtClean="0"/>
              <a:t>Gateway configured for authentication</a:t>
            </a:r>
          </a:p>
        </p:txBody>
      </p:sp>
      <p:cxnSp>
        <p:nvCxnSpPr>
          <p:cNvPr id="64" name="Straight Arrow Connector 63"/>
          <p:cNvCxnSpPr>
            <a:stCxn id="30" idx="3"/>
            <a:endCxn id="3" idx="1"/>
          </p:cNvCxnSpPr>
          <p:nvPr/>
        </p:nvCxnSpPr>
        <p:spPr>
          <a:xfrm flipV="1">
            <a:off x="4809879" y="3817254"/>
            <a:ext cx="2562075" cy="67453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98380" y="3036964"/>
            <a:ext cx="1416111" cy="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3"/>
            <a:endCxn id="8" idx="1"/>
          </p:cNvCxnSpPr>
          <p:nvPr/>
        </p:nvCxnSpPr>
        <p:spPr>
          <a:xfrm flipV="1">
            <a:off x="2569247" y="2390994"/>
            <a:ext cx="4815960" cy="64597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rot="20745721">
            <a:off x="4934093" y="3884202"/>
            <a:ext cx="2281715" cy="307777"/>
          </a:xfrm>
          <a:prstGeom prst="rect">
            <a:avLst/>
          </a:prstGeom>
          <a:noFill/>
          <a:ln>
            <a:noFill/>
          </a:ln>
        </p:spPr>
        <p:txBody>
          <a:bodyPr wrap="square" rtlCol="0">
            <a:spAutoFit/>
          </a:bodyPr>
          <a:lstStyle/>
          <a:p>
            <a:r>
              <a:rPr lang="en-US" sz="1400" dirty="0" smtClean="0"/>
              <a:t>Only authenticated requests</a:t>
            </a:r>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2381" y="4881929"/>
            <a:ext cx="780290" cy="780290"/>
          </a:xfrm>
          <a:prstGeom prst="rect">
            <a:avLst/>
          </a:prstGeom>
        </p:spPr>
      </p:pic>
      <p:sp>
        <p:nvSpPr>
          <p:cNvPr id="32" name="TextBox 31"/>
          <p:cNvSpPr txBox="1"/>
          <p:nvPr/>
        </p:nvSpPr>
        <p:spPr>
          <a:xfrm>
            <a:off x="6814492" y="5721171"/>
            <a:ext cx="1956101" cy="523220"/>
          </a:xfrm>
          <a:prstGeom prst="rect">
            <a:avLst/>
          </a:prstGeom>
          <a:noFill/>
          <a:ln>
            <a:noFill/>
          </a:ln>
        </p:spPr>
        <p:txBody>
          <a:bodyPr wrap="square" rtlCol="0">
            <a:spAutoFit/>
          </a:bodyPr>
          <a:lstStyle/>
          <a:p>
            <a:r>
              <a:rPr lang="en-US" sz="1400" dirty="0" smtClean="0"/>
              <a:t>API app configured “Public (anonymous)”</a:t>
            </a:r>
          </a:p>
        </p:txBody>
      </p:sp>
      <p:sp>
        <p:nvSpPr>
          <p:cNvPr id="35" name="TextBox 34"/>
          <p:cNvSpPr txBox="1"/>
          <p:nvPr/>
        </p:nvSpPr>
        <p:spPr>
          <a:xfrm rot="21151315">
            <a:off x="4022158" y="2366708"/>
            <a:ext cx="3164065" cy="307777"/>
          </a:xfrm>
          <a:prstGeom prst="rect">
            <a:avLst/>
          </a:prstGeom>
          <a:noFill/>
          <a:ln>
            <a:noFill/>
          </a:ln>
        </p:spPr>
        <p:txBody>
          <a:bodyPr wrap="square" rtlCol="0">
            <a:spAutoFit/>
          </a:bodyPr>
          <a:lstStyle/>
          <a:p>
            <a:r>
              <a:rPr lang="en-US" sz="1400" dirty="0" smtClean="0"/>
              <a:t>All requests for mobile app’s URL</a:t>
            </a:r>
          </a:p>
        </p:txBody>
      </p:sp>
      <p:cxnSp>
        <p:nvCxnSpPr>
          <p:cNvPr id="43" name="Straight Arrow Connector 42"/>
          <p:cNvCxnSpPr>
            <a:stCxn id="30" idx="3"/>
            <a:endCxn id="26" idx="1"/>
          </p:cNvCxnSpPr>
          <p:nvPr/>
        </p:nvCxnSpPr>
        <p:spPr>
          <a:xfrm>
            <a:off x="4809879" y="4491784"/>
            <a:ext cx="2522502" cy="78029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939514">
            <a:off x="5640010" y="4654059"/>
            <a:ext cx="1070165" cy="307777"/>
          </a:xfrm>
          <a:prstGeom prst="rect">
            <a:avLst/>
          </a:prstGeom>
          <a:noFill/>
          <a:ln>
            <a:noFill/>
          </a:ln>
        </p:spPr>
        <p:txBody>
          <a:bodyPr wrap="square" rtlCol="0">
            <a:spAutoFit/>
          </a:bodyPr>
          <a:lstStyle/>
          <a:p>
            <a:r>
              <a:rPr lang="en-US" sz="1400" dirty="0" smtClean="0"/>
              <a:t>All requests</a:t>
            </a:r>
          </a:p>
        </p:txBody>
      </p:sp>
      <p:sp>
        <p:nvSpPr>
          <p:cNvPr id="67" name="TextBox 66"/>
          <p:cNvSpPr txBox="1"/>
          <p:nvPr/>
        </p:nvSpPr>
        <p:spPr>
          <a:xfrm rot="2617574">
            <a:off x="2355097" y="3725938"/>
            <a:ext cx="1744764" cy="523220"/>
          </a:xfrm>
          <a:prstGeom prst="rect">
            <a:avLst/>
          </a:prstGeom>
          <a:noFill/>
          <a:ln>
            <a:noFill/>
          </a:ln>
        </p:spPr>
        <p:txBody>
          <a:bodyPr wrap="square" rtlCol="0">
            <a:spAutoFit/>
          </a:bodyPr>
          <a:lstStyle/>
          <a:p>
            <a:r>
              <a:rPr lang="en-US" sz="1400" dirty="0" smtClean="0"/>
              <a:t>mobile app logon and token requests</a:t>
            </a:r>
          </a:p>
        </p:txBody>
      </p:sp>
      <p:cxnSp>
        <p:nvCxnSpPr>
          <p:cNvPr id="38" name="Straight Arrow Connector 37"/>
          <p:cNvCxnSpPr/>
          <p:nvPr/>
        </p:nvCxnSpPr>
        <p:spPr>
          <a:xfrm>
            <a:off x="4631661" y="4807947"/>
            <a:ext cx="560961" cy="646851"/>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699594" y="6090502"/>
            <a:ext cx="1371536" cy="307777"/>
          </a:xfrm>
          <a:prstGeom prst="rect">
            <a:avLst/>
          </a:prstGeom>
          <a:noFill/>
          <a:ln>
            <a:noFill/>
          </a:ln>
        </p:spPr>
        <p:txBody>
          <a:bodyPr wrap="square" rtlCol="0">
            <a:spAutoFit/>
          </a:bodyPr>
          <a:lstStyle/>
          <a:p>
            <a:r>
              <a:rPr lang="en-US" sz="1400" dirty="0" smtClean="0"/>
              <a:t>Token Store</a:t>
            </a:r>
          </a:p>
        </p:txBody>
      </p:sp>
      <p:sp>
        <p:nvSpPr>
          <p:cNvPr id="4" name="Flowchart: Magnetic Disk 3"/>
          <p:cNvSpPr/>
          <p:nvPr/>
        </p:nvSpPr>
        <p:spPr>
          <a:xfrm>
            <a:off x="4869244" y="5485820"/>
            <a:ext cx="794294" cy="565002"/>
          </a:xfrm>
          <a:prstGeom prst="flowChartMagneticDisk">
            <a:avLst/>
          </a:prstGeom>
          <a:solidFill>
            <a:srgbClr val="007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1499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4869" y="1034039"/>
            <a:ext cx="780290" cy="780290"/>
          </a:xfrm>
          <a:prstGeom prst="rect">
            <a:avLst/>
          </a:prstGeom>
        </p:spPr>
      </p:pic>
      <p:sp>
        <p:nvSpPr>
          <p:cNvPr id="27" name="TextBox 26"/>
          <p:cNvSpPr txBox="1"/>
          <p:nvPr/>
        </p:nvSpPr>
        <p:spPr>
          <a:xfrm>
            <a:off x="6718669" y="1773906"/>
            <a:ext cx="1219200" cy="738664"/>
          </a:xfrm>
          <a:prstGeom prst="rect">
            <a:avLst/>
          </a:prstGeom>
          <a:noFill/>
          <a:ln>
            <a:noFill/>
          </a:ln>
        </p:spPr>
        <p:txBody>
          <a:bodyPr wrap="square" rtlCol="0">
            <a:spAutoFit/>
          </a:bodyPr>
          <a:lstStyle/>
          <a:p>
            <a:r>
              <a:rPr lang="en-US" sz="1400" dirty="0" smtClean="0"/>
              <a:t>Web app or API app</a:t>
            </a:r>
          </a:p>
          <a:p>
            <a:r>
              <a:rPr lang="en-US" sz="1400" dirty="0" smtClean="0"/>
              <a:t>or mobile app</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000" y="1034039"/>
            <a:ext cx="780290" cy="780290"/>
          </a:xfrm>
          <a:prstGeom prst="rect">
            <a:avLst/>
          </a:prstGeom>
        </p:spPr>
      </p:pic>
      <p:sp>
        <p:nvSpPr>
          <p:cNvPr id="48" name="TextBox 47"/>
          <p:cNvSpPr txBox="1"/>
          <p:nvPr/>
        </p:nvSpPr>
        <p:spPr>
          <a:xfrm>
            <a:off x="1351749" y="1143000"/>
            <a:ext cx="1761909" cy="307777"/>
          </a:xfrm>
          <a:prstGeom prst="rect">
            <a:avLst/>
          </a:prstGeom>
          <a:noFill/>
          <a:ln>
            <a:noFill/>
          </a:ln>
        </p:spPr>
        <p:txBody>
          <a:bodyPr wrap="square" rtlCol="0">
            <a:spAutoFit/>
          </a:bodyPr>
          <a:lstStyle/>
          <a:p>
            <a:r>
              <a:rPr lang="en-US" sz="1400" dirty="0" smtClean="0"/>
              <a:t>HTTP requests</a:t>
            </a:r>
          </a:p>
        </p:txBody>
      </p:sp>
      <p:cxnSp>
        <p:nvCxnSpPr>
          <p:cNvPr id="57" name="Straight Arrow Connector 56"/>
          <p:cNvCxnSpPr>
            <a:stCxn id="14" idx="3"/>
            <a:endCxn id="2" idx="1"/>
          </p:cNvCxnSpPr>
          <p:nvPr/>
        </p:nvCxnSpPr>
        <p:spPr>
          <a:xfrm>
            <a:off x="3351290" y="1424184"/>
            <a:ext cx="3443579" cy="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886200" y="1143000"/>
            <a:ext cx="2373758" cy="307777"/>
          </a:xfrm>
          <a:prstGeom prst="rect">
            <a:avLst/>
          </a:prstGeom>
          <a:noFill/>
          <a:ln>
            <a:noFill/>
          </a:ln>
        </p:spPr>
        <p:txBody>
          <a:bodyPr wrap="square" rtlCol="0">
            <a:spAutoFit/>
          </a:bodyPr>
          <a:lstStyle/>
          <a:p>
            <a:r>
              <a:rPr lang="en-US" sz="1400" dirty="0" smtClean="0"/>
              <a:t>Only authenticated requests</a:t>
            </a:r>
          </a:p>
        </p:txBody>
      </p:sp>
      <p:sp>
        <p:nvSpPr>
          <p:cNvPr id="62" name="TextBox 61"/>
          <p:cNvSpPr txBox="1"/>
          <p:nvPr/>
        </p:nvSpPr>
        <p:spPr>
          <a:xfrm>
            <a:off x="1080667" y="140672"/>
            <a:ext cx="7964613" cy="584775"/>
          </a:xfrm>
          <a:prstGeom prst="rect">
            <a:avLst/>
          </a:prstGeom>
          <a:noFill/>
          <a:ln>
            <a:noFill/>
          </a:ln>
        </p:spPr>
        <p:txBody>
          <a:bodyPr wrap="square" rtlCol="0">
            <a:spAutoFit/>
          </a:bodyPr>
          <a:lstStyle/>
          <a:p>
            <a:r>
              <a:rPr lang="en-US" sz="3200" dirty="0" smtClean="0"/>
              <a:t>Web app authentication and authorization</a:t>
            </a:r>
          </a:p>
        </p:txBody>
      </p:sp>
      <p:cxnSp>
        <p:nvCxnSpPr>
          <p:cNvPr id="66" name="Straight Arrow Connector 65"/>
          <p:cNvCxnSpPr/>
          <p:nvPr/>
        </p:nvCxnSpPr>
        <p:spPr>
          <a:xfrm>
            <a:off x="1180423" y="1424184"/>
            <a:ext cx="1416111" cy="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062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52600" y="1066800"/>
            <a:ext cx="5638800" cy="510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dirty="0" smtClean="0">
                <a:solidFill>
                  <a:schemeClr val="tx1"/>
                </a:solidFill>
              </a:rPr>
              <a:t>Client Flow</a:t>
            </a:r>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286000"/>
            <a:ext cx="780290" cy="780290"/>
          </a:xfrm>
          <a:prstGeom prst="rect">
            <a:avLst/>
          </a:prstGeom>
        </p:spPr>
      </p:pic>
      <p:sp>
        <p:nvSpPr>
          <p:cNvPr id="32" name="TextBox 31"/>
          <p:cNvSpPr txBox="1"/>
          <p:nvPr/>
        </p:nvSpPr>
        <p:spPr>
          <a:xfrm>
            <a:off x="1752600" y="2438400"/>
            <a:ext cx="990600" cy="523220"/>
          </a:xfrm>
          <a:prstGeom prst="rect">
            <a:avLst/>
          </a:prstGeom>
          <a:noFill/>
          <a:ln>
            <a:noFill/>
          </a:ln>
        </p:spPr>
        <p:txBody>
          <a:bodyPr wrap="square" rtlCol="0">
            <a:spAutoFit/>
          </a:bodyPr>
          <a:lstStyle/>
          <a:p>
            <a:r>
              <a:rPr lang="en-US" sz="1400" dirty="0" smtClean="0"/>
              <a:t>Client application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2286000"/>
            <a:ext cx="780290" cy="780290"/>
          </a:xfrm>
          <a:prstGeom prst="rect">
            <a:avLst/>
          </a:prstGeom>
        </p:spPr>
      </p:pic>
      <p:sp>
        <p:nvSpPr>
          <p:cNvPr id="35" name="TextBox 34"/>
          <p:cNvSpPr txBox="1"/>
          <p:nvPr/>
        </p:nvSpPr>
        <p:spPr>
          <a:xfrm>
            <a:off x="6402515" y="2476090"/>
            <a:ext cx="828676" cy="523220"/>
          </a:xfrm>
          <a:prstGeom prst="rect">
            <a:avLst/>
          </a:prstGeom>
          <a:noFill/>
          <a:ln>
            <a:noFill/>
          </a:ln>
        </p:spPr>
        <p:txBody>
          <a:bodyPr wrap="square" rtlCol="0">
            <a:spAutoFit/>
          </a:bodyPr>
          <a:lstStyle/>
          <a:p>
            <a:r>
              <a:rPr lang="en-US" sz="1400" dirty="0" smtClean="0"/>
              <a:t>Identity provider</a:t>
            </a:r>
          </a:p>
        </p:txBody>
      </p:sp>
      <p:cxnSp>
        <p:nvCxnSpPr>
          <p:cNvPr id="36" name="Straight Arrow Connector 35"/>
          <p:cNvCxnSpPr/>
          <p:nvPr/>
        </p:nvCxnSpPr>
        <p:spPr>
          <a:xfrm flipV="1">
            <a:off x="3555305" y="2466945"/>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841337" y="1980786"/>
            <a:ext cx="1461325" cy="523220"/>
          </a:xfrm>
          <a:prstGeom prst="rect">
            <a:avLst/>
          </a:prstGeom>
          <a:noFill/>
          <a:ln>
            <a:noFill/>
          </a:ln>
        </p:spPr>
        <p:txBody>
          <a:bodyPr wrap="square" rtlCol="0">
            <a:spAutoFit/>
          </a:bodyPr>
          <a:lstStyle/>
          <a:p>
            <a:r>
              <a:rPr lang="en-US" sz="1400" dirty="0" smtClean="0"/>
              <a:t>1. Login request, credentials</a:t>
            </a:r>
          </a:p>
        </p:txBody>
      </p:sp>
      <p:cxnSp>
        <p:nvCxnSpPr>
          <p:cNvPr id="38" name="Straight Arrow Connector 37"/>
          <p:cNvCxnSpPr/>
          <p:nvPr/>
        </p:nvCxnSpPr>
        <p:spPr>
          <a:xfrm flipV="1">
            <a:off x="3571876" y="2829365"/>
            <a:ext cx="1810510" cy="9145"/>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86580" y="2566505"/>
            <a:ext cx="1439611" cy="307777"/>
          </a:xfrm>
          <a:prstGeom prst="rect">
            <a:avLst/>
          </a:prstGeom>
          <a:noFill/>
          <a:ln>
            <a:noFill/>
          </a:ln>
        </p:spPr>
        <p:txBody>
          <a:bodyPr wrap="square" rtlCol="0">
            <a:spAutoFit/>
          </a:bodyPr>
          <a:lstStyle/>
          <a:p>
            <a:r>
              <a:rPr lang="en-US" sz="1400" dirty="0" smtClean="0"/>
              <a:t>2. Access token</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5059865"/>
            <a:ext cx="780290" cy="780290"/>
          </a:xfrm>
          <a:prstGeom prst="rect">
            <a:avLst/>
          </a:prstGeom>
        </p:spPr>
      </p:pic>
      <p:cxnSp>
        <p:nvCxnSpPr>
          <p:cNvPr id="40" name="Straight Arrow Connector 39"/>
          <p:cNvCxnSpPr/>
          <p:nvPr/>
        </p:nvCxnSpPr>
        <p:spPr>
          <a:xfrm rot="5400000" flipV="1">
            <a:off x="2071118" y="4117341"/>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285746" y="3850402"/>
            <a:ext cx="914400" cy="523220"/>
          </a:xfrm>
          <a:prstGeom prst="rect">
            <a:avLst/>
          </a:prstGeom>
          <a:noFill/>
          <a:ln>
            <a:noFill/>
          </a:ln>
        </p:spPr>
        <p:txBody>
          <a:bodyPr wrap="square" rtlCol="0">
            <a:spAutoFit/>
          </a:bodyPr>
          <a:lstStyle/>
          <a:p>
            <a:r>
              <a:rPr lang="en-US" sz="1400" dirty="0" smtClean="0"/>
              <a:t>4. Zumo</a:t>
            </a:r>
          </a:p>
          <a:p>
            <a:r>
              <a:rPr lang="en-US" sz="1400" dirty="0" smtClean="0"/>
              <a:t> token</a:t>
            </a:r>
          </a:p>
        </p:txBody>
      </p:sp>
      <p:cxnSp>
        <p:nvCxnSpPr>
          <p:cNvPr id="42" name="Straight Arrow Connector 41"/>
          <p:cNvCxnSpPr/>
          <p:nvPr/>
        </p:nvCxnSpPr>
        <p:spPr>
          <a:xfrm rot="5400000" flipV="1">
            <a:off x="2375918" y="4050763"/>
            <a:ext cx="1810510" cy="9145"/>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133600" y="3806617"/>
            <a:ext cx="847346" cy="523220"/>
          </a:xfrm>
          <a:prstGeom prst="rect">
            <a:avLst/>
          </a:prstGeom>
          <a:noFill/>
          <a:ln>
            <a:noFill/>
          </a:ln>
        </p:spPr>
        <p:txBody>
          <a:bodyPr wrap="square" rtlCol="0">
            <a:spAutoFit/>
          </a:bodyPr>
          <a:lstStyle/>
          <a:p>
            <a:r>
              <a:rPr lang="en-US" sz="1400" dirty="0" smtClean="0"/>
              <a:t>3. Access</a:t>
            </a:r>
          </a:p>
          <a:p>
            <a:r>
              <a:rPr lang="en-US" sz="1400" dirty="0" smtClean="0"/>
              <a:t> </a:t>
            </a:r>
            <a:r>
              <a:rPr lang="en-US" sz="1400" dirty="0"/>
              <a:t>token</a:t>
            </a:r>
            <a:endParaRPr lang="en-US" sz="1400" dirty="0" smtClean="0"/>
          </a:p>
        </p:txBody>
      </p:sp>
      <p:sp>
        <p:nvSpPr>
          <p:cNvPr id="50" name="TextBox 49"/>
          <p:cNvSpPr txBox="1"/>
          <p:nvPr/>
        </p:nvSpPr>
        <p:spPr>
          <a:xfrm>
            <a:off x="1914524" y="5101491"/>
            <a:ext cx="828676" cy="738664"/>
          </a:xfrm>
          <a:prstGeom prst="rect">
            <a:avLst/>
          </a:prstGeom>
          <a:noFill/>
          <a:ln>
            <a:noFill/>
          </a:ln>
        </p:spPr>
        <p:txBody>
          <a:bodyPr wrap="square" rtlCol="0">
            <a:spAutoFit/>
          </a:bodyPr>
          <a:lstStyle/>
          <a:p>
            <a:r>
              <a:rPr lang="en-US" sz="1400" dirty="0" smtClean="0"/>
              <a:t>App Service</a:t>
            </a:r>
          </a:p>
          <a:p>
            <a:r>
              <a:rPr lang="en-US" sz="1400" dirty="0" smtClean="0"/>
              <a:t>Gateway</a:t>
            </a:r>
          </a:p>
        </p:txBody>
      </p:sp>
      <p:cxnSp>
        <p:nvCxnSpPr>
          <p:cNvPr id="19" name="Straight Arrow Connector 18"/>
          <p:cNvCxnSpPr>
            <a:stCxn id="12" idx="3"/>
          </p:cNvCxnSpPr>
          <p:nvPr/>
        </p:nvCxnSpPr>
        <p:spPr>
          <a:xfrm>
            <a:off x="3523490" y="5450010"/>
            <a:ext cx="1504573" cy="5521"/>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19603" y="5786900"/>
            <a:ext cx="1371536" cy="307777"/>
          </a:xfrm>
          <a:prstGeom prst="rect">
            <a:avLst/>
          </a:prstGeom>
          <a:noFill/>
          <a:ln>
            <a:noFill/>
          </a:ln>
        </p:spPr>
        <p:txBody>
          <a:bodyPr wrap="square" rtlCol="0">
            <a:spAutoFit/>
          </a:bodyPr>
          <a:lstStyle/>
          <a:p>
            <a:r>
              <a:rPr lang="en-US" sz="1400" dirty="0" smtClean="0"/>
              <a:t>Token Store</a:t>
            </a:r>
          </a:p>
        </p:txBody>
      </p:sp>
      <p:sp>
        <p:nvSpPr>
          <p:cNvPr id="21" name="Flowchart: Magnetic Disk 20"/>
          <p:cNvSpPr/>
          <p:nvPr/>
        </p:nvSpPr>
        <p:spPr>
          <a:xfrm>
            <a:off x="5089253" y="5182218"/>
            <a:ext cx="794294" cy="565002"/>
          </a:xfrm>
          <a:prstGeom prst="flowChartMagneticDisk">
            <a:avLst/>
          </a:prstGeom>
          <a:solidFill>
            <a:srgbClr val="007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95205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52600" y="1066800"/>
            <a:ext cx="5638800" cy="510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dirty="0" smtClean="0">
                <a:solidFill>
                  <a:schemeClr val="tx1"/>
                </a:solidFill>
              </a:rPr>
              <a:t>Server Flow</a:t>
            </a:r>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286000"/>
            <a:ext cx="780290" cy="780290"/>
          </a:xfrm>
          <a:prstGeom prst="rect">
            <a:avLst/>
          </a:prstGeom>
        </p:spPr>
      </p:pic>
      <p:sp>
        <p:nvSpPr>
          <p:cNvPr id="32" name="TextBox 31"/>
          <p:cNvSpPr txBox="1"/>
          <p:nvPr/>
        </p:nvSpPr>
        <p:spPr>
          <a:xfrm>
            <a:off x="1833561" y="2438400"/>
            <a:ext cx="998603" cy="523220"/>
          </a:xfrm>
          <a:prstGeom prst="rect">
            <a:avLst/>
          </a:prstGeom>
          <a:noFill/>
          <a:ln>
            <a:noFill/>
          </a:ln>
        </p:spPr>
        <p:txBody>
          <a:bodyPr wrap="square" rtlCol="0">
            <a:spAutoFit/>
          </a:bodyPr>
          <a:lstStyle/>
          <a:p>
            <a:r>
              <a:rPr lang="en-US" sz="1400" dirty="0" smtClean="0"/>
              <a:t>Client application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2286000"/>
            <a:ext cx="780290" cy="780290"/>
          </a:xfrm>
          <a:prstGeom prst="rect">
            <a:avLst/>
          </a:prstGeom>
        </p:spPr>
      </p:pic>
      <p:sp>
        <p:nvSpPr>
          <p:cNvPr id="35" name="TextBox 34"/>
          <p:cNvSpPr txBox="1"/>
          <p:nvPr/>
        </p:nvSpPr>
        <p:spPr>
          <a:xfrm>
            <a:off x="6402514" y="2476090"/>
            <a:ext cx="921825" cy="523220"/>
          </a:xfrm>
          <a:prstGeom prst="rect">
            <a:avLst/>
          </a:prstGeom>
          <a:noFill/>
          <a:ln>
            <a:noFill/>
          </a:ln>
        </p:spPr>
        <p:txBody>
          <a:bodyPr wrap="square" rtlCol="0">
            <a:spAutoFit/>
          </a:bodyPr>
          <a:lstStyle/>
          <a:p>
            <a:r>
              <a:rPr lang="en-US" sz="1400" dirty="0" smtClean="0"/>
              <a:t>Identity provider</a:t>
            </a:r>
          </a:p>
        </p:txBody>
      </p:sp>
      <p:cxnSp>
        <p:nvCxnSpPr>
          <p:cNvPr id="36" name="Straight Arrow Connector 35"/>
          <p:cNvCxnSpPr/>
          <p:nvPr/>
        </p:nvCxnSpPr>
        <p:spPr>
          <a:xfrm flipV="1">
            <a:off x="3550920" y="2622770"/>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96758" y="2361160"/>
            <a:ext cx="1318833" cy="523220"/>
          </a:xfrm>
          <a:prstGeom prst="rect">
            <a:avLst/>
          </a:prstGeom>
          <a:noFill/>
          <a:ln>
            <a:noFill/>
          </a:ln>
        </p:spPr>
        <p:txBody>
          <a:bodyPr wrap="square" rtlCol="0">
            <a:spAutoFit/>
          </a:bodyPr>
          <a:lstStyle/>
          <a:p>
            <a:r>
              <a:rPr lang="en-US" sz="1400" dirty="0" smtClean="0"/>
              <a:t>2. Credentials</a:t>
            </a:r>
          </a:p>
          <a:p>
            <a:r>
              <a:rPr lang="en-US" sz="1400" dirty="0" smtClean="0"/>
              <a:t>(after redirect)</a:t>
            </a:r>
          </a:p>
        </p:txBody>
      </p:sp>
      <p:cxnSp>
        <p:nvCxnSpPr>
          <p:cNvPr id="38" name="Straight Arrow Connector 37"/>
          <p:cNvCxnSpPr/>
          <p:nvPr/>
        </p:nvCxnSpPr>
        <p:spPr>
          <a:xfrm flipV="1">
            <a:off x="3550920" y="2969164"/>
            <a:ext cx="1891668" cy="2212436"/>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535426" y="3899060"/>
            <a:ext cx="1118236" cy="523220"/>
          </a:xfrm>
          <a:prstGeom prst="rect">
            <a:avLst/>
          </a:prstGeom>
          <a:noFill/>
          <a:ln>
            <a:noFill/>
          </a:ln>
        </p:spPr>
        <p:txBody>
          <a:bodyPr wrap="square" rtlCol="0">
            <a:spAutoFit/>
          </a:bodyPr>
          <a:lstStyle/>
          <a:p>
            <a:r>
              <a:rPr lang="en-US" sz="1400" dirty="0" smtClean="0"/>
              <a:t>3. Access token</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5059865"/>
            <a:ext cx="780290" cy="780290"/>
          </a:xfrm>
          <a:prstGeom prst="rect">
            <a:avLst/>
          </a:prstGeom>
        </p:spPr>
      </p:pic>
      <p:sp>
        <p:nvSpPr>
          <p:cNvPr id="41" name="TextBox 40"/>
          <p:cNvSpPr txBox="1"/>
          <p:nvPr/>
        </p:nvSpPr>
        <p:spPr>
          <a:xfrm>
            <a:off x="3252028" y="3850402"/>
            <a:ext cx="938972" cy="523220"/>
          </a:xfrm>
          <a:prstGeom prst="rect">
            <a:avLst/>
          </a:prstGeom>
          <a:noFill/>
          <a:ln>
            <a:noFill/>
          </a:ln>
        </p:spPr>
        <p:txBody>
          <a:bodyPr wrap="square" rtlCol="0">
            <a:spAutoFit/>
          </a:bodyPr>
          <a:lstStyle/>
          <a:p>
            <a:r>
              <a:rPr lang="en-US" sz="1400" dirty="0" smtClean="0"/>
              <a:t>4. Zumo</a:t>
            </a:r>
          </a:p>
          <a:p>
            <a:r>
              <a:rPr lang="en-US" sz="1400" dirty="0" smtClean="0"/>
              <a:t> token</a:t>
            </a:r>
          </a:p>
        </p:txBody>
      </p:sp>
      <p:cxnSp>
        <p:nvCxnSpPr>
          <p:cNvPr id="42" name="Straight Arrow Connector 41"/>
          <p:cNvCxnSpPr/>
          <p:nvPr/>
        </p:nvCxnSpPr>
        <p:spPr>
          <a:xfrm rot="5400000" flipV="1">
            <a:off x="2356963" y="4045885"/>
            <a:ext cx="1810510" cy="9145"/>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29764" y="5151120"/>
            <a:ext cx="828676" cy="738664"/>
          </a:xfrm>
          <a:prstGeom prst="rect">
            <a:avLst/>
          </a:prstGeom>
          <a:noFill/>
          <a:ln>
            <a:noFill/>
          </a:ln>
        </p:spPr>
        <p:txBody>
          <a:bodyPr wrap="square" rtlCol="0">
            <a:spAutoFit/>
          </a:bodyPr>
          <a:lstStyle/>
          <a:p>
            <a:r>
              <a:rPr lang="en-US" sz="1400" dirty="0" smtClean="0"/>
              <a:t>App Service</a:t>
            </a:r>
          </a:p>
          <a:p>
            <a:r>
              <a:rPr lang="en-US" sz="1400" dirty="0" smtClean="0"/>
              <a:t>Gateway</a:t>
            </a:r>
          </a:p>
        </p:txBody>
      </p:sp>
      <p:cxnSp>
        <p:nvCxnSpPr>
          <p:cNvPr id="15" name="Straight Arrow Connector 14"/>
          <p:cNvCxnSpPr/>
          <p:nvPr/>
        </p:nvCxnSpPr>
        <p:spPr>
          <a:xfrm rot="5400000" flipV="1">
            <a:off x="2140272" y="4058505"/>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36674" y="3853802"/>
            <a:ext cx="938972" cy="523220"/>
          </a:xfrm>
          <a:prstGeom prst="rect">
            <a:avLst/>
          </a:prstGeom>
          <a:noFill/>
          <a:ln>
            <a:noFill/>
          </a:ln>
        </p:spPr>
        <p:txBody>
          <a:bodyPr wrap="square" rtlCol="0">
            <a:spAutoFit/>
          </a:bodyPr>
          <a:lstStyle/>
          <a:p>
            <a:r>
              <a:rPr lang="en-US" sz="1400" dirty="0"/>
              <a:t>1</a:t>
            </a:r>
            <a:r>
              <a:rPr lang="en-US" sz="1400" dirty="0" smtClean="0"/>
              <a:t>. Login request</a:t>
            </a:r>
          </a:p>
        </p:txBody>
      </p:sp>
      <p:cxnSp>
        <p:nvCxnSpPr>
          <p:cNvPr id="19" name="Straight Arrow Connector 18"/>
          <p:cNvCxnSpPr/>
          <p:nvPr/>
        </p:nvCxnSpPr>
        <p:spPr>
          <a:xfrm>
            <a:off x="3523490" y="5450010"/>
            <a:ext cx="1504573" cy="5521"/>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19603" y="5798043"/>
            <a:ext cx="1371536" cy="307777"/>
          </a:xfrm>
          <a:prstGeom prst="rect">
            <a:avLst/>
          </a:prstGeom>
          <a:noFill/>
          <a:ln>
            <a:noFill/>
          </a:ln>
        </p:spPr>
        <p:txBody>
          <a:bodyPr wrap="square" rtlCol="0">
            <a:spAutoFit/>
          </a:bodyPr>
          <a:lstStyle/>
          <a:p>
            <a:r>
              <a:rPr lang="en-US" sz="1400" dirty="0" smtClean="0"/>
              <a:t>Token Store</a:t>
            </a:r>
          </a:p>
        </p:txBody>
      </p:sp>
      <p:sp>
        <p:nvSpPr>
          <p:cNvPr id="22" name="Flowchart: Magnetic Disk 21"/>
          <p:cNvSpPr/>
          <p:nvPr/>
        </p:nvSpPr>
        <p:spPr>
          <a:xfrm>
            <a:off x="5089253" y="5193361"/>
            <a:ext cx="794294" cy="565002"/>
          </a:xfrm>
          <a:prstGeom prst="flowChartMagneticDisk">
            <a:avLst/>
          </a:prstGeom>
          <a:solidFill>
            <a:srgbClr val="007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4947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52600" y="1066800"/>
            <a:ext cx="5638800" cy="510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dirty="0" smtClean="0">
                <a:solidFill>
                  <a:schemeClr val="tx1"/>
                </a:solidFill>
              </a:rPr>
              <a:t>Calling the identity provider API</a:t>
            </a:r>
            <a:endParaRPr lang="en-US" sz="2800" dirty="0"/>
          </a:p>
        </p:txBody>
      </p:sp>
      <p:sp>
        <p:nvSpPr>
          <p:cNvPr id="32" name="TextBox 31"/>
          <p:cNvSpPr txBox="1"/>
          <p:nvPr/>
        </p:nvSpPr>
        <p:spPr>
          <a:xfrm>
            <a:off x="4641847" y="2735704"/>
            <a:ext cx="1014603" cy="523220"/>
          </a:xfrm>
          <a:prstGeom prst="rect">
            <a:avLst/>
          </a:prstGeom>
          <a:noFill/>
          <a:ln>
            <a:noFill/>
          </a:ln>
        </p:spPr>
        <p:txBody>
          <a:bodyPr wrap="square" rtlCol="0">
            <a:spAutoFit/>
          </a:bodyPr>
          <a:lstStyle/>
          <a:p>
            <a:r>
              <a:rPr lang="en-US" sz="1400" dirty="0" smtClean="0"/>
              <a:t>API app or Mobile app</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2133600"/>
            <a:ext cx="780290" cy="780290"/>
          </a:xfrm>
          <a:prstGeom prst="rect">
            <a:avLst/>
          </a:prstGeom>
        </p:spPr>
      </p:pic>
      <p:sp>
        <p:nvSpPr>
          <p:cNvPr id="35" name="TextBox 34"/>
          <p:cNvSpPr txBox="1"/>
          <p:nvPr/>
        </p:nvSpPr>
        <p:spPr>
          <a:xfrm>
            <a:off x="6573347" y="2819400"/>
            <a:ext cx="921825" cy="523220"/>
          </a:xfrm>
          <a:prstGeom prst="rect">
            <a:avLst/>
          </a:prstGeom>
          <a:noFill/>
          <a:ln>
            <a:noFill/>
          </a:ln>
        </p:spPr>
        <p:txBody>
          <a:bodyPr wrap="square" rtlCol="0">
            <a:spAutoFit/>
          </a:bodyPr>
          <a:lstStyle/>
          <a:p>
            <a:r>
              <a:rPr lang="en-US" sz="1400" dirty="0" smtClean="0"/>
              <a:t>Identity provider</a:t>
            </a:r>
          </a:p>
        </p:txBody>
      </p:sp>
      <p:cxnSp>
        <p:nvCxnSpPr>
          <p:cNvPr id="36" name="Straight Arrow Connector 35"/>
          <p:cNvCxnSpPr/>
          <p:nvPr/>
        </p:nvCxnSpPr>
        <p:spPr>
          <a:xfrm>
            <a:off x="4850918" y="2523745"/>
            <a:ext cx="1692177" cy="0"/>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45475" y="2017412"/>
            <a:ext cx="1794284" cy="523220"/>
          </a:xfrm>
          <a:prstGeom prst="rect">
            <a:avLst/>
          </a:prstGeom>
          <a:noFill/>
          <a:ln>
            <a:noFill/>
          </a:ln>
        </p:spPr>
        <p:txBody>
          <a:bodyPr wrap="square" rtlCol="0">
            <a:spAutoFit/>
          </a:bodyPr>
          <a:lstStyle/>
          <a:p>
            <a:r>
              <a:rPr lang="en-US" sz="1400" dirty="0"/>
              <a:t>4</a:t>
            </a:r>
            <a:r>
              <a:rPr lang="en-US" sz="1400" dirty="0" smtClean="0"/>
              <a:t>. Provider token</a:t>
            </a:r>
            <a:r>
              <a:rPr lang="en-US" sz="1400" dirty="0"/>
              <a:t> </a:t>
            </a:r>
            <a:r>
              <a:rPr lang="en-US" sz="1400" dirty="0" smtClean="0"/>
              <a:t>with provider API call</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6685" y="5059865"/>
            <a:ext cx="780290" cy="780290"/>
          </a:xfrm>
          <a:prstGeom prst="rect">
            <a:avLst/>
          </a:prstGeom>
        </p:spPr>
      </p:pic>
      <p:sp>
        <p:nvSpPr>
          <p:cNvPr id="41" name="TextBox 40"/>
          <p:cNvSpPr txBox="1"/>
          <p:nvPr/>
        </p:nvSpPr>
        <p:spPr>
          <a:xfrm>
            <a:off x="4490276" y="3801467"/>
            <a:ext cx="1072324" cy="523220"/>
          </a:xfrm>
          <a:prstGeom prst="rect">
            <a:avLst/>
          </a:prstGeom>
          <a:noFill/>
          <a:ln>
            <a:noFill/>
          </a:ln>
        </p:spPr>
        <p:txBody>
          <a:bodyPr wrap="square" rtlCol="0">
            <a:spAutoFit/>
          </a:bodyPr>
          <a:lstStyle/>
          <a:p>
            <a:r>
              <a:rPr lang="en-US" sz="1400" dirty="0"/>
              <a:t>3</a:t>
            </a:r>
            <a:r>
              <a:rPr lang="en-US" sz="1400" dirty="0" smtClean="0"/>
              <a:t>. </a:t>
            </a:r>
            <a:r>
              <a:rPr lang="en-US" sz="1400" dirty="0"/>
              <a:t>P</a:t>
            </a:r>
            <a:r>
              <a:rPr lang="en-US" sz="1400" dirty="0" smtClean="0"/>
              <a:t>rovider</a:t>
            </a:r>
          </a:p>
          <a:p>
            <a:r>
              <a:rPr lang="en-US" sz="1400" dirty="0" smtClean="0"/>
              <a:t> token</a:t>
            </a:r>
          </a:p>
        </p:txBody>
      </p:sp>
      <p:cxnSp>
        <p:nvCxnSpPr>
          <p:cNvPr id="42" name="Straight Arrow Connector 41"/>
          <p:cNvCxnSpPr/>
          <p:nvPr/>
        </p:nvCxnSpPr>
        <p:spPr>
          <a:xfrm rot="5400000" flipV="1">
            <a:off x="3580448" y="4045885"/>
            <a:ext cx="1810510" cy="9145"/>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153249" y="5151120"/>
            <a:ext cx="828676" cy="738664"/>
          </a:xfrm>
          <a:prstGeom prst="rect">
            <a:avLst/>
          </a:prstGeom>
          <a:noFill/>
          <a:ln>
            <a:noFill/>
          </a:ln>
        </p:spPr>
        <p:txBody>
          <a:bodyPr wrap="square" rtlCol="0">
            <a:spAutoFit/>
          </a:bodyPr>
          <a:lstStyle/>
          <a:p>
            <a:r>
              <a:rPr lang="en-US" sz="1400" dirty="0" smtClean="0"/>
              <a:t>App Service</a:t>
            </a:r>
          </a:p>
          <a:p>
            <a:r>
              <a:rPr lang="en-US" sz="1400" dirty="0" smtClean="0"/>
              <a:t>Gateway</a:t>
            </a:r>
          </a:p>
        </p:txBody>
      </p:sp>
      <p:cxnSp>
        <p:nvCxnSpPr>
          <p:cNvPr id="15" name="Straight Arrow Connector 14"/>
          <p:cNvCxnSpPr/>
          <p:nvPr/>
        </p:nvCxnSpPr>
        <p:spPr>
          <a:xfrm rot="5400000" flipV="1">
            <a:off x="3363757" y="4058505"/>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314784" y="3558269"/>
            <a:ext cx="1042046" cy="1169551"/>
          </a:xfrm>
          <a:prstGeom prst="rect">
            <a:avLst/>
          </a:prstGeom>
          <a:noFill/>
          <a:ln>
            <a:noFill/>
          </a:ln>
        </p:spPr>
        <p:txBody>
          <a:bodyPr wrap="square" rtlCol="0">
            <a:spAutoFit/>
          </a:bodyPr>
          <a:lstStyle/>
          <a:p>
            <a:r>
              <a:rPr lang="en-US" sz="1400" dirty="0"/>
              <a:t>2</a:t>
            </a:r>
            <a:r>
              <a:rPr lang="en-US" sz="1400" dirty="0" smtClean="0"/>
              <a:t>. Zumo token with request for</a:t>
            </a:r>
          </a:p>
          <a:p>
            <a:r>
              <a:rPr lang="en-US" sz="1400" dirty="0"/>
              <a:t>p</a:t>
            </a:r>
            <a:r>
              <a:rPr lang="en-US" sz="1400" dirty="0" smtClean="0"/>
              <a:t>rovider</a:t>
            </a:r>
          </a:p>
          <a:p>
            <a:r>
              <a:rPr lang="en-US" sz="1400" dirty="0" smtClean="0"/>
              <a:t>token</a:t>
            </a:r>
          </a:p>
        </p:txBody>
      </p:sp>
      <p:cxnSp>
        <p:nvCxnSpPr>
          <p:cNvPr id="19" name="Straight Arrow Connector 18"/>
          <p:cNvCxnSpPr>
            <a:stCxn id="12" idx="3"/>
          </p:cNvCxnSpPr>
          <p:nvPr/>
        </p:nvCxnSpPr>
        <p:spPr>
          <a:xfrm>
            <a:off x="4746975" y="5450010"/>
            <a:ext cx="1433877" cy="0"/>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23966" y="5774162"/>
            <a:ext cx="1371536" cy="307777"/>
          </a:xfrm>
          <a:prstGeom prst="rect">
            <a:avLst/>
          </a:prstGeom>
          <a:noFill/>
          <a:ln>
            <a:noFill/>
          </a:ln>
        </p:spPr>
        <p:txBody>
          <a:bodyPr wrap="square" rtlCol="0">
            <a:spAutoFit/>
          </a:bodyPr>
          <a:lstStyle/>
          <a:p>
            <a:r>
              <a:rPr lang="en-US" sz="1400" dirty="0" smtClean="0"/>
              <a:t>Token Store</a:t>
            </a:r>
          </a:p>
        </p:txBody>
      </p:sp>
      <p:sp>
        <p:nvSpPr>
          <p:cNvPr id="22" name="Flowchart: Magnetic Disk 21"/>
          <p:cNvSpPr/>
          <p:nvPr/>
        </p:nvSpPr>
        <p:spPr>
          <a:xfrm>
            <a:off x="6193616" y="5169480"/>
            <a:ext cx="794294" cy="565002"/>
          </a:xfrm>
          <a:prstGeom prst="flowChartMagneticDisk">
            <a:avLst/>
          </a:prstGeom>
          <a:solidFill>
            <a:srgbClr val="007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9558" y="2309865"/>
            <a:ext cx="780290" cy="780290"/>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1462" y="2209800"/>
            <a:ext cx="780290" cy="780290"/>
          </a:xfrm>
          <a:prstGeom prst="rect">
            <a:avLst/>
          </a:prstGeom>
        </p:spPr>
      </p:pic>
      <p:cxnSp>
        <p:nvCxnSpPr>
          <p:cNvPr id="24" name="Straight Arrow Connector 23"/>
          <p:cNvCxnSpPr/>
          <p:nvPr/>
        </p:nvCxnSpPr>
        <p:spPr>
          <a:xfrm>
            <a:off x="2606193" y="2516561"/>
            <a:ext cx="1396637" cy="0"/>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9095" y="2002088"/>
            <a:ext cx="1243941" cy="523220"/>
          </a:xfrm>
          <a:prstGeom prst="rect">
            <a:avLst/>
          </a:prstGeom>
          <a:noFill/>
          <a:ln>
            <a:noFill/>
          </a:ln>
        </p:spPr>
        <p:txBody>
          <a:bodyPr wrap="square" rtlCol="0">
            <a:spAutoFit/>
          </a:bodyPr>
          <a:lstStyle/>
          <a:p>
            <a:r>
              <a:rPr lang="en-US" sz="1400" dirty="0" smtClean="0"/>
              <a:t>1. Zumo token with API call</a:t>
            </a:r>
          </a:p>
        </p:txBody>
      </p:sp>
    </p:spTree>
    <p:extLst>
      <p:ext uri="{BB962C8B-B14F-4D97-AF65-F5344CB8AC3E}">
        <p14:creationId xmlns:p14="http://schemas.microsoft.com/office/powerpoint/2010/main" val="167776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52600" y="76200"/>
            <a:ext cx="5638800" cy="6705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dirty="0" smtClean="0">
                <a:solidFill>
                  <a:schemeClr val="tx1"/>
                </a:solidFill>
              </a:rPr>
              <a:t>Calling a SaaS platform API</a:t>
            </a:r>
            <a:endParaRPr lang="en-US" sz="2800" dirty="0"/>
          </a:p>
        </p:txBody>
      </p:sp>
      <p:sp>
        <p:nvSpPr>
          <p:cNvPr id="32" name="TextBox 31"/>
          <p:cNvSpPr txBox="1"/>
          <p:nvPr/>
        </p:nvSpPr>
        <p:spPr>
          <a:xfrm>
            <a:off x="6208586" y="1194978"/>
            <a:ext cx="1014603" cy="523220"/>
          </a:xfrm>
          <a:prstGeom prst="rect">
            <a:avLst/>
          </a:prstGeom>
          <a:noFill/>
          <a:ln>
            <a:noFill/>
          </a:ln>
        </p:spPr>
        <p:txBody>
          <a:bodyPr wrap="square" rtlCol="0">
            <a:spAutoFit/>
          </a:bodyPr>
          <a:lstStyle/>
          <a:p>
            <a:r>
              <a:rPr lang="en-US" sz="1400" dirty="0" smtClean="0"/>
              <a:t>API app or Mobile app</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6965" y="3059674"/>
            <a:ext cx="780290" cy="780290"/>
          </a:xfrm>
          <a:prstGeom prst="rect">
            <a:avLst/>
          </a:prstGeom>
        </p:spPr>
      </p:pic>
      <p:sp>
        <p:nvSpPr>
          <p:cNvPr id="35" name="TextBox 34"/>
          <p:cNvSpPr txBox="1"/>
          <p:nvPr/>
        </p:nvSpPr>
        <p:spPr>
          <a:xfrm>
            <a:off x="4283507" y="3286117"/>
            <a:ext cx="860266" cy="461665"/>
          </a:xfrm>
          <a:prstGeom prst="rect">
            <a:avLst/>
          </a:prstGeom>
          <a:noFill/>
          <a:ln>
            <a:noFill/>
          </a:ln>
        </p:spPr>
        <p:txBody>
          <a:bodyPr wrap="square" rtlCol="0">
            <a:spAutoFit/>
          </a:bodyPr>
          <a:lstStyle/>
          <a:p>
            <a:r>
              <a:rPr lang="en-US" sz="1200" dirty="0" smtClean="0">
                <a:solidFill>
                  <a:schemeClr val="bg1"/>
                </a:solidFill>
              </a:rPr>
              <a:t>SaaS provider</a:t>
            </a:r>
          </a:p>
        </p:txBody>
      </p:sp>
      <p:cxnSp>
        <p:nvCxnSpPr>
          <p:cNvPr id="36" name="Straight Arrow Connector 35"/>
          <p:cNvCxnSpPr/>
          <p:nvPr/>
        </p:nvCxnSpPr>
        <p:spPr>
          <a:xfrm flipH="1">
            <a:off x="4777106" y="2577959"/>
            <a:ext cx="1948788" cy="2978302"/>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461780" y="1492248"/>
            <a:ext cx="2175498" cy="307777"/>
          </a:xfrm>
          <a:prstGeom prst="rect">
            <a:avLst/>
          </a:prstGeom>
          <a:noFill/>
          <a:ln>
            <a:noFill/>
          </a:ln>
        </p:spPr>
        <p:txBody>
          <a:bodyPr wrap="square" rtlCol="0">
            <a:spAutoFit/>
          </a:bodyPr>
          <a:lstStyle/>
          <a:p>
            <a:r>
              <a:rPr lang="en-US" sz="1400" dirty="0"/>
              <a:t>5</a:t>
            </a:r>
            <a:r>
              <a:rPr lang="en-US" sz="1400" dirty="0" smtClean="0"/>
              <a:t>. Zumo token with API call</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4945" y="5470269"/>
            <a:ext cx="780290" cy="780290"/>
          </a:xfrm>
          <a:prstGeom prst="rect">
            <a:avLst/>
          </a:prstGeom>
        </p:spPr>
      </p:pic>
      <p:sp>
        <p:nvSpPr>
          <p:cNvPr id="41" name="TextBox 40"/>
          <p:cNvSpPr txBox="1"/>
          <p:nvPr/>
        </p:nvSpPr>
        <p:spPr>
          <a:xfrm rot="5400000">
            <a:off x="3862669" y="4444928"/>
            <a:ext cx="1659944" cy="276999"/>
          </a:xfrm>
          <a:prstGeom prst="rect">
            <a:avLst/>
          </a:prstGeom>
          <a:noFill/>
          <a:ln>
            <a:noFill/>
          </a:ln>
        </p:spPr>
        <p:txBody>
          <a:bodyPr wrap="square" rtlCol="0">
            <a:spAutoFit/>
          </a:bodyPr>
          <a:lstStyle/>
          <a:p>
            <a:r>
              <a:rPr lang="en-US" sz="1200" dirty="0" smtClean="0"/>
              <a:t>4. SaaS access token</a:t>
            </a:r>
          </a:p>
        </p:txBody>
      </p:sp>
      <p:cxnSp>
        <p:nvCxnSpPr>
          <p:cNvPr id="42" name="Straight Arrow Connector 41"/>
          <p:cNvCxnSpPr/>
          <p:nvPr/>
        </p:nvCxnSpPr>
        <p:spPr>
          <a:xfrm flipH="1">
            <a:off x="2591418" y="1796660"/>
            <a:ext cx="373432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74735" y="5533232"/>
            <a:ext cx="828676" cy="646331"/>
          </a:xfrm>
          <a:prstGeom prst="rect">
            <a:avLst/>
          </a:prstGeom>
          <a:noFill/>
          <a:ln>
            <a:noFill/>
          </a:ln>
        </p:spPr>
        <p:txBody>
          <a:bodyPr wrap="square" rtlCol="0">
            <a:spAutoFit/>
          </a:bodyPr>
          <a:lstStyle/>
          <a:p>
            <a:r>
              <a:rPr lang="en-US" sz="1200" dirty="0" smtClean="0"/>
              <a:t>App Service</a:t>
            </a:r>
          </a:p>
          <a:p>
            <a:r>
              <a:rPr lang="en-US" sz="1200" dirty="0" smtClean="0"/>
              <a:t>Gateway</a:t>
            </a:r>
          </a:p>
        </p:txBody>
      </p:sp>
      <p:cxnSp>
        <p:nvCxnSpPr>
          <p:cNvPr id="15" name="Straight Arrow Connector 14"/>
          <p:cNvCxnSpPr>
            <a:stCxn id="5" idx="2"/>
          </p:cNvCxnSpPr>
          <p:nvPr/>
        </p:nvCxnSpPr>
        <p:spPr>
          <a:xfrm flipH="1">
            <a:off x="4531214" y="3839964"/>
            <a:ext cx="25896" cy="1588854"/>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p:cNvCxnSpPr>
          <p:nvPr/>
        </p:nvCxnSpPr>
        <p:spPr>
          <a:xfrm>
            <a:off x="4915235" y="5860414"/>
            <a:ext cx="1433877" cy="0"/>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64293" y="6164567"/>
            <a:ext cx="1371536" cy="307777"/>
          </a:xfrm>
          <a:prstGeom prst="rect">
            <a:avLst/>
          </a:prstGeom>
          <a:noFill/>
          <a:ln>
            <a:noFill/>
          </a:ln>
        </p:spPr>
        <p:txBody>
          <a:bodyPr wrap="square" rtlCol="0">
            <a:spAutoFit/>
          </a:bodyPr>
          <a:lstStyle/>
          <a:p>
            <a:r>
              <a:rPr lang="en-US" sz="1400" dirty="0" smtClean="0"/>
              <a:t>Token Store</a:t>
            </a:r>
          </a:p>
        </p:txBody>
      </p:sp>
      <p:sp>
        <p:nvSpPr>
          <p:cNvPr id="22" name="Flowchart: Magnetic Disk 21"/>
          <p:cNvSpPr/>
          <p:nvPr/>
        </p:nvSpPr>
        <p:spPr>
          <a:xfrm>
            <a:off x="6361515" y="5577913"/>
            <a:ext cx="794294" cy="565002"/>
          </a:xfrm>
          <a:prstGeom prst="flowChartMagneticDisk">
            <a:avLst/>
          </a:prstGeom>
          <a:solidFill>
            <a:srgbClr val="007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5743" y="1711323"/>
            <a:ext cx="780290" cy="780290"/>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82669" y="1675001"/>
            <a:ext cx="780290" cy="780290"/>
          </a:xfrm>
          <a:prstGeom prst="rect">
            <a:avLst/>
          </a:prstGeom>
        </p:spPr>
      </p:pic>
      <p:cxnSp>
        <p:nvCxnSpPr>
          <p:cNvPr id="24" name="Straight Arrow Connector 23"/>
          <p:cNvCxnSpPr/>
          <p:nvPr/>
        </p:nvCxnSpPr>
        <p:spPr>
          <a:xfrm>
            <a:off x="2103090" y="2517309"/>
            <a:ext cx="2015285" cy="3160051"/>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3462179">
            <a:off x="1365207" y="4002363"/>
            <a:ext cx="3216465" cy="276999"/>
          </a:xfrm>
          <a:prstGeom prst="rect">
            <a:avLst/>
          </a:prstGeom>
          <a:noFill/>
          <a:ln>
            <a:noFill/>
          </a:ln>
        </p:spPr>
        <p:txBody>
          <a:bodyPr wrap="square" rtlCol="0">
            <a:spAutoFit/>
          </a:bodyPr>
          <a:lstStyle/>
          <a:p>
            <a:r>
              <a:rPr lang="en-US" sz="1200" dirty="0" smtClean="0"/>
              <a:t>1. Send Zumo token, get back  consent link URL</a:t>
            </a:r>
          </a:p>
        </p:txBody>
      </p:sp>
      <p:cxnSp>
        <p:nvCxnSpPr>
          <p:cNvPr id="27" name="Straight Arrow Connector 26"/>
          <p:cNvCxnSpPr/>
          <p:nvPr/>
        </p:nvCxnSpPr>
        <p:spPr>
          <a:xfrm>
            <a:off x="2305234" y="2503582"/>
            <a:ext cx="1885766" cy="2967632"/>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3399969">
            <a:off x="1908705" y="3936850"/>
            <a:ext cx="3106151" cy="276999"/>
          </a:xfrm>
          <a:prstGeom prst="rect">
            <a:avLst/>
          </a:prstGeom>
          <a:noFill/>
          <a:ln>
            <a:noFill/>
          </a:ln>
        </p:spPr>
        <p:txBody>
          <a:bodyPr wrap="square" rtlCol="0">
            <a:spAutoFit/>
          </a:bodyPr>
          <a:lstStyle/>
          <a:p>
            <a:r>
              <a:rPr lang="en-US" sz="1200" dirty="0" smtClean="0"/>
              <a:t>2.Browser goes to consent link URL at gateway</a:t>
            </a:r>
          </a:p>
        </p:txBody>
      </p:sp>
      <p:cxnSp>
        <p:nvCxnSpPr>
          <p:cNvPr id="29" name="Straight Arrow Connector 28"/>
          <p:cNvCxnSpPr/>
          <p:nvPr/>
        </p:nvCxnSpPr>
        <p:spPr>
          <a:xfrm>
            <a:off x="2556856" y="2485577"/>
            <a:ext cx="1575547" cy="1043868"/>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904380">
            <a:off x="2450891" y="2618597"/>
            <a:ext cx="2534983" cy="461665"/>
          </a:xfrm>
          <a:prstGeom prst="rect">
            <a:avLst/>
          </a:prstGeom>
          <a:noFill/>
          <a:ln>
            <a:noFill/>
          </a:ln>
        </p:spPr>
        <p:txBody>
          <a:bodyPr wrap="square" rtlCol="0">
            <a:spAutoFit/>
          </a:bodyPr>
          <a:lstStyle/>
          <a:p>
            <a:r>
              <a:rPr lang="en-US" sz="1200" dirty="0" smtClean="0"/>
              <a:t>3. Redirect to SaaS login page.</a:t>
            </a:r>
          </a:p>
          <a:p>
            <a:r>
              <a:rPr lang="en-US" sz="1200" dirty="0" smtClean="0"/>
              <a:t>User logs in, grants consent</a:t>
            </a:r>
          </a:p>
        </p:txBody>
      </p:sp>
      <p:sp>
        <p:nvSpPr>
          <p:cNvPr id="34" name="TextBox 33"/>
          <p:cNvSpPr txBox="1"/>
          <p:nvPr/>
        </p:nvSpPr>
        <p:spPr>
          <a:xfrm rot="18187673">
            <a:off x="4335096" y="3954152"/>
            <a:ext cx="3224932" cy="276999"/>
          </a:xfrm>
          <a:prstGeom prst="rect">
            <a:avLst/>
          </a:prstGeom>
          <a:noFill/>
          <a:ln>
            <a:noFill/>
          </a:ln>
        </p:spPr>
        <p:txBody>
          <a:bodyPr wrap="square" rtlCol="0">
            <a:spAutoFit/>
          </a:bodyPr>
          <a:lstStyle/>
          <a:p>
            <a:r>
              <a:rPr lang="en-US" sz="1200" dirty="0"/>
              <a:t>6</a:t>
            </a:r>
            <a:r>
              <a:rPr lang="en-US" sz="1200" dirty="0" smtClean="0"/>
              <a:t>. Send Zumo token, get back SaaS access token</a:t>
            </a:r>
          </a:p>
        </p:txBody>
      </p:sp>
      <p:cxnSp>
        <p:nvCxnSpPr>
          <p:cNvPr id="51" name="Straight Arrow Connector 50"/>
          <p:cNvCxnSpPr>
            <a:stCxn id="5" idx="3"/>
          </p:cNvCxnSpPr>
          <p:nvPr/>
        </p:nvCxnSpPr>
        <p:spPr>
          <a:xfrm flipV="1">
            <a:off x="4947255" y="2421794"/>
            <a:ext cx="1516339" cy="1028025"/>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19507301">
            <a:off x="4884798" y="2462924"/>
            <a:ext cx="1584866" cy="461665"/>
          </a:xfrm>
          <a:prstGeom prst="rect">
            <a:avLst/>
          </a:prstGeom>
          <a:noFill/>
          <a:ln>
            <a:noFill/>
          </a:ln>
        </p:spPr>
        <p:txBody>
          <a:bodyPr wrap="square" rtlCol="0">
            <a:spAutoFit/>
          </a:bodyPr>
          <a:lstStyle/>
          <a:p>
            <a:r>
              <a:rPr lang="en-US" sz="1200" dirty="0" smtClean="0"/>
              <a:t>7. </a:t>
            </a:r>
            <a:r>
              <a:rPr lang="en-US" sz="1200" dirty="0" smtClean="0"/>
              <a:t>SaaS access token with SaaS API call</a:t>
            </a:r>
          </a:p>
        </p:txBody>
      </p:sp>
    </p:spTree>
    <p:extLst>
      <p:ext uri="{BB962C8B-B14F-4D97-AF65-F5344CB8AC3E}">
        <p14:creationId xmlns:p14="http://schemas.microsoft.com/office/powerpoint/2010/main" val="2622576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52600" y="1066800"/>
            <a:ext cx="5638800" cy="510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dirty="0" smtClean="0">
                <a:solidFill>
                  <a:schemeClr val="tx1"/>
                </a:solidFill>
              </a:rPr>
              <a:t>Calling a SaaS platform</a:t>
            </a:r>
            <a:endParaRPr lang="en-US" sz="2800" dirty="0"/>
          </a:p>
        </p:txBody>
      </p:sp>
      <p:sp>
        <p:nvSpPr>
          <p:cNvPr id="32" name="TextBox 31"/>
          <p:cNvSpPr txBox="1"/>
          <p:nvPr/>
        </p:nvSpPr>
        <p:spPr>
          <a:xfrm>
            <a:off x="2886461" y="2361160"/>
            <a:ext cx="1014603" cy="523220"/>
          </a:xfrm>
          <a:prstGeom prst="rect">
            <a:avLst/>
          </a:prstGeom>
          <a:noFill/>
          <a:ln>
            <a:noFill/>
          </a:ln>
        </p:spPr>
        <p:txBody>
          <a:bodyPr wrap="square" rtlCol="0">
            <a:spAutoFit/>
          </a:bodyPr>
          <a:lstStyle/>
          <a:p>
            <a:r>
              <a:rPr lang="en-US" sz="1400" dirty="0" smtClean="0"/>
              <a:t>API app or Mobile app</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4061" y="2286000"/>
            <a:ext cx="780290" cy="780290"/>
          </a:xfrm>
          <a:prstGeom prst="rect">
            <a:avLst/>
          </a:prstGeom>
        </p:spPr>
      </p:pic>
      <p:sp>
        <p:nvSpPr>
          <p:cNvPr id="35" name="TextBox 34"/>
          <p:cNvSpPr txBox="1"/>
          <p:nvPr/>
        </p:nvSpPr>
        <p:spPr>
          <a:xfrm>
            <a:off x="6499126" y="2998057"/>
            <a:ext cx="921825" cy="523220"/>
          </a:xfrm>
          <a:prstGeom prst="rect">
            <a:avLst/>
          </a:prstGeom>
          <a:noFill/>
          <a:ln>
            <a:noFill/>
          </a:ln>
        </p:spPr>
        <p:txBody>
          <a:bodyPr wrap="square" rtlCol="0">
            <a:spAutoFit/>
          </a:bodyPr>
          <a:lstStyle/>
          <a:p>
            <a:r>
              <a:rPr lang="en-US" sz="1400" dirty="0" smtClean="0"/>
              <a:t>Identity provider</a:t>
            </a:r>
          </a:p>
        </p:txBody>
      </p:sp>
      <p:cxnSp>
        <p:nvCxnSpPr>
          <p:cNvPr id="36" name="Straight Arrow Connector 35"/>
          <p:cNvCxnSpPr/>
          <p:nvPr/>
        </p:nvCxnSpPr>
        <p:spPr>
          <a:xfrm flipV="1">
            <a:off x="4608581" y="2622770"/>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54419" y="2361160"/>
            <a:ext cx="1525052" cy="307777"/>
          </a:xfrm>
          <a:prstGeom prst="rect">
            <a:avLst/>
          </a:prstGeom>
          <a:noFill/>
          <a:ln>
            <a:noFill/>
          </a:ln>
        </p:spPr>
        <p:txBody>
          <a:bodyPr wrap="square" rtlCol="0">
            <a:spAutoFit/>
          </a:bodyPr>
          <a:lstStyle/>
          <a:p>
            <a:r>
              <a:rPr lang="en-US" sz="1400" dirty="0" smtClean="0"/>
              <a:t>3. Provider token</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61" y="5059865"/>
            <a:ext cx="780290" cy="780290"/>
          </a:xfrm>
          <a:prstGeom prst="rect">
            <a:avLst/>
          </a:prstGeom>
        </p:spPr>
      </p:pic>
      <p:sp>
        <p:nvSpPr>
          <p:cNvPr id="41" name="TextBox 40"/>
          <p:cNvSpPr txBox="1"/>
          <p:nvPr/>
        </p:nvSpPr>
        <p:spPr>
          <a:xfrm>
            <a:off x="4309689" y="3850402"/>
            <a:ext cx="1072324" cy="523220"/>
          </a:xfrm>
          <a:prstGeom prst="rect">
            <a:avLst/>
          </a:prstGeom>
          <a:noFill/>
          <a:ln>
            <a:noFill/>
          </a:ln>
        </p:spPr>
        <p:txBody>
          <a:bodyPr wrap="square" rtlCol="0">
            <a:spAutoFit/>
          </a:bodyPr>
          <a:lstStyle/>
          <a:p>
            <a:r>
              <a:rPr lang="en-US" sz="1400" dirty="0" smtClean="0"/>
              <a:t>2. Consent link URL</a:t>
            </a:r>
          </a:p>
        </p:txBody>
      </p:sp>
      <p:cxnSp>
        <p:nvCxnSpPr>
          <p:cNvPr id="42" name="Straight Arrow Connector 41"/>
          <p:cNvCxnSpPr/>
          <p:nvPr/>
        </p:nvCxnSpPr>
        <p:spPr>
          <a:xfrm rot="5400000" flipV="1">
            <a:off x="3414624" y="4045885"/>
            <a:ext cx="1810510" cy="9145"/>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87425" y="5151120"/>
            <a:ext cx="828676" cy="738664"/>
          </a:xfrm>
          <a:prstGeom prst="rect">
            <a:avLst/>
          </a:prstGeom>
          <a:noFill/>
          <a:ln>
            <a:noFill/>
          </a:ln>
        </p:spPr>
        <p:txBody>
          <a:bodyPr wrap="square" rtlCol="0">
            <a:spAutoFit/>
          </a:bodyPr>
          <a:lstStyle/>
          <a:p>
            <a:r>
              <a:rPr lang="en-US" sz="1400" dirty="0" smtClean="0"/>
              <a:t>App Service</a:t>
            </a:r>
          </a:p>
          <a:p>
            <a:r>
              <a:rPr lang="en-US" sz="1400" dirty="0" smtClean="0"/>
              <a:t>Gateway</a:t>
            </a:r>
          </a:p>
        </p:txBody>
      </p:sp>
      <p:cxnSp>
        <p:nvCxnSpPr>
          <p:cNvPr id="15" name="Straight Arrow Connector 14"/>
          <p:cNvCxnSpPr/>
          <p:nvPr/>
        </p:nvCxnSpPr>
        <p:spPr>
          <a:xfrm rot="5400000" flipV="1">
            <a:off x="3197933" y="4058505"/>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8398" y="3619500"/>
            <a:ext cx="1042046" cy="1169551"/>
          </a:xfrm>
          <a:prstGeom prst="rect">
            <a:avLst/>
          </a:prstGeom>
          <a:noFill/>
          <a:ln>
            <a:noFill/>
          </a:ln>
        </p:spPr>
        <p:txBody>
          <a:bodyPr wrap="square" rtlCol="0">
            <a:spAutoFit/>
          </a:bodyPr>
          <a:lstStyle/>
          <a:p>
            <a:r>
              <a:rPr lang="en-US" sz="1400" dirty="0" smtClean="0"/>
              <a:t>1. Zumo token with request for</a:t>
            </a:r>
          </a:p>
          <a:p>
            <a:r>
              <a:rPr lang="en-US" sz="1400" dirty="0" smtClean="0"/>
              <a:t>consent link</a:t>
            </a:r>
          </a:p>
        </p:txBody>
      </p:sp>
      <p:cxnSp>
        <p:nvCxnSpPr>
          <p:cNvPr id="19" name="Straight Arrow Connector 18"/>
          <p:cNvCxnSpPr/>
          <p:nvPr/>
        </p:nvCxnSpPr>
        <p:spPr>
          <a:xfrm>
            <a:off x="4581151" y="5450010"/>
            <a:ext cx="1504573" cy="5521"/>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14827" y="5774162"/>
            <a:ext cx="1371536" cy="307777"/>
          </a:xfrm>
          <a:prstGeom prst="rect">
            <a:avLst/>
          </a:prstGeom>
          <a:noFill/>
          <a:ln>
            <a:noFill/>
          </a:ln>
        </p:spPr>
        <p:txBody>
          <a:bodyPr wrap="square" rtlCol="0">
            <a:spAutoFit/>
          </a:bodyPr>
          <a:lstStyle/>
          <a:p>
            <a:r>
              <a:rPr lang="en-US" sz="1400" dirty="0" smtClean="0"/>
              <a:t>Token Store</a:t>
            </a:r>
          </a:p>
        </p:txBody>
      </p:sp>
      <p:sp>
        <p:nvSpPr>
          <p:cNvPr id="22" name="Flowchart: Magnetic Disk 21"/>
          <p:cNvSpPr/>
          <p:nvPr/>
        </p:nvSpPr>
        <p:spPr>
          <a:xfrm>
            <a:off x="6184477" y="5169480"/>
            <a:ext cx="794294" cy="565002"/>
          </a:xfrm>
          <a:prstGeom prst="flowChartMagneticDisk">
            <a:avLst/>
          </a:prstGeom>
          <a:solidFill>
            <a:srgbClr val="007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3734" y="2309865"/>
            <a:ext cx="780290" cy="780290"/>
          </a:xfrm>
          <a:prstGeom prst="rect">
            <a:avLst/>
          </a:prstGeom>
        </p:spPr>
      </p:pic>
    </p:spTree>
    <p:extLst>
      <p:ext uri="{BB962C8B-B14F-4D97-AF65-F5344CB8AC3E}">
        <p14:creationId xmlns:p14="http://schemas.microsoft.com/office/powerpoint/2010/main" val="2805188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Basic Authentication </a:t>
            </a:r>
            <a:r>
              <a:rPr lang="en-US" smtClean="0"/>
              <a:t>Flow</a:t>
            </a:r>
            <a:endParaRPr lang="en-US" dirty="0"/>
          </a:p>
        </p:txBody>
      </p:sp>
      <p:sp>
        <p:nvSpPr>
          <p:cNvPr id="6" name="Text Placeholder 5"/>
          <p:cNvSpPr>
            <a:spLocks noGrp="1"/>
          </p:cNvSpPr>
          <p:nvPr>
            <p:ph type="body" sz="quarter" idx="11"/>
          </p:nvPr>
        </p:nvSpPr>
        <p:spPr>
          <a:xfrm>
            <a:off x="4575940" y="2337959"/>
            <a:ext cx="4367249" cy="2445323"/>
          </a:xfrm>
        </p:spPr>
        <p:txBody>
          <a:bodyPr>
            <a:normAutofit lnSpcReduction="10000"/>
          </a:bodyPr>
          <a:lstStyle/>
          <a:p>
            <a:pPr marL="378129" indent="-378129">
              <a:buFont typeface="+mj-lt"/>
              <a:buAutoNum type="arabicParenR"/>
            </a:pPr>
            <a:r>
              <a:rPr lang="en-US" sz="1500" dirty="0">
                <a:solidFill>
                  <a:schemeClr val="tx1"/>
                </a:solidFill>
              </a:rPr>
              <a:t>Client app </a:t>
            </a:r>
            <a:r>
              <a:rPr lang="en-US" sz="1500">
                <a:solidFill>
                  <a:schemeClr val="tx1"/>
                </a:solidFill>
              </a:rPr>
              <a:t>uses </a:t>
            </a:r>
            <a:r>
              <a:rPr lang="en-US" sz="1500" dirty="0">
                <a:solidFill>
                  <a:schemeClr val="tx1"/>
                </a:solidFill>
              </a:rPr>
              <a:t>Active</a:t>
            </a:r>
            <a:r>
              <a:rPr lang="en-US" sz="1500">
                <a:solidFill>
                  <a:schemeClr val="tx1"/>
                </a:solidFill>
              </a:rPr>
              <a:t> Directory Authentication Library to </a:t>
            </a:r>
            <a:r>
              <a:rPr lang="en-US" sz="1500" dirty="0">
                <a:solidFill>
                  <a:schemeClr val="tx1"/>
                </a:solidFill>
              </a:rPr>
              <a:t>initiate login, user enters credentials which are sent to AAD</a:t>
            </a:r>
          </a:p>
          <a:p>
            <a:pPr marL="378129" indent="-378129">
              <a:buFont typeface="+mj-lt"/>
              <a:buAutoNum type="arabicParenR"/>
            </a:pPr>
            <a:endParaRPr lang="en-US" sz="1500" dirty="0">
              <a:solidFill>
                <a:schemeClr val="tx1"/>
              </a:solidFill>
            </a:endParaRPr>
          </a:p>
          <a:p>
            <a:pPr marL="378129" indent="-378129">
              <a:buFont typeface="+mj-lt"/>
              <a:buAutoNum type="arabicParenR"/>
            </a:pPr>
            <a:r>
              <a:rPr lang="en-US" sz="1500" dirty="0">
                <a:solidFill>
                  <a:schemeClr val="tx1"/>
                </a:solidFill>
              </a:rPr>
              <a:t>AAD returns an Access Token / Refresh Token pair for the mobile service to ADAL</a:t>
            </a:r>
          </a:p>
          <a:p>
            <a:pPr marL="378129" indent="-378129">
              <a:buFont typeface="+mj-lt"/>
              <a:buAutoNum type="arabicParenR"/>
            </a:pPr>
            <a:endParaRPr lang="en-US" sz="1500" dirty="0">
              <a:solidFill>
                <a:schemeClr val="tx1"/>
              </a:solidFill>
            </a:endParaRPr>
          </a:p>
          <a:p>
            <a:pPr marL="378129" indent="-378129">
              <a:buFont typeface="+mj-lt"/>
              <a:buAutoNum type="arabicParenR"/>
            </a:pPr>
            <a:r>
              <a:rPr lang="en-US" sz="1500" dirty="0">
                <a:solidFill>
                  <a:schemeClr val="tx1"/>
                </a:solidFill>
              </a:rPr>
              <a:t>The client passes the Access Token to the mobile service, exchanges for the Mobile Services token for a continued session</a:t>
            </a:r>
          </a:p>
        </p:txBody>
      </p:sp>
      <p:pic>
        <p:nvPicPr>
          <p:cNvPr id="42" name="Picture 41"/>
          <p:cNvPicPr>
            <a:picLocks noChangeAspect="1"/>
          </p:cNvPicPr>
          <p:nvPr/>
        </p:nvPicPr>
        <p:blipFill>
          <a:blip r:embed="rId3"/>
          <a:stretch>
            <a:fillRect/>
          </a:stretch>
        </p:blipFill>
        <p:spPr>
          <a:xfrm>
            <a:off x="2920941" y="2084554"/>
            <a:ext cx="1015133" cy="1015917"/>
          </a:xfrm>
          <a:prstGeom prst="rect">
            <a:avLst/>
          </a:prstGeom>
          <a:noFill/>
          <a:ln>
            <a:noFill/>
          </a:ln>
        </p:spPr>
      </p:pic>
      <p:pic>
        <p:nvPicPr>
          <p:cNvPr id="43" name="Picture 42"/>
          <p:cNvPicPr>
            <a:picLocks noChangeAspect="1"/>
          </p:cNvPicPr>
          <p:nvPr/>
        </p:nvPicPr>
        <p:blipFill>
          <a:blip r:embed="rId4">
            <a:biLevel thresh="25000"/>
          </a:blip>
          <a:stretch>
            <a:fillRect/>
          </a:stretch>
        </p:blipFill>
        <p:spPr>
          <a:xfrm>
            <a:off x="596943" y="4330934"/>
            <a:ext cx="480564" cy="682617"/>
          </a:xfrm>
          <a:prstGeom prst="rect">
            <a:avLst/>
          </a:prstGeom>
          <a:solidFill>
            <a:srgbClr val="00B0F0"/>
          </a:solidFill>
          <a:ln>
            <a:noFill/>
          </a:ln>
        </p:spPr>
      </p:pic>
      <p:cxnSp>
        <p:nvCxnSpPr>
          <p:cNvPr id="44" name="Curved Connector 43"/>
          <p:cNvCxnSpPr>
            <a:stCxn id="43" idx="0"/>
            <a:endCxn id="42" idx="1"/>
          </p:cNvCxnSpPr>
          <p:nvPr/>
        </p:nvCxnSpPr>
        <p:spPr>
          <a:xfrm rot="5400000" flipH="1" flipV="1">
            <a:off x="1009873" y="2419866"/>
            <a:ext cx="1738421" cy="208371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42" idx="2"/>
          </p:cNvCxnSpPr>
          <p:nvPr/>
        </p:nvCxnSpPr>
        <p:spPr>
          <a:xfrm rot="5400000">
            <a:off x="1645267" y="2595316"/>
            <a:ext cx="1278088" cy="228839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3" idx="3"/>
          </p:cNvCxnSpPr>
          <p:nvPr/>
        </p:nvCxnSpPr>
        <p:spPr>
          <a:xfrm>
            <a:off x="1077506" y="4672242"/>
            <a:ext cx="18018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989047" y="4399321"/>
            <a:ext cx="271228" cy="296107"/>
          </a:xfrm>
          <a:prstGeom prst="rect">
            <a:avLst/>
          </a:prstGeom>
          <a:noFill/>
        </p:spPr>
        <p:txBody>
          <a:bodyPr wrap="none" rtlCol="0">
            <a:spAutoFit/>
          </a:bodyPr>
          <a:lstStyle/>
          <a:p>
            <a:pPr defTabSz="685739"/>
            <a:r>
              <a:rPr lang="en-US" sz="1324" dirty="0">
                <a:solidFill>
                  <a:srgbClr val="FFFFFF"/>
                </a:solidFill>
              </a:rPr>
              <a:t>3</a:t>
            </a:r>
          </a:p>
        </p:txBody>
      </p:sp>
      <p:sp>
        <p:nvSpPr>
          <p:cNvPr id="48" name="TextBox 47"/>
          <p:cNvSpPr txBox="1"/>
          <p:nvPr/>
        </p:nvSpPr>
        <p:spPr>
          <a:xfrm>
            <a:off x="2284310" y="3788003"/>
            <a:ext cx="271228" cy="296107"/>
          </a:xfrm>
          <a:prstGeom prst="rect">
            <a:avLst/>
          </a:prstGeom>
          <a:noFill/>
        </p:spPr>
        <p:txBody>
          <a:bodyPr wrap="none" rtlCol="0">
            <a:spAutoFit/>
          </a:bodyPr>
          <a:lstStyle/>
          <a:p>
            <a:pPr defTabSz="685739"/>
            <a:r>
              <a:rPr lang="en-US" sz="1324" dirty="0">
                <a:solidFill>
                  <a:srgbClr val="FFFFFF"/>
                </a:solidFill>
              </a:rPr>
              <a:t>2</a:t>
            </a:r>
          </a:p>
        </p:txBody>
      </p:sp>
      <p:sp>
        <p:nvSpPr>
          <p:cNvPr id="49" name="TextBox 48"/>
          <p:cNvSpPr txBox="1"/>
          <p:nvPr/>
        </p:nvSpPr>
        <p:spPr>
          <a:xfrm>
            <a:off x="1573815" y="3100469"/>
            <a:ext cx="271228" cy="296107"/>
          </a:xfrm>
          <a:prstGeom prst="rect">
            <a:avLst/>
          </a:prstGeom>
          <a:noFill/>
        </p:spPr>
        <p:txBody>
          <a:bodyPr wrap="none" rtlCol="0">
            <a:spAutoFit/>
          </a:bodyPr>
          <a:lstStyle/>
          <a:p>
            <a:pPr defTabSz="685739"/>
            <a:r>
              <a:rPr lang="en-US" sz="1324" dirty="0">
                <a:solidFill>
                  <a:srgbClr val="FFFFFF"/>
                </a:solidFill>
              </a:rPr>
              <a:t>1</a:t>
            </a:r>
          </a:p>
        </p:txBody>
      </p:sp>
      <p:grpSp>
        <p:nvGrpSpPr>
          <p:cNvPr id="13" name="Group 1"/>
          <p:cNvGrpSpPr/>
          <p:nvPr/>
        </p:nvGrpSpPr>
        <p:grpSpPr>
          <a:xfrm>
            <a:off x="2879332" y="4199251"/>
            <a:ext cx="1036161" cy="673061"/>
            <a:chOff x="1995223" y="4372279"/>
            <a:chExt cx="1381744" cy="897542"/>
          </a:xfrm>
        </p:grpSpPr>
        <p:pic>
          <p:nvPicPr>
            <p:cNvPr id="14" name="Picture 13"/>
            <p:cNvPicPr>
              <a:picLocks noChangeAspect="1"/>
            </p:cNvPicPr>
            <p:nvPr/>
          </p:nvPicPr>
          <p:blipFill>
            <a:blip r:embed="rId5">
              <a:biLevel thresh="25000"/>
            </a:blip>
            <a:stretch>
              <a:fillRect/>
            </a:stretch>
          </p:blipFill>
          <p:spPr>
            <a:xfrm>
              <a:off x="1995223" y="4372279"/>
              <a:ext cx="1381744" cy="897542"/>
            </a:xfrm>
            <a:prstGeom prst="rect">
              <a:avLst/>
            </a:prstGeom>
          </p:spPr>
        </p:pic>
        <p:pic>
          <p:nvPicPr>
            <p:cNvPr id="15" name="Picture 7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37992" y="4488499"/>
              <a:ext cx="407668" cy="724581"/>
            </a:xfrm>
            <a:prstGeom prst="rect">
              <a:avLst/>
            </a:prstGeom>
            <a:noFill/>
            <a:ln>
              <a:noFill/>
            </a:ln>
            <a:extLst/>
          </p:spPr>
        </p:pic>
      </p:grpSp>
    </p:spTree>
    <p:extLst>
      <p:ext uri="{BB962C8B-B14F-4D97-AF65-F5344CB8AC3E}">
        <p14:creationId xmlns:p14="http://schemas.microsoft.com/office/powerpoint/2010/main" val="3320364441"/>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a:t>Access resources on behalf of the user</a:t>
            </a:r>
          </a:p>
        </p:txBody>
      </p:sp>
      <p:sp>
        <p:nvSpPr>
          <p:cNvPr id="6" name="Text Placeholder 5"/>
          <p:cNvSpPr>
            <a:spLocks noGrp="1"/>
          </p:cNvSpPr>
          <p:nvPr>
            <p:ph type="body" sz="quarter" idx="11"/>
          </p:nvPr>
        </p:nvSpPr>
        <p:spPr>
          <a:xfrm>
            <a:off x="4575940" y="2336691"/>
            <a:ext cx="4367249" cy="2492397"/>
          </a:xfrm>
        </p:spPr>
        <p:txBody>
          <a:bodyPr/>
          <a:lstStyle/>
          <a:p>
            <a:pPr marL="378129" indent="-378129">
              <a:buFont typeface="+mj-lt"/>
              <a:buAutoNum type="arabicParenR"/>
            </a:pPr>
            <a:r>
              <a:rPr lang="en-US" sz="1500" dirty="0">
                <a:solidFill>
                  <a:schemeClr val="tx1"/>
                </a:solidFill>
              </a:rPr>
              <a:t>Mobile Service passes Access Token to AAD along with a requested resource URI and its Client ID / Client Secret</a:t>
            </a:r>
          </a:p>
          <a:p>
            <a:pPr marL="378129" indent="-378129">
              <a:buFont typeface="+mj-lt"/>
              <a:buAutoNum type="arabicParenR"/>
            </a:pPr>
            <a:endParaRPr lang="en-US" sz="1500" dirty="0">
              <a:solidFill>
                <a:schemeClr val="tx1"/>
              </a:solidFill>
            </a:endParaRPr>
          </a:p>
          <a:p>
            <a:pPr marL="378129" indent="-378129">
              <a:buFont typeface="+mj-lt"/>
              <a:buAutoNum type="arabicParenR"/>
            </a:pPr>
            <a:r>
              <a:rPr lang="en-US" sz="1500" dirty="0">
                <a:solidFill>
                  <a:schemeClr val="tx1"/>
                </a:solidFill>
              </a:rPr>
              <a:t>AAD sends back an Access Token / Refresh Token pair for the remote resource</a:t>
            </a:r>
          </a:p>
          <a:p>
            <a:pPr marL="378129" indent="-378129">
              <a:buFont typeface="+mj-lt"/>
              <a:buAutoNum type="arabicParenR"/>
            </a:pPr>
            <a:endParaRPr lang="en-US" sz="1500" dirty="0">
              <a:solidFill>
                <a:schemeClr val="tx1"/>
              </a:solidFill>
            </a:endParaRPr>
          </a:p>
          <a:p>
            <a:pPr marL="378129" indent="-378129">
              <a:buFont typeface="+mj-lt"/>
              <a:buAutoNum type="arabicParenR"/>
            </a:pPr>
            <a:r>
              <a:rPr lang="en-US" sz="1500" dirty="0">
                <a:solidFill>
                  <a:schemeClr val="tx1"/>
                </a:solidFill>
              </a:rPr>
              <a:t>Mobile Service talks to the remote resource on behalf of the logged-in user</a:t>
            </a:r>
          </a:p>
          <a:p>
            <a:pPr marL="378129" indent="-378129">
              <a:buFont typeface="+mj-lt"/>
              <a:buAutoNum type="arabicParenR"/>
            </a:pPr>
            <a:endParaRPr lang="en-US" sz="1500" dirty="0">
              <a:solidFill>
                <a:schemeClr val="tx1"/>
              </a:solidFill>
            </a:endParaRPr>
          </a:p>
        </p:txBody>
      </p:sp>
      <p:pic>
        <p:nvPicPr>
          <p:cNvPr id="41" name="Picture 40"/>
          <p:cNvPicPr>
            <a:picLocks noChangeAspect="1"/>
          </p:cNvPicPr>
          <p:nvPr/>
        </p:nvPicPr>
        <p:blipFill>
          <a:blip r:embed="rId3"/>
          <a:stretch>
            <a:fillRect/>
          </a:stretch>
        </p:blipFill>
        <p:spPr>
          <a:xfrm>
            <a:off x="1580438" y="1970807"/>
            <a:ext cx="952577" cy="1015917"/>
          </a:xfrm>
          <a:prstGeom prst="rect">
            <a:avLst/>
          </a:prstGeom>
          <a:noFill/>
          <a:ln>
            <a:noFill/>
          </a:ln>
        </p:spPr>
      </p:pic>
      <p:cxnSp>
        <p:nvCxnSpPr>
          <p:cNvPr id="51" name="Curved Connector 50"/>
          <p:cNvCxnSpPr>
            <a:stCxn id="21" idx="3"/>
            <a:endCxn id="55" idx="2"/>
          </p:cNvCxnSpPr>
          <p:nvPr/>
        </p:nvCxnSpPr>
        <p:spPr>
          <a:xfrm flipV="1">
            <a:off x="2543317" y="3960003"/>
            <a:ext cx="1002937" cy="637435"/>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928875" y="2998765"/>
            <a:ext cx="4914" cy="11860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2194389" y="3011087"/>
            <a:ext cx="1" cy="11737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5" name="Group 1"/>
          <p:cNvGrpSpPr/>
          <p:nvPr/>
        </p:nvGrpSpPr>
        <p:grpSpPr>
          <a:xfrm>
            <a:off x="1507156" y="4260907"/>
            <a:ext cx="1036161" cy="673061"/>
            <a:chOff x="1995223" y="4372279"/>
            <a:chExt cx="1381744" cy="897542"/>
          </a:xfrm>
        </p:grpSpPr>
        <p:pic>
          <p:nvPicPr>
            <p:cNvPr id="21" name="Picture 20"/>
            <p:cNvPicPr>
              <a:picLocks noChangeAspect="1"/>
            </p:cNvPicPr>
            <p:nvPr/>
          </p:nvPicPr>
          <p:blipFill>
            <a:blip r:embed="rId4">
              <a:biLevel thresh="25000"/>
            </a:blip>
            <a:stretch>
              <a:fillRect/>
            </a:stretch>
          </p:blipFill>
          <p:spPr>
            <a:xfrm>
              <a:off x="1995223" y="4372279"/>
              <a:ext cx="1381744" cy="897542"/>
            </a:xfrm>
            <a:prstGeom prst="rect">
              <a:avLst/>
            </a:prstGeom>
          </p:spPr>
        </p:pic>
        <p:pic>
          <p:nvPicPr>
            <p:cNvPr id="54" name="Picture 7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37992" y="4488499"/>
              <a:ext cx="407668" cy="724581"/>
            </a:xfrm>
            <a:prstGeom prst="rect">
              <a:avLst/>
            </a:prstGeom>
            <a:noFill/>
            <a:ln>
              <a:noFill/>
            </a:ln>
            <a:extLst/>
          </p:spPr>
        </p:pic>
      </p:gr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51706" y="3458184"/>
            <a:ext cx="1589096" cy="501819"/>
          </a:xfrm>
          <a:prstGeom prst="rect">
            <a:avLst/>
          </a:prstGeom>
        </p:spPr>
      </p:pic>
      <p:pic>
        <p:nvPicPr>
          <p:cNvPr id="56" name="Picture 55"/>
          <p:cNvPicPr>
            <a:picLocks noChangeAspect="1"/>
          </p:cNvPicPr>
          <p:nvPr/>
        </p:nvPicPr>
        <p:blipFill>
          <a:blip r:embed="rId7">
            <a:biLevel thresh="25000"/>
          </a:blip>
          <a:stretch>
            <a:fillRect/>
          </a:stretch>
        </p:blipFill>
        <p:spPr>
          <a:xfrm>
            <a:off x="293880" y="4327146"/>
            <a:ext cx="439812" cy="624732"/>
          </a:xfrm>
          <a:prstGeom prst="rect">
            <a:avLst/>
          </a:prstGeom>
          <a:solidFill>
            <a:srgbClr val="00B0F0"/>
          </a:solidFill>
          <a:ln>
            <a:noFill/>
          </a:ln>
        </p:spPr>
      </p:pic>
      <p:cxnSp>
        <p:nvCxnSpPr>
          <p:cNvPr id="57" name="Straight Arrow Connector 56"/>
          <p:cNvCxnSpPr/>
          <p:nvPr/>
        </p:nvCxnSpPr>
        <p:spPr>
          <a:xfrm flipV="1">
            <a:off x="725121" y="4733196"/>
            <a:ext cx="782035" cy="108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6" idx="0"/>
            <a:endCxn id="41" idx="1"/>
          </p:cNvCxnSpPr>
          <p:nvPr/>
        </p:nvCxnSpPr>
        <p:spPr>
          <a:xfrm rot="5400000" flipH="1" flipV="1">
            <a:off x="122922" y="2869630"/>
            <a:ext cx="1848380" cy="1066652"/>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694439" y="3506859"/>
            <a:ext cx="271228" cy="296107"/>
          </a:xfrm>
          <a:prstGeom prst="rect">
            <a:avLst/>
          </a:prstGeom>
          <a:noFill/>
        </p:spPr>
        <p:txBody>
          <a:bodyPr wrap="none" rtlCol="0">
            <a:spAutoFit/>
          </a:bodyPr>
          <a:lstStyle/>
          <a:p>
            <a:pPr defTabSz="685714"/>
            <a:r>
              <a:rPr lang="en-US" sz="1324" dirty="0">
                <a:solidFill>
                  <a:srgbClr val="FFFFFF"/>
                </a:solidFill>
              </a:rPr>
              <a:t>1</a:t>
            </a:r>
          </a:p>
        </p:txBody>
      </p:sp>
      <p:sp>
        <p:nvSpPr>
          <p:cNvPr id="60" name="TextBox 59"/>
          <p:cNvSpPr txBox="1"/>
          <p:nvPr/>
        </p:nvSpPr>
        <p:spPr>
          <a:xfrm>
            <a:off x="1998229" y="3506859"/>
            <a:ext cx="271228" cy="296107"/>
          </a:xfrm>
          <a:prstGeom prst="rect">
            <a:avLst/>
          </a:prstGeom>
          <a:noFill/>
        </p:spPr>
        <p:txBody>
          <a:bodyPr wrap="none" rtlCol="0">
            <a:spAutoFit/>
          </a:bodyPr>
          <a:lstStyle/>
          <a:p>
            <a:pPr defTabSz="685714"/>
            <a:r>
              <a:rPr lang="en-US" sz="1324" dirty="0">
                <a:solidFill>
                  <a:srgbClr val="FFFFFF"/>
                </a:solidFill>
              </a:rPr>
              <a:t>2</a:t>
            </a:r>
          </a:p>
        </p:txBody>
      </p:sp>
      <p:sp>
        <p:nvSpPr>
          <p:cNvPr id="61" name="TextBox 60"/>
          <p:cNvSpPr txBox="1"/>
          <p:nvPr/>
        </p:nvSpPr>
        <p:spPr>
          <a:xfrm>
            <a:off x="3021723" y="4461681"/>
            <a:ext cx="271228" cy="296107"/>
          </a:xfrm>
          <a:prstGeom prst="rect">
            <a:avLst/>
          </a:prstGeom>
          <a:noFill/>
        </p:spPr>
        <p:txBody>
          <a:bodyPr wrap="none" rtlCol="0">
            <a:spAutoFit/>
          </a:bodyPr>
          <a:lstStyle/>
          <a:p>
            <a:pPr defTabSz="685714"/>
            <a:r>
              <a:rPr lang="en-US" sz="1324" dirty="0">
                <a:solidFill>
                  <a:srgbClr val="FFFFFF"/>
                </a:solidFill>
              </a:rPr>
              <a:t>3</a:t>
            </a:r>
          </a:p>
        </p:txBody>
      </p:sp>
      <p:cxnSp>
        <p:nvCxnSpPr>
          <p:cNvPr id="62" name="Curved Connector 61"/>
          <p:cNvCxnSpPr/>
          <p:nvPr/>
        </p:nvCxnSpPr>
        <p:spPr>
          <a:xfrm rot="5400000">
            <a:off x="278453" y="3202589"/>
            <a:ext cx="1918036" cy="1007557"/>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384011"/>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C0D68503C5EA40A05FBB097FFE3D1E" ma:contentTypeVersion="1" ma:contentTypeDescription="Create a new document." ma:contentTypeScope="" ma:versionID="101b6c55b77b9b921bc5315cb238a1bc">
  <xsd:schema xmlns:xsd="http://www.w3.org/2001/XMLSchema" xmlns:xs="http://www.w3.org/2001/XMLSchema" xmlns:p="http://schemas.microsoft.com/office/2006/metadata/properties" xmlns:ns3="20591bfd-c086-4ac3-b727-64c5048ce186" targetNamespace="http://schemas.microsoft.com/office/2006/metadata/properties" ma:root="true" ma:fieldsID="d832a6ce411021163d202f5a77165baf" ns3:_="">
    <xsd:import namespace="20591bfd-c086-4ac3-b727-64c5048ce186"/>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91bfd-c086-4ac3-b727-64c5048ce18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DBFCF-2128-4158-9103-1352F80D9458}">
  <ds:schemaRefs>
    <ds:schemaRef ds:uri="http://purl.org/dc/terms/"/>
    <ds:schemaRef ds:uri="http://purl.org/dc/dcmitype/"/>
    <ds:schemaRef ds:uri="20591bfd-c086-4ac3-b727-64c5048ce186"/>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18003F9-1B77-4ADB-BD99-85CEA69ABA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91bfd-c086-4ac3-b727-64c5048ce1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B5FBA3-1D1F-439A-A4B5-922BBD9B88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649</TotalTime>
  <Words>649</Words>
  <Application>Microsoft Office PowerPoint</Application>
  <PresentationFormat>On-screen Show (4:3)</PresentationFormat>
  <Paragraphs>103</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Authentication Flow</vt:lpstr>
      <vt:lpstr>Access resources on behalf of the user</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MailingListAppDiagram</dc:title>
  <dc:creator>Microsoft Employee</dc:creator>
  <cp:lastModifiedBy>Tom Dykstra</cp:lastModifiedBy>
  <cp:revision>55</cp:revision>
  <dcterms:created xsi:type="dcterms:W3CDTF">2012-08-31T16:32:25Z</dcterms:created>
  <dcterms:modified xsi:type="dcterms:W3CDTF">2015-06-19T18:33:25Z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0x010100F3C0D68503C5EA40A05FBB097FFE3D1E</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IsMyDocuments">
    <vt:bool>true</vt:bool>
  </property>
</Properties>
</file>