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22"/>
  </p:notesMasterIdLst>
  <p:handoutMasterIdLst>
    <p:handoutMasterId r:id="rId23"/>
  </p:handoutMasterIdLst>
  <p:sldIdLst>
    <p:sldId id="446" r:id="rId5"/>
    <p:sldId id="447" r:id="rId6"/>
    <p:sldId id="453" r:id="rId7"/>
    <p:sldId id="454" r:id="rId8"/>
    <p:sldId id="467" r:id="rId9"/>
    <p:sldId id="455" r:id="rId10"/>
    <p:sldId id="456" r:id="rId11"/>
    <p:sldId id="468" r:id="rId12"/>
    <p:sldId id="457" r:id="rId13"/>
    <p:sldId id="470" r:id="rId14"/>
    <p:sldId id="475" r:id="rId15"/>
    <p:sldId id="476" r:id="rId16"/>
    <p:sldId id="469" r:id="rId17"/>
    <p:sldId id="471" r:id="rId18"/>
    <p:sldId id="472" r:id="rId19"/>
    <p:sldId id="473" r:id="rId20"/>
    <p:sldId id="4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D75078"/>
    <a:srgbClr val="6667AB"/>
    <a:srgbClr val="436B32"/>
    <a:srgbClr val="E288B6"/>
    <a:srgbClr val="7C6560"/>
    <a:srgbClr val="29282D"/>
    <a:srgbClr val="B38F6A"/>
    <a:srgbClr val="BBBBBB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>
        <p:scale>
          <a:sx n="115" d="100"/>
          <a:sy n="115" d="100"/>
        </p:scale>
        <p:origin x="512" y="456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12/9/22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12/8/22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83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320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0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612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78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80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98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67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18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30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91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30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thereum (ETH) Market Cap Slashed By More than $100 Billion in May -  BeInCrypto">
            <a:extLst>
              <a:ext uri="{FF2B5EF4-FFF2-40B4-BE49-F238E27FC236}">
                <a16:creationId xmlns:a16="http://schemas.microsoft.com/office/drawing/2014/main" id="{1CE856F9-C5DA-39E2-5A12-D17FC68AB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80" y="125983"/>
            <a:ext cx="6581554" cy="1371600"/>
          </a:xfrm>
        </p:spPr>
        <p:txBody>
          <a:bodyPr anchor="t" anchorCtr="0"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ETHEREUM FRAUD DETECTION</a:t>
            </a:r>
            <a:br>
              <a:rPr lang="en-US" dirty="0">
                <a:solidFill>
                  <a:schemeClr val="tx1"/>
                </a:solidFill>
                <a:latin typeface="Times" pitchFamily="2" charset="0"/>
              </a:rPr>
            </a:br>
            <a:endParaRPr lang="en-US" sz="31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6DC5C57B-921A-E1C2-6074-3FBFA6675E6F}"/>
              </a:ext>
            </a:extLst>
          </p:cNvPr>
          <p:cNvSpPr txBox="1">
            <a:spLocks/>
          </p:cNvSpPr>
          <p:nvPr/>
        </p:nvSpPr>
        <p:spPr>
          <a:xfrm>
            <a:off x="412377" y="4990162"/>
            <a:ext cx="6581554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100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964C9DF-A742-3FAB-3478-DDFE8AE911D0}"/>
              </a:ext>
            </a:extLst>
          </p:cNvPr>
          <p:cNvSpPr txBox="1">
            <a:spLocks/>
          </p:cNvSpPr>
          <p:nvPr/>
        </p:nvSpPr>
        <p:spPr>
          <a:xfrm>
            <a:off x="338804" y="4493924"/>
            <a:ext cx="6581554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ffectLst/>
                <a:latin typeface="Time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marL="0" marR="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ffectLst/>
                <a:latin typeface="Time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Denesh Kumar [dzm5964@psu.edu]</a:t>
            </a:r>
          </a:p>
          <a:p>
            <a:pPr marL="0" marR="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ffectLst/>
                <a:latin typeface="Time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Aadya Sanwal [afs6594@psu.edu]</a:t>
            </a: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17530"/>
            <a:ext cx="11174819" cy="9037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K-means clustering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3C79A4-03B1-55AC-929B-8776CED23A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80"/>
          <a:stretch/>
        </p:blipFill>
        <p:spPr>
          <a:xfrm>
            <a:off x="788812" y="1892967"/>
            <a:ext cx="4665504" cy="41788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916E2F-D9F5-3DD2-8EC8-1AEBCBEC20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39"/>
          <a:stretch/>
        </p:blipFill>
        <p:spPr>
          <a:xfrm>
            <a:off x="6044608" y="1892967"/>
            <a:ext cx="4372020" cy="39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74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6A6BB1-D2B9-BCC4-6D6E-4BC090DA4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08" y="1456509"/>
            <a:ext cx="4634901" cy="4206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16A257-3E79-8577-08FA-FF1DD3B631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66"/>
          <a:stretch/>
        </p:blipFill>
        <p:spPr>
          <a:xfrm>
            <a:off x="6096000" y="1463777"/>
            <a:ext cx="4798228" cy="424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12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4A16F7E-C12D-DB5F-40D4-0565BF6784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84"/>
          <a:stretch/>
        </p:blipFill>
        <p:spPr>
          <a:xfrm>
            <a:off x="783228" y="1341204"/>
            <a:ext cx="4661850" cy="41513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A4E866-0981-8883-53FC-4434575ADE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58"/>
          <a:stretch/>
        </p:blipFill>
        <p:spPr>
          <a:xfrm>
            <a:off x="6263277" y="1352362"/>
            <a:ext cx="4663983" cy="41421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161D21-6405-BA5A-3239-DF77458F65C0}"/>
              </a:ext>
            </a:extLst>
          </p:cNvPr>
          <p:cNvSpPr txBox="1"/>
          <p:nvPr/>
        </p:nvSpPr>
        <p:spPr>
          <a:xfrm>
            <a:off x="1606731" y="718457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CA2319-6D19-27F4-25A6-0A067B72C580}"/>
              </a:ext>
            </a:extLst>
          </p:cNvPr>
          <p:cNvSpPr txBox="1"/>
          <p:nvPr/>
        </p:nvSpPr>
        <p:spPr>
          <a:xfrm>
            <a:off x="7023463" y="740228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4</a:t>
            </a:r>
          </a:p>
        </p:txBody>
      </p:sp>
    </p:spTree>
    <p:extLst>
      <p:ext uri="{BB962C8B-B14F-4D97-AF65-F5344CB8AC3E}">
        <p14:creationId xmlns:p14="http://schemas.microsoft.com/office/powerpoint/2010/main" val="624965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17530"/>
            <a:ext cx="11174819" cy="9037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Gaussian mixture model </a:t>
            </a:r>
            <a:r>
              <a:rPr lang="en-US" sz="2400" dirty="0">
                <a:solidFill>
                  <a:schemeClr val="tx1"/>
                </a:solidFill>
              </a:rPr>
              <a:t>(PCA = 11)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77D9197-A112-C040-C566-87DF5818DB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9979" y="1889576"/>
            <a:ext cx="3211794" cy="407838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Each cluster is modelled according to a different Gaussian distribution: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flexible and probabilistic approach means that rather than having hard assignments into clusters like k-means, we have soft assignments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EAE6D5-9AC8-4BE4-7B72-5C6E89FAE79A}"/>
              </a:ext>
            </a:extLst>
          </p:cNvPr>
          <p:cNvSpPr/>
          <p:nvPr/>
        </p:nvSpPr>
        <p:spPr>
          <a:xfrm flipH="1">
            <a:off x="3892480" y="1720808"/>
            <a:ext cx="45719" cy="4305935"/>
          </a:xfrm>
          <a:prstGeom prst="rect">
            <a:avLst/>
          </a:prstGeom>
          <a:solidFill>
            <a:srgbClr val="8C5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9B29F8-D2CA-6B2D-4E8F-BED38ECF3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64" y="2021252"/>
            <a:ext cx="3473629" cy="3149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30F4D9-6D69-B70E-17F7-61EB9A4534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45"/>
          <a:stretch/>
        </p:blipFill>
        <p:spPr>
          <a:xfrm>
            <a:off x="7914233" y="2065704"/>
            <a:ext cx="3657788" cy="31497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73A135-7D42-AAA9-F3C7-1872447102D7}"/>
              </a:ext>
            </a:extLst>
          </p:cNvPr>
          <p:cNvSpPr txBox="1"/>
          <p:nvPr/>
        </p:nvSpPr>
        <p:spPr>
          <a:xfrm>
            <a:off x="4857647" y="5486303"/>
            <a:ext cx="321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 Index (K=2) = 0.3695</a:t>
            </a:r>
          </a:p>
        </p:txBody>
      </p:sp>
    </p:spTree>
    <p:extLst>
      <p:ext uri="{BB962C8B-B14F-4D97-AF65-F5344CB8AC3E}">
        <p14:creationId xmlns:p14="http://schemas.microsoft.com/office/powerpoint/2010/main" val="3888126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17530"/>
            <a:ext cx="11174819" cy="9037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PCA with 2 components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B02E1D-36C7-1A1A-B074-B508FA7C9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84" y="1631347"/>
            <a:ext cx="10951433" cy="224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713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90" y="397730"/>
            <a:ext cx="11174819" cy="9037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K-means clustering with 2 components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A5805-DC66-703F-292E-BF0B6D2BF2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95" r="49502"/>
          <a:stretch/>
        </p:blipFill>
        <p:spPr>
          <a:xfrm>
            <a:off x="984069" y="1669670"/>
            <a:ext cx="5111931" cy="43658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84BBB1-38B7-5920-0250-8397848404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93"/>
          <a:stretch/>
        </p:blipFill>
        <p:spPr>
          <a:xfrm>
            <a:off x="6298209" y="1669669"/>
            <a:ext cx="4909722" cy="43387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FC086E-32EA-0845-EC0D-47C87FDBE766}"/>
              </a:ext>
            </a:extLst>
          </p:cNvPr>
          <p:cNvSpPr txBox="1"/>
          <p:nvPr/>
        </p:nvSpPr>
        <p:spPr>
          <a:xfrm>
            <a:off x="2114447" y="6219003"/>
            <a:ext cx="321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 Index = 0.3695</a:t>
            </a:r>
          </a:p>
        </p:txBody>
      </p:sp>
    </p:spTree>
    <p:extLst>
      <p:ext uri="{BB962C8B-B14F-4D97-AF65-F5344CB8AC3E}">
        <p14:creationId xmlns:p14="http://schemas.microsoft.com/office/powerpoint/2010/main" val="2471142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17530"/>
            <a:ext cx="11174819" cy="9037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K-means clustering with 2 components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0EE783-5CEA-027E-1D9F-7C0794A3E8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8" r="50438"/>
          <a:stretch/>
        </p:blipFill>
        <p:spPr>
          <a:xfrm>
            <a:off x="774226" y="1648690"/>
            <a:ext cx="5130185" cy="45917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340901-446B-517F-A64F-9812260DBA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36"/>
          <a:stretch/>
        </p:blipFill>
        <p:spPr>
          <a:xfrm>
            <a:off x="6095727" y="1648690"/>
            <a:ext cx="4824822" cy="433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51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90" y="201028"/>
            <a:ext cx="11174819" cy="9037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Gaussian mixture model with 2 components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5BC944-2438-FB30-16AD-644F8C22FA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44"/>
          <a:stretch/>
        </p:blipFill>
        <p:spPr>
          <a:xfrm>
            <a:off x="817524" y="1163300"/>
            <a:ext cx="10254804" cy="457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F37F57-ACA4-01CC-2F5D-0532E52F7374}"/>
              </a:ext>
            </a:extLst>
          </p:cNvPr>
          <p:cNvSpPr txBox="1"/>
          <p:nvPr/>
        </p:nvSpPr>
        <p:spPr>
          <a:xfrm>
            <a:off x="1753191" y="5772631"/>
            <a:ext cx="321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 Index = 0.3706</a:t>
            </a:r>
          </a:p>
        </p:txBody>
      </p:sp>
    </p:spTree>
    <p:extLst>
      <p:ext uri="{BB962C8B-B14F-4D97-AF65-F5344CB8AC3E}">
        <p14:creationId xmlns:p14="http://schemas.microsoft.com/office/powerpoint/2010/main" val="287365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9982" y="1791075"/>
            <a:ext cx="6299166" cy="4197096"/>
          </a:xfrm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</a:rPr>
              <a:t>Class Label: FLAG- Fraudulent Transaction (</a:t>
            </a:r>
            <a: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Yes = 1, No = 0)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Explanatory Variables:</a:t>
            </a:r>
          </a:p>
          <a:p>
            <a:r>
              <a:rPr lang="en-US" sz="1400" dirty="0">
                <a:solidFill>
                  <a:schemeClr val="tx1"/>
                </a:solidFill>
              </a:rPr>
              <a:t>Avg min between sent (received) transactions</a:t>
            </a:r>
          </a:p>
          <a:p>
            <a:r>
              <a:rPr lang="en-US" sz="1400" dirty="0">
                <a:solidFill>
                  <a:schemeClr val="tx1"/>
                </a:solidFill>
              </a:rPr>
              <a:t>Time Diff between first and last (Mins)</a:t>
            </a:r>
          </a:p>
          <a:p>
            <a:r>
              <a:rPr lang="en-US" sz="1400" dirty="0">
                <a:solidFill>
                  <a:schemeClr val="tx1"/>
                </a:solidFill>
              </a:rPr>
              <a:t>Total number of sent (received) normal transactions</a:t>
            </a:r>
          </a:p>
          <a:p>
            <a:r>
              <a:rPr lang="en-US" sz="1400" dirty="0">
                <a:solidFill>
                  <a:schemeClr val="tx1"/>
                </a:solidFill>
              </a:rPr>
              <a:t>Total Number of created contract transactions</a:t>
            </a:r>
          </a:p>
          <a:p>
            <a:r>
              <a:rPr lang="en-US" sz="1400" dirty="0">
                <a:solidFill>
                  <a:schemeClr val="tx1"/>
                </a:solidFill>
              </a:rPr>
              <a:t>Total Unique addresses from which account sent (received) transactions</a:t>
            </a:r>
          </a:p>
          <a:p>
            <a:r>
              <a:rPr lang="en-US" sz="1400" dirty="0">
                <a:solidFill>
                  <a:schemeClr val="tx1"/>
                </a:solidFill>
              </a:rPr>
              <a:t>Min/ Max/ Avg value in Ether ever sent (received)</a:t>
            </a:r>
          </a:p>
          <a:p>
            <a:r>
              <a:rPr lang="en-US" sz="1400" dirty="0">
                <a:solidFill>
                  <a:schemeClr val="tx1"/>
                </a:solidFill>
              </a:rPr>
              <a:t>Total Ether Balance following enacted transactions</a:t>
            </a:r>
          </a:p>
          <a:p>
            <a:r>
              <a:rPr lang="en-US" sz="1400" dirty="0">
                <a:solidFill>
                  <a:schemeClr val="tx1"/>
                </a:solidFill>
              </a:rPr>
              <a:t>Total number of ERC20 token transfer transactions….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Overall: 45 numeric explanatory variables; 2 character variables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9841 rows of data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F353DA-67F3-5FBA-FEB9-465D93878054}"/>
              </a:ext>
            </a:extLst>
          </p:cNvPr>
          <p:cNvSpPr/>
          <p:nvPr/>
        </p:nvSpPr>
        <p:spPr>
          <a:xfrm>
            <a:off x="7925721" y="3327560"/>
            <a:ext cx="3508762" cy="5383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K-means Clustering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E55D7A-D6EC-A4AC-92C6-BF70AC5BE372}"/>
              </a:ext>
            </a:extLst>
          </p:cNvPr>
          <p:cNvSpPr/>
          <p:nvPr/>
        </p:nvSpPr>
        <p:spPr>
          <a:xfrm>
            <a:off x="7925721" y="4073649"/>
            <a:ext cx="3508762" cy="5383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Gaussian Mixture Models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C56C1-76E1-4357-99F6-56677BC78C60}"/>
              </a:ext>
            </a:extLst>
          </p:cNvPr>
          <p:cNvSpPr/>
          <p:nvPr/>
        </p:nvSpPr>
        <p:spPr>
          <a:xfrm>
            <a:off x="6934200" y="4799086"/>
            <a:ext cx="4486835" cy="5383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6BFD0A2-49C3-D016-AF7E-1CE4AC58E0D3}"/>
              </a:ext>
            </a:extLst>
          </p:cNvPr>
          <p:cNvSpPr/>
          <p:nvPr/>
        </p:nvSpPr>
        <p:spPr>
          <a:xfrm>
            <a:off x="7925721" y="4819738"/>
            <a:ext cx="3508762" cy="5383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PCA- reducing feature space to 2 dimensions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CE4A55E-B498-0F76-8CF5-9AA28260EE13}"/>
              </a:ext>
            </a:extLst>
          </p:cNvPr>
          <p:cNvSpPr/>
          <p:nvPr/>
        </p:nvSpPr>
        <p:spPr>
          <a:xfrm>
            <a:off x="6947647" y="5521757"/>
            <a:ext cx="4486835" cy="5383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C3534DC-AF8F-B0AD-A1DB-9C2F88591C11}"/>
              </a:ext>
            </a:extLst>
          </p:cNvPr>
          <p:cNvSpPr/>
          <p:nvPr/>
        </p:nvSpPr>
        <p:spPr>
          <a:xfrm>
            <a:off x="7925721" y="5565825"/>
            <a:ext cx="3508762" cy="5383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Re-run K-means and GMM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18BFA1-225B-A93D-37D5-A1BF7E7095E2}"/>
              </a:ext>
            </a:extLst>
          </p:cNvPr>
          <p:cNvSpPr/>
          <p:nvPr/>
        </p:nvSpPr>
        <p:spPr>
          <a:xfrm>
            <a:off x="6934200" y="1926906"/>
            <a:ext cx="4486835" cy="5383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BF67901-B1AD-E763-D662-E3F574EEE177}"/>
              </a:ext>
            </a:extLst>
          </p:cNvPr>
          <p:cNvSpPr/>
          <p:nvPr/>
        </p:nvSpPr>
        <p:spPr>
          <a:xfrm>
            <a:off x="7935601" y="1835382"/>
            <a:ext cx="3508762" cy="538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Exploratory Data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2683B9-60B1-BBAB-7E77-D48224986AFB}"/>
              </a:ext>
            </a:extLst>
          </p:cNvPr>
          <p:cNvSpPr/>
          <p:nvPr/>
        </p:nvSpPr>
        <p:spPr>
          <a:xfrm>
            <a:off x="6934200" y="2657962"/>
            <a:ext cx="4486835" cy="5383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71E5FA-07A3-BC91-B245-FA45611828ED}"/>
              </a:ext>
            </a:extLst>
          </p:cNvPr>
          <p:cNvSpPr/>
          <p:nvPr/>
        </p:nvSpPr>
        <p:spPr>
          <a:xfrm>
            <a:off x="7934683" y="2581471"/>
            <a:ext cx="3508762" cy="5383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Principal Component Analysis</a:t>
            </a:r>
          </a:p>
        </p:txBody>
      </p:sp>
      <p:sp>
        <p:nvSpPr>
          <p:cNvPr id="48" name="Title 3">
            <a:extLst>
              <a:ext uri="{FF2B5EF4-FFF2-40B4-BE49-F238E27FC236}">
                <a16:creationId xmlns:a16="http://schemas.microsoft.com/office/drawing/2014/main" id="{C374D5E3-8B76-D8DD-16C5-02239225E3B9}"/>
              </a:ext>
            </a:extLst>
          </p:cNvPr>
          <p:cNvSpPr txBox="1">
            <a:spLocks/>
          </p:cNvSpPr>
          <p:nvPr/>
        </p:nvSpPr>
        <p:spPr>
          <a:xfrm>
            <a:off x="457199" y="61753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APPLICATION OF clustering METHODS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2A1C70C-68E0-738C-C543-67A38C0E57D5}"/>
              </a:ext>
            </a:extLst>
          </p:cNvPr>
          <p:cNvSpPr/>
          <p:nvPr/>
        </p:nvSpPr>
        <p:spPr>
          <a:xfrm>
            <a:off x="7101072" y="1917456"/>
            <a:ext cx="206237" cy="4305935"/>
          </a:xfrm>
          <a:prstGeom prst="rect">
            <a:avLst/>
          </a:prstGeom>
          <a:solidFill>
            <a:srgbClr val="8C5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51DC93-1F7A-5F00-6B0D-47B5CDEC4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808" y="1831995"/>
            <a:ext cx="379979" cy="6332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E33B5F-5BED-300D-345A-86BE767DE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808" y="2578138"/>
            <a:ext cx="379979" cy="6332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E86794-5EA5-FD21-9759-A66CCF2CB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808" y="3324281"/>
            <a:ext cx="379979" cy="6332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8816D9-CB62-FAA1-3F04-B4FEA2F1A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808" y="4070424"/>
            <a:ext cx="379979" cy="633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F8441B-F0F0-FE82-9815-8A42A5544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808" y="4816567"/>
            <a:ext cx="379979" cy="6332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08938F-38DE-FED4-0CF0-B8C146C9F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808" y="5562710"/>
            <a:ext cx="379979" cy="63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1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17530"/>
            <a:ext cx="11174819" cy="9037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EXPLORATORY DATA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876A26-3E46-0BBC-7C33-1A123D904A3A}"/>
              </a:ext>
            </a:extLst>
          </p:cNvPr>
          <p:cNvSpPr txBox="1"/>
          <p:nvPr/>
        </p:nvSpPr>
        <p:spPr>
          <a:xfrm>
            <a:off x="457199" y="1505548"/>
            <a:ext cx="462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Imbalanced dataset: 2179 of 9841 observations for fraudulent transactions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ABC3F3-4239-DA34-90FC-C738BCAFBE54}"/>
              </a:ext>
            </a:extLst>
          </p:cNvPr>
          <p:cNvSpPr txBox="1"/>
          <p:nvPr/>
        </p:nvSpPr>
        <p:spPr>
          <a:xfrm>
            <a:off x="755178" y="5976288"/>
            <a:ext cx="394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DFE294-1812-5571-8ABB-89CF69FB4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409315"/>
            <a:ext cx="4070734" cy="34388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5CB121-6C84-0A9A-1DDD-7F164123E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12136"/>
            <a:ext cx="5719708" cy="48458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E772AB-A04D-6EB2-E55F-86A1A794DD9C}"/>
              </a:ext>
            </a:extLst>
          </p:cNvPr>
          <p:cNvSpPr txBox="1"/>
          <p:nvPr/>
        </p:nvSpPr>
        <p:spPr>
          <a:xfrm>
            <a:off x="6184134" y="1521297"/>
            <a:ext cx="462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Missing observations: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9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17530"/>
            <a:ext cx="11174819" cy="9037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EXPLORATORY DATA ANALYSIS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65724830-1FBD-8EB7-0AF3-B765D34953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59683" y="1716935"/>
            <a:ext cx="2875118" cy="4197096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Key Observation: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Extremely skewed data with maximum predictor values at zero.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CE3F16-52A0-7D12-9A86-A7034CD97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829131"/>
            <a:ext cx="7878759" cy="430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17530"/>
            <a:ext cx="11174819" cy="9037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EXPLORATORY DATA ANALYSIS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65724830-1FBD-8EB7-0AF3-B765D34953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59683" y="1716935"/>
            <a:ext cx="2875118" cy="4197096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Key Observation: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Extremely skewed data with maximum predictor values at zero.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12231-9886-465E-5D4B-B24F0CA1A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711236"/>
            <a:ext cx="8232659" cy="441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9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17530"/>
            <a:ext cx="11174819" cy="9037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pre-processing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35AD59E-9509-298B-05D5-F7AD01A09A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2129" y="1716935"/>
            <a:ext cx="7518319" cy="4197096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Key Steps: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Dropping text columns with NAs and high number of unique values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Dropping columns that exhibit zero variance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Removing outliers (&gt; 3 standard deviations away from the mean for each column)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F379AF-46AB-D42F-AACA-59091069C764}"/>
              </a:ext>
            </a:extLst>
          </p:cNvPr>
          <p:cNvSpPr/>
          <p:nvPr/>
        </p:nvSpPr>
        <p:spPr>
          <a:xfrm>
            <a:off x="8206834" y="2512575"/>
            <a:ext cx="3217658" cy="21299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ERC20_most_rec_token_type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4C28ABD-DB79-32EE-0CDF-9B1C6119B2A8}"/>
              </a:ext>
            </a:extLst>
          </p:cNvPr>
          <p:cNvSpPr/>
          <p:nvPr/>
        </p:nvSpPr>
        <p:spPr>
          <a:xfrm>
            <a:off x="8206834" y="2229812"/>
            <a:ext cx="3217658" cy="21299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ERC20 most sent token type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74E8EE-D37F-812D-626A-6EC22A9A4DBE}"/>
              </a:ext>
            </a:extLst>
          </p:cNvPr>
          <p:cNvSpPr/>
          <p:nvPr/>
        </p:nvSpPr>
        <p:spPr>
          <a:xfrm>
            <a:off x="8206834" y="3206823"/>
            <a:ext cx="3217657" cy="21299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ERC20 avg time between sent </a:t>
            </a:r>
            <a:r>
              <a:rPr lang="en-US" sz="1400" dirty="0" err="1"/>
              <a:t>tnx</a:t>
            </a:r>
            <a:endParaRPr lang="en-US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7B5F7EE-717D-203B-ADC5-FF18D9E3DDB0}"/>
              </a:ext>
            </a:extLst>
          </p:cNvPr>
          <p:cNvSpPr/>
          <p:nvPr/>
        </p:nvSpPr>
        <p:spPr>
          <a:xfrm>
            <a:off x="8206834" y="3451465"/>
            <a:ext cx="3217657" cy="21299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ERC20 avg time between rec </a:t>
            </a:r>
            <a:r>
              <a:rPr lang="en-US" sz="1400" dirty="0" err="1"/>
              <a:t>tnx</a:t>
            </a:r>
            <a:endParaRPr lang="en-US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C35C9E7-2838-B53E-D1AC-2FBA1A286E8A}"/>
              </a:ext>
            </a:extLst>
          </p:cNvPr>
          <p:cNvSpPr/>
          <p:nvPr/>
        </p:nvSpPr>
        <p:spPr>
          <a:xfrm>
            <a:off x="8206834" y="3696107"/>
            <a:ext cx="3217657" cy="21299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ERC20 avg time between rec 2 </a:t>
            </a:r>
            <a:r>
              <a:rPr lang="en-US" sz="1400" dirty="0" err="1"/>
              <a:t>tnx</a:t>
            </a:r>
            <a:endParaRPr lang="en-US" sz="1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1A1DF8C-BA9F-49CF-290A-3931E1111692}"/>
              </a:ext>
            </a:extLst>
          </p:cNvPr>
          <p:cNvSpPr/>
          <p:nvPr/>
        </p:nvSpPr>
        <p:spPr>
          <a:xfrm>
            <a:off x="8206834" y="3940749"/>
            <a:ext cx="3217657" cy="21299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ERC20 avg time between contract </a:t>
            </a:r>
            <a:r>
              <a:rPr lang="en-US" sz="1400" dirty="0" err="1"/>
              <a:t>tnx</a:t>
            </a:r>
            <a:endParaRPr lang="en-US" sz="1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143495E-FD13-AD14-42B7-CD4A1CCA48A5}"/>
              </a:ext>
            </a:extLst>
          </p:cNvPr>
          <p:cNvSpPr/>
          <p:nvPr/>
        </p:nvSpPr>
        <p:spPr>
          <a:xfrm>
            <a:off x="8206834" y="4185391"/>
            <a:ext cx="3217657" cy="21299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ERC20 min </a:t>
            </a:r>
            <a:r>
              <a:rPr lang="en-US" sz="1400" dirty="0" err="1"/>
              <a:t>val</a:t>
            </a:r>
            <a:r>
              <a:rPr lang="en-US" sz="1400" dirty="0"/>
              <a:t> sent contract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CD2B911-18F7-1116-65A2-29E2E44EA9D0}"/>
              </a:ext>
            </a:extLst>
          </p:cNvPr>
          <p:cNvSpPr/>
          <p:nvPr/>
        </p:nvSpPr>
        <p:spPr>
          <a:xfrm>
            <a:off x="8206834" y="4430033"/>
            <a:ext cx="3217657" cy="21299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</a:t>
            </a:r>
            <a:r>
              <a:rPr lang="fr-FR" sz="1400" dirty="0"/>
              <a:t> ERC20 max val sent </a:t>
            </a:r>
            <a:r>
              <a:rPr lang="fr-FR" sz="1400" dirty="0" err="1"/>
              <a:t>contract</a:t>
            </a:r>
            <a:endParaRPr lang="en-US" sz="1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619422-87AC-5C96-D2A2-D5D414D530CA}"/>
              </a:ext>
            </a:extLst>
          </p:cNvPr>
          <p:cNvSpPr/>
          <p:nvPr/>
        </p:nvSpPr>
        <p:spPr>
          <a:xfrm>
            <a:off x="8206834" y="4674674"/>
            <a:ext cx="3217657" cy="21299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ERC20 avg </a:t>
            </a:r>
            <a:r>
              <a:rPr lang="en-US" sz="1400" dirty="0" err="1"/>
              <a:t>val</a:t>
            </a:r>
            <a:r>
              <a:rPr lang="en-US" sz="1400" dirty="0"/>
              <a:t> sent contract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58C6944-A548-42A3-C5EC-9A5A858F7F30}"/>
              </a:ext>
            </a:extLst>
          </p:cNvPr>
          <p:cNvSpPr/>
          <p:nvPr/>
        </p:nvSpPr>
        <p:spPr>
          <a:xfrm>
            <a:off x="8206834" y="5558594"/>
            <a:ext cx="3217657" cy="21299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total 120 values dropped</a:t>
            </a:r>
          </a:p>
        </p:txBody>
      </p:sp>
    </p:spTree>
    <p:extLst>
      <p:ext uri="{BB962C8B-B14F-4D97-AF65-F5344CB8AC3E}">
        <p14:creationId xmlns:p14="http://schemas.microsoft.com/office/powerpoint/2010/main" val="3129524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17530"/>
            <a:ext cx="11174819" cy="9037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DIMENSION REDUCTION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77D9197-A112-C040-C566-87DF5818DB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4665" y="1667508"/>
            <a:ext cx="4592101" cy="407838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Normalization</a:t>
            </a:r>
            <a:r>
              <a:rPr lang="en-US" dirty="0">
                <a:solidFill>
                  <a:schemeClr val="tx1"/>
                </a:solidFill>
              </a:rPr>
              <a:t>: to ensure we can apply clustering methods accurately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PRINCIPAL COMPONENT ANALYSIS</a:t>
            </a:r>
          </a:p>
          <a:p>
            <a:r>
              <a:rPr lang="en-US" dirty="0">
                <a:solidFill>
                  <a:schemeClr val="tx1"/>
                </a:solidFill>
              </a:rPr>
              <a:t>Retaining components that explain 95% of overall </a:t>
            </a:r>
          </a:p>
          <a:p>
            <a:r>
              <a:rPr lang="en-US" dirty="0">
                <a:solidFill>
                  <a:schemeClr val="tx1"/>
                </a:solidFill>
              </a:rPr>
              <a:t>Variance:</a:t>
            </a:r>
          </a:p>
          <a:p>
            <a:r>
              <a:rPr lang="en-US" dirty="0">
                <a:solidFill>
                  <a:schemeClr val="tx1"/>
                </a:solidFill>
              </a:rPr>
              <a:t>Explained Variance:</a:t>
            </a:r>
          </a:p>
          <a:p>
            <a:r>
              <a:rPr lang="en-US" dirty="0">
                <a:solidFill>
                  <a:schemeClr val="tx1"/>
                </a:solidFill>
              </a:rPr>
              <a:t>95.29517312255108% with 11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9113F-687F-B0DC-B4EA-2799C56A0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054" y="2262074"/>
            <a:ext cx="6175989" cy="335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1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17530"/>
            <a:ext cx="11174819" cy="9037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Adjusted rand index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77D9197-A112-C040-C566-87DF5818DB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9978" y="1889576"/>
            <a:ext cx="6326254" cy="407838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RAND INDEX (RI)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= number of agreeing pairs    =</a:t>
            </a:r>
          </a:p>
          <a:p>
            <a:r>
              <a:rPr lang="en-US" dirty="0">
                <a:solidFill>
                  <a:schemeClr val="tx1"/>
                </a:solidFill>
              </a:rPr>
              <a:t>      number of pairs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a. # pairs of elements that are in the same subset in X and Y</a:t>
            </a:r>
          </a:p>
          <a:p>
            <a:r>
              <a:rPr lang="en-US" dirty="0">
                <a:solidFill>
                  <a:schemeClr val="tx1"/>
                </a:solidFill>
              </a:rPr>
              <a:t>b. # pairs of elements that are in different subsets in X and Y</a:t>
            </a:r>
          </a:p>
          <a:p>
            <a:r>
              <a:rPr lang="en-US" dirty="0">
                <a:solidFill>
                  <a:schemeClr val="tx1"/>
                </a:solidFill>
              </a:rPr>
              <a:t>c. # pairs of elements that are in the same subset in X and different subsets in Y</a:t>
            </a:r>
          </a:p>
          <a:p>
            <a:r>
              <a:rPr lang="en-US" dirty="0">
                <a:solidFill>
                  <a:schemeClr val="tx1"/>
                </a:solidFill>
              </a:rPr>
              <a:t>d. # pairs of elements that are in different subsets in X and the same subset in 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D8C0E-8BCD-7FB6-FFF7-F125A247DA7C}"/>
              </a:ext>
            </a:extLst>
          </p:cNvPr>
          <p:cNvCxnSpPr/>
          <p:nvPr/>
        </p:nvCxnSpPr>
        <p:spPr>
          <a:xfrm>
            <a:off x="849086" y="3030583"/>
            <a:ext cx="26386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7E893C42-B52A-45BA-C1B4-5B234EC6A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357" y="2562240"/>
            <a:ext cx="2040179" cy="93668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70FFA84-B5BA-EF07-FFF4-36F10B386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7806" y="2538559"/>
            <a:ext cx="4005108" cy="890441"/>
          </a:xfrm>
          <a:prstGeom prst="rect">
            <a:avLst/>
          </a:prstGeom>
        </p:spPr>
      </p:pic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8DAFCAB2-D985-85B9-2874-676642938C86}"/>
              </a:ext>
            </a:extLst>
          </p:cNvPr>
          <p:cNvSpPr txBox="1">
            <a:spLocks/>
          </p:cNvSpPr>
          <p:nvPr/>
        </p:nvSpPr>
        <p:spPr>
          <a:xfrm>
            <a:off x="6946232" y="2062441"/>
            <a:ext cx="4625790" cy="407838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ADJUSTED RAND INDEX (ARI)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292929"/>
                </a:solidFill>
                <a:latin typeface="source-serif-pro"/>
              </a:rPr>
              <a:t>The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RI score is “adjusted for chance” into the ARI score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ARI scor</a:t>
            </a:r>
            <a:r>
              <a:rPr lang="en-US" dirty="0">
                <a:solidFill>
                  <a:srgbClr val="292929"/>
                </a:solidFill>
                <a:latin typeface="source-serif-pro"/>
              </a:rPr>
              <a:t>e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ranges from zero to one, with:</a:t>
            </a:r>
          </a:p>
          <a:p>
            <a:r>
              <a:rPr lang="en-US" dirty="0">
                <a:solidFill>
                  <a:srgbClr val="292929"/>
                </a:solidFill>
                <a:latin typeface="source-serif-pro"/>
              </a:rPr>
              <a:t>0 =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random labelling </a:t>
            </a:r>
          </a:p>
          <a:p>
            <a:r>
              <a:rPr lang="en-US" dirty="0">
                <a:solidFill>
                  <a:srgbClr val="292929"/>
                </a:solidFill>
                <a:latin typeface="source-serif-pro"/>
              </a:rPr>
              <a:t>1= cl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usters are identical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EF5BDA-989F-2AB3-2F78-4F9945F394CC}"/>
              </a:ext>
            </a:extLst>
          </p:cNvPr>
          <p:cNvSpPr/>
          <p:nvPr/>
        </p:nvSpPr>
        <p:spPr>
          <a:xfrm flipH="1">
            <a:off x="6852387" y="1889576"/>
            <a:ext cx="45719" cy="4305935"/>
          </a:xfrm>
          <a:prstGeom prst="rect">
            <a:avLst/>
          </a:prstGeom>
          <a:solidFill>
            <a:srgbClr val="8C5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1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17530"/>
            <a:ext cx="11174819" cy="9037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K-means clustering </a:t>
            </a:r>
            <a:r>
              <a:rPr lang="en-US" sz="2400" dirty="0">
                <a:solidFill>
                  <a:schemeClr val="tx1"/>
                </a:solidFill>
              </a:rPr>
              <a:t>(PCA = 11)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77D9197-A112-C040-C566-87DF5818DB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9979" y="1889576"/>
            <a:ext cx="3211794" cy="407838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Aims to partition n observations into k clusters in which each observation belongs to the cluster with the nearest mean :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minimizes within-cluster variances (squared Euclidean distances), but not regular Euclidean distances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EAE6D5-9AC8-4BE4-7B72-5C6E89FAE79A}"/>
              </a:ext>
            </a:extLst>
          </p:cNvPr>
          <p:cNvSpPr/>
          <p:nvPr/>
        </p:nvSpPr>
        <p:spPr>
          <a:xfrm flipH="1">
            <a:off x="3892480" y="1720808"/>
            <a:ext cx="45719" cy="4305935"/>
          </a:xfrm>
          <a:prstGeom prst="rect">
            <a:avLst/>
          </a:prstGeom>
          <a:solidFill>
            <a:srgbClr val="8C5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53CFAA-554E-284E-E7FF-ABDB8D6A6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199" y="2021251"/>
            <a:ext cx="3783594" cy="34445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801827-ACA8-AE78-DBD3-147D9ADF82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67"/>
          <a:stretch/>
        </p:blipFill>
        <p:spPr>
          <a:xfrm>
            <a:off x="7767512" y="1928765"/>
            <a:ext cx="4001209" cy="3444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373A7E-E915-7460-5A18-B98E056F513A}"/>
              </a:ext>
            </a:extLst>
          </p:cNvPr>
          <p:cNvSpPr txBox="1"/>
          <p:nvPr/>
        </p:nvSpPr>
        <p:spPr>
          <a:xfrm>
            <a:off x="3998906" y="5766257"/>
            <a:ext cx="321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 Index = 0.3695</a:t>
            </a:r>
          </a:p>
        </p:txBody>
      </p:sp>
    </p:spTree>
    <p:extLst>
      <p:ext uri="{BB962C8B-B14F-4D97-AF65-F5344CB8AC3E}">
        <p14:creationId xmlns:p14="http://schemas.microsoft.com/office/powerpoint/2010/main" val="3462528662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{3631A079-B724-4D2C-BA72-F318B6EC8A97}tf78479028_win32</Template>
  <TotalTime>1824</TotalTime>
  <Words>607</Words>
  <Application>Microsoft Macintosh PowerPoint</Application>
  <PresentationFormat>Widescreen</PresentationFormat>
  <Paragraphs>116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Calibri</vt:lpstr>
      <vt:lpstr>Segoe UI</vt:lpstr>
      <vt:lpstr>Segoe UI Light</vt:lpstr>
      <vt:lpstr>source-serif-pro</vt:lpstr>
      <vt:lpstr>Times</vt:lpstr>
      <vt:lpstr>Times New Roman</vt:lpstr>
      <vt:lpstr>Wingdings</vt:lpstr>
      <vt:lpstr>Balancing Act</vt:lpstr>
      <vt:lpstr>Wellspring</vt:lpstr>
      <vt:lpstr>Star of the show</vt:lpstr>
      <vt:lpstr>Amusements</vt:lpstr>
      <vt:lpstr>ETHEREUM FRAUD DETECTION </vt:lpstr>
      <vt:lpstr>PowerPoint Presentation</vt:lpstr>
      <vt:lpstr>EXPLORATORY DATA ANALYSIS</vt:lpstr>
      <vt:lpstr>EXPLORATORY DATA ANALYSIS</vt:lpstr>
      <vt:lpstr>EXPLORATORY DATA ANALYSIS</vt:lpstr>
      <vt:lpstr>Data pre-processing</vt:lpstr>
      <vt:lpstr>DIMENSION REDUCTION</vt:lpstr>
      <vt:lpstr>Adjusted rand index</vt:lpstr>
      <vt:lpstr>K-means clustering (PCA = 11)</vt:lpstr>
      <vt:lpstr>K-means clustering</vt:lpstr>
      <vt:lpstr>PowerPoint Presentation</vt:lpstr>
      <vt:lpstr>PowerPoint Presentation</vt:lpstr>
      <vt:lpstr>Gaussian mixture model (PCA = 11)</vt:lpstr>
      <vt:lpstr>PCA with 2 components</vt:lpstr>
      <vt:lpstr>K-means clustering with 2 components</vt:lpstr>
      <vt:lpstr>K-means clustering with 2 components</vt:lpstr>
      <vt:lpstr>Gaussian mixture model with 2 components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PANTONE® COLOR OF THE YEAR 2022</dc:title>
  <dc:creator>Aadya Sanwal</dc:creator>
  <cp:lastModifiedBy>Manoharan, Denesh Kumar</cp:lastModifiedBy>
  <cp:revision>30</cp:revision>
  <dcterms:created xsi:type="dcterms:W3CDTF">2022-11-14T23:16:21Z</dcterms:created>
  <dcterms:modified xsi:type="dcterms:W3CDTF">2022-12-10T03:07:58Z</dcterms:modified>
</cp:coreProperties>
</file>