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0D64-D7D4-495A-A0B5-1C0DC803D656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E8EA-856A-42C0-BEE1-D2E0223E8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17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0D64-D7D4-495A-A0B5-1C0DC803D656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E8EA-856A-42C0-BEE1-D2E0223E8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31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0D64-D7D4-495A-A0B5-1C0DC803D656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E8EA-856A-42C0-BEE1-D2E0223E8E0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1380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0D64-D7D4-495A-A0B5-1C0DC803D656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E8EA-856A-42C0-BEE1-D2E0223E8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99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0D64-D7D4-495A-A0B5-1C0DC803D656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E8EA-856A-42C0-BEE1-D2E0223E8E0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4741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0D64-D7D4-495A-A0B5-1C0DC803D656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E8EA-856A-42C0-BEE1-D2E0223E8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91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0D64-D7D4-495A-A0B5-1C0DC803D656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E8EA-856A-42C0-BEE1-D2E0223E8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444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0D64-D7D4-495A-A0B5-1C0DC803D656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E8EA-856A-42C0-BEE1-D2E0223E8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07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0D64-D7D4-495A-A0B5-1C0DC803D656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E8EA-856A-42C0-BEE1-D2E0223E8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91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0D64-D7D4-495A-A0B5-1C0DC803D656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E8EA-856A-42C0-BEE1-D2E0223E8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69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0D64-D7D4-495A-A0B5-1C0DC803D656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E8EA-856A-42C0-BEE1-D2E0223E8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0D64-D7D4-495A-A0B5-1C0DC803D656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E8EA-856A-42C0-BEE1-D2E0223E8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47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0D64-D7D4-495A-A0B5-1C0DC803D656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E8EA-856A-42C0-BEE1-D2E0223E8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5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0D64-D7D4-495A-A0B5-1C0DC803D656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E8EA-856A-42C0-BEE1-D2E0223E8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83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0D64-D7D4-495A-A0B5-1C0DC803D656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E8EA-856A-42C0-BEE1-D2E0223E8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52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E8EA-856A-42C0-BEE1-D2E0223E8E0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0D64-D7D4-495A-A0B5-1C0DC803D656}" type="datetimeFigureOut">
              <a:rPr lang="en-US" smtClean="0"/>
              <a:t>7/15/2025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9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10D64-D7D4-495A-A0B5-1C0DC803D656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C4CE8EA-856A-42C0-BEE1-D2E0223E8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2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6EF07E1-8A78-E44D-F68A-EED5296561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441353"/>
              </p:ext>
            </p:extLst>
          </p:nvPr>
        </p:nvGraphicFramePr>
        <p:xfrm>
          <a:off x="1524737" y="1063877"/>
          <a:ext cx="9197691" cy="4759979"/>
        </p:xfrm>
        <a:graphic>
          <a:graphicData uri="http://schemas.openxmlformats.org/drawingml/2006/table">
            <a:tbl>
              <a:tblPr/>
              <a:tblGrid>
                <a:gridCol w="3065897">
                  <a:extLst>
                    <a:ext uri="{9D8B030D-6E8A-4147-A177-3AD203B41FA5}">
                      <a16:colId xmlns:a16="http://schemas.microsoft.com/office/drawing/2014/main" val="2315233816"/>
                    </a:ext>
                  </a:extLst>
                </a:gridCol>
                <a:gridCol w="3065897">
                  <a:extLst>
                    <a:ext uri="{9D8B030D-6E8A-4147-A177-3AD203B41FA5}">
                      <a16:colId xmlns:a16="http://schemas.microsoft.com/office/drawing/2014/main" val="3342068368"/>
                    </a:ext>
                  </a:extLst>
                </a:gridCol>
                <a:gridCol w="3065897">
                  <a:extLst>
                    <a:ext uri="{9D8B030D-6E8A-4147-A177-3AD203B41FA5}">
                      <a16:colId xmlns:a16="http://schemas.microsoft.com/office/drawing/2014/main" val="3086300664"/>
                    </a:ext>
                  </a:extLst>
                </a:gridCol>
              </a:tblGrid>
              <a:tr h="38289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Column Name</a:t>
                      </a:r>
                    </a:p>
                  </a:txBody>
                  <a:tcPr marL="79213" marR="79213" marT="39606" marB="396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Type</a:t>
                      </a:r>
                    </a:p>
                  </a:txBody>
                  <a:tcPr marL="79213" marR="79213" marT="39606" marB="3960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79213" marR="79213" marT="39606" marB="39606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8155573"/>
                  </a:ext>
                </a:extLst>
              </a:tr>
              <a:tr h="67999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Date_ID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213" marR="79213" marT="39606" marB="396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79213" marR="79213" marT="39606" marB="396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Foreign key to the Date table (YYYYMMDD)</a:t>
                      </a:r>
                    </a:p>
                  </a:txBody>
                  <a:tcPr marL="79213" marR="79213" marT="39606" marB="39606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4287458"/>
                  </a:ext>
                </a:extLst>
              </a:tr>
              <a:tr h="67999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Location_ID</a:t>
                      </a:r>
                    </a:p>
                  </a:txBody>
                  <a:tcPr marL="79213" marR="79213" marT="39606" marB="396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79213" marR="79213" marT="39606" marB="396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Foreign key to the Location table</a:t>
                      </a:r>
                    </a:p>
                  </a:txBody>
                  <a:tcPr marL="79213" marR="79213" marT="39606" marB="39606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5659281"/>
                  </a:ext>
                </a:extLst>
              </a:tr>
              <a:tr h="9771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New_Cases</a:t>
                      </a:r>
                    </a:p>
                  </a:txBody>
                  <a:tcPr marL="79213" marR="79213" marT="39606" marB="396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79213" marR="79213" marT="39606" marB="396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new confirmed COVID-19 cases on that day</a:t>
                      </a:r>
                    </a:p>
                  </a:txBody>
                  <a:tcPr marL="79213" marR="79213" marT="39606" marB="39606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7828398"/>
                  </a:ext>
                </a:extLst>
              </a:tr>
              <a:tr h="67999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New_Deaths</a:t>
                      </a:r>
                    </a:p>
                  </a:txBody>
                  <a:tcPr marL="79213" marR="79213" marT="39606" marB="396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79213" marR="79213" marT="39606" marB="396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new reported deaths on that day</a:t>
                      </a:r>
                    </a:p>
                  </a:txBody>
                  <a:tcPr marL="79213" marR="79213" marT="39606" marB="39606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117776"/>
                  </a:ext>
                </a:extLst>
              </a:tr>
              <a:tr h="67999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Total_Cases</a:t>
                      </a:r>
                    </a:p>
                  </a:txBody>
                  <a:tcPr marL="79213" marR="79213" marT="39606" marB="396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79213" marR="79213" marT="39606" marB="396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Cumulative confirmed cases up to that date</a:t>
                      </a:r>
                    </a:p>
                  </a:txBody>
                  <a:tcPr marL="79213" marR="79213" marT="39606" marB="39606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50321"/>
                  </a:ext>
                </a:extLst>
              </a:tr>
              <a:tr h="67999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Total_Deaths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213" marR="79213" marT="39606" marB="396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79213" marR="79213" marT="39606" marB="396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Cumulative confirmed deaths up to that date</a:t>
                      </a:r>
                    </a:p>
                  </a:txBody>
                  <a:tcPr marL="79213" marR="79213" marT="39606" marB="39606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721783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6CAF4A8-5C5A-F951-7742-930B9D9139A1}"/>
              </a:ext>
            </a:extLst>
          </p:cNvPr>
          <p:cNvSpPr txBox="1"/>
          <p:nvPr/>
        </p:nvSpPr>
        <p:spPr>
          <a:xfrm>
            <a:off x="1415880" y="283421"/>
            <a:ext cx="33520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CovidStats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399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EB3F60-49A2-37F1-75A9-9A2E5351B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285323"/>
              </p:ext>
            </p:extLst>
          </p:nvPr>
        </p:nvGraphicFramePr>
        <p:xfrm>
          <a:off x="796358" y="1114266"/>
          <a:ext cx="10078470" cy="4404792"/>
        </p:xfrm>
        <a:graphic>
          <a:graphicData uri="http://schemas.openxmlformats.org/drawingml/2006/table">
            <a:tbl>
              <a:tblPr/>
              <a:tblGrid>
                <a:gridCol w="3359490">
                  <a:extLst>
                    <a:ext uri="{9D8B030D-6E8A-4147-A177-3AD203B41FA5}">
                      <a16:colId xmlns:a16="http://schemas.microsoft.com/office/drawing/2014/main" val="1258231478"/>
                    </a:ext>
                  </a:extLst>
                </a:gridCol>
                <a:gridCol w="3359490">
                  <a:extLst>
                    <a:ext uri="{9D8B030D-6E8A-4147-A177-3AD203B41FA5}">
                      <a16:colId xmlns:a16="http://schemas.microsoft.com/office/drawing/2014/main" val="417203561"/>
                    </a:ext>
                  </a:extLst>
                </a:gridCol>
                <a:gridCol w="3359490">
                  <a:extLst>
                    <a:ext uri="{9D8B030D-6E8A-4147-A177-3AD203B41FA5}">
                      <a16:colId xmlns:a16="http://schemas.microsoft.com/office/drawing/2014/main" val="16708938"/>
                    </a:ext>
                  </a:extLst>
                </a:gridCol>
              </a:tblGrid>
              <a:tr h="4371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Column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3598942"/>
                  </a:ext>
                </a:extLst>
              </a:tr>
              <a:tr h="110960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Date_ID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Unique ID for each date (in YYYYMMDD format)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6154984"/>
                  </a:ext>
                </a:extLst>
              </a:tr>
              <a:tr h="4371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 calendar date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5051589"/>
                  </a:ext>
                </a:extLst>
              </a:tr>
              <a:tr h="4371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 portion of the date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7018904"/>
                  </a:ext>
                </a:extLst>
              </a:tr>
              <a:tr h="4371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 number (1–12)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1684842"/>
                  </a:ext>
                </a:extLst>
              </a:tr>
              <a:tr h="7733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Month_Name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 month name (e.g., January, February)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8162644"/>
                  </a:ext>
                </a:extLst>
              </a:tr>
              <a:tr h="7733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Week_Number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ISO week number of the year (1–53)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57434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42C9D1E-7EA9-A53C-F13C-1F954E93E198}"/>
              </a:ext>
            </a:extLst>
          </p:cNvPr>
          <p:cNvSpPr txBox="1"/>
          <p:nvPr/>
        </p:nvSpPr>
        <p:spPr>
          <a:xfrm>
            <a:off x="796358" y="457591"/>
            <a:ext cx="61014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675534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B65B756-F5C6-437E-DDF3-5BDF83066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912179"/>
              </p:ext>
            </p:extLst>
          </p:nvPr>
        </p:nvGraphicFramePr>
        <p:xfrm>
          <a:off x="656092" y="1293222"/>
          <a:ext cx="10447338" cy="3964577"/>
        </p:xfrm>
        <a:graphic>
          <a:graphicData uri="http://schemas.openxmlformats.org/drawingml/2006/table">
            <a:tbl>
              <a:tblPr/>
              <a:tblGrid>
                <a:gridCol w="2805565">
                  <a:extLst>
                    <a:ext uri="{9D8B030D-6E8A-4147-A177-3AD203B41FA5}">
                      <a16:colId xmlns:a16="http://schemas.microsoft.com/office/drawing/2014/main" val="1826296141"/>
                    </a:ext>
                  </a:extLst>
                </a:gridCol>
                <a:gridCol w="3559629">
                  <a:extLst>
                    <a:ext uri="{9D8B030D-6E8A-4147-A177-3AD203B41FA5}">
                      <a16:colId xmlns:a16="http://schemas.microsoft.com/office/drawing/2014/main" val="901684851"/>
                    </a:ext>
                  </a:extLst>
                </a:gridCol>
                <a:gridCol w="4082144">
                  <a:extLst>
                    <a:ext uri="{9D8B030D-6E8A-4147-A177-3AD203B41FA5}">
                      <a16:colId xmlns:a16="http://schemas.microsoft.com/office/drawing/2014/main" val="2239845860"/>
                    </a:ext>
                  </a:extLst>
                </a:gridCol>
              </a:tblGrid>
              <a:tr h="4026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Column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75077"/>
                  </a:ext>
                </a:extLst>
              </a:tr>
              <a:tr h="7123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Location_ID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Unique ID for each country/region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837714"/>
                  </a:ext>
                </a:extLst>
              </a:tr>
              <a:tr h="4026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of the country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343495"/>
                  </a:ext>
                </a:extLst>
              </a:tr>
              <a:tr h="7123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 or province (currently NULL)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1277624"/>
                  </a:ext>
                </a:extLst>
              </a:tr>
              <a:tr h="7123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Continent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Continent the country belongs to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753815"/>
                  </a:ext>
                </a:extLst>
              </a:tr>
              <a:tr h="10221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ISO_Code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Standard 2-letter ISO country code (e.g., IN, US)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08252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9FA0B6F-8CC1-9B16-2E06-C338F7741339}"/>
              </a:ext>
            </a:extLst>
          </p:cNvPr>
          <p:cNvSpPr txBox="1"/>
          <p:nvPr/>
        </p:nvSpPr>
        <p:spPr>
          <a:xfrm>
            <a:off x="656092" y="446706"/>
            <a:ext cx="6101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774619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0245BA-A7A0-E192-6A37-E9854BBB0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623272"/>
              </p:ext>
            </p:extLst>
          </p:nvPr>
        </p:nvGraphicFramePr>
        <p:xfrm>
          <a:off x="797605" y="1299322"/>
          <a:ext cx="9750651" cy="3588362"/>
        </p:xfrm>
        <a:graphic>
          <a:graphicData uri="http://schemas.openxmlformats.org/drawingml/2006/table">
            <a:tbl>
              <a:tblPr/>
              <a:tblGrid>
                <a:gridCol w="3250217">
                  <a:extLst>
                    <a:ext uri="{9D8B030D-6E8A-4147-A177-3AD203B41FA5}">
                      <a16:colId xmlns:a16="http://schemas.microsoft.com/office/drawing/2014/main" val="3980095643"/>
                    </a:ext>
                  </a:extLst>
                </a:gridCol>
                <a:gridCol w="3250217">
                  <a:extLst>
                    <a:ext uri="{9D8B030D-6E8A-4147-A177-3AD203B41FA5}">
                      <a16:colId xmlns:a16="http://schemas.microsoft.com/office/drawing/2014/main" val="3386720926"/>
                    </a:ext>
                  </a:extLst>
                </a:gridCol>
                <a:gridCol w="3250217">
                  <a:extLst>
                    <a:ext uri="{9D8B030D-6E8A-4147-A177-3AD203B41FA5}">
                      <a16:colId xmlns:a16="http://schemas.microsoft.com/office/drawing/2014/main" val="1259308774"/>
                    </a:ext>
                  </a:extLst>
                </a:gridCol>
              </a:tblGrid>
              <a:tr h="44427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Column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0070839"/>
                  </a:ext>
                </a:extLst>
              </a:tr>
              <a:tr h="7860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Location_ID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Foreign key to the Location table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16326"/>
                  </a:ext>
                </a:extLst>
              </a:tr>
              <a:tr h="7860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 the population data corresponds to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7428590"/>
                  </a:ext>
                </a:extLst>
              </a:tr>
              <a:tr h="7860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Total_Population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number of people in that location/year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8780037"/>
                  </a:ext>
                </a:extLst>
              </a:tr>
              <a:tr h="7860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Median_Age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Decimal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 age of the population in that year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22669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1EFA811-06EE-7DC9-6494-99F7AE83E877}"/>
              </a:ext>
            </a:extLst>
          </p:cNvPr>
          <p:cNvSpPr txBox="1"/>
          <p:nvPr/>
        </p:nvSpPr>
        <p:spPr>
          <a:xfrm>
            <a:off x="797605" y="479362"/>
            <a:ext cx="61014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</a:t>
            </a:r>
          </a:p>
        </p:txBody>
      </p:sp>
    </p:spTree>
    <p:extLst>
      <p:ext uri="{BB962C8B-B14F-4D97-AF65-F5344CB8AC3E}">
        <p14:creationId xmlns:p14="http://schemas.microsoft.com/office/powerpoint/2010/main" val="3819328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40765F-A8BC-E5FF-416B-3DAED3FD3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989640"/>
              </p:ext>
            </p:extLst>
          </p:nvPr>
        </p:nvGraphicFramePr>
        <p:xfrm>
          <a:off x="721406" y="1225731"/>
          <a:ext cx="10207851" cy="4188018"/>
        </p:xfrm>
        <a:graphic>
          <a:graphicData uri="http://schemas.openxmlformats.org/drawingml/2006/table">
            <a:tbl>
              <a:tblPr/>
              <a:tblGrid>
                <a:gridCol w="3402617">
                  <a:extLst>
                    <a:ext uri="{9D8B030D-6E8A-4147-A177-3AD203B41FA5}">
                      <a16:colId xmlns:a16="http://schemas.microsoft.com/office/drawing/2014/main" val="1929303036"/>
                    </a:ext>
                  </a:extLst>
                </a:gridCol>
                <a:gridCol w="3402617">
                  <a:extLst>
                    <a:ext uri="{9D8B030D-6E8A-4147-A177-3AD203B41FA5}">
                      <a16:colId xmlns:a16="http://schemas.microsoft.com/office/drawing/2014/main" val="1398775396"/>
                    </a:ext>
                  </a:extLst>
                </a:gridCol>
                <a:gridCol w="3402617">
                  <a:extLst>
                    <a:ext uri="{9D8B030D-6E8A-4147-A177-3AD203B41FA5}">
                      <a16:colId xmlns:a16="http://schemas.microsoft.com/office/drawing/2014/main" val="2957625821"/>
                    </a:ext>
                  </a:extLst>
                </a:gridCol>
              </a:tblGrid>
              <a:tr h="38906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Column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2186930"/>
                  </a:ext>
                </a:extLst>
              </a:tr>
              <a:tr h="6883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Intervention_ID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Unique ID for each intervention entry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8878842"/>
                  </a:ext>
                </a:extLst>
              </a:tr>
              <a:tr h="6883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Location_ID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Foreign key to the Location table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1312753"/>
                  </a:ext>
                </a:extLst>
              </a:tr>
              <a:tr h="9876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Intervention_Type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of intervention (e.g., Lockdown, Mask Mandate)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9722938"/>
                  </a:ext>
                </a:extLst>
              </a:tr>
              <a:tr h="6883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Start_Date_ID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Foreign key to Date table — intervention start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147146"/>
                  </a:ext>
                </a:extLst>
              </a:tr>
              <a:tr h="6883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End_Date_ID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Foreign key to Date table — intervention end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15224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061B138-1A33-0D6D-EBF9-736A7539403C}"/>
              </a:ext>
            </a:extLst>
          </p:cNvPr>
          <p:cNvSpPr txBox="1"/>
          <p:nvPr/>
        </p:nvSpPr>
        <p:spPr>
          <a:xfrm>
            <a:off x="623435" y="414048"/>
            <a:ext cx="61014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Intervention</a:t>
            </a:r>
          </a:p>
        </p:txBody>
      </p:sp>
    </p:spTree>
    <p:extLst>
      <p:ext uri="{BB962C8B-B14F-4D97-AF65-F5344CB8AC3E}">
        <p14:creationId xmlns:p14="http://schemas.microsoft.com/office/powerpoint/2010/main" val="33930336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</TotalTime>
  <Words>321</Words>
  <Application>Microsoft Office PowerPoint</Application>
  <PresentationFormat>Widescreen</PresentationFormat>
  <Paragraphs>98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Denesh Kumar  Manoharan</dc:creator>
  <cp:lastModifiedBy>Denesh Kumar  Manoharan</cp:lastModifiedBy>
  <cp:revision>1</cp:revision>
  <dcterms:created xsi:type="dcterms:W3CDTF">2025-07-15T22:14:45Z</dcterms:created>
  <dcterms:modified xsi:type="dcterms:W3CDTF">2025-07-15T22:27:23Z</dcterms:modified>
</cp:coreProperties>
</file>