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7" r:id="rId6"/>
    <p:sldId id="277" r:id="rId7"/>
    <p:sldId id="278" r:id="rId8"/>
    <p:sldId id="256" r:id="rId9"/>
    <p:sldId id="258" r:id="rId10"/>
    <p:sldId id="276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3" y="3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2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6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88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3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0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9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3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74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48EE-1DA8-45FD-8126-40411EDCF7D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C038-2674-4104-965B-4A3B0D37E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105" t="8599" r="1515" b="5570"/>
          <a:stretch/>
        </p:blipFill>
        <p:spPr>
          <a:xfrm>
            <a:off x="720263" y="1624559"/>
            <a:ext cx="11291204" cy="48067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0844" y="4099519"/>
            <a:ext cx="2290354" cy="2155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30844" y="4333590"/>
            <a:ext cx="2290354" cy="216973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770914" y="2957323"/>
            <a:ext cx="1997166" cy="821509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7" idx="1"/>
          </p:cNvCxnSpPr>
          <p:nvPr/>
        </p:nvCxnSpPr>
        <p:spPr>
          <a:xfrm flipV="1">
            <a:off x="3421198" y="3368078"/>
            <a:ext cx="3349716" cy="105564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04606" y="42218"/>
            <a:ext cx="733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Within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referencing</a:t>
            </a:r>
            <a:r>
              <a:rPr lang="fr-FR" dirty="0" smtClean="0"/>
              <a:t> system,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locate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at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BoreholeEventLocation</a:t>
            </a:r>
            <a:r>
              <a:rPr lang="fr-FR" dirty="0" smtClean="0"/>
              <a:t> (at, </a:t>
            </a:r>
            <a:r>
              <a:rPr lang="fr-FR" dirty="0" err="1" smtClean="0"/>
              <a:t>fromMeasure</a:t>
            </a:r>
            <a:r>
              <a:rPr lang="fr-FR" dirty="0" smtClean="0"/>
              <a:t>/</a:t>
            </a:r>
            <a:r>
              <a:rPr lang="fr-FR" dirty="0" err="1" smtClean="0"/>
              <a:t>toMeasure</a:t>
            </a:r>
            <a:r>
              <a:rPr lang="fr-FR" dirty="0" smtClean="0"/>
              <a:t>, </a:t>
            </a:r>
            <a:r>
              <a:rPr lang="fr-FR" dirty="0" err="1" smtClean="0"/>
              <a:t>fromEvent</a:t>
            </a:r>
            <a:r>
              <a:rPr lang="fr-FR" dirty="0" smtClean="0"/>
              <a:t>/</a:t>
            </a:r>
            <a:r>
              <a:rPr lang="fr-FR" dirty="0" err="1" smtClean="0"/>
              <a:t>toEvent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8591" y="3600574"/>
            <a:ext cx="2995251" cy="99614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91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747493" y="5301041"/>
            <a:ext cx="238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</a:t>
            </a:r>
            <a:r>
              <a:rPr lang="fr-FR" b="1" dirty="0" err="1" smtClean="0">
                <a:solidFill>
                  <a:schemeClr val="accent6"/>
                </a:solidFill>
              </a:rPr>
              <a:t>from</a:t>
            </a:r>
            <a:r>
              <a:rPr lang="fr-FR" b="1" dirty="0" smtClean="0">
                <a:solidFill>
                  <a:schemeClr val="accent6"/>
                </a:solidFill>
              </a:rPr>
              <a:t>/to)</a:t>
            </a: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07968" y="1851325"/>
            <a:ext cx="393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r>
              <a:rPr lang="fr-FR" b="1" dirty="0" smtClean="0">
                <a:solidFill>
                  <a:srgbClr val="FF66FF"/>
                </a:solidFill>
              </a:rPr>
              <a:t> or </a:t>
            </a:r>
          </a:p>
          <a:p>
            <a:r>
              <a:rPr lang="fr-FR" b="1" dirty="0" err="1" smtClean="0">
                <a:solidFill>
                  <a:srgbClr val="FF66FF"/>
                </a:solidFill>
              </a:rPr>
              <a:t>Feature</a:t>
            </a:r>
            <a:r>
              <a:rPr lang="fr-FR" b="1" dirty="0" smtClean="0">
                <a:solidFill>
                  <a:srgbClr val="FF66FF"/>
                </a:solidFill>
              </a:rPr>
              <a:t> (URI) for </a:t>
            </a:r>
            <a:r>
              <a:rPr lang="fr-FR" b="1" dirty="0" err="1" smtClean="0">
                <a:solidFill>
                  <a:srgbClr val="FF66FF"/>
                </a:solidFill>
              </a:rPr>
              <a:t>complete</a:t>
            </a:r>
            <a:r>
              <a:rPr lang="fr-FR" b="1" dirty="0" smtClean="0">
                <a:solidFill>
                  <a:srgbClr val="FF66FF"/>
                </a:solidFill>
              </a:rPr>
              <a:t> description</a:t>
            </a:r>
            <a:endParaRPr lang="fr-FR" b="1" dirty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0303263" y="4930387"/>
            <a:ext cx="129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Feature</a:t>
            </a:r>
            <a:r>
              <a:rPr lang="fr-FR" b="1" dirty="0" smtClean="0">
                <a:solidFill>
                  <a:srgbClr val="FF0000"/>
                </a:solidFill>
              </a:rPr>
              <a:t> for </a:t>
            </a:r>
          </a:p>
          <a:p>
            <a:r>
              <a:rPr lang="fr-FR" b="1" dirty="0" err="1" smtClean="0">
                <a:solidFill>
                  <a:srgbClr val="FF0000"/>
                </a:solidFill>
              </a:rPr>
              <a:t>complete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description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232535" y="886422"/>
            <a:ext cx="384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70C0"/>
                </a:solidFill>
              </a:rPr>
              <a:t>Geometry</a:t>
            </a:r>
            <a:r>
              <a:rPr lang="fr-FR" b="1" dirty="0" smtClean="0">
                <a:solidFill>
                  <a:srgbClr val="0070C0"/>
                </a:solidFill>
              </a:rPr>
              <a:t> or </a:t>
            </a:r>
          </a:p>
          <a:p>
            <a:r>
              <a:rPr lang="fr-FR" b="1" dirty="0" err="1" smtClean="0">
                <a:solidFill>
                  <a:srgbClr val="0070C0"/>
                </a:solidFill>
              </a:rPr>
              <a:t>Feature</a:t>
            </a:r>
            <a:r>
              <a:rPr lang="fr-FR" b="1" dirty="0" smtClean="0">
                <a:solidFill>
                  <a:srgbClr val="0070C0"/>
                </a:solidFill>
              </a:rPr>
              <a:t> (URI) for </a:t>
            </a:r>
            <a:r>
              <a:rPr lang="fr-FR" b="1" dirty="0" err="1" smtClean="0">
                <a:solidFill>
                  <a:srgbClr val="0070C0"/>
                </a:solidFill>
              </a:rPr>
              <a:t>complete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6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412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(GWML2) description</a:t>
            </a:r>
          </a:p>
          <a:p>
            <a:r>
              <a:rPr lang="fr-FR" b="1" dirty="0" smtClean="0">
                <a:solidFill>
                  <a:srgbClr val="0070C0"/>
                </a:solidFill>
              </a:rPr>
              <a:t>or the </a:t>
            </a:r>
            <a:r>
              <a:rPr lang="fr-FR" b="1" dirty="0" err="1" smtClean="0">
                <a:solidFill>
                  <a:srgbClr val="0070C0"/>
                </a:solidFill>
              </a:rPr>
              <a:t>WellHead</a:t>
            </a:r>
            <a:r>
              <a:rPr lang="fr-FR" b="1" dirty="0" smtClean="0">
                <a:solidFill>
                  <a:srgbClr val="0070C0"/>
                </a:solidFill>
              </a:rPr>
              <a:t> (WITSML)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6747493" y="5301041"/>
            <a:ext cx="238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</a:t>
            </a:r>
            <a:r>
              <a:rPr lang="fr-FR" b="1" dirty="0" err="1" smtClean="0">
                <a:solidFill>
                  <a:schemeClr val="accent6"/>
                </a:solidFill>
              </a:rPr>
              <a:t>from</a:t>
            </a:r>
            <a:r>
              <a:rPr lang="fr-FR" b="1" dirty="0" smtClean="0">
                <a:solidFill>
                  <a:schemeClr val="accent6"/>
                </a:solidFill>
              </a:rPr>
              <a:t>/to)</a:t>
            </a: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93" name="Connecteur droit 92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10303263" y="4930387"/>
            <a:ext cx="2005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logResultElement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(ex : the earth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Material </a:t>
            </a:r>
            <a:r>
              <a:rPr lang="en-US" b="1" dirty="0">
                <a:solidFill>
                  <a:srgbClr val="FF0000"/>
                </a:solidFill>
              </a:rPr>
              <a:t>observed)</a:t>
            </a:r>
          </a:p>
        </p:txBody>
      </p:sp>
      <p:cxnSp>
        <p:nvCxnSpPr>
          <p:cNvPr id="96" name="Connecteur droit avec flèche 95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8225004" y="4831947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99" name="Rectangle 98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10497955" y="5853717"/>
            <a:ext cx="951410" cy="515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logResultElement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717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geological</a:t>
            </a:r>
            <a:r>
              <a:rPr lang="fr-FR" dirty="0" smtClean="0"/>
              <a:t> log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1683395" y="2592326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r>
              <a:rPr lang="fr-FR" b="1" dirty="0" smtClean="0"/>
              <a:t> 2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260823" y="2744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3408967" y="28827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4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2952372" y="2045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4579" y="321984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6</a:t>
            </a:r>
            <a:endParaRPr lang="fr-FR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3979817" y="33711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7</a:t>
            </a:r>
            <a:endParaRPr lang="fr-FR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4211652" y="352316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8</a:t>
            </a:r>
            <a:endParaRPr lang="fr-FR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4340384" y="3571302"/>
            <a:ext cx="291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" name="Accolade ouvrante 1"/>
          <p:cNvSpPr/>
          <p:nvPr/>
        </p:nvSpPr>
        <p:spPr>
          <a:xfrm>
            <a:off x="1223724" y="1679373"/>
            <a:ext cx="600918" cy="43783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302347" y="3707833"/>
            <a:ext cx="289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 Log</a:t>
            </a:r>
          </a:p>
          <a:p>
            <a:r>
              <a:rPr lang="fr-FR" b="1" dirty="0" smtClean="0"/>
              <a:t>(a </a:t>
            </a:r>
            <a:r>
              <a:rPr lang="fr-FR" b="1" dirty="0" err="1" smtClean="0"/>
              <a:t>BoreholeEventCollection</a:t>
            </a:r>
            <a:r>
              <a:rPr lang="fr-FR" b="1" dirty="0" smtClean="0"/>
              <a:t>) </a:t>
            </a:r>
            <a:endParaRPr lang="fr-FR" b="1" dirty="0"/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3043396" y="1649247"/>
            <a:ext cx="253876" cy="3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561367" y="30351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121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76164" y="5261015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(at </a:t>
            </a:r>
            <a:r>
              <a:rPr lang="fr-FR" b="1" dirty="0" err="1" smtClean="0">
                <a:solidFill>
                  <a:schemeClr val="accent6"/>
                </a:solidFill>
              </a:rPr>
              <a:t>Depth</a:t>
            </a:r>
            <a:r>
              <a:rPr lang="fr-FR" b="1" dirty="0" smtClean="0">
                <a:solidFill>
                  <a:schemeClr val="accent6"/>
                </a:solidFill>
              </a:rPr>
              <a:t>)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412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0070C0"/>
                </a:solidFill>
              </a:rPr>
              <a:t>THE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BoreholeCollar</a:t>
            </a:r>
            <a:r>
              <a:rPr lang="fr-FR" b="1" dirty="0">
                <a:solidFill>
                  <a:srgbClr val="0070C0"/>
                </a:solidFill>
              </a:rPr>
              <a:t> (GWML2) description</a:t>
            </a:r>
          </a:p>
          <a:p>
            <a:r>
              <a:rPr lang="fr-FR" b="1" dirty="0">
                <a:solidFill>
                  <a:srgbClr val="0070C0"/>
                </a:solidFill>
              </a:rPr>
              <a:t>or the </a:t>
            </a:r>
            <a:r>
              <a:rPr lang="fr-FR" b="1" dirty="0" err="1">
                <a:solidFill>
                  <a:srgbClr val="0070C0"/>
                </a:solidFill>
              </a:rPr>
              <a:t>WellHead</a:t>
            </a:r>
            <a:r>
              <a:rPr lang="fr-FR" b="1" dirty="0">
                <a:solidFill>
                  <a:srgbClr val="0070C0"/>
                </a:solidFill>
              </a:rPr>
              <a:t> (WITSML)</a:t>
            </a: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Applied</a:t>
            </a:r>
            <a:r>
              <a:rPr lang="fr-FR" dirty="0" smtClean="0"/>
              <a:t> to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68" name="Rectangle 67"/>
          <p:cNvSpPr/>
          <p:nvPr/>
        </p:nvSpPr>
        <p:spPr>
          <a:xfrm>
            <a:off x="5708015" y="4881118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0303263" y="4930387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Sample (O&amp;M)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taken </a:t>
            </a:r>
            <a:r>
              <a:rPr lang="en-US" b="1" dirty="0" smtClean="0">
                <a:solidFill>
                  <a:srgbClr val="FF0000"/>
                </a:solidFill>
              </a:rPr>
              <a:t>at </a:t>
            </a:r>
            <a:r>
              <a:rPr lang="en-US" b="1">
                <a:solidFill>
                  <a:srgbClr val="FF0000"/>
                </a:solidFill>
              </a:rPr>
              <a:t>that </a:t>
            </a:r>
            <a:endParaRPr lang="en-US" b="1" smtClean="0">
              <a:solidFill>
                <a:srgbClr val="FF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depth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10402780" y="5921954"/>
            <a:ext cx="1201783" cy="5159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Sample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611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76164" y="5261015"/>
            <a:ext cx="238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(at </a:t>
            </a:r>
            <a:r>
              <a:rPr lang="fr-FR" b="1" dirty="0" err="1" smtClean="0">
                <a:solidFill>
                  <a:schemeClr val="accent6"/>
                </a:solidFill>
              </a:rPr>
              <a:t>Depth</a:t>
            </a:r>
            <a:r>
              <a:rPr lang="fr-FR" b="1" dirty="0" smtClean="0">
                <a:solidFill>
                  <a:schemeClr val="accent6"/>
                </a:solidFill>
              </a:rPr>
              <a:t>)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Applied</a:t>
            </a:r>
            <a:r>
              <a:rPr lang="fr-FR" dirty="0"/>
              <a:t> to </a:t>
            </a:r>
            <a:r>
              <a:rPr lang="fr-FR" dirty="0" err="1"/>
              <a:t>trajectory</a:t>
            </a:r>
            <a:r>
              <a:rPr lang="fr-FR" dirty="0"/>
              <a:t> observation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68" name="Rectangle 67"/>
          <p:cNvSpPr/>
          <p:nvPr/>
        </p:nvSpPr>
        <p:spPr>
          <a:xfrm>
            <a:off x="5708015" y="4881118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8203602" y="5173856"/>
            <a:ext cx="1861445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249562" y="4826499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locatedFeature</a:t>
            </a:r>
            <a:r>
              <a:rPr lang="fr-FR" b="1" dirty="0" smtClean="0">
                <a:solidFill>
                  <a:srgbClr val="FF0000"/>
                </a:solidFill>
              </a:rPr>
              <a:t> (URI)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9540785" y="5273099"/>
            <a:ext cx="2664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OM_Observation</a:t>
            </a:r>
            <a:r>
              <a:rPr lang="en-US" b="1" dirty="0" smtClean="0">
                <a:solidFill>
                  <a:srgbClr val="FF0000"/>
                </a:solidFill>
              </a:rPr>
              <a:t> (O&amp;M)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-&gt; </a:t>
            </a:r>
            <a:r>
              <a:rPr lang="en-US" b="1" dirty="0" err="1">
                <a:solidFill>
                  <a:srgbClr val="FF0000"/>
                </a:solidFill>
              </a:rPr>
              <a:t>x,y,z</a:t>
            </a:r>
            <a:r>
              <a:rPr lang="en-US" b="1" dirty="0">
                <a:solidFill>
                  <a:srgbClr val="FF0000"/>
                </a:solidFill>
              </a:rPr>
              <a:t> values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b="1" dirty="0" smtClean="0">
                <a:solidFill>
                  <a:srgbClr val="FF0000"/>
                </a:solidFill>
              </a:rPr>
              <a:t>procedure: </a:t>
            </a:r>
            <a:r>
              <a:rPr lang="en-US" b="1" dirty="0">
                <a:solidFill>
                  <a:srgbClr val="FF0000"/>
                </a:solidFill>
              </a:rPr>
              <a:t>observed by </a:t>
            </a:r>
          </a:p>
          <a:p>
            <a:r>
              <a:rPr lang="en-US" b="1" dirty="0">
                <a:solidFill>
                  <a:srgbClr val="FF0000"/>
                </a:solidFill>
              </a:rPr>
              <a:t>a ‘sensor’ or calculated by</a:t>
            </a:r>
          </a:p>
          <a:p>
            <a:r>
              <a:rPr lang="en-US" b="1" dirty="0">
                <a:solidFill>
                  <a:srgbClr val="FF0000"/>
                </a:solidFill>
              </a:rPr>
              <a:t>an </a:t>
            </a:r>
            <a:r>
              <a:rPr lang="en-US" b="1" dirty="0" err="1">
                <a:solidFill>
                  <a:srgbClr val="FF0000"/>
                </a:solidFill>
              </a:rPr>
              <a:t>algotithm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95629" y="2004427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the </a:t>
            </a:r>
            <a:r>
              <a:rPr lang="fr-FR" b="1" dirty="0" err="1" smtClean="0">
                <a:solidFill>
                  <a:srgbClr val="FF66FF"/>
                </a:solidFill>
              </a:rPr>
              <a:t>Borehole</a:t>
            </a:r>
            <a:r>
              <a:rPr lang="fr-FR" b="1" dirty="0" smtClean="0">
                <a:solidFill>
                  <a:srgbClr val="FF66FF"/>
                </a:solidFill>
              </a:rPr>
              <a:t> </a:t>
            </a:r>
            <a:r>
              <a:rPr lang="fr-FR" b="1" dirty="0" err="1" smtClean="0">
                <a:solidFill>
                  <a:srgbClr val="FF66FF"/>
                </a:solidFill>
              </a:rPr>
              <a:t>Geometry</a:t>
            </a:r>
            <a:endParaRPr lang="fr-FR" b="1" dirty="0" smtClean="0">
              <a:solidFill>
                <a:srgbClr val="FF66FF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399631" y="2193308"/>
            <a:ext cx="1861445" cy="4461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09824" y="992114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</a:rPr>
              <a:t>THE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BoreholeCollar</a:t>
            </a:r>
            <a:r>
              <a:rPr lang="fr-FR" b="1" dirty="0" smtClean="0">
                <a:solidFill>
                  <a:srgbClr val="0070C0"/>
                </a:solidFill>
              </a:rPr>
              <a:t> description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5285143" y="1269018"/>
            <a:ext cx="1906098" cy="438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 rot="20675564">
            <a:off x="6155118" y="1107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20675564">
            <a:off x="5677680" y="110715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Reference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43068" y="1879708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66FF"/>
                </a:solidFill>
              </a:rPr>
              <a:t>Reference</a:t>
            </a:r>
            <a:endParaRPr lang="fr-FR" b="1" dirty="0">
              <a:solidFill>
                <a:srgbClr val="FF66F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608820" y="43254"/>
            <a:ext cx="258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Applied</a:t>
            </a:r>
            <a:r>
              <a:rPr lang="fr-FR" dirty="0"/>
              <a:t> to </a:t>
            </a:r>
            <a:r>
              <a:rPr lang="fr-FR" dirty="0" err="1"/>
              <a:t>trajectory</a:t>
            </a:r>
            <a:r>
              <a:rPr lang="fr-FR" dirty="0"/>
              <a:t> observation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105159" y="4848309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47" name="Accolade ouvrante 46"/>
          <p:cNvSpPr/>
          <p:nvPr/>
        </p:nvSpPr>
        <p:spPr>
          <a:xfrm>
            <a:off x="1223724" y="1679373"/>
            <a:ext cx="600918" cy="43783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29588" y="4177219"/>
            <a:ext cx="324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 </a:t>
            </a:r>
            <a:r>
              <a:rPr lang="fr-FR" b="1" dirty="0" err="1" smtClean="0"/>
              <a:t>computed</a:t>
            </a:r>
            <a:r>
              <a:rPr lang="fr-FR" b="1" dirty="0" smtClean="0"/>
              <a:t> </a:t>
            </a:r>
            <a:r>
              <a:rPr lang="fr-FR" b="1" dirty="0" err="1" smtClean="0"/>
              <a:t>borehole</a:t>
            </a:r>
            <a:r>
              <a:rPr lang="fr-FR" b="1" dirty="0" smtClean="0"/>
              <a:t> </a:t>
            </a:r>
            <a:r>
              <a:rPr lang="fr-FR" b="1" dirty="0" err="1" smtClean="0"/>
              <a:t>trajectory</a:t>
            </a:r>
            <a:endParaRPr lang="fr-FR" b="1" dirty="0" smtClean="0"/>
          </a:p>
          <a:p>
            <a:r>
              <a:rPr lang="fr-FR" b="1" dirty="0" smtClean="0"/>
              <a:t>(a </a:t>
            </a:r>
            <a:r>
              <a:rPr lang="fr-FR" b="1" dirty="0" err="1" smtClean="0"/>
              <a:t>BoreholeEventCollection</a:t>
            </a:r>
            <a:r>
              <a:rPr lang="fr-FR" b="1" dirty="0" smtClean="0"/>
              <a:t>) </a:t>
            </a:r>
            <a:endParaRPr lang="fr-FR" b="1" dirty="0"/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3043396" y="1649247"/>
            <a:ext cx="253876" cy="3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rot="20784186">
            <a:off x="822786" y="1293224"/>
            <a:ext cx="10903131" cy="5726294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 fontAlgn="base"/>
            <a:r>
              <a:rPr lang="fr-FR" dirty="0" smtClean="0"/>
              <a:t>All the </a:t>
            </a:r>
            <a:r>
              <a:rPr lang="fr-FR" dirty="0" err="1" smtClean="0"/>
              <a:t>following</a:t>
            </a:r>
            <a:r>
              <a:rPr lang="fr-FR" dirty="0" smtClean="0"/>
              <a:t> slides are </a:t>
            </a:r>
            <a:r>
              <a:rPr lang="fr-FR" dirty="0" err="1" smtClean="0"/>
              <a:t>kept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memory of </a:t>
            </a:r>
            <a:r>
              <a:rPr lang="fr-FR" dirty="0" err="1" smtClean="0"/>
              <a:t>our</a:t>
            </a:r>
            <a:r>
              <a:rPr lang="fr-FR" dirty="0" smtClean="0"/>
              <a:t> discussions</a:t>
            </a:r>
          </a:p>
          <a:p>
            <a:pPr lvl="1" fontAlgn="base"/>
            <a:endParaRPr lang="fr-FR" dirty="0" smtClean="0"/>
          </a:p>
          <a:p>
            <a:pPr lvl="1" fontAlgn="base"/>
            <a:r>
              <a:rPr lang="fr-FR" dirty="0" err="1" smtClean="0"/>
              <a:t>They</a:t>
            </a:r>
            <a:r>
              <a:rPr lang="fr-FR" dirty="0" smtClean="0"/>
              <a:t> corresponds to the structure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revision</a:t>
            </a:r>
            <a:r>
              <a:rPr lang="fr-FR" dirty="0" smtClean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09756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3116" r="11775" b="5960"/>
          <a:stretch/>
        </p:blipFill>
        <p:spPr>
          <a:xfrm>
            <a:off x="1262744" y="209277"/>
            <a:ext cx="2681463" cy="25774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6225" r="4608" b="4508"/>
          <a:stretch/>
        </p:blipFill>
        <p:spPr>
          <a:xfrm>
            <a:off x="6897190" y="329564"/>
            <a:ext cx="4231812" cy="23700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3" y="2989160"/>
            <a:ext cx="5925729" cy="37425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85314" y="418010"/>
            <a:ext cx="1997166" cy="821509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458298" y="2283125"/>
            <a:ext cx="2290354" cy="2155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8" idx="3"/>
            <a:endCxn id="9" idx="1"/>
          </p:cNvCxnSpPr>
          <p:nvPr/>
        </p:nvCxnSpPr>
        <p:spPr>
          <a:xfrm flipV="1">
            <a:off x="3748652" y="828765"/>
            <a:ext cx="3936662" cy="15621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749181" y="1544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</a:t>
            </a:r>
            <a:endParaRPr lang="fr-FR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5557520" y="2186634"/>
            <a:ext cx="5571482" cy="2588566"/>
            <a:chOff x="5557520" y="2186634"/>
            <a:chExt cx="5571482" cy="2588566"/>
          </a:xfrm>
        </p:grpSpPr>
        <p:sp>
          <p:nvSpPr>
            <p:cNvPr id="10" name="Rectangle 9"/>
            <p:cNvSpPr/>
            <p:nvPr/>
          </p:nvSpPr>
          <p:spPr>
            <a:xfrm>
              <a:off x="7823200" y="2186634"/>
              <a:ext cx="1047478" cy="408520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46640" y="2234532"/>
              <a:ext cx="1182362" cy="408520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7520" y="4127194"/>
              <a:ext cx="1339670" cy="648006"/>
            </a:xfrm>
            <a:prstGeom prst="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avec flèche 15"/>
            <p:cNvCxnSpPr>
              <a:stCxn id="10" idx="2"/>
              <a:endCxn id="12" idx="3"/>
            </p:cNvCxnSpPr>
            <p:nvPr/>
          </p:nvCxnSpPr>
          <p:spPr>
            <a:xfrm flipH="1">
              <a:off x="6897190" y="2595154"/>
              <a:ext cx="1449749" cy="185604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1" idx="2"/>
              <a:endCxn id="12" idx="3"/>
            </p:cNvCxnSpPr>
            <p:nvPr/>
          </p:nvCxnSpPr>
          <p:spPr>
            <a:xfrm flipH="1">
              <a:off x="6897190" y="2643052"/>
              <a:ext cx="3640631" cy="180814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7717141" y="3462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2</a:t>
              </a:r>
              <a:endParaRPr lang="fr-FR" b="1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443302" y="4451197"/>
            <a:ext cx="2575525" cy="2280529"/>
            <a:chOff x="5443302" y="4451197"/>
            <a:chExt cx="2575525" cy="2280529"/>
          </a:xfrm>
        </p:grpSpPr>
        <p:sp>
          <p:nvSpPr>
            <p:cNvPr id="26" name="Rectangle 25"/>
            <p:cNvSpPr/>
            <p:nvPr/>
          </p:nvSpPr>
          <p:spPr>
            <a:xfrm>
              <a:off x="5443302" y="5824526"/>
              <a:ext cx="1577258" cy="907200"/>
            </a:xfrm>
            <a:prstGeom prst="rect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7717141" y="56221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3</a:t>
              </a:r>
              <a:endParaRPr lang="fr-FR" b="1" dirty="0"/>
            </a:p>
          </p:txBody>
        </p:sp>
        <p:cxnSp>
          <p:nvCxnSpPr>
            <p:cNvPr id="30" name="Connecteur en arc 29"/>
            <p:cNvCxnSpPr>
              <a:stCxn id="12" idx="3"/>
              <a:endCxn id="26" idx="3"/>
            </p:cNvCxnSpPr>
            <p:nvPr/>
          </p:nvCxnSpPr>
          <p:spPr>
            <a:xfrm>
              <a:off x="6897190" y="4451197"/>
              <a:ext cx="123370" cy="1826929"/>
            </a:xfrm>
            <a:prstGeom prst="curvedConnector3">
              <a:avLst>
                <a:gd name="adj1" fmla="val 63941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458298" y="2504789"/>
            <a:ext cx="2290354" cy="216973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305493" y="1851660"/>
            <a:ext cx="2542606" cy="9499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 rot="19745441">
            <a:off x="-114137" y="233344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rev:10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2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2" y="425884"/>
            <a:ext cx="9409094" cy="59425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20956" y="4898391"/>
            <a:ext cx="2585881" cy="1470079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144792" y="425884"/>
            <a:ext cx="9187098" cy="5942586"/>
            <a:chOff x="144792" y="425884"/>
            <a:chExt cx="9187098" cy="5942586"/>
          </a:xfrm>
        </p:grpSpPr>
        <p:sp>
          <p:nvSpPr>
            <p:cNvPr id="26" name="Rectangle 25"/>
            <p:cNvSpPr/>
            <p:nvPr/>
          </p:nvSpPr>
          <p:spPr>
            <a:xfrm>
              <a:off x="144792" y="425884"/>
              <a:ext cx="3851011" cy="1139869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53612" y="6037545"/>
              <a:ext cx="1578278" cy="330925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 flipH="1" flipV="1">
              <a:off x="2342368" y="1565754"/>
              <a:ext cx="6200383" cy="44717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140873" y="33971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63206" y="1565753"/>
            <a:ext cx="2655983" cy="3006247"/>
            <a:chOff x="563206" y="1565753"/>
            <a:chExt cx="2655983" cy="3006247"/>
          </a:xfrm>
        </p:grpSpPr>
        <p:sp>
          <p:nvSpPr>
            <p:cNvPr id="39" name="Rectangle 38"/>
            <p:cNvSpPr/>
            <p:nvPr/>
          </p:nvSpPr>
          <p:spPr>
            <a:xfrm>
              <a:off x="883681" y="3355754"/>
              <a:ext cx="2335508" cy="1216246"/>
            </a:xfrm>
            <a:prstGeom prst="rect">
              <a:avLst/>
            </a:prstGeom>
            <a:noFill/>
            <a:ln w="635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63206" y="36893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5</a:t>
              </a:r>
              <a:endParaRPr lang="fr-FR" b="1" dirty="0"/>
            </a:p>
          </p:txBody>
        </p:sp>
        <p:cxnSp>
          <p:nvCxnSpPr>
            <p:cNvPr id="41" name="Connecteur droit avec flèche 40"/>
            <p:cNvCxnSpPr>
              <a:stCxn id="26" idx="2"/>
            </p:cNvCxnSpPr>
            <p:nvPr/>
          </p:nvCxnSpPr>
          <p:spPr>
            <a:xfrm flipH="1">
              <a:off x="2051438" y="1565753"/>
              <a:ext cx="18860" cy="1790001"/>
            </a:xfrm>
            <a:prstGeom prst="straightConnector1">
              <a:avLst/>
            </a:prstGeom>
            <a:ln w="3810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 rot="19745441">
            <a:off x="-250061" y="23279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rev:10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68378" y="4867666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boreholeEvent</a:t>
            </a:r>
            <a:endParaRPr lang="fr-FR" b="1" dirty="0"/>
          </a:p>
        </p:txBody>
      </p:sp>
      <p:sp>
        <p:nvSpPr>
          <p:cNvPr id="33" name="Rectangle 32"/>
          <p:cNvSpPr/>
          <p:nvPr/>
        </p:nvSpPr>
        <p:spPr>
          <a:xfrm>
            <a:off x="5671234" y="4900475"/>
            <a:ext cx="2315554" cy="3677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3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5781833" y="4867666"/>
            <a:ext cx="2671942" cy="369332"/>
            <a:chOff x="5781833" y="4867666"/>
            <a:chExt cx="2671942" cy="369332"/>
          </a:xfrm>
        </p:grpSpPr>
        <p:sp>
          <p:nvSpPr>
            <p:cNvPr id="32" name="ZoneTexte 31"/>
            <p:cNvSpPr txBox="1"/>
            <p:nvPr/>
          </p:nvSpPr>
          <p:spPr>
            <a:xfrm>
              <a:off x="6068378" y="4867666"/>
              <a:ext cx="238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6"/>
                  </a:solidFill>
                </a:rPr>
                <a:t>boreholeEventLocation</a:t>
              </a:r>
              <a:endParaRPr lang="fr-FR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42" name="Connecteur droit 41"/>
            <p:cNvCxnSpPr/>
            <p:nvPr/>
          </p:nvCxnSpPr>
          <p:spPr>
            <a:xfrm flipV="1">
              <a:off x="5781833" y="4972178"/>
              <a:ext cx="287338" cy="714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5853271" y="5115053"/>
              <a:ext cx="287337" cy="7302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3044189" y="1523319"/>
            <a:ext cx="2240954" cy="369332"/>
            <a:chOff x="3044189" y="1523319"/>
            <a:chExt cx="2240954" cy="369332"/>
          </a:xfrm>
        </p:grpSpPr>
        <p:sp>
          <p:nvSpPr>
            <p:cNvPr id="39" name="Oval 4"/>
            <p:cNvSpPr/>
            <p:nvPr/>
          </p:nvSpPr>
          <p:spPr bwMode="auto">
            <a:xfrm>
              <a:off x="3044189" y="1588407"/>
              <a:ext cx="233776" cy="2298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b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322618" y="1523319"/>
              <a:ext cx="1962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5"/>
                  </a:solidFill>
                </a:rPr>
                <a:t>TrajectoryReferent</a:t>
              </a:r>
              <a:endParaRPr lang="fr-FR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1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rc 5"/>
          <p:cNvCxnSpPr/>
          <p:nvPr/>
        </p:nvCxnSpPr>
        <p:spPr>
          <a:xfrm rot="16200000" flipH="1">
            <a:off x="2396490" y="2099583"/>
            <a:ext cx="4319587" cy="2881312"/>
          </a:xfrm>
          <a:prstGeom prst="curvedConnector3">
            <a:avLst>
              <a:gd name="adj1" fmla="val 50672"/>
            </a:avLst>
          </a:prstGeom>
          <a:ln w="25400">
            <a:solidFill>
              <a:srgbClr val="FF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J0024289\AppData\Local\Microsoft\Windows\Temporary Internet Files\Content.IE5\9CB43T9Y\MC900287267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828" y="659720"/>
            <a:ext cx="7651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465" y="227920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8"/>
          <p:cNvCxnSpPr/>
          <p:nvPr/>
        </p:nvCxnSpPr>
        <p:spPr>
          <a:xfrm flipV="1">
            <a:off x="3260090" y="2531382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404553" y="2675845"/>
            <a:ext cx="21590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475990" y="2820307"/>
            <a:ext cx="288925" cy="16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620453" y="2964770"/>
            <a:ext cx="287337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764915" y="3180670"/>
            <a:ext cx="287338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980815" y="3252107"/>
            <a:ext cx="21590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268153" y="3396570"/>
            <a:ext cx="144462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28515" y="3480707"/>
            <a:ext cx="144463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844415" y="3539445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988878" y="36839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131753" y="3755345"/>
            <a:ext cx="288925" cy="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76215" y="3972832"/>
            <a:ext cx="21590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420678" y="4115707"/>
            <a:ext cx="2159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492115" y="4331607"/>
            <a:ext cx="288925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36578" y="4547507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708015" y="4764995"/>
            <a:ext cx="215900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781040" y="4980895"/>
            <a:ext cx="287338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852478" y="5123770"/>
            <a:ext cx="2873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52478" y="5412695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852478" y="5555570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852478" y="5700032"/>
            <a:ext cx="28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4412615" y="3468007"/>
            <a:ext cx="144463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45636" y="1568905"/>
            <a:ext cx="10756557" cy="9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68378" y="4867666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6"/>
                </a:solidFill>
              </a:rPr>
              <a:t>boreholeEventLocation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5781833" y="4972178"/>
            <a:ext cx="287338" cy="714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853271" y="5115053"/>
            <a:ext cx="287337" cy="7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 bwMode="auto">
          <a:xfrm>
            <a:off x="3044189" y="1588407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322618" y="1523319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</a:rPr>
              <a:t>TrajectoryReferent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42253" y="201310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66FF"/>
                </a:solidFill>
              </a:rPr>
              <a:t>BoreholeTrajectory</a:t>
            </a:r>
            <a:endParaRPr lang="fr-FR" b="1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27780" y="18105"/>
            <a:ext cx="258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BhML</a:t>
            </a:r>
            <a:r>
              <a:rPr lang="fr-FR" dirty="0" smtClean="0"/>
              <a:t> </a:t>
            </a:r>
            <a:r>
              <a:rPr lang="fr-FR" dirty="0" err="1" smtClean="0"/>
              <a:t>flavoured</a:t>
            </a:r>
            <a:r>
              <a:rPr lang="fr-FR" dirty="0" smtClean="0"/>
              <a:t> ISO 19148 figure 1 to 4 (</a:t>
            </a:r>
            <a:r>
              <a:rPr lang="fr-FR" dirty="0" err="1" smtClean="0"/>
              <a:t>vertically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463040" y="765572"/>
            <a:ext cx="53340" cy="339852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/>
          <p:nvPr/>
        </p:nvSpPr>
        <p:spPr bwMode="auto">
          <a:xfrm>
            <a:off x="1369012" y="711628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01516" y="6543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218829" y="4093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Start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71094" y="36107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End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1337693" y="3150632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52504" y="29067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A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28" name="Connecteur droit 27"/>
          <p:cNvCxnSpPr>
            <a:stCxn id="15" idx="6"/>
          </p:cNvCxnSpPr>
          <p:nvPr/>
        </p:nvCxnSpPr>
        <p:spPr>
          <a:xfrm flipV="1">
            <a:off x="1602788" y="819751"/>
            <a:ext cx="1513792" cy="6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529840" y="1744980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1563394" y="3150632"/>
            <a:ext cx="1513792" cy="6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951220" y="765572"/>
            <a:ext cx="53340" cy="339852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4"/>
          <p:cNvSpPr/>
          <p:nvPr/>
        </p:nvSpPr>
        <p:spPr bwMode="auto">
          <a:xfrm>
            <a:off x="5857192" y="711628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589696" y="6543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707009" y="409312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Start</a:t>
            </a:r>
            <a:endParaRPr lang="fr-FR" b="1" dirty="0">
              <a:solidFill>
                <a:schemeClr val="accent5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259274" y="36107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End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5825873" y="3150632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540684" y="29067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A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47" name="Connecteur droit 46"/>
          <p:cNvCxnSpPr>
            <a:stCxn id="40" idx="6"/>
          </p:cNvCxnSpPr>
          <p:nvPr/>
        </p:nvCxnSpPr>
        <p:spPr>
          <a:xfrm>
            <a:off x="6090968" y="826532"/>
            <a:ext cx="1910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6051574" y="3157413"/>
            <a:ext cx="14604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825873" y="3455010"/>
            <a:ext cx="308451" cy="393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540684" y="32111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B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030655" y="3465730"/>
            <a:ext cx="202368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7833360" y="838985"/>
            <a:ext cx="30480" cy="26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 rot="5400000">
            <a:off x="5661310" y="2355207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 rot="5400000">
            <a:off x="6544287" y="2439027"/>
            <a:ext cx="2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distanceAlong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887186" y="819751"/>
            <a:ext cx="35808" cy="2337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503180" y="826531"/>
            <a:ext cx="34280" cy="2366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C:\Users\J0024289\AppData\Local\Microsoft\Windows\Temporary Internet Files\Content.IE5\SR7I29VP\MC900280797[1].wmf"/>
          <p:cNvPicPr>
            <a:picLocks noChangeAspect="1" noChangeArrowheads="1"/>
          </p:cNvPicPr>
          <p:nvPr/>
        </p:nvPicPr>
        <p:blipFill>
          <a:blip r:embed="rId2">
            <a:lum bright="41000"/>
          </a:blip>
          <a:srcRect/>
          <a:stretch>
            <a:fillRect/>
          </a:stretch>
        </p:blipFill>
        <p:spPr bwMode="auto">
          <a:xfrm>
            <a:off x="5849648" y="1229155"/>
            <a:ext cx="1312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6017195" y="2586448"/>
            <a:ext cx="914400" cy="38578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Borehole</a:t>
            </a:r>
            <a:endParaRPr lang="en-GB" sz="1400" dirty="0"/>
          </a:p>
        </p:txBody>
      </p:sp>
      <p:cxnSp>
        <p:nvCxnSpPr>
          <p:cNvPr id="6" name="Gerader Verbinder 6"/>
          <p:cNvCxnSpPr>
            <a:endCxn id="7" idx="1"/>
          </p:cNvCxnSpPr>
          <p:nvPr/>
        </p:nvCxnSpPr>
        <p:spPr>
          <a:xfrm>
            <a:off x="3284137" y="2569028"/>
            <a:ext cx="426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7"/>
          <p:cNvSpPr txBox="1"/>
          <p:nvPr/>
        </p:nvSpPr>
        <p:spPr>
          <a:xfrm>
            <a:off x="7549905" y="2384362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Ground level</a:t>
            </a:r>
            <a:endParaRPr lang="en-GB" dirty="0"/>
          </a:p>
        </p:txBody>
      </p:sp>
      <p:sp>
        <p:nvSpPr>
          <p:cNvPr id="8" name="Rechteck 3"/>
          <p:cNvSpPr/>
          <p:nvPr/>
        </p:nvSpPr>
        <p:spPr>
          <a:xfrm>
            <a:off x="6017195" y="2292030"/>
            <a:ext cx="914400" cy="416102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9"/>
          <p:cNvCxnSpPr>
            <a:endCxn id="10" idx="1"/>
          </p:cNvCxnSpPr>
          <p:nvPr/>
        </p:nvCxnSpPr>
        <p:spPr>
          <a:xfrm flipV="1">
            <a:off x="3300122" y="2292029"/>
            <a:ext cx="42497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0"/>
          <p:cNvSpPr txBox="1"/>
          <p:nvPr/>
        </p:nvSpPr>
        <p:spPr>
          <a:xfrm>
            <a:off x="7549905" y="2107363"/>
            <a:ext cx="144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Top of Casing</a:t>
            </a:r>
            <a:endParaRPr lang="en-GB" b="1" u="sng" dirty="0"/>
          </a:p>
        </p:txBody>
      </p:sp>
      <p:cxnSp>
        <p:nvCxnSpPr>
          <p:cNvPr id="11" name="Gerader Verbinder 11"/>
          <p:cNvCxnSpPr>
            <a:endCxn id="12" idx="1"/>
          </p:cNvCxnSpPr>
          <p:nvPr/>
        </p:nvCxnSpPr>
        <p:spPr>
          <a:xfrm flipV="1">
            <a:off x="3300122" y="2025524"/>
            <a:ext cx="4249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2"/>
          <p:cNvSpPr txBox="1"/>
          <p:nvPr/>
        </p:nvSpPr>
        <p:spPr>
          <a:xfrm>
            <a:off x="7549905" y="1840858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cxnSp>
        <p:nvCxnSpPr>
          <p:cNvPr id="13" name="Gerader Verbinder 13"/>
          <p:cNvCxnSpPr>
            <a:endCxn id="14" idx="1"/>
          </p:cNvCxnSpPr>
          <p:nvPr/>
        </p:nvCxnSpPr>
        <p:spPr>
          <a:xfrm flipV="1">
            <a:off x="3300122" y="6453052"/>
            <a:ext cx="4249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4"/>
          <p:cNvSpPr txBox="1"/>
          <p:nvPr/>
        </p:nvSpPr>
        <p:spPr>
          <a:xfrm>
            <a:off x="7549905" y="6268386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Final Depth</a:t>
            </a:r>
            <a:endParaRPr lang="en-GB" dirty="0"/>
          </a:p>
        </p:txBody>
      </p:sp>
      <p:sp>
        <p:nvSpPr>
          <p:cNvPr id="15" name="Textfeld 24"/>
          <p:cNvSpPr txBox="1"/>
          <p:nvPr/>
        </p:nvSpPr>
        <p:spPr>
          <a:xfrm>
            <a:off x="5005898" y="6170899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Depth 42</a:t>
            </a:r>
            <a:endParaRPr lang="en-GB" dirty="0"/>
          </a:p>
        </p:txBody>
      </p:sp>
      <p:sp>
        <p:nvSpPr>
          <p:cNvPr id="16" name="Rechteck 25"/>
          <p:cNvSpPr/>
          <p:nvPr/>
        </p:nvSpPr>
        <p:spPr>
          <a:xfrm>
            <a:off x="3817998" y="22495"/>
            <a:ext cx="468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Trajectory Referent </a:t>
            </a:r>
            <a:r>
              <a:rPr lang="en-GB" sz="2400" dirty="0" smtClean="0">
                <a:sym typeface="Wingdings" panose="05000000000000000000" pitchFamily="2" charset="2"/>
              </a:rPr>
              <a:t> Top of Casing</a:t>
            </a:r>
            <a:endParaRPr lang="en-GB" sz="2400" dirty="0"/>
          </a:p>
        </p:txBody>
      </p:sp>
      <p:cxnSp>
        <p:nvCxnSpPr>
          <p:cNvPr id="17" name="Gerader Verbinder 27"/>
          <p:cNvCxnSpPr/>
          <p:nvPr/>
        </p:nvCxnSpPr>
        <p:spPr>
          <a:xfrm flipV="1">
            <a:off x="3296800" y="2914162"/>
            <a:ext cx="4312976" cy="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31"/>
          <p:cNvSpPr txBox="1"/>
          <p:nvPr/>
        </p:nvSpPr>
        <p:spPr>
          <a:xfrm>
            <a:off x="7056018" y="4330730"/>
            <a:ext cx="21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Casing (construction)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338828" y="1011047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Elevation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 3D world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06880" y="2147100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0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338828" y="239115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200 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-74701" y="1011047"/>
            <a:ext cx="5483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1D world</a:t>
            </a:r>
          </a:p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BoreholeReferencingMethod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relative,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going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downwards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338828" y="181395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202 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338828" y="21073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201 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Gerader Verbinder 27"/>
          <p:cNvCxnSpPr>
            <a:endCxn id="8" idx="2"/>
          </p:cNvCxnSpPr>
          <p:nvPr/>
        </p:nvCxnSpPr>
        <p:spPr>
          <a:xfrm>
            <a:off x="6474395" y="2303178"/>
            <a:ext cx="0" cy="4149875"/>
          </a:xfrm>
          <a:prstGeom prst="line">
            <a:avLst/>
          </a:prstGeom>
          <a:ln w="31750">
            <a:solidFill>
              <a:srgbClr val="E64AC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915235" y="6467887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E64AC8"/>
                </a:solidFill>
              </a:rPr>
              <a:t>Trajectory</a:t>
            </a:r>
            <a:endParaRPr lang="fr-FR" dirty="0">
              <a:solidFill>
                <a:srgbClr val="E64AC8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338828" y="625019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158 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506880" y="1826137"/>
            <a:ext cx="180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-1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506880" y="2443296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06880" y="2739492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2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508240" y="6132885"/>
            <a:ext cx="185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distanceAlong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: 43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feld 7"/>
          <p:cNvSpPr txBox="1"/>
          <p:nvPr/>
        </p:nvSpPr>
        <p:spPr>
          <a:xfrm>
            <a:off x="6830313" y="2693328"/>
            <a:ext cx="210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Something 1 </a:t>
            </a:r>
          </a:p>
          <a:p>
            <a:pPr algn="r"/>
            <a:r>
              <a:rPr lang="en-GB" dirty="0" smtClean="0"/>
              <a:t>meter </a:t>
            </a:r>
            <a:r>
              <a:rPr lang="en-GB" dirty="0"/>
              <a:t>below ground</a:t>
            </a:r>
          </a:p>
        </p:txBody>
      </p:sp>
      <p:sp>
        <p:nvSpPr>
          <p:cNvPr id="33" name="Textfeld 24"/>
          <p:cNvSpPr txBox="1"/>
          <p:nvPr/>
        </p:nvSpPr>
        <p:spPr>
          <a:xfrm>
            <a:off x="4495222" y="340413"/>
            <a:ext cx="35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Context : borehole perfectly vertical</a:t>
            </a:r>
          </a:p>
        </p:txBody>
      </p:sp>
      <p:sp>
        <p:nvSpPr>
          <p:cNvPr id="34" name="Oval 4"/>
          <p:cNvSpPr/>
          <p:nvPr/>
        </p:nvSpPr>
        <p:spPr bwMode="auto">
          <a:xfrm>
            <a:off x="6352643" y="2206644"/>
            <a:ext cx="233776" cy="22980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139956" y="22517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R</a:t>
            </a:r>
            <a:endParaRPr lang="fr-F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rot="20784186">
            <a:off x="822786" y="1293224"/>
            <a:ext cx="10903131" cy="5726294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 fontAlgn="base"/>
            <a:r>
              <a:rPr lang="fr-FR" dirty="0" smtClean="0"/>
              <a:t>TODO : update slides 8-16 </a:t>
            </a:r>
            <a:r>
              <a:rPr lang="fr-FR" dirty="0" err="1" smtClean="0"/>
              <a:t>according</a:t>
            </a:r>
            <a:r>
              <a:rPr lang="fr-FR" dirty="0" smtClean="0"/>
              <a:t> to the </a:t>
            </a:r>
            <a:r>
              <a:rPr lang="fr-FR" dirty="0" err="1" smtClean="0"/>
              <a:t>latest</a:t>
            </a:r>
            <a:r>
              <a:rPr lang="fr-FR" dirty="0" smtClean="0"/>
              <a:t> </a:t>
            </a:r>
            <a:r>
              <a:rPr lang="fr-FR" dirty="0" err="1" smtClean="0"/>
              <a:t>edits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publishing</a:t>
            </a:r>
            <a:r>
              <a:rPr lang="fr-FR" dirty="0" smtClean="0"/>
              <a:t> the ER</a:t>
            </a:r>
            <a:endParaRPr lang="fr-FR" dirty="0" smtClean="0"/>
          </a:p>
          <a:p>
            <a:pPr lvl="1" fontAlgn="base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58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974" t="5602" r="3048" b="3836"/>
          <a:stretch/>
        </p:blipFill>
        <p:spPr>
          <a:xfrm>
            <a:off x="1312095" y="506624"/>
            <a:ext cx="6837186" cy="57215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895479" y="2573464"/>
            <a:ext cx="2406325" cy="1267390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04606" y="45129"/>
            <a:ext cx="27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collection </a:t>
            </a:r>
            <a:r>
              <a:rPr lang="fr-FR" dirty="0" err="1" smtClean="0"/>
              <a:t>defines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/>
              <a:t>TrajectoryReferent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2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765" t="6795" r="1990" b="4995"/>
          <a:stretch/>
        </p:blipFill>
        <p:spPr>
          <a:xfrm>
            <a:off x="507943" y="1127511"/>
            <a:ext cx="10917928" cy="561166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331719" y="5269093"/>
            <a:ext cx="2585881" cy="1470079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434838" y="1161449"/>
            <a:ext cx="8482762" cy="5479875"/>
            <a:chOff x="849128" y="888595"/>
            <a:chExt cx="8482762" cy="5479875"/>
          </a:xfrm>
        </p:grpSpPr>
        <p:sp>
          <p:nvSpPr>
            <p:cNvPr id="26" name="Rectangle 25"/>
            <p:cNvSpPr/>
            <p:nvPr/>
          </p:nvSpPr>
          <p:spPr>
            <a:xfrm>
              <a:off x="849128" y="888595"/>
              <a:ext cx="3851011" cy="1139869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53612" y="6037545"/>
              <a:ext cx="1578278" cy="330925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6"/>
            <p:cNvCxnSpPr>
              <a:endCxn id="26" idx="2"/>
            </p:cNvCxnSpPr>
            <p:nvPr/>
          </p:nvCxnSpPr>
          <p:spPr>
            <a:xfrm flipH="1" flipV="1">
              <a:off x="2774634" y="2028464"/>
              <a:ext cx="5768118" cy="399889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1079049" y="2335256"/>
            <a:ext cx="2335508" cy="2681312"/>
            <a:chOff x="883681" y="1890688"/>
            <a:chExt cx="2335508" cy="2681312"/>
          </a:xfrm>
        </p:grpSpPr>
        <p:sp>
          <p:nvSpPr>
            <p:cNvPr id="39" name="Rectangle 38"/>
            <p:cNvSpPr/>
            <p:nvPr/>
          </p:nvSpPr>
          <p:spPr>
            <a:xfrm>
              <a:off x="883681" y="3355754"/>
              <a:ext cx="2335508" cy="1216246"/>
            </a:xfrm>
            <a:prstGeom prst="rect">
              <a:avLst/>
            </a:prstGeom>
            <a:noFill/>
            <a:ln w="635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H="1">
              <a:off x="2032575" y="1890688"/>
              <a:ext cx="18860" cy="1465066"/>
            </a:xfrm>
            <a:prstGeom prst="straightConnector1">
              <a:avLst/>
            </a:prstGeom>
            <a:ln w="38100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304606" y="42218"/>
            <a:ext cx="631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TrajectoryReferent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the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local </a:t>
            </a:r>
            <a:r>
              <a:rPr lang="fr-FR" dirty="0" err="1" smtClean="0"/>
              <a:t>reference</a:t>
            </a:r>
            <a:r>
              <a:rPr lang="fr-FR" dirty="0" smtClean="0"/>
              <a:t> system (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referencing</a:t>
            </a:r>
            <a:r>
              <a:rPr lang="fr-FR" dirty="0" smtClean="0"/>
              <a:t>) and the 3D </a:t>
            </a:r>
            <a:r>
              <a:rPr lang="fr-FR" dirty="0" err="1" smtClean="0"/>
              <a:t>geometry</a:t>
            </a:r>
            <a:r>
              <a:rPr lang="fr-FR" dirty="0" smtClean="0"/>
              <a:t> 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0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408</Words>
  <Application>Microsoft Office PowerPoint</Application>
  <PresentationFormat>Grand écran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Grellet Sylvain</dc:creator>
  <cp:lastModifiedBy>Grellet Sylvain</cp:lastModifiedBy>
  <cp:revision>71</cp:revision>
  <dcterms:created xsi:type="dcterms:W3CDTF">2019-05-14T09:04:55Z</dcterms:created>
  <dcterms:modified xsi:type="dcterms:W3CDTF">2019-10-29T10:05:46Z</dcterms:modified>
</cp:coreProperties>
</file>