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8"/>
    <p:restoredTop sz="76059"/>
  </p:normalViewPr>
  <p:slideViewPr>
    <p:cSldViewPr>
      <p:cViewPr varScale="1">
        <p:scale>
          <a:sx n="131" d="100"/>
          <a:sy n="131" d="100"/>
        </p:scale>
        <p:origin x="1912" y="1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41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3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128827" y="1201331"/>
            <a:ext cx="1038746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latin typeface="Arial" charset="0"/>
              </a:rPr>
              <a:t>Meeting Sponsor</a:t>
            </a:r>
            <a:endParaRPr lang="en-US" dirty="0" smtClean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89200" y="1646862"/>
            <a:ext cx="4318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smtClean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mtClean="0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ge.brgm.fr/svnrepository/epos/trunk/Documents/HTML_documentation/Borehole_UML_Conceptual/index.htm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on boreholes in EPOS</a:t>
            </a:r>
            <a:br>
              <a:rPr lang="en-US" dirty="0" smtClean="0"/>
            </a:br>
            <a:r>
              <a:rPr lang="en-US" dirty="0" smtClean="0"/>
              <a:t>Borehole UML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371600"/>
          </a:xfrm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104th </a:t>
            </a:r>
            <a:r>
              <a:rPr lang="en-US" altLang="en-US" dirty="0">
                <a:ea typeface="MS PGothic" charset="-128"/>
              </a:rPr>
              <a:t>OGC Technical </a:t>
            </a:r>
            <a:r>
              <a:rPr lang="en-US" altLang="en-US" dirty="0" smtClean="0">
                <a:ea typeface="MS PGothic" charset="-128"/>
              </a:rPr>
              <a:t>Committee – </a:t>
            </a:r>
            <a:r>
              <a:rPr lang="en-US" altLang="en-US" dirty="0" err="1" smtClean="0">
                <a:ea typeface="MS PGothic" charset="-128"/>
              </a:rPr>
              <a:t>GeoScience</a:t>
            </a:r>
            <a:r>
              <a:rPr lang="en-US" altLang="en-US" dirty="0" smtClean="0">
                <a:ea typeface="MS PGothic" charset="-128"/>
              </a:rPr>
              <a:t> DWG session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Southampton, United Kingdom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Henning Lorenz, Uppsala University, Sweden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14</a:t>
            </a:r>
            <a:r>
              <a:rPr lang="en-US" altLang="en-US" baseline="30000" dirty="0" smtClean="0">
                <a:ea typeface="MS PGothic" charset="-128"/>
              </a:rPr>
              <a:t>th</a:t>
            </a:r>
            <a:r>
              <a:rPr lang="en-US" altLang="en-US" dirty="0" smtClean="0">
                <a:ea typeface="MS PGothic" charset="-128"/>
              </a:rPr>
              <a:t> September 2017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Boreholes in EPOS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219200"/>
            <a:ext cx="84582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u="sng" dirty="0" smtClean="0"/>
              <a:t>Step 1: </a:t>
            </a:r>
            <a:r>
              <a:rPr lang="en-GB" u="sng" dirty="0" err="1" smtClean="0"/>
              <a:t>BoreholeView</a:t>
            </a:r>
            <a:r>
              <a:rPr lang="en-GB" u="sng" dirty="0" smtClean="0"/>
              <a:t> service </a:t>
            </a:r>
            <a:r>
              <a:rPr lang="en-GB" sz="1600" u="sng" dirty="0" smtClean="0"/>
              <a:t>(cf. previous talk)</a:t>
            </a:r>
            <a:endParaRPr lang="en-GB" u="sng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Borehole discovery </a:t>
            </a:r>
            <a:r>
              <a:rPr lang="en-GB" sz="1400" dirty="0" smtClean="0"/>
              <a:t>(by a WFS and through EPOS portal)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Search and filter a set of attributes that describe a borehole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Access to more detailed borehole information/data by URI </a:t>
            </a:r>
            <a:r>
              <a:rPr lang="en-GB" sz="1400" dirty="0" smtClean="0"/>
              <a:t>(link to existing pages/data sets at original data provider)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Comparatively quick and easy integration of new data/providers</a:t>
            </a:r>
          </a:p>
          <a:p>
            <a:pPr lvl="1">
              <a:lnSpc>
                <a:spcPct val="120000"/>
              </a:lnSpc>
            </a:pPr>
            <a:r>
              <a:rPr lang="en-GB" i="1" dirty="0" smtClean="0"/>
              <a:t>Make data visible, improve data utilisation, help users to find data</a:t>
            </a:r>
          </a:p>
          <a:p>
            <a:pPr>
              <a:lnSpc>
                <a:spcPct val="120000"/>
              </a:lnSpc>
            </a:pPr>
            <a:r>
              <a:rPr lang="en-GB" u="sng" dirty="0" smtClean="0">
                <a:solidFill>
                  <a:srgbClr val="C00000"/>
                </a:solidFill>
              </a:rPr>
              <a:t>Step 2: A borehole description service </a:t>
            </a:r>
            <a:r>
              <a:rPr lang="en-GB" sz="1600" u="sng" dirty="0" smtClean="0">
                <a:solidFill>
                  <a:srgbClr val="C00000"/>
                </a:solidFill>
              </a:rPr>
              <a:t>(this talk)</a:t>
            </a:r>
          </a:p>
          <a:p>
            <a:pPr lvl="1">
              <a:lnSpc>
                <a:spcPct val="120000"/>
              </a:lnSpc>
            </a:pPr>
            <a:r>
              <a:rPr lang="en-GB" i="1" dirty="0" smtClean="0"/>
              <a:t>Aim: A service that is able to deliver a full borehole description, incl. drilling/scientific data, samples, completion &amp; ??? (i.e. is flexible)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Guidelines and general concept of the work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The </a:t>
            </a:r>
            <a:r>
              <a:rPr lang="en-GB" dirty="0" smtClean="0"/>
              <a:t>(conceptual) borehole </a:t>
            </a:r>
            <a:r>
              <a:rPr lang="en-GB" dirty="0" smtClean="0"/>
              <a:t>UML model </a:t>
            </a:r>
            <a:r>
              <a:rPr lang="en-GB" sz="1400" dirty="0" smtClean="0"/>
              <a:t>(under development)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808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Compatible with/add-on to </a:t>
            </a:r>
            <a:r>
              <a:rPr lang="en-GB" dirty="0" err="1" smtClean="0"/>
              <a:t>BoreholeView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Re-use existing elements where possible (e.g. code lists;</a:t>
            </a:r>
          </a:p>
          <a:p>
            <a:pPr marL="0" indent="0" algn="r">
              <a:buNone/>
            </a:pPr>
            <a:r>
              <a:rPr lang="en-GB" dirty="0" smtClean="0"/>
              <a:t>not restricted to </a:t>
            </a:r>
            <a:r>
              <a:rPr lang="en-GB" dirty="0" err="1" smtClean="0"/>
              <a:t>BoreholeView</a:t>
            </a:r>
            <a:r>
              <a:rPr lang="en-GB" dirty="0"/>
              <a:t>!</a:t>
            </a:r>
            <a:r>
              <a:rPr lang="en-GB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Build on existing standards (to be defined)</a:t>
            </a:r>
          </a:p>
          <a:p>
            <a:pPr>
              <a:lnSpc>
                <a:spcPct val="150000"/>
              </a:lnSpc>
            </a:pPr>
            <a:r>
              <a:rPr lang="en-GB" dirty="0"/>
              <a:t>(optional</a:t>
            </a:r>
            <a:r>
              <a:rPr lang="en-GB" dirty="0" smtClean="0"/>
              <a:t>) </a:t>
            </a:r>
            <a:r>
              <a:rPr lang="en-GB" dirty="0" smtClean="0"/>
              <a:t>use </a:t>
            </a:r>
            <a:r>
              <a:rPr lang="en-GB" dirty="0" smtClean="0"/>
              <a:t>of the IGSN</a:t>
            </a:r>
            <a:r>
              <a:rPr lang="en-GB" sz="1600" dirty="0" smtClean="0"/>
              <a:t> </a:t>
            </a:r>
            <a:r>
              <a:rPr lang="en-GB" sz="1200" dirty="0" smtClean="0"/>
              <a:t>(International GeoSample Number) </a:t>
            </a:r>
            <a:r>
              <a:rPr lang="en-GB" dirty="0" smtClean="0"/>
              <a:t>as identifier</a:t>
            </a:r>
          </a:p>
          <a:p>
            <a:pPr lvl="1"/>
            <a:r>
              <a:rPr lang="en-GB" dirty="0" smtClean="0"/>
              <a:t>Easy integration for projects that allocate IGSNs as UIDs</a:t>
            </a:r>
          </a:p>
          <a:p>
            <a:pPr lvl="1"/>
            <a:r>
              <a:rPr lang="en-GB" dirty="0" smtClean="0"/>
              <a:t>Incentive to upgrade existing databases to include IGSNs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Should be comparatively simple to implement</a:t>
            </a:r>
          </a:p>
          <a:p>
            <a:pPr marL="0" indent="0" algn="r">
              <a:buNone/>
            </a:pPr>
            <a:r>
              <a:rPr lang="en-GB" dirty="0" smtClean="0"/>
              <a:t>=&gt; Incentive to participate and share data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8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general concept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365231"/>
            <a:ext cx="8458200" cy="4719675"/>
          </a:xfrm>
        </p:spPr>
      </p:pic>
    </p:spTree>
    <p:extLst>
      <p:ext uri="{BB962C8B-B14F-4D97-AF65-F5344CB8AC3E}">
        <p14:creationId xmlns:p14="http://schemas.microsoft.com/office/powerpoint/2010/main" val="10319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conceptual UML model</a:t>
            </a:r>
            <a:r>
              <a:rPr lang="en-GB" sz="2000" dirty="0" smtClean="0"/>
              <a:t> (work in progress)</a:t>
            </a:r>
            <a:endParaRPr lang="en-GB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90600"/>
            <a:ext cx="5181599" cy="5486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1775" y="4191000"/>
            <a:ext cx="3997325" cy="198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6991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255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5986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055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6pPr>
            <a:lvl7pPr marL="2513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7pPr>
            <a:lvl8pPr marL="2970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8pPr>
            <a:lvl9pPr marL="3427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 dirty="0" smtClean="0"/>
              <a:t>Future work</a:t>
            </a:r>
          </a:p>
          <a:p>
            <a:r>
              <a:rPr lang="en-GB" sz="1800" b="0" kern="0" dirty="0" smtClean="0"/>
              <a:t>Finish first version of </a:t>
            </a:r>
            <a:r>
              <a:rPr lang="en-GB" sz="1800" b="0" kern="0" dirty="0" smtClean="0"/>
              <a:t>the conceptual UML </a:t>
            </a:r>
            <a:r>
              <a:rPr lang="en-GB" sz="1800" b="0" kern="0" dirty="0" smtClean="0"/>
              <a:t>model</a:t>
            </a:r>
          </a:p>
          <a:p>
            <a:r>
              <a:rPr lang="en-GB" sz="1800" b="0" kern="0" dirty="0" smtClean="0"/>
              <a:t>Discuss and decide on services, standards, code lists</a:t>
            </a:r>
          </a:p>
          <a:p>
            <a:r>
              <a:rPr lang="en-GB" sz="1800" b="0" kern="0" dirty="0" smtClean="0"/>
              <a:t>Implement</a:t>
            </a:r>
          </a:p>
          <a:p>
            <a:pPr>
              <a:lnSpc>
                <a:spcPct val="150000"/>
              </a:lnSpc>
            </a:pP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20590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301</Words>
  <Application>Microsoft Macintosh PowerPoint</Application>
  <PresentationFormat>On-screen Show 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CG Times</vt:lpstr>
      <vt:lpstr>MS PGothic</vt:lpstr>
      <vt:lpstr>Times New Roman</vt:lpstr>
      <vt:lpstr>Arial</vt:lpstr>
      <vt:lpstr>OGC_PowerPoint_Template</vt:lpstr>
      <vt:lpstr>Updates on boreholes in EPOS Borehole UML model</vt:lpstr>
      <vt:lpstr>Boreholes in EPOS</vt:lpstr>
      <vt:lpstr>Guidelines</vt:lpstr>
      <vt:lpstr>The general concept</vt:lpstr>
      <vt:lpstr>The conceptual UML model (work in progress)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Henning Lorenz</cp:lastModifiedBy>
  <cp:revision>66</cp:revision>
  <cp:lastPrinted>2003-02-03T21:59:32Z</cp:lastPrinted>
  <dcterms:created xsi:type="dcterms:W3CDTF">2015-09-08T23:47:11Z</dcterms:created>
  <dcterms:modified xsi:type="dcterms:W3CDTF">2017-09-12T08:41:47Z</dcterms:modified>
</cp:coreProperties>
</file>