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4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30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9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4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0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7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62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9162-F77B-4F26-BB4B-3724DD8521CB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oscan.nrcan.gc.ca/starweb/geoscan/servlet.starweb?path=geoscan/fulle.web&amp;search1=R=20995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scan.nrcan.gc.ca/starweb/geoscan/servlet.starweb?path=geoscan/fulle.web&amp;search1=R=20995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775860" y="88392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04460" y="1258392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Well</a:t>
            </a:r>
            <a:endParaRPr lang="fr-FR" sz="1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339049" y="88392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r>
              <a:rPr lang="fr-FR" sz="1400" dirty="0" smtClean="0"/>
              <a:t>-Segment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225835" y="331687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Reference(s) Z / </a:t>
            </a:r>
            <a:r>
              <a:rPr lang="fr-FR" sz="1400" dirty="0" err="1" smtClean="0"/>
              <a:t>origin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847910" y="1252948"/>
            <a:ext cx="69668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Logs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040883" y="3013716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Observations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73638" y="88392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Sample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807634" y="2352689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On </a:t>
            </a:r>
            <a:r>
              <a:rPr lang="fr-FR" sz="1400" dirty="0" err="1" smtClean="0"/>
              <a:t>borehole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847910" y="3377303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On </a:t>
            </a:r>
            <a:r>
              <a:rPr lang="fr-FR" sz="1400" dirty="0" err="1" smtClean="0"/>
              <a:t>sample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8807634" y="4394567"/>
            <a:ext cx="1473924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On monitoring </a:t>
            </a:r>
            <a:r>
              <a:rPr lang="fr-FR" sz="1400" dirty="0" err="1" smtClean="0"/>
              <a:t>facility</a:t>
            </a:r>
            <a:endParaRPr lang="fr-FR" sz="14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16383" y="5249104"/>
            <a:ext cx="1824449" cy="5087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BoreholeTrajectory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77240" y="2048695"/>
            <a:ext cx="1399903" cy="5159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Drilling</a:t>
            </a:r>
            <a:r>
              <a:rPr lang="fr-FR" sz="1400" dirty="0" smtClean="0"/>
              <a:t> </a:t>
            </a:r>
            <a:r>
              <a:rPr lang="fr-FR" sz="1400" dirty="0" err="1" smtClean="0"/>
              <a:t>details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875421" y="5857611"/>
            <a:ext cx="1201783" cy="51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Georesource</a:t>
            </a:r>
            <a:endParaRPr lang="fr-FR" sz="1400" dirty="0" smtClean="0"/>
          </a:p>
        </p:txBody>
      </p:sp>
      <p:sp>
        <p:nvSpPr>
          <p:cNvPr id="18" name="Rectangle à coins arrondis 17"/>
          <p:cNvSpPr/>
          <p:nvPr/>
        </p:nvSpPr>
        <p:spPr>
          <a:xfrm>
            <a:off x="182879" y="4809317"/>
            <a:ext cx="1904999" cy="7739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r>
              <a:rPr lang="fr-FR" sz="1400" dirty="0" smtClean="0"/>
              <a:t> « </a:t>
            </a:r>
            <a:r>
              <a:rPr lang="fr-FR" sz="1400" dirty="0" err="1" smtClean="0"/>
              <a:t>context</a:t>
            </a:r>
            <a:r>
              <a:rPr lang="fr-FR" sz="1400" dirty="0" smtClean="0"/>
              <a:t> »: administrative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82879" y="5778146"/>
            <a:ext cx="1904999" cy="7739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r>
              <a:rPr lang="fr-FR" sz="1400" dirty="0" smtClean="0"/>
              <a:t> « </a:t>
            </a:r>
            <a:r>
              <a:rPr lang="fr-FR" sz="1400" dirty="0" err="1" smtClean="0"/>
              <a:t>context</a:t>
            </a:r>
            <a:r>
              <a:rPr lang="fr-FR" sz="1400" dirty="0" smtClean="0"/>
              <a:t> »: </a:t>
            </a:r>
            <a:r>
              <a:rPr lang="fr-FR" sz="1400" dirty="0" err="1" smtClean="0"/>
              <a:t>platform</a:t>
            </a:r>
            <a:endParaRPr lang="fr-FR" sz="14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265608" y="3253744"/>
            <a:ext cx="1822270" cy="5159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constructionElement</a:t>
            </a:r>
            <a:endParaRPr lang="fr-FR" sz="14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9446624" y="1399906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078777" y="2800897"/>
            <a:ext cx="1399902" cy="5159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smtClean="0"/>
              <a:t>Construction</a:t>
            </a:r>
            <a:endParaRPr lang="fr-FR" sz="14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895882" y="2610680"/>
            <a:ext cx="1861688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How </a:t>
            </a:r>
            <a:r>
              <a:rPr lang="en-US" sz="1400" dirty="0"/>
              <a:t>to position things down the hole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4484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72"/>
          <p:cNvGrpSpPr>
            <a:grpSpLocks/>
          </p:cNvGrpSpPr>
          <p:nvPr/>
        </p:nvGrpSpPr>
        <p:grpSpPr bwMode="auto">
          <a:xfrm>
            <a:off x="5313439" y="3740684"/>
            <a:ext cx="234950" cy="2744788"/>
            <a:chOff x="3727866" y="2133600"/>
            <a:chExt cx="234534" cy="2744372"/>
          </a:xfrm>
        </p:grpSpPr>
        <p:sp>
          <p:nvSpPr>
            <p:cNvPr id="6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7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0" name="Right Brace 8"/>
          <p:cNvSpPr/>
          <p:nvPr/>
        </p:nvSpPr>
        <p:spPr>
          <a:xfrm>
            <a:off x="6209892" y="3914910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410536" y="415661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INTERVAL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2288058" y="2643550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Baseline</a:t>
            </a:r>
            <a:endParaRPr lang="fr-FR" sz="1400" dirty="0"/>
          </a:p>
        </p:txBody>
      </p:sp>
      <p:cxnSp>
        <p:nvCxnSpPr>
          <p:cNvPr id="14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5203371" y="261269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25361" y="3477704"/>
            <a:ext cx="2211862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Borehole-Segment:samplingFeature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8118684" y="1422536"/>
            <a:ext cx="2695189" cy="6154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constructionElement</a:t>
            </a:r>
            <a:r>
              <a:rPr lang="fr-FR" sz="1400" dirty="0" smtClean="0"/>
              <a:t>: ?</a:t>
            </a:r>
            <a:r>
              <a:rPr lang="fr-FR" sz="1400" dirty="0" err="1" smtClean="0"/>
              <a:t>bhConstruction</a:t>
            </a:r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8118684" y="2647609"/>
            <a:ext cx="2508734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03371" y="3089364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  <p:cxnSp>
        <p:nvCxnSpPr>
          <p:cNvPr id="20" name="Straight Connector 48"/>
          <p:cNvCxnSpPr>
            <a:endCxn id="15" idx="3"/>
          </p:cNvCxnSpPr>
          <p:nvPr/>
        </p:nvCxnSpPr>
        <p:spPr>
          <a:xfrm flipH="1">
            <a:off x="6405154" y="2101263"/>
            <a:ext cx="2141190" cy="76942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062836" y="260114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sp>
        <p:nvSpPr>
          <p:cNvPr id="22" name="ZoneTexte 21"/>
          <p:cNvSpPr txBox="1"/>
          <p:nvPr/>
        </p:nvSpPr>
        <p:spPr>
          <a:xfrm rot="20394431">
            <a:off x="6621267" y="2258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23" name="Straight Connector 48"/>
          <p:cNvCxnSpPr>
            <a:stCxn id="18" idx="1"/>
            <a:endCxn id="15" idx="3"/>
          </p:cNvCxnSpPr>
          <p:nvPr/>
        </p:nvCxnSpPr>
        <p:spPr>
          <a:xfrm flipH="1" flipV="1">
            <a:off x="6405154" y="2870690"/>
            <a:ext cx="1713530" cy="349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8"/>
          <p:cNvCxnSpPr>
            <a:stCxn id="16" idx="1"/>
            <a:endCxn id="15" idx="3"/>
          </p:cNvCxnSpPr>
          <p:nvPr/>
        </p:nvCxnSpPr>
        <p:spPr>
          <a:xfrm flipH="1" flipV="1">
            <a:off x="6405154" y="2870690"/>
            <a:ext cx="1820207" cy="86500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185657" y="1753246"/>
            <a:ext cx="1216613" cy="3834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Trajectory</a:t>
            </a:r>
            <a:endParaRPr lang="fr-FR" sz="1400" dirty="0"/>
          </a:p>
        </p:txBody>
      </p:sp>
      <p:cxnSp>
        <p:nvCxnSpPr>
          <p:cNvPr id="28" name="Straight Connector 48"/>
          <p:cNvCxnSpPr>
            <a:endCxn id="13" idx="1"/>
          </p:cNvCxnSpPr>
          <p:nvPr/>
        </p:nvCxnSpPr>
        <p:spPr>
          <a:xfrm>
            <a:off x="677683" y="2202986"/>
            <a:ext cx="1610375" cy="69855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 rot="1576541">
            <a:off x="1067473" y="2260159"/>
            <a:ext cx="108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geometry</a:t>
            </a:r>
            <a:endParaRPr lang="fr-FR" dirty="0" smtClean="0"/>
          </a:p>
        </p:txBody>
      </p:sp>
      <p:sp>
        <p:nvSpPr>
          <p:cNvPr id="31" name="ZoneTexte 30"/>
          <p:cNvSpPr txBox="1"/>
          <p:nvPr/>
        </p:nvSpPr>
        <p:spPr>
          <a:xfrm>
            <a:off x="568685" y="142122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3D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073090" y="218666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1D:LinearRef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182890" y="969535"/>
            <a:ext cx="2428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1D local ? engineering? </a:t>
            </a:r>
            <a:endParaRPr lang="fr-FR" sz="1600" dirty="0"/>
          </a:p>
          <a:p>
            <a:r>
              <a:rPr lang="fr-FR" sz="1600" dirty="0" err="1" smtClean="0"/>
              <a:t>Coord</a:t>
            </a:r>
            <a:r>
              <a:rPr lang="fr-FR" sz="1600" dirty="0" smtClean="0"/>
              <a:t> System </a:t>
            </a:r>
          </a:p>
          <a:p>
            <a:r>
              <a:rPr lang="fr-FR" sz="1600" dirty="0" smtClean="0"/>
              <a:t>-&gt; check ISO 19107</a:t>
            </a:r>
          </a:p>
          <a:p>
            <a:r>
              <a:rPr lang="fr-FR" sz="1600" dirty="0" smtClean="0"/>
              <a:t>-&gt; check ISO 19148 </a:t>
            </a:r>
          </a:p>
        </p:txBody>
      </p:sp>
      <p:sp>
        <p:nvSpPr>
          <p:cNvPr id="2" name="ZoneTexte 1"/>
          <p:cNvSpPr txBox="1"/>
          <p:nvPr/>
        </p:nvSpPr>
        <p:spPr>
          <a:xfrm rot="19493980">
            <a:off x="-88450" y="269777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18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19893143">
            <a:off x="-161229" y="1251145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LR_LinearElement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 rot="19893143">
            <a:off x="2129648" y="32534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Don’t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 rot="19893143">
            <a:off x="3917094" y="4011792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LE_EventLocation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19893143">
            <a:off x="10717925" y="3122758"/>
            <a:ext cx="104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LE_Event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19893143">
            <a:off x="10628607" y="2289908"/>
            <a:ext cx="104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LE_Event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19893143">
            <a:off x="10683749" y="1605886"/>
            <a:ext cx="104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LE_Event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Connector 48"/>
          <p:cNvCxnSpPr/>
          <p:nvPr/>
        </p:nvCxnSpPr>
        <p:spPr>
          <a:xfrm flipH="1">
            <a:off x="1665719" y="6128806"/>
            <a:ext cx="8157098" cy="45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209892" y="5482347"/>
            <a:ext cx="594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Left</a:t>
            </a:r>
            <a:r>
              <a:rPr lang="fr-FR" dirty="0" smtClean="0"/>
              <a:t> to right navigation not </a:t>
            </a:r>
            <a:r>
              <a:rPr lang="fr-FR" dirty="0" err="1" smtClean="0"/>
              <a:t>feasible</a:t>
            </a:r>
            <a:r>
              <a:rPr lang="fr-FR" dirty="0" smtClean="0"/>
              <a:t> in </a:t>
            </a:r>
            <a:r>
              <a:rPr lang="fr-FR" dirty="0" err="1" smtClean="0"/>
              <a:t>this</a:t>
            </a:r>
            <a:r>
              <a:rPr lang="fr-FR" dirty="0" smtClean="0"/>
              <a:t> model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routes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classes in the model)</a:t>
            </a:r>
          </a:p>
        </p:txBody>
      </p:sp>
      <p:cxnSp>
        <p:nvCxnSpPr>
          <p:cNvPr id="46" name="Straight Connector 48"/>
          <p:cNvCxnSpPr/>
          <p:nvPr/>
        </p:nvCxnSpPr>
        <p:spPr>
          <a:xfrm flipV="1">
            <a:off x="1658625" y="6566831"/>
            <a:ext cx="8164192" cy="21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307523" y="6546803"/>
            <a:ext cx="517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Right to </a:t>
            </a:r>
            <a:r>
              <a:rPr lang="fr-FR" dirty="0" err="1" smtClean="0"/>
              <a:t>left</a:t>
            </a:r>
            <a:r>
              <a:rPr lang="fr-FR" dirty="0" smtClean="0"/>
              <a:t> navigation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granted</a:t>
            </a:r>
            <a:r>
              <a:rPr lang="fr-FR" dirty="0" smtClean="0"/>
              <a:t> :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referencing</a:t>
            </a:r>
            <a:r>
              <a:rPr lang="fr-FR" dirty="0" smtClean="0"/>
              <a:t>)</a:t>
            </a:r>
          </a:p>
        </p:txBody>
      </p:sp>
      <p:sp>
        <p:nvSpPr>
          <p:cNvPr id="48" name="ZoneTexte 47"/>
          <p:cNvSpPr txBox="1"/>
          <p:nvPr/>
        </p:nvSpPr>
        <p:spPr>
          <a:xfrm rot="19893143">
            <a:off x="3660210" y="1204843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8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72"/>
          <p:cNvGrpSpPr>
            <a:grpSpLocks/>
          </p:cNvGrpSpPr>
          <p:nvPr/>
        </p:nvGrpSpPr>
        <p:grpSpPr bwMode="auto">
          <a:xfrm>
            <a:off x="5313439" y="3740684"/>
            <a:ext cx="234950" cy="2744788"/>
            <a:chOff x="3727866" y="2133600"/>
            <a:chExt cx="234534" cy="2744372"/>
          </a:xfrm>
        </p:grpSpPr>
        <p:sp>
          <p:nvSpPr>
            <p:cNvPr id="6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7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0" name="Right Brace 8"/>
          <p:cNvSpPr/>
          <p:nvPr/>
        </p:nvSpPr>
        <p:spPr>
          <a:xfrm>
            <a:off x="6209892" y="3914910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410536" y="415661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INTERVAL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2288058" y="2643550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Baseline</a:t>
            </a:r>
            <a:endParaRPr lang="fr-FR" sz="1400" dirty="0"/>
          </a:p>
        </p:txBody>
      </p:sp>
      <p:cxnSp>
        <p:nvCxnSpPr>
          <p:cNvPr id="14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5203371" y="261269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25361" y="3477704"/>
            <a:ext cx="2211862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Borehole-Segment:samplingFeature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8118684" y="1422536"/>
            <a:ext cx="2695189" cy="6154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constructionElement</a:t>
            </a:r>
            <a:r>
              <a:rPr lang="fr-FR" sz="1400" dirty="0" smtClean="0"/>
              <a:t>: ?</a:t>
            </a:r>
            <a:r>
              <a:rPr lang="fr-FR" sz="1400" dirty="0" err="1" smtClean="0"/>
              <a:t>bhConstruction</a:t>
            </a:r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8118684" y="2647609"/>
            <a:ext cx="2508734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03371" y="3089364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  <p:cxnSp>
        <p:nvCxnSpPr>
          <p:cNvPr id="20" name="Straight Connector 48"/>
          <p:cNvCxnSpPr>
            <a:endCxn id="15" idx="3"/>
          </p:cNvCxnSpPr>
          <p:nvPr/>
        </p:nvCxnSpPr>
        <p:spPr>
          <a:xfrm flipH="1">
            <a:off x="6405154" y="2101263"/>
            <a:ext cx="2141190" cy="76942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087594" y="26126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sp>
        <p:nvSpPr>
          <p:cNvPr id="22" name="ZoneTexte 21"/>
          <p:cNvSpPr txBox="1"/>
          <p:nvPr/>
        </p:nvSpPr>
        <p:spPr>
          <a:xfrm rot="20394431">
            <a:off x="6621267" y="2258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23" name="Straight Connector 48"/>
          <p:cNvCxnSpPr>
            <a:stCxn id="18" idx="1"/>
            <a:endCxn id="15" idx="3"/>
          </p:cNvCxnSpPr>
          <p:nvPr/>
        </p:nvCxnSpPr>
        <p:spPr>
          <a:xfrm flipH="1" flipV="1">
            <a:off x="6405154" y="2870690"/>
            <a:ext cx="1713530" cy="349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8"/>
          <p:cNvCxnSpPr>
            <a:stCxn id="16" idx="1"/>
            <a:endCxn id="15" idx="3"/>
          </p:cNvCxnSpPr>
          <p:nvPr/>
        </p:nvCxnSpPr>
        <p:spPr>
          <a:xfrm flipH="1" flipV="1">
            <a:off x="6405154" y="2870690"/>
            <a:ext cx="1820207" cy="86500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185657" y="1753246"/>
            <a:ext cx="1216613" cy="3834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Trajectory</a:t>
            </a:r>
            <a:endParaRPr lang="fr-FR" sz="1400" dirty="0"/>
          </a:p>
        </p:txBody>
      </p:sp>
      <p:cxnSp>
        <p:nvCxnSpPr>
          <p:cNvPr id="28" name="Straight Connector 48"/>
          <p:cNvCxnSpPr>
            <a:endCxn id="13" idx="1"/>
          </p:cNvCxnSpPr>
          <p:nvPr/>
        </p:nvCxnSpPr>
        <p:spPr>
          <a:xfrm>
            <a:off x="677683" y="2202986"/>
            <a:ext cx="1610375" cy="69855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 rot="1576541">
            <a:off x="1067473" y="2260159"/>
            <a:ext cx="108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geometry</a:t>
            </a:r>
            <a:endParaRPr lang="fr-FR" dirty="0" smtClean="0"/>
          </a:p>
        </p:txBody>
      </p:sp>
      <p:sp>
        <p:nvSpPr>
          <p:cNvPr id="31" name="ZoneTexte 30"/>
          <p:cNvSpPr txBox="1"/>
          <p:nvPr/>
        </p:nvSpPr>
        <p:spPr>
          <a:xfrm>
            <a:off x="568685" y="142122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3D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073090" y="218666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1D:LinearRef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182890" y="969535"/>
            <a:ext cx="2428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1D local ? engineering? </a:t>
            </a:r>
            <a:endParaRPr lang="fr-FR" sz="1600" dirty="0"/>
          </a:p>
          <a:p>
            <a:r>
              <a:rPr lang="fr-FR" sz="1600" dirty="0" err="1" smtClean="0"/>
              <a:t>Coord</a:t>
            </a:r>
            <a:r>
              <a:rPr lang="fr-FR" sz="1600" dirty="0" smtClean="0"/>
              <a:t> System </a:t>
            </a:r>
          </a:p>
          <a:p>
            <a:r>
              <a:rPr lang="fr-FR" sz="1600" dirty="0" smtClean="0"/>
              <a:t>-&gt; check ISO 19107</a:t>
            </a:r>
          </a:p>
          <a:p>
            <a:r>
              <a:rPr lang="fr-FR" sz="1600" dirty="0" smtClean="0"/>
              <a:t>-&gt; check ISO 19148 </a:t>
            </a:r>
          </a:p>
        </p:txBody>
      </p:sp>
      <p:sp>
        <p:nvSpPr>
          <p:cNvPr id="29" name="ZoneTexte 28"/>
          <p:cNvSpPr txBox="1"/>
          <p:nvPr/>
        </p:nvSpPr>
        <p:spPr>
          <a:xfrm rot="19493980">
            <a:off x="-152192" y="255926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3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20" y="764178"/>
            <a:ext cx="10903131" cy="572629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 fontAlgn="base"/>
            <a:r>
              <a:rPr lang="en-US" dirty="0"/>
              <a:t>Refine </a:t>
            </a:r>
            <a:r>
              <a:rPr lang="en-US" dirty="0" err="1"/>
              <a:t>BaseLine</a:t>
            </a:r>
            <a:r>
              <a:rPr lang="en-US" dirty="0"/>
              <a:t> model</a:t>
            </a:r>
          </a:p>
          <a:p>
            <a:pPr lvl="2" fontAlgn="base"/>
            <a:r>
              <a:rPr lang="en-US" dirty="0"/>
              <a:t>1D local ?engineering?  / </a:t>
            </a:r>
            <a:r>
              <a:rPr lang="en-US" dirty="0" err="1"/>
              <a:t>Coord</a:t>
            </a:r>
            <a:r>
              <a:rPr lang="en-US" dirty="0"/>
              <a:t> System / -&gt; check ISO 19107 terms</a:t>
            </a:r>
          </a:p>
          <a:p>
            <a:pPr lvl="2" fontAlgn="base"/>
            <a:r>
              <a:rPr lang="en-US" dirty="0"/>
              <a:t>+ ISO 19148 terminology</a:t>
            </a:r>
          </a:p>
          <a:p>
            <a:pPr lvl="2" fontAlgn="base"/>
            <a:r>
              <a:rPr lang="en-US" dirty="0"/>
              <a:t>Is the baseline a </a:t>
            </a:r>
            <a:r>
              <a:rPr lang="en-US" dirty="0" err="1"/>
              <a:t>FeatureType</a:t>
            </a:r>
            <a:r>
              <a:rPr lang="en-US" dirty="0"/>
              <a:t> ? a SRS ?</a:t>
            </a:r>
          </a:p>
          <a:p>
            <a:pPr lvl="2"/>
            <a:r>
              <a:rPr lang="en-US" dirty="0"/>
              <a:t>=&gt; do we really need to create a specific concept or aren’t the Trajectory, ISO 19148 method and the ‘connected’ object sufficient ?</a:t>
            </a:r>
          </a:p>
          <a:p>
            <a:pPr lvl="1" fontAlgn="base"/>
            <a:r>
              <a:rPr lang="en-US" dirty="0" smtClean="0"/>
              <a:t>‘Topology’ </a:t>
            </a:r>
            <a:r>
              <a:rPr lang="en-US" dirty="0"/>
              <a:t>needed ? </a:t>
            </a:r>
          </a:p>
          <a:p>
            <a:pPr lvl="2" fontAlgn="base"/>
            <a:r>
              <a:rPr lang="en-US" dirty="0"/>
              <a:t>read “with its own constraints” = if you move a node then it has impacts...</a:t>
            </a:r>
          </a:p>
          <a:p>
            <a:pPr lvl="2" fontAlgn="base"/>
            <a:r>
              <a:rPr lang="en-US" dirty="0"/>
              <a:t>can node can have properties ?</a:t>
            </a:r>
          </a:p>
          <a:p>
            <a:pPr lvl="1" fontAlgn="base"/>
            <a:r>
              <a:rPr lang="en-US" dirty="0"/>
              <a:t>Bi-</a:t>
            </a:r>
            <a:r>
              <a:rPr lang="en-US" dirty="0" err="1"/>
              <a:t>directionnality</a:t>
            </a:r>
            <a:r>
              <a:rPr lang="en-US" dirty="0"/>
              <a:t> ?</a:t>
            </a:r>
          </a:p>
          <a:p>
            <a:pPr lvl="2" fontAlgn="base"/>
            <a:r>
              <a:rPr lang="en-US" dirty="0"/>
              <a:t>Elements connected to the baseline know it.</a:t>
            </a:r>
          </a:p>
          <a:p>
            <a:pPr lvl="2" fontAlgn="base"/>
            <a:r>
              <a:rPr lang="en-US" dirty="0"/>
              <a:t>BUT, should the baseline know all points and intervals that are attached to it ?</a:t>
            </a:r>
          </a:p>
          <a:p>
            <a:pPr lvl="1" fontAlgn="base"/>
            <a:r>
              <a:rPr lang="en-US" dirty="0"/>
              <a:t>Look at </a:t>
            </a:r>
            <a:r>
              <a:rPr lang="en-US" dirty="0" err="1"/>
              <a:t>NrCan</a:t>
            </a:r>
            <a:r>
              <a:rPr lang="en-US" dirty="0"/>
              <a:t> 1998 contribution (</a:t>
            </a:r>
            <a:r>
              <a:rPr lang="en-US" u="sng" dirty="0">
                <a:hlinkClick r:id="rId2"/>
              </a:rPr>
              <a:t>https://geoscan.nrcan.gc.ca/starweb/geoscan/servlet.starweb?path=geoscan/fulle.web&amp;search1=R=209958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Baseline VS Trajectory</a:t>
            </a:r>
          </a:p>
          <a:p>
            <a:pPr lvl="1" fontAlgn="base"/>
            <a:r>
              <a:rPr lang="en-US" dirty="0"/>
              <a:t>How when non discrete data  ?</a:t>
            </a:r>
          </a:p>
          <a:p>
            <a:pPr lvl="1" fontAlgn="base"/>
            <a:r>
              <a:rPr lang="en-US" dirty="0"/>
              <a:t>All relations bi-</a:t>
            </a:r>
            <a:r>
              <a:rPr lang="en-US" dirty="0" err="1"/>
              <a:t>directionnal</a:t>
            </a:r>
            <a:r>
              <a:rPr lang="en-US" dirty="0"/>
              <a:t> ?</a:t>
            </a:r>
          </a:p>
          <a:p>
            <a:pPr lvl="1" fontAlgn="base"/>
            <a:r>
              <a:rPr lang="en-US" dirty="0"/>
              <a:t>From Baseline to connectors? (is the baseline aware of all the things plugged to it ) ?</a:t>
            </a:r>
          </a:p>
          <a:p>
            <a:pPr lvl="1" fontAlgn="base"/>
            <a:r>
              <a:rPr lang="en-US" dirty="0"/>
              <a:t>Open segmentation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9719" y="0"/>
            <a:ext cx="16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Open questions</a:t>
            </a:r>
          </a:p>
        </p:txBody>
      </p:sp>
      <p:sp>
        <p:nvSpPr>
          <p:cNvPr id="6" name="ZoneTexte 5"/>
          <p:cNvSpPr txBox="1"/>
          <p:nvPr/>
        </p:nvSpPr>
        <p:spPr>
          <a:xfrm rot="19493980">
            <a:off x="-88450" y="269777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18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9160" y="1011934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9227" y="4657227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9227" y="3257993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1577" y="2541448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9227" y="5000720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9227" y="5289044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9227" y="5551529"/>
            <a:ext cx="95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5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20" y="764178"/>
            <a:ext cx="10903131" cy="572629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 fontAlgn="base"/>
            <a:r>
              <a:rPr lang="en-US" dirty="0"/>
              <a:t>Refine </a:t>
            </a:r>
            <a:r>
              <a:rPr lang="en-US" dirty="0" err="1"/>
              <a:t>BaseLine</a:t>
            </a:r>
            <a:r>
              <a:rPr lang="en-US" dirty="0"/>
              <a:t> model</a:t>
            </a:r>
          </a:p>
          <a:p>
            <a:pPr lvl="2" fontAlgn="base"/>
            <a:r>
              <a:rPr lang="en-US" dirty="0"/>
              <a:t>1D local ?engineering?  / </a:t>
            </a:r>
            <a:r>
              <a:rPr lang="en-US" dirty="0" err="1"/>
              <a:t>Coord</a:t>
            </a:r>
            <a:r>
              <a:rPr lang="en-US" dirty="0"/>
              <a:t> System / -&gt; check ISO 19107 terms</a:t>
            </a:r>
          </a:p>
          <a:p>
            <a:pPr lvl="2" fontAlgn="base"/>
            <a:r>
              <a:rPr lang="en-US" dirty="0"/>
              <a:t>+ ISO 19148 terminology</a:t>
            </a:r>
          </a:p>
          <a:p>
            <a:pPr lvl="2" fontAlgn="base"/>
            <a:r>
              <a:rPr lang="en-US" dirty="0"/>
              <a:t>Is the baseline a </a:t>
            </a:r>
            <a:r>
              <a:rPr lang="en-US" dirty="0" err="1"/>
              <a:t>FeatureType</a:t>
            </a:r>
            <a:r>
              <a:rPr lang="en-US" dirty="0"/>
              <a:t> ? a SRS ?</a:t>
            </a:r>
          </a:p>
          <a:p>
            <a:pPr lvl="2"/>
            <a:r>
              <a:rPr lang="en-US" dirty="0"/>
              <a:t>=&gt; do we really need to create a specific concept or aren’t the Trajectory, ISO 19148 method and the ‘connected’ object sufficient ?</a:t>
            </a:r>
          </a:p>
          <a:p>
            <a:pPr lvl="1" fontAlgn="base"/>
            <a:r>
              <a:rPr lang="en-US" dirty="0" smtClean="0"/>
              <a:t>Topology </a:t>
            </a:r>
            <a:r>
              <a:rPr lang="en-US" dirty="0"/>
              <a:t>needed ? </a:t>
            </a:r>
          </a:p>
          <a:p>
            <a:pPr lvl="2" fontAlgn="base"/>
            <a:r>
              <a:rPr lang="en-US" dirty="0"/>
              <a:t>read “with its own constraints” = if you move a node then it has impacts...</a:t>
            </a:r>
          </a:p>
          <a:p>
            <a:pPr lvl="2" fontAlgn="base"/>
            <a:r>
              <a:rPr lang="en-US" dirty="0"/>
              <a:t>can node can have properties ?</a:t>
            </a:r>
          </a:p>
          <a:p>
            <a:pPr lvl="1" fontAlgn="base"/>
            <a:r>
              <a:rPr lang="en-US" dirty="0"/>
              <a:t>Bi-</a:t>
            </a:r>
            <a:r>
              <a:rPr lang="en-US" dirty="0" err="1"/>
              <a:t>directionnality</a:t>
            </a:r>
            <a:r>
              <a:rPr lang="en-US" dirty="0"/>
              <a:t> ?</a:t>
            </a:r>
          </a:p>
          <a:p>
            <a:pPr lvl="2" fontAlgn="base"/>
            <a:r>
              <a:rPr lang="en-US" dirty="0"/>
              <a:t>Elements connected to the baseline know it.</a:t>
            </a:r>
          </a:p>
          <a:p>
            <a:pPr lvl="2" fontAlgn="base"/>
            <a:r>
              <a:rPr lang="en-US" dirty="0"/>
              <a:t>BUT, should the baseline know all points and intervals that are attached to it ?</a:t>
            </a:r>
          </a:p>
          <a:p>
            <a:pPr lvl="1" fontAlgn="base"/>
            <a:r>
              <a:rPr lang="en-US" dirty="0"/>
              <a:t>Look at </a:t>
            </a:r>
            <a:r>
              <a:rPr lang="en-US" dirty="0" err="1"/>
              <a:t>NrCan</a:t>
            </a:r>
            <a:r>
              <a:rPr lang="en-US" dirty="0"/>
              <a:t> 1998 contribution (</a:t>
            </a:r>
            <a:r>
              <a:rPr lang="en-US" u="sng" dirty="0">
                <a:hlinkClick r:id="rId2"/>
              </a:rPr>
              <a:t>https://geoscan.nrcan.gc.ca/starweb/geoscan/servlet.starweb?path=geoscan/fulle.web&amp;search1=R=209958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Baseline VS Trajectory</a:t>
            </a:r>
          </a:p>
          <a:p>
            <a:pPr lvl="1" fontAlgn="base"/>
            <a:r>
              <a:rPr lang="en-US" dirty="0"/>
              <a:t>How when non discrete data  ?</a:t>
            </a:r>
          </a:p>
          <a:p>
            <a:pPr lvl="1" fontAlgn="base"/>
            <a:r>
              <a:rPr lang="en-US" dirty="0"/>
              <a:t>All relations bi-</a:t>
            </a:r>
            <a:r>
              <a:rPr lang="en-US" dirty="0" err="1"/>
              <a:t>directionnal</a:t>
            </a:r>
            <a:r>
              <a:rPr lang="en-US" dirty="0"/>
              <a:t> ?</a:t>
            </a:r>
          </a:p>
          <a:p>
            <a:pPr lvl="1" fontAlgn="base"/>
            <a:r>
              <a:rPr lang="en-US" dirty="0"/>
              <a:t>From Baseline to connectors? (is the baseline aware of all the things plugged to it ) ?</a:t>
            </a:r>
          </a:p>
          <a:p>
            <a:pPr lvl="1" fontAlgn="base"/>
            <a:r>
              <a:rPr lang="en-US" dirty="0"/>
              <a:t>Open segmentation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9719" y="0"/>
            <a:ext cx="16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Open questions</a:t>
            </a:r>
          </a:p>
        </p:txBody>
      </p:sp>
      <p:sp>
        <p:nvSpPr>
          <p:cNvPr id="4" name="ZoneTexte 3"/>
          <p:cNvSpPr txBox="1"/>
          <p:nvPr/>
        </p:nvSpPr>
        <p:spPr>
          <a:xfrm rot="19493980">
            <a:off x="-152192" y="255926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28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3799023" y="358276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52253" y="728329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Well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806" y="510267"/>
            <a:ext cx="32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disambiguation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5245010" y="3318130"/>
            <a:ext cx="1628093" cy="325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BoreholeTrajectory</a:t>
            </a:r>
            <a:endParaRPr lang="fr-FR" sz="1400" dirty="0"/>
          </a:p>
        </p:txBody>
      </p:sp>
      <p:cxnSp>
        <p:nvCxnSpPr>
          <p:cNvPr id="48" name="Straight Connector 48"/>
          <p:cNvCxnSpPr/>
          <p:nvPr/>
        </p:nvCxnSpPr>
        <p:spPr>
          <a:xfrm flipV="1">
            <a:off x="6947263" y="3480707"/>
            <a:ext cx="2177143" cy="1959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017471" y="3180670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linearElement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193" y="2295924"/>
            <a:ext cx="1734240" cy="20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6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72"/>
          <p:cNvGrpSpPr>
            <a:grpSpLocks/>
          </p:cNvGrpSpPr>
          <p:nvPr/>
        </p:nvGrpSpPr>
        <p:grpSpPr bwMode="auto">
          <a:xfrm>
            <a:off x="1464028" y="2541843"/>
            <a:ext cx="234950" cy="2744788"/>
            <a:chOff x="3727866" y="2133600"/>
            <a:chExt cx="234534" cy="2744372"/>
          </a:xfrm>
        </p:grpSpPr>
        <p:sp>
          <p:nvSpPr>
            <p:cNvPr id="53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54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55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56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59" name="Rectangle à coins arrondis 58"/>
          <p:cNvSpPr/>
          <p:nvPr/>
        </p:nvSpPr>
        <p:spPr>
          <a:xfrm>
            <a:off x="491560" y="1628523"/>
            <a:ext cx="2026024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BoreholeEventCollection</a:t>
            </a:r>
            <a:endParaRPr lang="fr-FR" sz="1400" dirty="0"/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1713261" y="2520199"/>
            <a:ext cx="350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3" name="Right Brace 8"/>
          <p:cNvSpPr/>
          <p:nvPr/>
        </p:nvSpPr>
        <p:spPr>
          <a:xfrm>
            <a:off x="5345637" y="3511448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4430256" y="1589383"/>
            <a:ext cx="2026024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BoreholeEventCollection</a:t>
            </a:r>
            <a:endParaRPr lang="fr-FR" sz="1400" dirty="0"/>
          </a:p>
        </p:txBody>
      </p:sp>
      <p:sp>
        <p:nvSpPr>
          <p:cNvPr id="67" name="Right Brace 8"/>
          <p:cNvSpPr/>
          <p:nvPr/>
        </p:nvSpPr>
        <p:spPr>
          <a:xfrm>
            <a:off x="5363597" y="2725530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5556530" y="2952641"/>
            <a:ext cx="8043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From/to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9" name="Right Brace 8"/>
          <p:cNvSpPr/>
          <p:nvPr/>
        </p:nvSpPr>
        <p:spPr>
          <a:xfrm>
            <a:off x="5363597" y="4294824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5559680" y="4500749"/>
            <a:ext cx="8043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From/to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5553115" y="3726695"/>
            <a:ext cx="8043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From/to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1727152" y="4978854"/>
            <a:ext cx="350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1730746" y="4103655"/>
            <a:ext cx="350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1727152" y="3333641"/>
            <a:ext cx="350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5" name="Right Brace 8"/>
          <p:cNvSpPr/>
          <p:nvPr/>
        </p:nvSpPr>
        <p:spPr>
          <a:xfrm>
            <a:off x="8645300" y="3511448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7729919" y="1589383"/>
            <a:ext cx="2026024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BoreholeEventCollection</a:t>
            </a:r>
            <a:endParaRPr lang="fr-FR" sz="1400" dirty="0"/>
          </a:p>
        </p:txBody>
      </p:sp>
      <p:sp>
        <p:nvSpPr>
          <p:cNvPr id="77" name="Right Brace 8"/>
          <p:cNvSpPr/>
          <p:nvPr/>
        </p:nvSpPr>
        <p:spPr>
          <a:xfrm>
            <a:off x="8663260" y="2725530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8856193" y="2952641"/>
            <a:ext cx="8043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From/to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Right Brace 8"/>
          <p:cNvSpPr/>
          <p:nvPr/>
        </p:nvSpPr>
        <p:spPr>
          <a:xfrm>
            <a:off x="8663260" y="4294824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8859343" y="4500749"/>
            <a:ext cx="8043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From/to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8852778" y="3726695"/>
            <a:ext cx="8043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From/to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2" name="Oval 3"/>
          <p:cNvSpPr/>
          <p:nvPr/>
        </p:nvSpPr>
        <p:spPr bwMode="auto">
          <a:xfrm>
            <a:off x="8433080" y="2598169"/>
            <a:ext cx="230180" cy="22980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8733509" y="2538400"/>
            <a:ext cx="350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6286145" y="2846177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6352799" y="3673463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6360853" y="4500749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  <p:sp>
        <p:nvSpPr>
          <p:cNvPr id="87" name="Rectangle à coins arrondis 86"/>
          <p:cNvSpPr/>
          <p:nvPr/>
        </p:nvSpPr>
        <p:spPr>
          <a:xfrm>
            <a:off x="2053750" y="2392179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Observations</a:t>
            </a:r>
            <a:endParaRPr lang="fr-FR" sz="1400" dirty="0"/>
          </a:p>
        </p:txBody>
      </p:sp>
      <p:sp>
        <p:nvSpPr>
          <p:cNvPr id="88" name="Rectangle à coins arrondis 87"/>
          <p:cNvSpPr/>
          <p:nvPr/>
        </p:nvSpPr>
        <p:spPr>
          <a:xfrm>
            <a:off x="2052576" y="3299135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Observations</a:t>
            </a:r>
            <a:endParaRPr lang="fr-FR" sz="1400" dirty="0"/>
          </a:p>
        </p:txBody>
      </p:sp>
      <p:sp>
        <p:nvSpPr>
          <p:cNvPr id="89" name="Rectangle à coins arrondis 88"/>
          <p:cNvSpPr/>
          <p:nvPr/>
        </p:nvSpPr>
        <p:spPr>
          <a:xfrm>
            <a:off x="2055520" y="4052145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Observations</a:t>
            </a:r>
            <a:endParaRPr lang="fr-FR" sz="1400" dirty="0"/>
          </a:p>
        </p:txBody>
      </p:sp>
      <p:sp>
        <p:nvSpPr>
          <p:cNvPr id="90" name="Rectangle à coins arrondis 89"/>
          <p:cNvSpPr/>
          <p:nvPr/>
        </p:nvSpPr>
        <p:spPr>
          <a:xfrm>
            <a:off x="2047200" y="4913736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Observations</a:t>
            </a:r>
            <a:endParaRPr lang="fr-FR" sz="1400" dirty="0"/>
          </a:p>
        </p:txBody>
      </p:sp>
      <p:sp>
        <p:nvSpPr>
          <p:cNvPr id="91" name="Rectangle à coins arrondis 90"/>
          <p:cNvSpPr/>
          <p:nvPr/>
        </p:nvSpPr>
        <p:spPr>
          <a:xfrm>
            <a:off x="9774301" y="4509036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9774301" y="3609977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  <p:sp>
        <p:nvSpPr>
          <p:cNvPr id="93" name="Rectangle à coins arrondis 92"/>
          <p:cNvSpPr/>
          <p:nvPr/>
        </p:nvSpPr>
        <p:spPr>
          <a:xfrm>
            <a:off x="9755943" y="2827976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  <p:sp>
        <p:nvSpPr>
          <p:cNvPr id="94" name="Rectangle à coins arrondis 93"/>
          <p:cNvSpPr/>
          <p:nvPr/>
        </p:nvSpPr>
        <p:spPr>
          <a:xfrm>
            <a:off x="9034220" y="2154294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Observations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153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rot="20784186">
            <a:off x="822786" y="1293224"/>
            <a:ext cx="10903131" cy="5726294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 fontAlgn="base"/>
            <a:r>
              <a:rPr lang="fr-FR" dirty="0" smtClean="0"/>
              <a:t>All the </a:t>
            </a:r>
            <a:r>
              <a:rPr lang="fr-FR" dirty="0" err="1" smtClean="0"/>
              <a:t>following</a:t>
            </a:r>
            <a:r>
              <a:rPr lang="fr-FR" dirty="0" smtClean="0"/>
              <a:t> slides are </a:t>
            </a:r>
            <a:r>
              <a:rPr lang="fr-FR" dirty="0" err="1" smtClean="0"/>
              <a:t>kept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memory of </a:t>
            </a:r>
            <a:r>
              <a:rPr lang="fr-FR" dirty="0" err="1" smtClean="0"/>
              <a:t>our</a:t>
            </a:r>
            <a:r>
              <a:rPr lang="fr-FR" dirty="0" smtClean="0"/>
              <a:t> discussions</a:t>
            </a:r>
          </a:p>
          <a:p>
            <a:pPr lvl="1" fontAlgn="base"/>
            <a:endParaRPr lang="fr-FR" dirty="0" smtClean="0"/>
          </a:p>
          <a:p>
            <a:pPr lvl="1" fontAlgn="base"/>
            <a:endParaRPr lang="fr-FR" dirty="0" smtClean="0"/>
          </a:p>
          <a:p>
            <a:pPr lvl="1" fontAlgn="base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referencing</a:t>
            </a:r>
            <a:r>
              <a:rPr lang="fr-FR" dirty="0" smtClean="0"/>
              <a:t> discussion (and solution) has been </a:t>
            </a:r>
            <a:r>
              <a:rPr lang="fr-FR" dirty="0" err="1" smtClean="0"/>
              <a:t>framed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BhML</a:t>
            </a:r>
            <a:r>
              <a:rPr lang="fr-FR" dirty="0" smtClean="0"/>
              <a:t> </a:t>
            </a:r>
            <a:r>
              <a:rPr lang="fr-FR" dirty="0" err="1" smtClean="0"/>
              <a:t>flavour</a:t>
            </a:r>
            <a:r>
              <a:rPr lang="fr-FR" dirty="0" smtClean="0"/>
              <a:t> of ISO 19148. LinearReferencing.pptx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to help on the topic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31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3799023" y="358276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52253" y="728329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Well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806" y="510267"/>
            <a:ext cx="32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disambiguation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5245010" y="3318130"/>
            <a:ext cx="1628093" cy="325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BoreholeTrajectory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591" y="2251938"/>
            <a:ext cx="1359795" cy="2944857"/>
          </a:xfrm>
          <a:prstGeom prst="rect">
            <a:avLst/>
          </a:prstGeom>
        </p:spPr>
      </p:pic>
      <p:cxnSp>
        <p:nvCxnSpPr>
          <p:cNvPr id="48" name="Straight Connector 48"/>
          <p:cNvCxnSpPr/>
          <p:nvPr/>
        </p:nvCxnSpPr>
        <p:spPr>
          <a:xfrm flipV="1">
            <a:off x="6947263" y="3480707"/>
            <a:ext cx="2177143" cy="1959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017471" y="3180670"/>
            <a:ext cx="108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geometry</a:t>
            </a:r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9249591" y="1703639"/>
            <a:ext cx="325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Baseline »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</a:p>
          <a:p>
            <a:r>
              <a:rPr lang="fr-FR" dirty="0" err="1" smtClean="0"/>
              <a:t>temporary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 rot="19493980">
            <a:off x="-75622" y="199330"/>
            <a:ext cx="152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17: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/>
          <p:nvPr/>
        </p:nvCxnSpPr>
        <p:spPr>
          <a:xfrm>
            <a:off x="2316571" y="1985554"/>
            <a:ext cx="0" cy="358140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72"/>
          <p:cNvGrpSpPr>
            <a:grpSpLocks/>
          </p:cNvGrpSpPr>
          <p:nvPr/>
        </p:nvGrpSpPr>
        <p:grpSpPr bwMode="auto">
          <a:xfrm>
            <a:off x="2199096" y="2290354"/>
            <a:ext cx="234950" cy="2744788"/>
            <a:chOff x="3727866" y="2133600"/>
            <a:chExt cx="234534" cy="2744372"/>
          </a:xfrm>
        </p:grpSpPr>
        <p:sp>
          <p:nvSpPr>
            <p:cNvPr id="8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2" name="Right Brace 8"/>
          <p:cNvSpPr/>
          <p:nvPr/>
        </p:nvSpPr>
        <p:spPr>
          <a:xfrm>
            <a:off x="2467384" y="2442754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662646" y="274755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22" name="Straight Connector 48"/>
          <p:cNvCxnSpPr/>
          <p:nvPr/>
        </p:nvCxnSpPr>
        <p:spPr>
          <a:xfrm>
            <a:off x="2719281" y="2370908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1390963" y="1377034"/>
            <a:ext cx="1861688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? &lt;&lt;</a:t>
            </a:r>
            <a:r>
              <a:rPr lang="fr-FR" sz="1400" dirty="0" err="1" smtClean="0"/>
              <a:t>FeatureType</a:t>
            </a:r>
            <a:r>
              <a:rPr lang="fr-FR" sz="1400" dirty="0" smtClean="0"/>
              <a:t>&gt;&gt;  ? Baseline</a:t>
            </a:r>
            <a:endParaRPr lang="fr-FR" sz="1400" dirty="0"/>
          </a:p>
        </p:txBody>
      </p:sp>
      <p:cxnSp>
        <p:nvCxnSpPr>
          <p:cNvPr id="42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5203371" y="2612699"/>
            <a:ext cx="1614822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&lt;&lt;</a:t>
            </a:r>
            <a:r>
              <a:rPr lang="fr-FR" sz="1400" dirty="0" err="1" smtClean="0"/>
              <a:t>FeatureTypes</a:t>
            </a:r>
            <a:r>
              <a:rPr lang="fr-FR" sz="1400" dirty="0" smtClean="0"/>
              <a:t>&gt;&gt;</a:t>
            </a:r>
          </a:p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8225361" y="3477704"/>
            <a:ext cx="2211862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Borehole-Segment:samplingFeature</a:t>
            </a:r>
            <a:endParaRPr lang="fr-FR" sz="14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7742034" y="1425153"/>
            <a:ext cx="2695189" cy="6154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constructionElement</a:t>
            </a:r>
            <a:r>
              <a:rPr lang="fr-FR" sz="1400" dirty="0" smtClean="0"/>
              <a:t>: ?</a:t>
            </a:r>
            <a:r>
              <a:rPr lang="fr-FR" sz="1400" dirty="0" err="1" smtClean="0"/>
              <a:t>bhConstruction</a:t>
            </a:r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8118684" y="2647609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371" y="3089364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  <p:cxnSp>
        <p:nvCxnSpPr>
          <p:cNvPr id="48" name="Straight Connector 48"/>
          <p:cNvCxnSpPr>
            <a:endCxn id="43" idx="3"/>
          </p:cNvCxnSpPr>
          <p:nvPr/>
        </p:nvCxnSpPr>
        <p:spPr>
          <a:xfrm flipH="1">
            <a:off x="6818193" y="2101263"/>
            <a:ext cx="1728152" cy="76942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087594" y="26126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sp>
        <p:nvSpPr>
          <p:cNvPr id="52" name="ZoneTexte 51"/>
          <p:cNvSpPr txBox="1"/>
          <p:nvPr/>
        </p:nvSpPr>
        <p:spPr>
          <a:xfrm rot="20394431">
            <a:off x="6621267" y="2258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55" name="Straight Connector 48"/>
          <p:cNvCxnSpPr>
            <a:stCxn id="46" idx="1"/>
            <a:endCxn id="43" idx="3"/>
          </p:cNvCxnSpPr>
          <p:nvPr/>
        </p:nvCxnSpPr>
        <p:spPr>
          <a:xfrm flipH="1" flipV="1">
            <a:off x="6818193" y="2870690"/>
            <a:ext cx="1300491" cy="349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8"/>
          <p:cNvCxnSpPr>
            <a:stCxn id="44" idx="1"/>
            <a:endCxn id="43" idx="3"/>
          </p:cNvCxnSpPr>
          <p:nvPr/>
        </p:nvCxnSpPr>
        <p:spPr>
          <a:xfrm flipH="1" flipV="1">
            <a:off x="6818193" y="2870690"/>
            <a:ext cx="1407168" cy="86500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rot="19493980">
            <a:off x="-75622" y="199330"/>
            <a:ext cx="152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17: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0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/>
          <p:nvPr/>
        </p:nvCxnSpPr>
        <p:spPr>
          <a:xfrm>
            <a:off x="2316571" y="1985554"/>
            <a:ext cx="0" cy="358140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72"/>
          <p:cNvGrpSpPr>
            <a:grpSpLocks/>
          </p:cNvGrpSpPr>
          <p:nvPr/>
        </p:nvGrpSpPr>
        <p:grpSpPr bwMode="auto">
          <a:xfrm>
            <a:off x="2199096" y="2290354"/>
            <a:ext cx="234950" cy="2744788"/>
            <a:chOff x="3727866" y="2133600"/>
            <a:chExt cx="234534" cy="2744372"/>
          </a:xfrm>
        </p:grpSpPr>
        <p:sp>
          <p:nvSpPr>
            <p:cNvPr id="8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2" name="Right Brace 8"/>
          <p:cNvSpPr/>
          <p:nvPr/>
        </p:nvSpPr>
        <p:spPr>
          <a:xfrm>
            <a:off x="2467384" y="2442754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662646" y="274755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42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5203371" y="261269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8142354" y="2610561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3901782" y="25628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55" name="Straight Connector 48"/>
          <p:cNvCxnSpPr>
            <a:stCxn id="46" idx="1"/>
            <a:endCxn id="43" idx="3"/>
          </p:cNvCxnSpPr>
          <p:nvPr/>
        </p:nvCxnSpPr>
        <p:spPr>
          <a:xfrm flipH="1">
            <a:off x="6405154" y="2868552"/>
            <a:ext cx="1737200" cy="21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269719" y="0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Focus on logs</a:t>
            </a:r>
          </a:p>
        </p:txBody>
      </p:sp>
      <p:sp>
        <p:nvSpPr>
          <p:cNvPr id="25" name="Right Brace 8"/>
          <p:cNvSpPr/>
          <p:nvPr/>
        </p:nvSpPr>
        <p:spPr>
          <a:xfrm>
            <a:off x="2447946" y="3312445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643208" y="3617245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27" name="Straight Connector 49"/>
          <p:cNvCxnSpPr/>
          <p:nvPr/>
        </p:nvCxnSpPr>
        <p:spPr>
          <a:xfrm>
            <a:off x="3499943" y="3771232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183933" y="3482390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099246" y="3497707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882344" y="343257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31" name="Straight Connector 48"/>
          <p:cNvCxnSpPr>
            <a:stCxn id="29" idx="1"/>
            <a:endCxn id="28" idx="3"/>
          </p:cNvCxnSpPr>
          <p:nvPr/>
        </p:nvCxnSpPr>
        <p:spPr>
          <a:xfrm flipH="1" flipV="1">
            <a:off x="6385716" y="3740381"/>
            <a:ext cx="1713530" cy="153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8"/>
          <p:cNvSpPr/>
          <p:nvPr/>
        </p:nvSpPr>
        <p:spPr>
          <a:xfrm>
            <a:off x="2467384" y="4122351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662646" y="4427151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34" name="Straight Connector 49"/>
          <p:cNvCxnSpPr/>
          <p:nvPr/>
        </p:nvCxnSpPr>
        <p:spPr>
          <a:xfrm>
            <a:off x="3519381" y="4581138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03371" y="4292296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8118684" y="4307613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901782" y="42424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38" name="Straight Connector 48"/>
          <p:cNvCxnSpPr>
            <a:stCxn id="36" idx="1"/>
            <a:endCxn id="35" idx="3"/>
          </p:cNvCxnSpPr>
          <p:nvPr/>
        </p:nvCxnSpPr>
        <p:spPr>
          <a:xfrm flipH="1" flipV="1">
            <a:off x="6405154" y="4550287"/>
            <a:ext cx="1713530" cy="153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1390963" y="1377034"/>
            <a:ext cx="1861688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? &lt;&lt;</a:t>
            </a:r>
            <a:r>
              <a:rPr lang="fr-FR" sz="1400" dirty="0" err="1" smtClean="0"/>
              <a:t>FeatureType</a:t>
            </a:r>
            <a:r>
              <a:rPr lang="fr-FR" sz="1400" dirty="0" smtClean="0"/>
              <a:t>&gt;&gt;  ? Baseline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203371" y="4729723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 rot="19493980">
            <a:off x="-75622" y="199330"/>
            <a:ext cx="152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17: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23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/>
          <p:nvPr/>
        </p:nvCxnSpPr>
        <p:spPr>
          <a:xfrm>
            <a:off x="2316571" y="1985554"/>
            <a:ext cx="0" cy="358140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72"/>
          <p:cNvGrpSpPr>
            <a:grpSpLocks/>
          </p:cNvGrpSpPr>
          <p:nvPr/>
        </p:nvGrpSpPr>
        <p:grpSpPr bwMode="auto">
          <a:xfrm>
            <a:off x="2199096" y="2290354"/>
            <a:ext cx="234950" cy="2744788"/>
            <a:chOff x="3727866" y="2133600"/>
            <a:chExt cx="234534" cy="2744372"/>
          </a:xfrm>
        </p:grpSpPr>
        <p:sp>
          <p:nvSpPr>
            <p:cNvPr id="8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2" name="Right Brace 8"/>
          <p:cNvSpPr/>
          <p:nvPr/>
        </p:nvSpPr>
        <p:spPr>
          <a:xfrm>
            <a:off x="2467384" y="2442754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662646" y="274755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42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5203371" y="261269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8142354" y="2610561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371" y="4729723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3901782" y="25628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55" name="Straight Connector 48"/>
          <p:cNvCxnSpPr>
            <a:stCxn id="46" idx="1"/>
            <a:endCxn id="43" idx="3"/>
          </p:cNvCxnSpPr>
          <p:nvPr/>
        </p:nvCxnSpPr>
        <p:spPr>
          <a:xfrm flipH="1">
            <a:off x="6405154" y="2868552"/>
            <a:ext cx="1737200" cy="21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269719" y="0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Focus on logs</a:t>
            </a:r>
          </a:p>
        </p:txBody>
      </p:sp>
      <p:sp>
        <p:nvSpPr>
          <p:cNvPr id="25" name="Right Brace 8"/>
          <p:cNvSpPr/>
          <p:nvPr/>
        </p:nvSpPr>
        <p:spPr>
          <a:xfrm>
            <a:off x="2447946" y="3312445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643208" y="3617245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27" name="Straight Connector 49"/>
          <p:cNvCxnSpPr/>
          <p:nvPr/>
        </p:nvCxnSpPr>
        <p:spPr>
          <a:xfrm>
            <a:off x="3499943" y="3771232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183933" y="3482390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099246" y="3497707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882344" y="343257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31" name="Straight Connector 48"/>
          <p:cNvCxnSpPr>
            <a:stCxn id="29" idx="1"/>
            <a:endCxn id="28" idx="3"/>
          </p:cNvCxnSpPr>
          <p:nvPr/>
        </p:nvCxnSpPr>
        <p:spPr>
          <a:xfrm flipH="1" flipV="1">
            <a:off x="6385716" y="3740381"/>
            <a:ext cx="1713530" cy="153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8"/>
          <p:cNvSpPr/>
          <p:nvPr/>
        </p:nvSpPr>
        <p:spPr>
          <a:xfrm>
            <a:off x="2467384" y="4122351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662646" y="4427151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34" name="Straight Connector 49"/>
          <p:cNvCxnSpPr/>
          <p:nvPr/>
        </p:nvCxnSpPr>
        <p:spPr>
          <a:xfrm>
            <a:off x="3519381" y="4581138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03371" y="4292296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8118684" y="4307613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901782" y="42424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38" name="Straight Connector 48"/>
          <p:cNvCxnSpPr>
            <a:stCxn id="36" idx="1"/>
            <a:endCxn id="35" idx="3"/>
          </p:cNvCxnSpPr>
          <p:nvPr/>
        </p:nvCxnSpPr>
        <p:spPr>
          <a:xfrm flipH="1" flipV="1">
            <a:off x="6405154" y="4550287"/>
            <a:ext cx="1713530" cy="153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10968725" y="3447746"/>
            <a:ext cx="69668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Log 1</a:t>
            </a:r>
            <a:endParaRPr lang="fr-FR" sz="1400" dirty="0"/>
          </a:p>
        </p:txBody>
      </p:sp>
      <p:sp>
        <p:nvSpPr>
          <p:cNvPr id="2" name="Accolade fermante 1"/>
          <p:cNvSpPr/>
          <p:nvPr/>
        </p:nvSpPr>
        <p:spPr>
          <a:xfrm>
            <a:off x="10051869" y="2727961"/>
            <a:ext cx="764177" cy="1987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3"/>
          <p:cNvSpPr/>
          <p:nvPr/>
        </p:nvSpPr>
        <p:spPr bwMode="auto">
          <a:xfrm>
            <a:off x="2193831" y="2712637"/>
            <a:ext cx="230180" cy="22980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390963" y="1377034"/>
            <a:ext cx="1861688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? &lt;&lt;</a:t>
            </a:r>
            <a:r>
              <a:rPr lang="fr-FR" sz="1400" dirty="0" err="1" smtClean="0"/>
              <a:t>FeatureType</a:t>
            </a:r>
            <a:r>
              <a:rPr lang="fr-FR" sz="1400" dirty="0" smtClean="0"/>
              <a:t>&gt;&gt;  ? Baseline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 rot="19493980">
            <a:off x="-75622" y="199330"/>
            <a:ext cx="152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17: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30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4269719" y="0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Focus on logs: </a:t>
            </a:r>
            <a:r>
              <a:rPr lang="fr-FR" dirty="0" err="1" smtClean="0"/>
              <a:t>WellboreFrame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0" y="629500"/>
            <a:ext cx="5847367" cy="257656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00" y="3206063"/>
            <a:ext cx="6810193" cy="29989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9493980">
            <a:off x="-148024" y="314750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Webconf</a:t>
            </a:r>
            <a:r>
              <a:rPr lang="fr-FR" dirty="0" smtClean="0"/>
              <a:t> 17:</a:t>
            </a:r>
          </a:p>
        </p:txBody>
      </p:sp>
    </p:spTree>
    <p:extLst>
      <p:ext uri="{BB962C8B-B14F-4D97-AF65-F5344CB8AC3E}">
        <p14:creationId xmlns:p14="http://schemas.microsoft.com/office/powerpoint/2010/main" val="4013322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>
              <a:lumMod val="95000"/>
              <a:lumOff val="5000"/>
            </a:schemeClr>
          </a:solidFill>
          <a:prstDash val="sysDash"/>
          <a:headEnd type="arrow" w="med" len="med"/>
          <a:tailEnd type="none" w="med" len="me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411</Words>
  <Application>Microsoft Office PowerPoint</Application>
  <PresentationFormat>Grand écran</PresentationFormat>
  <Paragraphs>216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Grellet Sylvain</dc:creator>
  <cp:lastModifiedBy>Grellet Sylvain</cp:lastModifiedBy>
  <cp:revision>39</cp:revision>
  <dcterms:created xsi:type="dcterms:W3CDTF">2019-04-02T08:05:27Z</dcterms:created>
  <dcterms:modified xsi:type="dcterms:W3CDTF">2019-06-11T13:35:16Z</dcterms:modified>
</cp:coreProperties>
</file>