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idx="1"/>
          </p:nvPr>
        </p:nvSpPr>
        <p:spPr>
          <a:xfrm rot="5400000">
            <a:off x="2940248" y="-942380"/>
            <a:ext cx="3263504" cy="788670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Текст заголовка"/>
          <p:cNvSpPr txBox="1"/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5" name="Уровень текста 1…"/>
          <p:cNvSpPr txBox="1"/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6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sz="quarter" idx="1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</p:spPr>
        <p:txBody>
          <a:bodyPr/>
          <a:lstStyle>
            <a:lvl1pPr marL="361950" indent="-266700" algn="ctr">
              <a:buClrTx/>
              <a:buSzTx/>
              <a:buFontTx/>
              <a:buNone/>
              <a:defRPr sz="1800"/>
            </a:lvl1pPr>
            <a:lvl2pPr marL="361950" indent="209550" algn="ctr">
              <a:buClrTx/>
              <a:buSzTx/>
              <a:buFontTx/>
              <a:buNone/>
              <a:defRPr sz="1800"/>
            </a:lvl2pPr>
            <a:lvl3pPr marL="361950" indent="685800" algn="ctr">
              <a:buClrTx/>
              <a:buSzTx/>
              <a:buFontTx/>
              <a:buNone/>
              <a:defRPr sz="1800"/>
            </a:lvl3pPr>
            <a:lvl4pPr marL="361950" indent="1149350" algn="ctr">
              <a:buClrTx/>
              <a:buSzTx/>
              <a:buFontTx/>
              <a:buNone/>
              <a:defRPr sz="1800"/>
            </a:lvl4pPr>
            <a:lvl5pPr marL="361950" indent="160655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623887" y="3442096"/>
            <a:ext cx="7886701" cy="1125141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Google Shape;32;p16"/>
          <p:cNvSpPr txBox="1"/>
          <p:nvPr>
            <p:ph type="body" sz="half" idx="21"/>
          </p:nvPr>
        </p:nvSpPr>
        <p:spPr>
          <a:xfrm>
            <a:off x="4629150" y="1369219"/>
            <a:ext cx="3886200" cy="326350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sz="quarter" idx="1"/>
          </p:nvPr>
        </p:nvSpPr>
        <p:spPr>
          <a:xfrm>
            <a:off x="629841" y="1260871"/>
            <a:ext cx="3868340" cy="617935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1800"/>
            </a:lvl1pPr>
            <a:lvl2pPr marL="228600" indent="457200">
              <a:buClrTx/>
              <a:buSzTx/>
              <a:buFontTx/>
              <a:buNone/>
              <a:defRPr b="1" sz="1800"/>
            </a:lvl2pPr>
            <a:lvl3pPr marL="228600" indent="914400">
              <a:buClrTx/>
              <a:buSzTx/>
              <a:buFontTx/>
              <a:buNone/>
              <a:defRPr b="1" sz="1800"/>
            </a:lvl3pPr>
            <a:lvl4pPr marL="228600" indent="1371600">
              <a:buClrTx/>
              <a:buSzTx/>
              <a:buFontTx/>
              <a:buNone/>
              <a:defRPr b="1" sz="1800"/>
            </a:lvl4pPr>
            <a:lvl5pPr marL="228600" indent="1828800">
              <a:buClrTx/>
              <a:buSzTx/>
              <a:buFontTx/>
              <a:buNone/>
              <a:defRPr b="1"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Google Shape;39;p17"/>
          <p:cNvSpPr txBox="1"/>
          <p:nvPr>
            <p:ph type="body" sz="half" idx="21"/>
          </p:nvPr>
        </p:nvSpPr>
        <p:spPr>
          <a:xfrm>
            <a:off x="629840" y="1878806"/>
            <a:ext cx="3868341" cy="27634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0;p17"/>
          <p:cNvSpPr txBox="1"/>
          <p:nvPr>
            <p:ph type="body" sz="quarter" idx="22"/>
          </p:nvPr>
        </p:nvSpPr>
        <p:spPr>
          <a:xfrm>
            <a:off x="4629150" y="1260871"/>
            <a:ext cx="3887392" cy="617935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1800"/>
            </a:pPr>
          </a:p>
        </p:txBody>
      </p:sp>
      <p:sp>
        <p:nvSpPr>
          <p:cNvPr id="52" name="Google Shape;41;p17"/>
          <p:cNvSpPr txBox="1"/>
          <p:nvPr>
            <p:ph type="body" sz="half" idx="23"/>
          </p:nvPr>
        </p:nvSpPr>
        <p:spPr>
          <a:xfrm>
            <a:off x="4629150" y="1878806"/>
            <a:ext cx="3887392" cy="27634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1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6" name="Уровень текста 1…"/>
          <p:cNvSpPr txBox="1"/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/>
          <a:lstStyle>
            <a:lvl1pPr indent="-381000">
              <a:buSzPts val="2400"/>
              <a:defRPr sz="2400"/>
            </a:lvl1pPr>
            <a:lvl2pPr marL="966107" indent="-413657">
              <a:buSzPts val="2400"/>
              <a:defRPr sz="2400"/>
            </a:lvl2pPr>
            <a:lvl3pPr marL="1485900" indent="-457200">
              <a:buSzPts val="2400"/>
              <a:defRPr sz="2400"/>
            </a:lvl3pPr>
            <a:lvl4pPr marL="2023110" indent="-518160">
              <a:buSzPts val="2400"/>
              <a:defRPr sz="2400"/>
            </a:lvl4pPr>
            <a:lvl5pPr marL="2480310" indent="-518160">
              <a:buSzPts val="2400"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Google Shape;57;p20"/>
          <p:cNvSpPr txBox="1"/>
          <p:nvPr>
            <p:ph type="body" sz="quarter" idx="21"/>
          </p:nvPr>
        </p:nvSpPr>
        <p:spPr>
          <a:xfrm>
            <a:off x="629840" y="1543050"/>
            <a:ext cx="2949180" cy="285869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200"/>
            </a:pPr>
          </a:p>
        </p:txBody>
      </p:sp>
      <p:sp>
        <p:nvSpPr>
          <p:cNvPr id="78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6" name="Google Shape;63;p21"/>
          <p:cNvSpPr/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Уровень текста 1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200"/>
            </a:lvl1pPr>
            <a:lvl2pPr marL="228600" indent="457200">
              <a:buClrTx/>
              <a:buSzTx/>
              <a:buFontTx/>
              <a:buNone/>
              <a:defRPr sz="1200"/>
            </a:lvl2pPr>
            <a:lvl3pPr marL="228600" indent="914400">
              <a:buClrTx/>
              <a:buSzTx/>
              <a:buFontTx/>
              <a:buNone/>
              <a:defRPr sz="1200"/>
            </a:lvl3pPr>
            <a:lvl4pPr marL="228600" indent="1371600">
              <a:buClrTx/>
              <a:buSzTx/>
              <a:buFontTx/>
              <a:buNone/>
              <a:defRPr sz="1200"/>
            </a:lvl4pPr>
            <a:lvl5pPr marL="228600" indent="1828800">
              <a:buClrTx/>
              <a:buSzTx/>
              <a:buFontTx/>
              <a:buNone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318237" y="4812673"/>
            <a:ext cx="197114" cy="183024"/>
          </a:xfrm>
          <a:prstGeom prst="rect">
            <a:avLst/>
          </a:prstGeom>
          <a:ln w="12700">
            <a:miter lim="400000"/>
          </a:ln>
        </p:spPr>
        <p:txBody>
          <a:bodyPr wrap="none" lIns="34275" tIns="34275" rIns="34275" bIns="34275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175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67316" marR="0" indent="-370416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98600" marR="0" indent="-4445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9875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447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019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591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163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2735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tif"/><Relationship Id="rId7" Type="http://schemas.openxmlformats.org/officeDocument/2006/relationships/image" Target="../media/image4.tif"/><Relationship Id="rId8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96;p3" descr="Google Shape;96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024" y="2207984"/>
            <a:ext cx="1671587" cy="7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oogle Shape;97;p3" descr="Google Shape;97;p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2042" y="1267645"/>
            <a:ext cx="6858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98;p3" descr="Google Shape;98;p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2042" y="319205"/>
            <a:ext cx="508380" cy="659217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Google Shape;99;p3"/>
          <p:cNvSpPr txBox="1"/>
          <p:nvPr>
            <p:ph type="title"/>
          </p:nvPr>
        </p:nvSpPr>
        <p:spPr>
          <a:xfrm>
            <a:off x="4121644" y="1443696"/>
            <a:ext cx="4940701" cy="824700"/>
          </a:xfrm>
          <a:prstGeom prst="rect">
            <a:avLst/>
          </a:prstGeom>
        </p:spPr>
        <p:txBody>
          <a:bodyPr lIns="32725" tIns="32725" rIns="32725" bIns="32725"/>
          <a:lstStyle>
            <a:lvl1pPr>
              <a:defRPr b="1" sz="3300">
                <a:latin typeface="Sinhala Sangam MN"/>
                <a:ea typeface="Sinhala Sangam MN"/>
                <a:cs typeface="Sinhala Sangam MN"/>
                <a:sym typeface="Sinhala Sangam MN"/>
              </a:defRPr>
            </a:lvl1pPr>
          </a:lstStyle>
          <a:p>
            <a:pPr/>
            <a:r>
              <a:t>#DEFINE</a:t>
            </a:r>
          </a:p>
        </p:txBody>
      </p:sp>
      <p:sp>
        <p:nvSpPr>
          <p:cNvPr id="119" name="Google Shape;100;p3"/>
          <p:cNvSpPr txBox="1"/>
          <p:nvPr/>
        </p:nvSpPr>
        <p:spPr>
          <a:xfrm>
            <a:off x="4362050" y="914594"/>
            <a:ext cx="4459890" cy="7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50" tIns="29450" rIns="29450" bIns="29450">
            <a:spAutoFit/>
          </a:bodyPr>
          <a:lstStyle>
            <a:lvl1pPr algn="ctr"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Реверс-инжиниринг систем Engine Condition Monitoring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05;p5"/>
          <p:cNvSpPr txBox="1"/>
          <p:nvPr/>
        </p:nvSpPr>
        <p:spPr>
          <a:xfrm>
            <a:off x="335998" y="135565"/>
            <a:ext cx="585305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2" name="Google Shape;106;p5"/>
          <p:cNvSpPr txBox="1"/>
          <p:nvPr/>
        </p:nvSpPr>
        <p:spPr>
          <a:xfrm>
            <a:off x="1065774" y="235575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Проблема</a:t>
            </a:r>
          </a:p>
        </p:txBody>
      </p:sp>
      <p:sp>
        <p:nvSpPr>
          <p:cNvPr id="123" name="Google Shape;107;p5"/>
          <p:cNvSpPr txBox="1"/>
          <p:nvPr/>
        </p:nvSpPr>
        <p:spPr>
          <a:xfrm>
            <a:off x="546074" y="1331250"/>
            <a:ext cx="7021502" cy="102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Отказ производителей предоставлять доступ к </a:t>
            </a:r>
          </a:p>
          <a:p>
            <a:pPr lvl="1"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интернет-порталам оценки технического состояния двигателей из-за введённых санкций</a:t>
            </a:r>
          </a:p>
        </p:txBody>
      </p:sp>
      <p:sp>
        <p:nvSpPr>
          <p:cNvPr id="124" name="Google Shape;107;p5"/>
          <p:cNvSpPr txBox="1"/>
          <p:nvPr/>
        </p:nvSpPr>
        <p:spPr>
          <a:xfrm>
            <a:off x="546074" y="2458049"/>
            <a:ext cx="7021502" cy="74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Появляется риск возникновения технических неисправностей, которые не были заранее отслежены</a:t>
            </a:r>
          </a:p>
        </p:txBody>
      </p:sp>
      <p:sp>
        <p:nvSpPr>
          <p:cNvPr id="125" name="Google Shape;107;p5"/>
          <p:cNvSpPr txBox="1"/>
          <p:nvPr/>
        </p:nvSpPr>
        <p:spPr>
          <a:xfrm>
            <a:off x="546074" y="3418215"/>
            <a:ext cx="7021502" cy="74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Необходимо восстановить взаимосвязь параметров с датчиков и рассчитанных оценок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12;p6"/>
          <p:cNvSpPr txBox="1"/>
          <p:nvPr/>
        </p:nvSpPr>
        <p:spPr>
          <a:xfrm>
            <a:off x="335998" y="135565"/>
            <a:ext cx="585402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8" name="Google Shape;113;p6"/>
          <p:cNvSpPr txBox="1"/>
          <p:nvPr/>
        </p:nvSpPr>
        <p:spPr>
          <a:xfrm>
            <a:off x="1065774" y="235575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Решение</a:t>
            </a:r>
          </a:p>
        </p:txBody>
      </p:sp>
      <p:sp>
        <p:nvSpPr>
          <p:cNvPr id="129" name="Google Shape;114;p6"/>
          <p:cNvSpPr txBox="1"/>
          <p:nvPr/>
        </p:nvSpPr>
        <p:spPr>
          <a:xfrm>
            <a:off x="875100" y="1078356"/>
            <a:ext cx="7393800" cy="2986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187157" indent="-187157">
              <a:lnSpc>
                <a:spcPct val="150000"/>
              </a:lnSpc>
              <a:buSzPct val="100000"/>
              <a:buAutoNum type="arabicPeriod" startAt="1"/>
              <a:defRPr sz="1500"/>
            </a:pPr>
            <a:r>
              <a:t>Произвели разбиение на кластеры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 startAt="1"/>
              <a:defRPr sz="1500"/>
            </a:pPr>
            <a:r>
              <a:t>Для каждого кластера удалили пустые столбцы и заполнили ошибочные NaN медианой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 startAt="1"/>
              <a:defRPr sz="1500"/>
            </a:pPr>
            <a:r>
              <a:t>Применили OneHotEncoding к категориальным параметрам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 startAt="1"/>
              <a:defRPr sz="1500"/>
            </a:pPr>
            <a:r>
              <a:t>Создали матрицу, позволяющую разным параметрам кластеров применять разные модели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 startAt="1"/>
              <a:defRPr sz="1500"/>
            </a:pPr>
            <a:r>
              <a:t>Рассмотрели различные модели, выбрали наиболее точную</a:t>
            </a:r>
          </a:p>
          <a:p>
            <a:pPr/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19;p7"/>
          <p:cNvSpPr txBox="1"/>
          <p:nvPr/>
        </p:nvSpPr>
        <p:spPr>
          <a:xfrm>
            <a:off x="335998" y="135565"/>
            <a:ext cx="585402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2" name="Google Shape;120;p7"/>
          <p:cNvSpPr txBox="1"/>
          <p:nvPr/>
        </p:nvSpPr>
        <p:spPr>
          <a:xfrm>
            <a:off x="1065774" y="235575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План развития</a:t>
            </a:r>
          </a:p>
        </p:txBody>
      </p:sp>
      <p:sp>
        <p:nvSpPr>
          <p:cNvPr id="133" name="Google Shape;121;p7"/>
          <p:cNvSpPr txBox="1"/>
          <p:nvPr/>
        </p:nvSpPr>
        <p:spPr>
          <a:xfrm>
            <a:off x="1467774" y="943625"/>
            <a:ext cx="6769501" cy="325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br/>
            <a:r>
              <a:t>Шаг 1. Восстановить baseline значения для каждых типов двигателей</a:t>
            </a:r>
          </a:p>
          <a:p>
            <a:pPr/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Шаг 2. Определить, каким влияние оказывает параметр n1_modifier на остальные</a:t>
            </a:r>
          </a:p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Шаг 3. Подготовить данные, убрав сильно коррелирующие входные параметры в кластерах</a:t>
            </a:r>
          </a:p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Шаг 4. Восстановить формулы расчёта параметров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rcRect l="3765" t="3765" r="3765" b="3765"/>
          <a:stretch>
            <a:fillRect/>
          </a:stretch>
        </p:blipFill>
        <p:spPr>
          <a:xfrm>
            <a:off x="1170275" y="880656"/>
            <a:ext cx="2864542" cy="188774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Google Shape;126;p8"/>
          <p:cNvSpPr txBox="1"/>
          <p:nvPr/>
        </p:nvSpPr>
        <p:spPr>
          <a:xfrm>
            <a:off x="335998" y="135566"/>
            <a:ext cx="585402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7" name="Google Shape;127;p8"/>
          <p:cNvSpPr txBox="1"/>
          <p:nvPr/>
        </p:nvSpPr>
        <p:spPr>
          <a:xfrm>
            <a:off x="1065774" y="235575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Стек технологий</a:t>
            </a:r>
          </a:p>
        </p:txBody>
      </p:sp>
      <p:pic>
        <p:nvPicPr>
          <p:cNvPr id="138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9000" y="2301404"/>
            <a:ext cx="2442850" cy="1374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23853" y="1396119"/>
            <a:ext cx="2621297" cy="105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49033" y="3810737"/>
            <a:ext cx="2445934" cy="733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Изображение" descr="Изображение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7771" y="1687274"/>
            <a:ext cx="5204731" cy="2602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Изображение" descr="Изображение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72515" y="3560467"/>
            <a:ext cx="1663315" cy="640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33;p10"/>
          <p:cNvSpPr txBox="1"/>
          <p:nvPr/>
        </p:nvSpPr>
        <p:spPr>
          <a:xfrm>
            <a:off x="335998" y="135565"/>
            <a:ext cx="585402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5" name="Google Shape;134;p10"/>
          <p:cNvSpPr txBox="1"/>
          <p:nvPr/>
        </p:nvSpPr>
        <p:spPr>
          <a:xfrm>
            <a:off x="1065774" y="478581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Итог</a:t>
            </a:r>
          </a:p>
        </p:txBody>
      </p:sp>
      <p:sp>
        <p:nvSpPr>
          <p:cNvPr id="146" name="Google Shape;107;p5"/>
          <p:cNvSpPr txBox="1"/>
          <p:nvPr/>
        </p:nvSpPr>
        <p:spPr>
          <a:xfrm>
            <a:off x="1038965" y="1796434"/>
            <a:ext cx="7627119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>
              <a:defRPr sz="2200">
                <a:latin typeface="Montserrat"/>
                <a:ea typeface="Montserrat"/>
                <a:cs typeface="Montserrat"/>
                <a:sym typeface="Montserrat"/>
              </a:defRPr>
            </a:pPr>
            <a:r>
              <a:t>Модель на тестовых данных показала точность 73.8%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0;p4"/>
          <p:cNvSpPr txBox="1"/>
          <p:nvPr/>
        </p:nvSpPr>
        <p:spPr>
          <a:xfrm>
            <a:off x="335998" y="135565"/>
            <a:ext cx="585402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9" name="Google Shape;141;p4"/>
          <p:cNvSpPr txBox="1"/>
          <p:nvPr/>
        </p:nvSpPr>
        <p:spPr>
          <a:xfrm>
            <a:off x="1058831" y="103815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Команда</a:t>
            </a:r>
          </a:p>
        </p:txBody>
      </p:sp>
      <p:grpSp>
        <p:nvGrpSpPr>
          <p:cNvPr id="158" name="Сгруппировать"/>
          <p:cNvGrpSpPr/>
          <p:nvPr/>
        </p:nvGrpSpPr>
        <p:grpSpPr>
          <a:xfrm>
            <a:off x="1677706" y="1314917"/>
            <a:ext cx="5801288" cy="2053533"/>
            <a:chOff x="12699" y="25399"/>
            <a:chExt cx="5801286" cy="2053532"/>
          </a:xfrm>
        </p:grpSpPr>
        <p:pic>
          <p:nvPicPr>
            <p:cNvPr id="150" name="Изображение" descr="Изображение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46237"/>
              <a:ext cx="1086016" cy="1443788"/>
            </a:xfrm>
            <a:prstGeom prst="rect">
              <a:avLst/>
            </a:prstGeom>
            <a:effectLst/>
          </p:spPr>
        </p:pic>
        <p:sp>
          <p:nvSpPr>
            <p:cNvPr id="151" name="Михаил…"/>
            <p:cNvSpPr txBox="1"/>
            <p:nvPr/>
          </p:nvSpPr>
          <p:spPr>
            <a:xfrm>
              <a:off x="144045" y="1564844"/>
              <a:ext cx="945719" cy="496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100"/>
              </a:pPr>
              <a:r>
                <a:t>Михаил</a:t>
              </a:r>
            </a:p>
            <a:p>
              <a:pPr algn="ctr">
                <a:defRPr sz="1100"/>
              </a:pPr>
              <a:r>
                <a:t>ML specialist</a:t>
              </a:r>
            </a:p>
            <a:p>
              <a:pPr algn="ctr">
                <a:defRPr sz="1100"/>
              </a:pPr>
              <a:r>
                <a:t>ТГ: @m_zhilin</a:t>
              </a:r>
            </a:p>
          </p:txBody>
        </p:sp>
        <p:pic>
          <p:nvPicPr>
            <p:cNvPr id="152" name="Изображение" descr="Изображение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55034" y="46237"/>
              <a:ext cx="965847" cy="1443788"/>
            </a:xfrm>
            <a:prstGeom prst="rect">
              <a:avLst/>
            </a:prstGeom>
            <a:effectLst/>
          </p:spPr>
        </p:pic>
        <p:sp>
          <p:nvSpPr>
            <p:cNvPr id="153" name="Кирилл…"/>
            <p:cNvSpPr txBox="1"/>
            <p:nvPr/>
          </p:nvSpPr>
          <p:spPr>
            <a:xfrm>
              <a:off x="1445518" y="1564844"/>
              <a:ext cx="1384878" cy="496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100"/>
              </a:pPr>
              <a:r>
                <a:t>Кирилл</a:t>
              </a:r>
            </a:p>
            <a:p>
              <a:pPr algn="ctr">
                <a:defRPr sz="1100"/>
              </a:pPr>
              <a:r>
                <a:t>Data Analysis</a:t>
              </a:r>
            </a:p>
            <a:p>
              <a:pPr algn="ctr">
                <a:defRPr sz="1100"/>
              </a:pPr>
              <a:r>
                <a:t>ТГ: @KiRiLLBElNOS</a:t>
              </a:r>
            </a:p>
          </p:txBody>
        </p:sp>
        <p:pic>
          <p:nvPicPr>
            <p:cNvPr id="154" name="Изображение" descr="Изображение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091481" y="69492"/>
              <a:ext cx="1086017" cy="1431564"/>
            </a:xfrm>
            <a:prstGeom prst="rect">
              <a:avLst/>
            </a:prstGeom>
            <a:effectLst/>
          </p:spPr>
        </p:pic>
        <p:sp>
          <p:nvSpPr>
            <p:cNvPr id="155" name="Владислав…"/>
            <p:cNvSpPr txBox="1"/>
            <p:nvPr/>
          </p:nvSpPr>
          <p:spPr>
            <a:xfrm>
              <a:off x="3153484" y="1581987"/>
              <a:ext cx="962011" cy="496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100"/>
              </a:pPr>
              <a:r>
                <a:t>Владислав</a:t>
              </a:r>
            </a:p>
            <a:p>
              <a:pPr algn="ctr">
                <a:defRPr sz="1100"/>
              </a:pPr>
              <a:r>
                <a:t>Data Analysis</a:t>
              </a:r>
            </a:p>
            <a:p>
              <a:pPr algn="ctr">
                <a:defRPr sz="1100"/>
              </a:pPr>
              <a:r>
                <a:t>ТГ: @Bradvurt</a:t>
              </a:r>
            </a:p>
          </p:txBody>
        </p:sp>
        <p:pic>
          <p:nvPicPr>
            <p:cNvPr id="156" name="6GEmQEZWp7VrKT1Y-rC66oPnva4bJbawQwGMGBWJDUBWwfQhsoDdtlidFxpYz2eJeMDerVXBYD5mkYlzBaf8LzAX.jpeg" descr="6GEmQEZWp7VrKT1Y-rC66oPnva4bJbawQwGMGBWJDUBWwfQhsoDdtlidFxpYz2eJeMDerVXBYD5mkYlzBaf8LzAX.jpe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648098" y="25400"/>
              <a:ext cx="1117675" cy="1485462"/>
            </a:xfrm>
            <a:prstGeom prst="rect">
              <a:avLst/>
            </a:prstGeom>
            <a:effectLst/>
          </p:spPr>
        </p:pic>
        <p:sp>
          <p:nvSpPr>
            <p:cNvPr id="157" name="Денис…"/>
            <p:cNvSpPr txBox="1"/>
            <p:nvPr/>
          </p:nvSpPr>
          <p:spPr>
            <a:xfrm>
              <a:off x="4599885" y="1581987"/>
              <a:ext cx="1214102" cy="496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100"/>
              </a:pPr>
              <a:r>
                <a:t>Денис</a:t>
              </a:r>
            </a:p>
            <a:p>
              <a:pPr algn="ctr">
                <a:defRPr sz="1100"/>
              </a:pPr>
              <a:r>
                <a:t>Data Analysis</a:t>
              </a:r>
            </a:p>
            <a:p>
              <a:pPr algn="ctr">
                <a:defRPr sz="1100"/>
              </a:pPr>
              <a:r>
                <a:t>ТГ: @Denissimo_f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