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64" r:id="rId2"/>
    <p:sldId id="256" r:id="rId3"/>
    <p:sldId id="268" r:id="rId4"/>
    <p:sldId id="269" r:id="rId5"/>
    <p:sldId id="266" r:id="rId6"/>
    <p:sldId id="270" r:id="rId7"/>
    <p:sldId id="265" r:id="rId8"/>
    <p:sldId id="257" r:id="rId9"/>
    <p:sldId id="259" r:id="rId10"/>
    <p:sldId id="260" r:id="rId11"/>
    <p:sldId id="261" r:id="rId12"/>
    <p:sldId id="262" r:id="rId13"/>
    <p:sldId id="263" r:id="rId14"/>
    <p:sldId id="267" r:id="rId15"/>
    <p:sldId id="27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2847"/>
  </p:normalViewPr>
  <p:slideViewPr>
    <p:cSldViewPr snapToGrid="0" snapToObjects="1">
      <p:cViewPr>
        <p:scale>
          <a:sx n="90" d="100"/>
          <a:sy n="90" d="100"/>
        </p:scale>
        <p:origin x="750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7CE87-9499-D644-9D39-658681EEDA03}" type="datetimeFigureOut">
              <a:rPr kumimoji="1" lang="zh-CN" altLang="en-US" smtClean="0"/>
              <a:t>2019/10/23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39265-038A-F64A-AC79-1983EAB8A5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5753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kumimoji="1" lang="zh-CN" altLang="en-US" b="1" smtClean="0"/>
              <a:t>双亲委派模型</a:t>
            </a:r>
            <a:r>
              <a:rPr kumimoji="1" lang="zh-CN" altLang="en-US" smtClean="0"/>
              <a:t>：一个类加载器收到了类加载的请求，它首先把它委派给父类加载器去完成，每一层的类加载器都是如此，这样所有的加载请求都会被传送到顶层的启动类加载器中，只有当父加载器无法完成加载请求，子加载器才会尝试加载类</a:t>
            </a:r>
            <a:endParaRPr kumimoji="1" lang="en-US" altLang="zh-CN" smtClean="0"/>
          </a:p>
          <a:p>
            <a:pPr algn="l"/>
            <a:r>
              <a:rPr kumimoji="1" lang="zh-CN" altLang="en-US" b="1" smtClean="0"/>
              <a:t>优点</a:t>
            </a:r>
            <a:r>
              <a:rPr kumimoji="1" lang="zh-CN" altLang="en-US" smtClean="0"/>
              <a:t>：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避免类的重复加载以及保证安全</a:t>
            </a:r>
            <a:endParaRPr kumimoji="1" lang="en-US" altLang="zh-CN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2810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mtClean="0"/>
              <a:t>1.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局部变量表存放了编译期可知的基本数据类型</a:t>
            </a:r>
            <a:r>
              <a:rPr kumimoji="1" lang="en-US" altLang="zh-CN" sz="1200" b="0" i="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/byte/char/short/</a:t>
            </a:r>
            <a:r>
              <a:rPr kumimoji="1" lang="en-US" altLang="zh-CN" sz="1200" b="0" i="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/float/long/double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以及已用类型；其中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类型的数据会占用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个变量空间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(slot)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。局部变量表所需的内存空间在编译期间完成分配，当进入一个方法时，这个方法需要在帧中分配多大的局部变量空间是确定的，在方法运行期间不会改变局部变量表的大小</a:t>
            </a:r>
            <a:endParaRPr kumimoji="1" lang="en-US" altLang="zh-CN" sz="1200" b="0" i="0" kern="1200" baseline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堆的任务：存放对象实例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8827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b="1" smtClean="0"/>
              <a:t>工作内存、主内存交互操作：</a:t>
            </a:r>
            <a:r>
              <a:rPr kumimoji="1" lang="zh-CN" altLang="en-US" smtClean="0"/>
              <a:t>一个变量如何从主内存</a:t>
            </a:r>
            <a:r>
              <a:rPr kumimoji="1" lang="en-US" altLang="zh-CN" smtClean="0"/>
              <a:t>copy</a:t>
            </a:r>
            <a:r>
              <a:rPr kumimoji="1" lang="zh-CN" altLang="en-US" smtClean="0"/>
              <a:t>到工作内存、如何从工作内存同步回主内存，</a:t>
            </a:r>
            <a:r>
              <a:rPr kumimoji="1" lang="en-US" altLang="zh-CN" smtClean="0"/>
              <a:t>java</a:t>
            </a:r>
            <a:r>
              <a:rPr kumimoji="1" lang="zh-CN" altLang="en-US" smtClean="0"/>
              <a:t>内存模型定义了</a:t>
            </a:r>
            <a:r>
              <a:rPr kumimoji="1" lang="en-US" altLang="zh-CN" smtClean="0"/>
              <a:t>8</a:t>
            </a:r>
            <a:r>
              <a:rPr kumimoji="1" lang="zh-CN" altLang="en-US" smtClean="0"/>
              <a:t>种操作指令来完成</a:t>
            </a:r>
            <a:endParaRPr kumimoji="1" lang="en-US" altLang="zh-CN" smtClean="0"/>
          </a:p>
          <a:p>
            <a:r>
              <a:rPr kumimoji="1" lang="en-US" altLang="zh-CN" smtClean="0"/>
              <a:t>Lock</a:t>
            </a:r>
            <a:r>
              <a:rPr kumimoji="1" lang="zh-CN" altLang="en-US" smtClean="0"/>
              <a:t>：主内存，把变量标识为一条线程独占的状态</a:t>
            </a:r>
            <a:endParaRPr kumimoji="1" lang="en-US" altLang="zh-CN" smtClean="0"/>
          </a:p>
          <a:p>
            <a:r>
              <a:rPr kumimoji="1" lang="en-US" altLang="zh-CN" smtClean="0"/>
              <a:t>Unlock:</a:t>
            </a:r>
            <a:r>
              <a:rPr kumimoji="1" lang="zh-CN" altLang="en-US" smtClean="0"/>
              <a:t>主内存，把一个处于锁定状态的变量释放出来，释放后的变量才可以被其它线程锁定</a:t>
            </a:r>
            <a:endParaRPr kumimoji="1" lang="en-US" altLang="zh-CN" smtClean="0"/>
          </a:p>
          <a:p>
            <a:r>
              <a:rPr kumimoji="1" lang="en-US" altLang="zh-CN" smtClean="0"/>
              <a:t>Read</a:t>
            </a:r>
            <a:r>
              <a:rPr kumimoji="1" lang="zh-CN" altLang="en-US" smtClean="0"/>
              <a:t>：主内存，把一个变量的值从主内存传输到工作内存</a:t>
            </a:r>
            <a:endParaRPr kumimoji="1" lang="en-US" altLang="zh-CN" smtClean="0"/>
          </a:p>
          <a:p>
            <a:r>
              <a:rPr kumimoji="1" lang="en-US" altLang="zh-CN" smtClean="0"/>
              <a:t>Load:</a:t>
            </a:r>
            <a:r>
              <a:rPr kumimoji="1" lang="zh-CN" altLang="en-US" smtClean="0"/>
              <a:t>工作内存，把</a:t>
            </a:r>
            <a:r>
              <a:rPr kumimoji="1" lang="en-US" altLang="zh-CN" smtClean="0"/>
              <a:t>read</a:t>
            </a:r>
            <a:r>
              <a:rPr kumimoji="1" lang="zh-CN" altLang="en-US" smtClean="0"/>
              <a:t>到主内存的值放入工作内存变量副本中</a:t>
            </a:r>
            <a:endParaRPr kumimoji="1" lang="en-US" altLang="zh-CN" smtClean="0"/>
          </a:p>
          <a:p>
            <a:r>
              <a:rPr kumimoji="1" lang="en-US" altLang="zh-CN" smtClean="0"/>
              <a:t>Use</a:t>
            </a:r>
            <a:r>
              <a:rPr kumimoji="1" lang="zh-CN" altLang="en-US" smtClean="0"/>
              <a:t>：工作内存，把变量值传给执行引擎，当</a:t>
            </a:r>
            <a:r>
              <a:rPr kumimoji="1" lang="en-US" altLang="zh-CN" err="1" smtClean="0"/>
              <a:t>jvm</a:t>
            </a:r>
            <a:r>
              <a:rPr kumimoji="1" lang="zh-CN" altLang="en-US" smtClean="0"/>
              <a:t>遇到需要使用到变量的值的字节码指令时执行这个操作</a:t>
            </a:r>
            <a:endParaRPr kumimoji="1" lang="en-US" altLang="zh-CN" smtClean="0"/>
          </a:p>
          <a:p>
            <a:r>
              <a:rPr kumimoji="1" lang="en-US" altLang="zh-CN" smtClean="0"/>
              <a:t>Assign(</a:t>
            </a:r>
            <a:r>
              <a:rPr kumimoji="1" lang="zh-CN" altLang="en-US" smtClean="0"/>
              <a:t>赋值</a:t>
            </a:r>
            <a:r>
              <a:rPr kumimoji="1" lang="en-US" altLang="zh-CN" smtClean="0"/>
              <a:t>)</a:t>
            </a:r>
            <a:r>
              <a:rPr kumimoji="1" lang="zh-CN" altLang="en-US" smtClean="0"/>
              <a:t>：工作内存，把执行引擎接收到的值赋给工作内存的变量</a:t>
            </a:r>
            <a:endParaRPr kumimoji="1" lang="en-US" altLang="zh-CN" smtClean="0"/>
          </a:p>
          <a:p>
            <a:r>
              <a:rPr kumimoji="1" lang="en-US" altLang="zh-CN" smtClean="0"/>
              <a:t>Store</a:t>
            </a:r>
            <a:r>
              <a:rPr kumimoji="1" lang="zh-CN" altLang="en-US" smtClean="0"/>
              <a:t>：工作内存，把工作内存值传给主内存</a:t>
            </a:r>
            <a:endParaRPr kumimoji="1" lang="en-US" altLang="zh-CN" smtClean="0"/>
          </a:p>
          <a:p>
            <a:r>
              <a:rPr kumimoji="1" lang="en-US" altLang="zh-CN" smtClean="0"/>
              <a:t>Write</a:t>
            </a:r>
            <a:r>
              <a:rPr kumimoji="1" lang="zh-CN" altLang="en-US" smtClean="0"/>
              <a:t>：主内存，把工作内存中得到的值放入主内存</a:t>
            </a:r>
            <a:endParaRPr kumimoji="1" lang="en-US" altLang="zh-CN" smtClean="0"/>
          </a:p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5953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数据总是从缓冲区写入通道，并从通道读取到缓冲区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从通道读取：创建一个缓冲区，然后请求通道读取数据</a:t>
            </a:r>
            <a:b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通道写入：创建一个缓冲区，填充数据，并要求通道写入数据</a:t>
            </a:r>
            <a:endParaRPr kumimoji="1" lang="en-US" altLang="zh-CN" sz="120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zh-CN" altLang="en-US" sz="1200" smtClean="0"/>
          </a:p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9694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2019/10/23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1275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2019/10/23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79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2019/10/23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41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2019/10/23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99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2019/10/23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670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2019/10/23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42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2019/10/23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547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2019/10/23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513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2019/10/23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5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2019/10/23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2019/10/23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049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7BEE9-4014-F74B-8041-D28506CB9C48}" type="datetimeFigureOut">
              <a:rPr kumimoji="1" lang="zh-CN" altLang="en-US" smtClean="0"/>
              <a:t>2019/10/23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505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00584" y="1758176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执行引擎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6460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类加载器子系统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52948" y="527825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JVM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52948" y="1747025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运行时数据区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>
            <a:off x="6144324" y="1048215"/>
            <a:ext cx="0" cy="56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H="1">
            <a:off x="4059044" y="1063934"/>
            <a:ext cx="1906863" cy="55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6322742" y="1062153"/>
            <a:ext cx="1929160" cy="55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641396" y="1345503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class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loader</a:t>
            </a:r>
            <a:endParaRPr kumimoji="1" lang="zh-CN" altLang="en-US" sz="1200"/>
          </a:p>
        </p:txBody>
      </p:sp>
      <p:sp>
        <p:nvSpPr>
          <p:cNvPr id="18" name="矩形 17"/>
          <p:cNvSpPr/>
          <p:nvPr/>
        </p:nvSpPr>
        <p:spPr>
          <a:xfrm>
            <a:off x="1730869" y="3108403"/>
            <a:ext cx="3139789" cy="1077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1.Bootstrap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启动类加载器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2.Extension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扩展类加载器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>
                <a:solidFill>
                  <a:schemeClr val="tx1"/>
                </a:solidFill>
              </a:rPr>
              <a:t>3</a:t>
            </a:r>
            <a:r>
              <a:rPr kumimoji="1" lang="en-US" altLang="zh-CN" sz="1200" smtClean="0">
                <a:solidFill>
                  <a:schemeClr val="tx1"/>
                </a:solidFill>
              </a:rPr>
              <a:t>.Application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应用程序类加载器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4.Customer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自定义类加载器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2" name="直线箭头连接符 21"/>
          <p:cNvCxnSpPr/>
          <p:nvPr/>
        </p:nvCxnSpPr>
        <p:spPr>
          <a:xfrm>
            <a:off x="3207836" y="2274849"/>
            <a:ext cx="0" cy="758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9091960" y="2215375"/>
            <a:ext cx="0" cy="80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730869" y="4821300"/>
            <a:ext cx="3123631" cy="1256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smtClean="0">
                <a:solidFill>
                  <a:schemeClr val="tx1"/>
                </a:solidFill>
              </a:rPr>
              <a:t> 加载：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smtClean="0">
                <a:solidFill>
                  <a:schemeClr val="tx1"/>
                </a:solidFill>
              </a:rPr>
              <a:t> 连接：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zh-CN" altLang="en-US" sz="1200" smtClean="0">
                <a:solidFill>
                  <a:schemeClr val="tx1"/>
                </a:solidFill>
              </a:rPr>
              <a:t>        验证：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zh-CN" altLang="en-US" sz="1200" smtClean="0">
                <a:solidFill>
                  <a:schemeClr val="tx1"/>
                </a:solidFill>
              </a:rPr>
              <a:t>        准备：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zh-CN" altLang="en-US" sz="1200">
                <a:solidFill>
                  <a:schemeClr val="tx1"/>
                </a:solidFill>
              </a:rPr>
              <a:t> </a:t>
            </a:r>
            <a:r>
              <a:rPr kumimoji="1" lang="zh-CN" altLang="en-US" sz="1200" smtClean="0">
                <a:solidFill>
                  <a:schemeClr val="tx1"/>
                </a:solidFill>
              </a:rPr>
              <a:t>       解析：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3.</a:t>
            </a:r>
            <a:r>
              <a:rPr kumimoji="1" lang="zh-CN" altLang="en-US" sz="1200" smtClean="0">
                <a:solidFill>
                  <a:schemeClr val="tx1"/>
                </a:solidFill>
              </a:rPr>
              <a:t> 初始化：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7" name="直线箭头连接符 16"/>
          <p:cNvCxnSpPr/>
          <p:nvPr/>
        </p:nvCxnSpPr>
        <p:spPr>
          <a:xfrm>
            <a:off x="3207836" y="4202153"/>
            <a:ext cx="0" cy="60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12234" y="156117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JVM</a:t>
            </a:r>
            <a:r>
              <a:rPr kumimoji="1" lang="zh-CN" altLang="en-US" sz="1200" smtClean="0"/>
              <a:t>系统：</a:t>
            </a:r>
            <a:endParaRPr kumimoji="1" lang="zh-CN" altLang="en-US" sz="1200"/>
          </a:p>
        </p:txBody>
      </p:sp>
      <p:sp>
        <p:nvSpPr>
          <p:cNvPr id="23" name="矩形 22"/>
          <p:cNvSpPr/>
          <p:nvPr/>
        </p:nvSpPr>
        <p:spPr>
          <a:xfrm>
            <a:off x="7496199" y="3124201"/>
            <a:ext cx="3191522" cy="1077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smtClean="0">
                <a:solidFill>
                  <a:schemeClr val="tx1"/>
                </a:solidFill>
              </a:rPr>
              <a:t>最多有</a:t>
            </a:r>
            <a:r>
              <a:rPr kumimoji="1" lang="en-US" altLang="zh-CN" sz="1200" smtClean="0">
                <a:solidFill>
                  <a:schemeClr val="tx1"/>
                </a:solidFill>
              </a:rPr>
              <a:t>256</a:t>
            </a:r>
            <a:r>
              <a:rPr kumimoji="1" lang="zh-CN" altLang="en-US" sz="1200" smtClean="0">
                <a:solidFill>
                  <a:schemeClr val="tx1"/>
                </a:solidFill>
              </a:rPr>
              <a:t>条指令，</a:t>
            </a:r>
            <a:r>
              <a:rPr kumimoji="1" lang="en-US" altLang="zh-CN" sz="1200" err="1" smtClean="0">
                <a:solidFill>
                  <a:schemeClr val="tx1"/>
                </a:solidFill>
              </a:rPr>
              <a:t>jvm</a:t>
            </a:r>
            <a:r>
              <a:rPr kumimoji="1" lang="zh-CN" altLang="en-US" sz="1200" smtClean="0">
                <a:solidFill>
                  <a:schemeClr val="tx1"/>
                </a:solidFill>
              </a:rPr>
              <a:t>已经实现</a:t>
            </a:r>
            <a:r>
              <a:rPr kumimoji="1" lang="en-US" altLang="zh-CN" sz="1200" smtClean="0">
                <a:solidFill>
                  <a:schemeClr val="tx1"/>
                </a:solidFill>
              </a:rPr>
              <a:t>205</a:t>
            </a:r>
            <a:r>
              <a:rPr kumimoji="1" lang="zh-CN" altLang="en-US" sz="1200" smtClean="0">
                <a:solidFill>
                  <a:schemeClr val="tx1"/>
                </a:solidFill>
              </a:rPr>
              <a:t>条指令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smtClean="0">
                <a:solidFill>
                  <a:schemeClr val="tx1"/>
                </a:solidFill>
              </a:rPr>
              <a:t>指令分为</a:t>
            </a:r>
            <a:r>
              <a:rPr kumimoji="1" lang="en-US" altLang="zh-CN" sz="1200" smtClean="0">
                <a:solidFill>
                  <a:schemeClr val="tx1"/>
                </a:solidFill>
              </a:rPr>
              <a:t>11</a:t>
            </a:r>
            <a:r>
              <a:rPr kumimoji="1" lang="zh-CN" altLang="en-US" sz="1200" smtClean="0">
                <a:solidFill>
                  <a:schemeClr val="tx1"/>
                </a:solidFill>
              </a:rPr>
              <a:t>类：常量指令、加载和存储指令、操作数栈指令、运算指令、</a:t>
            </a:r>
            <a:r>
              <a:rPr kumimoji="1" lang="zh-CN" altLang="en-US" sz="1200">
                <a:solidFill>
                  <a:schemeClr val="tx1"/>
                </a:solidFill>
              </a:rPr>
              <a:t>引用指令、</a:t>
            </a:r>
            <a:r>
              <a:rPr kumimoji="1" lang="zh-CN" altLang="en-US" sz="1200" smtClean="0">
                <a:solidFill>
                  <a:schemeClr val="tx1"/>
                </a:solidFill>
              </a:rPr>
              <a:t>转换指令、比较指令、控制指令、扩展指令、保留指令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29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90307" y="3487479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063562" y="3487479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64912" y="1045535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664583" y="371048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事件源</a:t>
            </a:r>
            <a:endParaRPr kumimoji="1"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5039188" y="126854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监听器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7537838" y="370680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事件对象</a:t>
            </a:r>
            <a:endParaRPr kumimoji="1" lang="zh-CN" altLang="en-US" sz="1200"/>
          </a:p>
        </p:txBody>
      </p:sp>
      <p:cxnSp>
        <p:nvCxnSpPr>
          <p:cNvPr id="12" name="直线箭头连接符 11"/>
          <p:cNvCxnSpPr>
            <a:endCxn id="4" idx="0"/>
          </p:cNvCxnSpPr>
          <p:nvPr/>
        </p:nvCxnSpPr>
        <p:spPr>
          <a:xfrm flipH="1">
            <a:off x="2987749" y="1768549"/>
            <a:ext cx="1807535" cy="171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 rot="19007122">
            <a:off x="2977115" y="2436350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监听器注册到事件源</a:t>
            </a:r>
            <a:endParaRPr kumimoji="1" lang="zh-CN" altLang="en-US" sz="1200"/>
          </a:p>
        </p:txBody>
      </p:sp>
      <p:cxnSp>
        <p:nvCxnSpPr>
          <p:cNvPr id="15" name="直线箭头连接符 14"/>
          <p:cNvCxnSpPr>
            <a:stCxn id="4" idx="3"/>
            <a:endCxn id="6" idx="1"/>
          </p:cNvCxnSpPr>
          <p:nvPr/>
        </p:nvCxnSpPr>
        <p:spPr>
          <a:xfrm>
            <a:off x="3785191" y="3848986"/>
            <a:ext cx="3278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639546" y="3568304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事件对象封装事件源</a:t>
            </a:r>
            <a:endParaRPr kumimoji="1" lang="zh-CN" altLang="en-US" sz="1200"/>
          </a:p>
        </p:txBody>
      </p:sp>
      <p:cxnSp>
        <p:nvCxnSpPr>
          <p:cNvPr id="18" name="直线箭头连接符 17"/>
          <p:cNvCxnSpPr>
            <a:stCxn id="6" idx="0"/>
          </p:cNvCxnSpPr>
          <p:nvPr/>
        </p:nvCxnSpPr>
        <p:spPr>
          <a:xfrm flipH="1" flipV="1">
            <a:off x="5869172" y="1768549"/>
            <a:ext cx="1991832" cy="171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 rot="2490283">
            <a:off x="5996758" y="2477388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事件对象作为监听器方法的参数</a:t>
            </a:r>
            <a:endParaRPr kumimoji="1" lang="zh-CN" altLang="en-US" sz="1200"/>
          </a:p>
        </p:txBody>
      </p:sp>
      <p:sp>
        <p:nvSpPr>
          <p:cNvPr id="2" name="文本框 1"/>
          <p:cNvSpPr txBox="1"/>
          <p:nvPr/>
        </p:nvSpPr>
        <p:spPr>
          <a:xfrm>
            <a:off x="2297151" y="4484785"/>
            <a:ext cx="244329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DoorSource</a:t>
            </a:r>
            <a:endParaRPr kumimoji="1" lang="en-US" altLang="zh-CN" sz="1400" smtClean="0"/>
          </a:p>
          <a:p>
            <a:endParaRPr kumimoji="1" lang="en-US" altLang="zh-CN" sz="1400"/>
          </a:p>
          <a:p>
            <a:r>
              <a:rPr kumimoji="1" lang="zh-CN" altLang="en-US" sz="1400" smtClean="0"/>
              <a:t>    </a:t>
            </a:r>
            <a:r>
              <a:rPr kumimoji="1" lang="zh-CN" altLang="en-US" sz="1400"/>
              <a:t> </a:t>
            </a:r>
            <a:r>
              <a:rPr kumimoji="1" lang="en-US" altLang="zh-CN" sz="1400" err="1" smtClean="0"/>
              <a:t>DoorListener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doorListener</a:t>
            </a:r>
            <a:endParaRPr kumimoji="1" lang="en-US" altLang="zh-CN" sz="1400"/>
          </a:p>
          <a:p>
            <a:endParaRPr kumimoji="1" lang="en-US" altLang="zh-CN" sz="1400"/>
          </a:p>
          <a:p>
            <a:r>
              <a:rPr kumimoji="1" lang="zh-CN" altLang="en-US" sz="1400" smtClean="0"/>
              <a:t>     </a:t>
            </a:r>
            <a:r>
              <a:rPr kumimoji="1" lang="en-US" altLang="zh-CN" sz="1400" err="1" smtClean="0"/>
              <a:t>registerDoorListener</a:t>
            </a:r>
            <a:r>
              <a:rPr kumimoji="1" lang="en-US" altLang="zh-CN" sz="1400" smtClean="0"/>
              <a:t>()</a:t>
            </a:r>
          </a:p>
          <a:p>
            <a:endParaRPr kumimoji="1" lang="en-US" altLang="zh-CN" sz="1400" smtClean="0"/>
          </a:p>
          <a:p>
            <a:r>
              <a:rPr kumimoji="1" lang="zh-CN" altLang="en-US" sz="1400" smtClean="0"/>
              <a:t>    </a:t>
            </a:r>
            <a:r>
              <a:rPr kumimoji="1" lang="en-US" altLang="zh-CN" sz="1400" err="1" smtClean="0"/>
              <a:t>openDoor</a:t>
            </a:r>
            <a:r>
              <a:rPr kumimoji="1" lang="en-US" altLang="zh-CN" sz="1400" smtClean="0"/>
              <a:t>()</a:t>
            </a:r>
          </a:p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  </a:t>
            </a:r>
            <a:r>
              <a:rPr kumimoji="1" lang="en-US" altLang="zh-CN" sz="1400" err="1" smtClean="0"/>
              <a:t>closeDoor</a:t>
            </a:r>
            <a:r>
              <a:rPr kumimoji="1" lang="en-US" altLang="zh-CN" sz="1400" smtClean="0"/>
              <a:t>()</a:t>
            </a:r>
            <a:endParaRPr kumimoji="1" lang="zh-CN" altLang="en-US" sz="1400"/>
          </a:p>
        </p:txBody>
      </p:sp>
      <p:sp>
        <p:nvSpPr>
          <p:cNvPr id="21" name="文本框 20"/>
          <p:cNvSpPr txBox="1"/>
          <p:nvPr/>
        </p:nvSpPr>
        <p:spPr>
          <a:xfrm>
            <a:off x="7166309" y="4367062"/>
            <a:ext cx="22525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DoorEvent</a:t>
            </a:r>
            <a:endParaRPr kumimoji="1" lang="en-US" altLang="zh-CN" sz="1400" smtClean="0"/>
          </a:p>
          <a:p>
            <a:endParaRPr kumimoji="1" lang="en-US" altLang="zh-CN" sz="1400"/>
          </a:p>
          <a:p>
            <a:r>
              <a:rPr kumimoji="1" lang="zh-CN" altLang="en-US" sz="1400" smtClean="0"/>
              <a:t>    </a:t>
            </a:r>
            <a:r>
              <a:rPr kumimoji="1" lang="en-US" altLang="zh-CN" sz="1400" err="1" smtClean="0"/>
              <a:t>DoorSource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doorSource</a:t>
            </a:r>
            <a:endParaRPr kumimoji="1" lang="en-US" altLang="zh-CN" sz="1400"/>
          </a:p>
          <a:p>
            <a:endParaRPr kumimoji="1" lang="zh-CN" altLang="en-US" sz="1400"/>
          </a:p>
        </p:txBody>
      </p:sp>
      <p:sp>
        <p:nvSpPr>
          <p:cNvPr id="22" name="文本框 21"/>
          <p:cNvSpPr txBox="1"/>
          <p:nvPr/>
        </p:nvSpPr>
        <p:spPr>
          <a:xfrm>
            <a:off x="6198649" y="607295"/>
            <a:ext cx="35317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DoorListener</a:t>
            </a:r>
            <a:endParaRPr kumimoji="1" lang="en-US" altLang="zh-CN" sz="1400" smtClean="0"/>
          </a:p>
          <a:p>
            <a:endParaRPr kumimoji="1" lang="en-US" altLang="zh-CN" sz="1400" smtClean="0"/>
          </a:p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  </a:t>
            </a:r>
            <a:r>
              <a:rPr kumimoji="1" lang="en-US" altLang="zh-CN" sz="1400" err="1" smtClean="0"/>
              <a:t>openDoorListener</a:t>
            </a:r>
            <a:r>
              <a:rPr kumimoji="1" lang="en-US" altLang="zh-CN" sz="1400" smtClean="0"/>
              <a:t>(</a:t>
            </a:r>
            <a:r>
              <a:rPr kumimoji="1" lang="en-US" altLang="zh-CN" sz="1400" err="1" smtClean="0"/>
              <a:t>DoorEvent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doorEvent</a:t>
            </a:r>
            <a:r>
              <a:rPr kumimoji="1" lang="en-US" altLang="zh-CN" sz="1400" smtClean="0"/>
              <a:t>)</a:t>
            </a:r>
          </a:p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  </a:t>
            </a:r>
            <a:r>
              <a:rPr kumimoji="1" lang="en-US" altLang="zh-CN" sz="1400" err="1" smtClean="0"/>
              <a:t>closeDoorListener</a:t>
            </a:r>
            <a:r>
              <a:rPr kumimoji="1" lang="en-US" altLang="zh-CN" sz="1400" smtClean="0"/>
              <a:t>(</a:t>
            </a:r>
            <a:r>
              <a:rPr kumimoji="1" lang="en-US" altLang="zh-CN" sz="1400" err="1"/>
              <a:t>DoorEvent</a:t>
            </a:r>
            <a:r>
              <a:rPr kumimoji="1" lang="zh-CN" altLang="en-US" sz="1400"/>
              <a:t> </a:t>
            </a:r>
            <a:r>
              <a:rPr kumimoji="1" lang="en-US" altLang="zh-CN" sz="1400" err="1"/>
              <a:t>doorEvent</a:t>
            </a:r>
            <a:r>
              <a:rPr kumimoji="1" lang="en-US" altLang="zh-CN" sz="1400" smtClean="0"/>
              <a:t>)</a:t>
            </a:r>
            <a:endParaRPr kumimoji="1"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11633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6328" y="1164693"/>
            <a:ext cx="847751" cy="871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356327" y="2856782"/>
            <a:ext cx="847751" cy="871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罐形 5"/>
          <p:cNvSpPr/>
          <p:nvPr/>
        </p:nvSpPr>
        <p:spPr>
          <a:xfrm rot="5400000">
            <a:off x="2816185" y="1193689"/>
            <a:ext cx="1566213" cy="258770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46298" y="595423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NIO</a:t>
            </a:r>
            <a:r>
              <a:rPr kumimoji="1" lang="zh-CN" altLang="en-US" smtClean="0"/>
              <a:t>图解：</a:t>
            </a:r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389781" y="1457135"/>
            <a:ext cx="92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smtClean="0"/>
              <a:t>缓冲区</a:t>
            </a:r>
            <a:r>
              <a:rPr kumimoji="1" lang="en-US" altLang="zh-CN" sz="1200" smtClean="0"/>
              <a:t>(buffer)</a:t>
            </a:r>
            <a:endParaRPr kumimoji="1" lang="zh-CN" altLang="en-US" sz="1200"/>
          </a:p>
        </p:txBody>
      </p:sp>
      <p:sp>
        <p:nvSpPr>
          <p:cNvPr id="13" name="文本框 12"/>
          <p:cNvSpPr txBox="1"/>
          <p:nvPr/>
        </p:nvSpPr>
        <p:spPr>
          <a:xfrm>
            <a:off x="6458643" y="3090229"/>
            <a:ext cx="92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smtClean="0"/>
              <a:t>缓冲区</a:t>
            </a:r>
            <a:r>
              <a:rPr kumimoji="1" lang="en-US" altLang="zh-CN" sz="1200" smtClean="0"/>
              <a:t>(buffer)</a:t>
            </a:r>
            <a:endParaRPr kumimoji="1" lang="zh-CN" altLang="en-US" sz="1200"/>
          </a:p>
        </p:txBody>
      </p:sp>
      <p:sp>
        <p:nvSpPr>
          <p:cNvPr id="19" name="文本框 18"/>
          <p:cNvSpPr txBox="1"/>
          <p:nvPr/>
        </p:nvSpPr>
        <p:spPr>
          <a:xfrm>
            <a:off x="946298" y="5266138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选择器：监视通道中的数据达到、连接打开等情况</a:t>
            </a:r>
            <a:endParaRPr kumimoji="1" lang="en-US" altLang="zh-CN" sz="1200" smtClean="0"/>
          </a:p>
          <a:p>
            <a:r>
              <a:rPr kumimoji="1" lang="zh-CN" altLang="en-US" sz="1200" smtClean="0"/>
              <a:t>非阻塞</a:t>
            </a:r>
            <a:r>
              <a:rPr kumimoji="1" lang="en-US" altLang="zh-CN" sz="1200" smtClean="0"/>
              <a:t>I/O</a:t>
            </a:r>
            <a:r>
              <a:rPr kumimoji="1" lang="zh-CN" altLang="en-US" sz="1200" smtClean="0"/>
              <a:t>：返回任何可用的数据</a:t>
            </a:r>
            <a:endParaRPr kumimoji="1" lang="zh-CN" altLang="en-US" sz="1200"/>
          </a:p>
        </p:txBody>
      </p:sp>
      <p:cxnSp>
        <p:nvCxnSpPr>
          <p:cNvPr id="23" name="直线箭头连接符 22"/>
          <p:cNvCxnSpPr/>
          <p:nvPr/>
        </p:nvCxnSpPr>
        <p:spPr>
          <a:xfrm flipV="1">
            <a:off x="2451711" y="4770027"/>
            <a:ext cx="367990" cy="496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 flipH="1" flipV="1">
            <a:off x="5126215" y="2856782"/>
            <a:ext cx="873142" cy="484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110838" y="1648500"/>
            <a:ext cx="800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smtClean="0"/>
              <a:t>数据读取</a:t>
            </a:r>
            <a:endParaRPr kumimoji="1" lang="zh-CN" altLang="en-US" sz="1200"/>
          </a:p>
        </p:txBody>
      </p:sp>
      <p:sp>
        <p:nvSpPr>
          <p:cNvPr id="28" name="文本框 27"/>
          <p:cNvSpPr txBox="1"/>
          <p:nvPr/>
        </p:nvSpPr>
        <p:spPr>
          <a:xfrm>
            <a:off x="5162676" y="320631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数据写入</a:t>
            </a:r>
            <a:endParaRPr kumimoji="1" lang="zh-CN" altLang="en-US" sz="1200"/>
          </a:p>
        </p:txBody>
      </p:sp>
      <p:sp>
        <p:nvSpPr>
          <p:cNvPr id="31" name="罐形 30"/>
          <p:cNvSpPr/>
          <p:nvPr/>
        </p:nvSpPr>
        <p:spPr>
          <a:xfrm>
            <a:off x="857011" y="2237424"/>
            <a:ext cx="1302938" cy="6579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/>
              <a:t>disk</a:t>
            </a:r>
            <a:endParaRPr kumimoji="1" lang="zh-CN" altLang="en-US" sz="1400"/>
          </a:p>
        </p:txBody>
      </p:sp>
      <p:cxnSp>
        <p:nvCxnSpPr>
          <p:cNvPr id="33" name="直线箭头连接符 32"/>
          <p:cNvCxnSpPr/>
          <p:nvPr/>
        </p:nvCxnSpPr>
        <p:spPr>
          <a:xfrm flipV="1">
            <a:off x="5126215" y="1704436"/>
            <a:ext cx="973356" cy="442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/>
          <p:nvPr/>
        </p:nvCxnSpPr>
        <p:spPr>
          <a:xfrm>
            <a:off x="7414137" y="1687967"/>
            <a:ext cx="1240767" cy="647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/>
          <p:nvPr/>
        </p:nvCxnSpPr>
        <p:spPr>
          <a:xfrm flipH="1">
            <a:off x="7339779" y="2669720"/>
            <a:ext cx="1315125" cy="719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184070" y="6209328"/>
            <a:ext cx="28023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在传统</a:t>
            </a:r>
            <a:r>
              <a:rPr kumimoji="1" lang="en-US" altLang="zh-CN" sz="1200" smtClean="0"/>
              <a:t>IO</a:t>
            </a:r>
            <a:r>
              <a:rPr kumimoji="1" lang="zh-CN" altLang="en-US" sz="1200" smtClean="0"/>
              <a:t>中，直接使用字符流、字节流</a:t>
            </a:r>
            <a:endParaRPr kumimoji="1" lang="zh-CN" altLang="en-US" sz="1200"/>
          </a:p>
        </p:txBody>
      </p:sp>
      <p:sp>
        <p:nvSpPr>
          <p:cNvPr id="46" name="矩形 45"/>
          <p:cNvSpPr/>
          <p:nvPr/>
        </p:nvSpPr>
        <p:spPr>
          <a:xfrm>
            <a:off x="8868668" y="1943829"/>
            <a:ext cx="1382751" cy="993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8945932" y="2326994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Java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program</a:t>
            </a:r>
            <a:endParaRPr kumimoji="1" lang="zh-CN" altLang="en-US" sz="1400"/>
          </a:p>
        </p:txBody>
      </p:sp>
      <p:sp>
        <p:nvSpPr>
          <p:cNvPr id="50" name="文本框 49"/>
          <p:cNvSpPr txBox="1"/>
          <p:nvPr/>
        </p:nvSpPr>
        <p:spPr>
          <a:xfrm>
            <a:off x="8119177" y="180533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读取</a:t>
            </a:r>
            <a:endParaRPr kumimoji="1" lang="zh-CN" altLang="en-US" sz="1200"/>
          </a:p>
        </p:txBody>
      </p:sp>
      <p:sp>
        <p:nvSpPr>
          <p:cNvPr id="51" name="文本框 50"/>
          <p:cNvSpPr txBox="1"/>
          <p:nvPr/>
        </p:nvSpPr>
        <p:spPr>
          <a:xfrm>
            <a:off x="8005958" y="302899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写入</a:t>
            </a:r>
            <a:endParaRPr kumimoji="1" lang="zh-CN" altLang="en-US" sz="1200"/>
          </a:p>
        </p:txBody>
      </p:sp>
      <p:sp>
        <p:nvSpPr>
          <p:cNvPr id="52" name="文本框 51"/>
          <p:cNvSpPr txBox="1"/>
          <p:nvPr/>
        </p:nvSpPr>
        <p:spPr>
          <a:xfrm>
            <a:off x="2731402" y="4457399"/>
            <a:ext cx="1095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通道</a:t>
            </a:r>
            <a:r>
              <a:rPr kumimoji="1" lang="en-US" altLang="zh-CN" sz="1200" smtClean="0"/>
              <a:t>(channel)</a:t>
            </a:r>
            <a:endParaRPr kumimoji="1" lang="zh-CN" altLang="en-US" sz="1200"/>
          </a:p>
        </p:txBody>
      </p:sp>
      <p:cxnSp>
        <p:nvCxnSpPr>
          <p:cNvPr id="58" name="直线箭头连接符 57"/>
          <p:cNvCxnSpPr/>
          <p:nvPr/>
        </p:nvCxnSpPr>
        <p:spPr>
          <a:xfrm>
            <a:off x="2912636" y="2237424"/>
            <a:ext cx="1269071" cy="0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/>
          <p:nvPr/>
        </p:nvCxnSpPr>
        <p:spPr>
          <a:xfrm flipH="1" flipV="1">
            <a:off x="2912637" y="2667405"/>
            <a:ext cx="1190867" cy="2315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/>
          <p:nvPr/>
        </p:nvCxnSpPr>
        <p:spPr>
          <a:xfrm>
            <a:off x="2912635" y="2011474"/>
            <a:ext cx="1269071" cy="0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/>
          <p:cNvCxnSpPr/>
          <p:nvPr/>
        </p:nvCxnSpPr>
        <p:spPr>
          <a:xfrm flipH="1" flipV="1">
            <a:off x="2912635" y="2919796"/>
            <a:ext cx="1190867" cy="2315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罐形 65"/>
          <p:cNvSpPr/>
          <p:nvPr/>
        </p:nvSpPr>
        <p:spPr>
          <a:xfrm rot="5400000">
            <a:off x="3361825" y="2790515"/>
            <a:ext cx="483819" cy="23040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681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30996" y="3902928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910038" y="3902928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45980" y="1267522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354798" y="43260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提供者</a:t>
            </a:r>
            <a:endParaRPr kumimoji="1"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7133840" y="43231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调用者</a:t>
            </a:r>
            <a:endParaRPr kumimoji="1" lang="zh-CN" altLang="en-US" sz="1400"/>
          </a:p>
        </p:txBody>
      </p:sp>
      <p:sp>
        <p:nvSpPr>
          <p:cNvPr id="10" name="文本框 9"/>
          <p:cNvSpPr txBox="1"/>
          <p:nvPr/>
        </p:nvSpPr>
        <p:spPr>
          <a:xfrm>
            <a:off x="4680013" y="155633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注册中心</a:t>
            </a:r>
            <a:endParaRPr kumimoji="1"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4545980" y="474292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Eureka</a:t>
            </a:r>
          </a:p>
          <a:p>
            <a:r>
              <a:rPr kumimoji="1" lang="en-US" altLang="zh-CN" sz="1400" smtClean="0"/>
              <a:t>Zookeeper</a:t>
            </a:r>
            <a:endParaRPr kumimoji="1" lang="zh-CN" altLang="en-US" sz="1400"/>
          </a:p>
        </p:txBody>
      </p:sp>
      <p:cxnSp>
        <p:nvCxnSpPr>
          <p:cNvPr id="13" name="直线箭头连接符 12"/>
          <p:cNvCxnSpPr/>
          <p:nvPr/>
        </p:nvCxnSpPr>
        <p:spPr>
          <a:xfrm flipH="1">
            <a:off x="3301874" y="4323101"/>
            <a:ext cx="3608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834086" y="401532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调用</a:t>
            </a:r>
            <a:endParaRPr kumimoji="1" lang="zh-CN" altLang="en-US" sz="1400"/>
          </a:p>
        </p:txBody>
      </p:sp>
      <p:cxnSp>
        <p:nvCxnSpPr>
          <p:cNvPr id="16" name="直线箭头连接符 15"/>
          <p:cNvCxnSpPr/>
          <p:nvPr/>
        </p:nvCxnSpPr>
        <p:spPr>
          <a:xfrm flipV="1">
            <a:off x="2716435" y="2107580"/>
            <a:ext cx="1576785" cy="162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 flipH="1" flipV="1">
            <a:off x="5843240" y="2085278"/>
            <a:ext cx="1674539" cy="1727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930572" y="264121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注册</a:t>
            </a:r>
            <a:endParaRPr kumimoji="1" lang="zh-CN" altLang="en-US" sz="1400"/>
          </a:p>
        </p:txBody>
      </p:sp>
      <p:sp>
        <p:nvSpPr>
          <p:cNvPr id="23" name="文本框 22"/>
          <p:cNvSpPr txBox="1"/>
          <p:nvPr/>
        </p:nvSpPr>
        <p:spPr>
          <a:xfrm>
            <a:off x="6600472" y="261333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注册</a:t>
            </a:r>
            <a:endParaRPr kumimoji="1" lang="en-US" altLang="zh-CN" sz="1400" smtClean="0"/>
          </a:p>
        </p:txBody>
      </p:sp>
      <p:sp>
        <p:nvSpPr>
          <p:cNvPr id="24" name="文本框 23"/>
          <p:cNvSpPr txBox="1"/>
          <p:nvPr/>
        </p:nvSpPr>
        <p:spPr>
          <a:xfrm>
            <a:off x="5969530" y="311302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发送心跳</a:t>
            </a:r>
            <a:endParaRPr kumimoji="1" lang="en-US" altLang="zh-CN" sz="1400" smtClean="0"/>
          </a:p>
        </p:txBody>
      </p:sp>
      <p:sp>
        <p:nvSpPr>
          <p:cNvPr id="25" name="文本框 24"/>
          <p:cNvSpPr txBox="1"/>
          <p:nvPr/>
        </p:nvSpPr>
        <p:spPr>
          <a:xfrm>
            <a:off x="3390409" y="306138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发送心跳</a:t>
            </a:r>
            <a:endParaRPr kumimoji="1" lang="en-US" altLang="zh-CN" sz="1400" smtClean="0"/>
          </a:p>
        </p:txBody>
      </p:sp>
    </p:spTree>
    <p:extLst>
      <p:ext uri="{BB962C8B-B14F-4D97-AF65-F5344CB8AC3E}">
        <p14:creationId xmlns:p14="http://schemas.microsoft.com/office/powerpoint/2010/main" val="79731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624149" y="192916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Servlet</a:t>
            </a:r>
          </a:p>
          <a:p>
            <a:r>
              <a:rPr kumimoji="1" lang="zh-CN" altLang="en-US" sz="1400" smtClean="0"/>
              <a:t>顶级接口</a:t>
            </a:r>
            <a:endParaRPr kumimoji="1" lang="zh-CN" altLang="en-US" sz="1400"/>
          </a:p>
        </p:txBody>
      </p:sp>
      <p:sp>
        <p:nvSpPr>
          <p:cNvPr id="12" name="文本框 11"/>
          <p:cNvSpPr txBox="1"/>
          <p:nvPr/>
        </p:nvSpPr>
        <p:spPr>
          <a:xfrm>
            <a:off x="3561592" y="2989416"/>
            <a:ext cx="1295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GenericServlet</a:t>
            </a:r>
            <a:endParaRPr kumimoji="1" lang="zh-CN" altLang="en-US" sz="1400"/>
          </a:p>
        </p:txBody>
      </p:sp>
      <p:sp>
        <p:nvSpPr>
          <p:cNvPr id="13" name="文本框 12"/>
          <p:cNvSpPr txBox="1"/>
          <p:nvPr/>
        </p:nvSpPr>
        <p:spPr>
          <a:xfrm>
            <a:off x="3612087" y="3843585"/>
            <a:ext cx="1048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HttpServlet</a:t>
            </a:r>
            <a:endParaRPr kumimoji="1"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1639865" y="3408703"/>
            <a:ext cx="1231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Abstract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class</a:t>
            </a:r>
            <a:endParaRPr kumimoji="1" lang="zh-CN" altLang="en-US" sz="1400"/>
          </a:p>
        </p:txBody>
      </p:sp>
      <p:cxnSp>
        <p:nvCxnSpPr>
          <p:cNvPr id="17" name="直线箭头连接符 16"/>
          <p:cNvCxnSpPr>
            <a:stCxn id="15" idx="3"/>
            <a:endCxn id="12" idx="1"/>
          </p:cNvCxnSpPr>
          <p:nvPr/>
        </p:nvCxnSpPr>
        <p:spPr>
          <a:xfrm flipV="1">
            <a:off x="2871292" y="3143305"/>
            <a:ext cx="690300" cy="41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15" idx="3"/>
          </p:cNvCxnSpPr>
          <p:nvPr/>
        </p:nvCxnSpPr>
        <p:spPr>
          <a:xfrm>
            <a:off x="2871292" y="3562592"/>
            <a:ext cx="690300" cy="39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10" idx="2"/>
          </p:cNvCxnSpPr>
          <p:nvPr/>
        </p:nvCxnSpPr>
        <p:spPr>
          <a:xfrm flipH="1">
            <a:off x="4070195" y="2452382"/>
            <a:ext cx="5360" cy="546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>
            <a:off x="4070195" y="3297193"/>
            <a:ext cx="0" cy="41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572845" y="1929163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en-US" altLang="zh-CN" sz="1400" err="1" smtClean="0"/>
              <a:t>ServletRequest</a:t>
            </a:r>
            <a:endParaRPr kumimoji="1" lang="en-US" altLang="zh-CN" sz="1400" smtClean="0"/>
          </a:p>
        </p:txBody>
      </p:sp>
      <p:sp>
        <p:nvSpPr>
          <p:cNvPr id="28" name="文本框 27"/>
          <p:cNvSpPr txBox="1"/>
          <p:nvPr/>
        </p:nvSpPr>
        <p:spPr>
          <a:xfrm>
            <a:off x="7670353" y="1929162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ServletResponse</a:t>
            </a:r>
            <a:endParaRPr kumimoji="1" lang="en-US" altLang="zh-CN" sz="1400" smtClean="0"/>
          </a:p>
        </p:txBody>
      </p:sp>
      <p:sp>
        <p:nvSpPr>
          <p:cNvPr id="29" name="文本框 28"/>
          <p:cNvSpPr txBox="1"/>
          <p:nvPr/>
        </p:nvSpPr>
        <p:spPr>
          <a:xfrm>
            <a:off x="9768907" y="1929162"/>
            <a:ext cx="1313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ServletConfig</a:t>
            </a:r>
            <a:endParaRPr kumimoji="1" lang="en-US" altLang="zh-CN" sz="1400" smtClean="0"/>
          </a:p>
        </p:txBody>
      </p:sp>
      <p:sp>
        <p:nvSpPr>
          <p:cNvPr id="30" name="文本框 29"/>
          <p:cNvSpPr txBox="1"/>
          <p:nvPr/>
        </p:nvSpPr>
        <p:spPr>
          <a:xfrm>
            <a:off x="5370281" y="2866752"/>
            <a:ext cx="1721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en-US" altLang="zh-CN" sz="1400" err="1" smtClean="0"/>
              <a:t>HttpServletRequest</a:t>
            </a:r>
            <a:endParaRPr kumimoji="1" lang="en-US" altLang="zh-CN" sz="1400" smtClean="0"/>
          </a:p>
        </p:txBody>
      </p:sp>
      <p:sp>
        <p:nvSpPr>
          <p:cNvPr id="31" name="文本框 30"/>
          <p:cNvSpPr txBox="1"/>
          <p:nvPr/>
        </p:nvSpPr>
        <p:spPr>
          <a:xfrm>
            <a:off x="7670353" y="2835527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en-US" altLang="zh-CN" sz="1400" err="1" smtClean="0"/>
              <a:t>HttpServletResponse</a:t>
            </a:r>
            <a:endParaRPr kumimoji="1" lang="en-US" altLang="zh-CN" sz="1400" smtClean="0"/>
          </a:p>
        </p:txBody>
      </p:sp>
      <p:cxnSp>
        <p:nvCxnSpPr>
          <p:cNvPr id="33" name="直线箭头连接符 32"/>
          <p:cNvCxnSpPr/>
          <p:nvPr/>
        </p:nvCxnSpPr>
        <p:spPr>
          <a:xfrm>
            <a:off x="6262297" y="2330605"/>
            <a:ext cx="0" cy="394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stCxn id="28" idx="2"/>
          </p:cNvCxnSpPr>
          <p:nvPr/>
        </p:nvCxnSpPr>
        <p:spPr>
          <a:xfrm>
            <a:off x="8443962" y="2236939"/>
            <a:ext cx="0" cy="488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44749" y="111283"/>
            <a:ext cx="349807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1.init(</a:t>
            </a:r>
            <a:r>
              <a:rPr kumimoji="1" lang="en-US" altLang="zh-CN" sz="1400" err="1" smtClean="0"/>
              <a:t>ServletConfig</a:t>
            </a:r>
            <a:r>
              <a:rPr kumimoji="1" lang="en-US" altLang="zh-CN" sz="1400" smtClean="0"/>
              <a:t>)</a:t>
            </a:r>
          </a:p>
          <a:p>
            <a:r>
              <a:rPr kumimoji="1" lang="en-US" altLang="zh-CN" sz="1400" smtClean="0"/>
              <a:t>2.destroy()</a:t>
            </a:r>
          </a:p>
          <a:p>
            <a:r>
              <a:rPr kumimoji="1" lang="en-US" altLang="zh-CN" sz="1400" smtClean="0"/>
              <a:t>3.service(</a:t>
            </a:r>
            <a:r>
              <a:rPr kumimoji="1" lang="en-US" altLang="zh-CN" sz="1400" err="1" smtClean="0"/>
              <a:t>ServletRequest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,</a:t>
            </a:r>
            <a:r>
              <a:rPr kumimoji="1" lang="zh-CN" altLang="en-US" sz="1400"/>
              <a:t> </a:t>
            </a:r>
            <a:r>
              <a:rPr kumimoji="1" lang="en-US" altLang="zh-CN" sz="1400" err="1" smtClean="0"/>
              <a:t>SerlvetResponse</a:t>
            </a:r>
            <a:r>
              <a:rPr kumimoji="1" lang="en-US" altLang="zh-CN" sz="1400" smtClean="0"/>
              <a:t>)</a:t>
            </a:r>
          </a:p>
          <a:p>
            <a:r>
              <a:rPr kumimoji="1" lang="en-US" altLang="zh-CN" sz="1400" smtClean="0"/>
              <a:t>4.getServletConfig()</a:t>
            </a:r>
          </a:p>
          <a:p>
            <a:r>
              <a:rPr kumimoji="1" lang="en-US" altLang="zh-CN" sz="1400" smtClean="0"/>
              <a:t>5.getServletInfo()</a:t>
            </a:r>
            <a:endParaRPr kumimoji="1" lang="zh-CN" altLang="en-US" sz="1400"/>
          </a:p>
        </p:txBody>
      </p:sp>
      <p:cxnSp>
        <p:nvCxnSpPr>
          <p:cNvPr id="39" name="直线箭头连接符 38"/>
          <p:cNvCxnSpPr/>
          <p:nvPr/>
        </p:nvCxnSpPr>
        <p:spPr>
          <a:xfrm>
            <a:off x="1895707" y="1405054"/>
            <a:ext cx="1460810" cy="67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501161" y="102860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客户端请求接口</a:t>
            </a:r>
            <a:endParaRPr kumimoji="1" lang="zh-CN" altLang="en-US" sz="1400"/>
          </a:p>
        </p:txBody>
      </p:sp>
      <p:cxnSp>
        <p:nvCxnSpPr>
          <p:cNvPr id="42" name="直线箭头连接符 41"/>
          <p:cNvCxnSpPr>
            <a:stCxn id="40" idx="2"/>
          </p:cNvCxnSpPr>
          <p:nvPr/>
        </p:nvCxnSpPr>
        <p:spPr>
          <a:xfrm flipH="1">
            <a:off x="6701907" y="1336383"/>
            <a:ext cx="519964" cy="492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40" idx="2"/>
          </p:cNvCxnSpPr>
          <p:nvPr/>
        </p:nvCxnSpPr>
        <p:spPr>
          <a:xfrm>
            <a:off x="7221871" y="1336383"/>
            <a:ext cx="684344" cy="499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255578" y="4197522"/>
            <a:ext cx="3033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提供了与</a:t>
            </a:r>
            <a:r>
              <a:rPr kumimoji="1" lang="en-US" altLang="zh-CN" sz="1200" smtClean="0"/>
              <a:t>http</a:t>
            </a:r>
            <a:r>
              <a:rPr kumimoji="1" lang="zh-CN" altLang="en-US" sz="1200" smtClean="0"/>
              <a:t>协议相关实现，所有</a:t>
            </a:r>
            <a:r>
              <a:rPr kumimoji="1" lang="en-US" altLang="zh-CN" sz="1200" smtClean="0"/>
              <a:t>java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web</a:t>
            </a:r>
          </a:p>
          <a:p>
            <a:r>
              <a:rPr kumimoji="1" lang="zh-CN" altLang="en-US" sz="1200" smtClean="0"/>
              <a:t>自定义开发，都实现</a:t>
            </a:r>
            <a:r>
              <a:rPr kumimoji="1" lang="en-US" altLang="zh-CN" sz="1200" err="1" smtClean="0"/>
              <a:t>HttpServlet</a:t>
            </a:r>
            <a:endParaRPr kumimoji="1" lang="zh-CN" altLang="en-US" sz="1200"/>
          </a:p>
        </p:txBody>
      </p:sp>
      <p:sp>
        <p:nvSpPr>
          <p:cNvPr id="46" name="文本框 45"/>
          <p:cNvSpPr txBox="1"/>
          <p:nvPr/>
        </p:nvSpPr>
        <p:spPr>
          <a:xfrm>
            <a:off x="6501161" y="3517507"/>
            <a:ext cx="1604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Http</a:t>
            </a:r>
            <a:r>
              <a:rPr kumimoji="1" lang="zh-CN" altLang="en-US" sz="1400" smtClean="0"/>
              <a:t>协议相关接口</a:t>
            </a:r>
            <a:endParaRPr kumimoji="1" lang="zh-CN" altLang="en-US" sz="1400"/>
          </a:p>
        </p:txBody>
      </p:sp>
      <p:cxnSp>
        <p:nvCxnSpPr>
          <p:cNvPr id="48" name="直线箭头连接符 47"/>
          <p:cNvCxnSpPr/>
          <p:nvPr/>
        </p:nvCxnSpPr>
        <p:spPr>
          <a:xfrm flipH="1" flipV="1">
            <a:off x="6813395" y="3297193"/>
            <a:ext cx="278832" cy="11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/>
          <p:nvPr/>
        </p:nvCxnSpPr>
        <p:spPr>
          <a:xfrm flipV="1">
            <a:off x="7221871" y="3315703"/>
            <a:ext cx="260597" cy="9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97691" y="5405627"/>
            <a:ext cx="97786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err="1" smtClean="0">
                <a:solidFill>
                  <a:srgbClr val="FF0000"/>
                </a:solidFill>
              </a:rPr>
              <a:t>ServletContext</a:t>
            </a:r>
            <a:r>
              <a:rPr kumimoji="1" lang="zh-CN" altLang="en-US" sz="1200" smtClean="0"/>
              <a:t>：是</a:t>
            </a:r>
            <a:r>
              <a:rPr kumimoji="1" lang="en-US" altLang="zh-CN" sz="1200" smtClean="0"/>
              <a:t>servlet</a:t>
            </a:r>
            <a:r>
              <a:rPr kumimoji="1" lang="zh-CN" altLang="en-US" sz="1200" smtClean="0"/>
              <a:t>和</a:t>
            </a:r>
            <a:r>
              <a:rPr kumimoji="1" lang="en-US" altLang="zh-CN" sz="1200" smtClean="0"/>
              <a:t>servlet</a:t>
            </a:r>
            <a:r>
              <a:rPr kumimoji="1" lang="zh-CN" altLang="en-US" sz="1200" smtClean="0"/>
              <a:t>容器之间通信的接口。</a:t>
            </a:r>
            <a:r>
              <a:rPr kumimoji="1" lang="en-US" altLang="zh-CN" sz="1200"/>
              <a:t>Servlet</a:t>
            </a:r>
            <a:r>
              <a:rPr kumimoji="1" lang="zh-CN" altLang="en-US" sz="1200"/>
              <a:t>容器在启动一个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应用时，会为它创建一个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对象</a:t>
            </a:r>
            <a:r>
              <a:rPr kumimoji="1" lang="zh-CN" altLang="en-US" sz="1200" smtClean="0"/>
              <a:t>。</a:t>
            </a:r>
            <a:endParaRPr kumimoji="1" lang="en-US" altLang="zh-CN" sz="1200" smtClean="0"/>
          </a:p>
          <a:p>
            <a:r>
              <a:rPr kumimoji="1" lang="zh-CN" altLang="en-US" sz="1200" smtClean="0"/>
              <a:t>每个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应用都有唯一的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对象，可以把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对象形象地理解为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应用的总管家，同一个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应用中的所有</a:t>
            </a:r>
            <a:r>
              <a:rPr kumimoji="1" lang="en-US" altLang="zh-CN" sz="1200"/>
              <a:t>Servlet</a:t>
            </a:r>
            <a:r>
              <a:rPr kumimoji="1" lang="zh-CN" altLang="en-US" sz="1200" smtClean="0"/>
              <a:t>对象</a:t>
            </a:r>
            <a:endParaRPr kumimoji="1" lang="en-US" altLang="zh-CN" sz="1200" smtClean="0"/>
          </a:p>
          <a:p>
            <a:r>
              <a:rPr kumimoji="1" lang="zh-CN" altLang="en-US" sz="1200" smtClean="0"/>
              <a:t>都</a:t>
            </a:r>
            <a:r>
              <a:rPr kumimoji="1" lang="zh-CN" altLang="en-US" sz="1200"/>
              <a:t>共享一个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，</a:t>
            </a:r>
            <a:r>
              <a:rPr kumimoji="1" lang="en-US" altLang="zh-CN" sz="1200"/>
              <a:t>Servlet</a:t>
            </a:r>
            <a:r>
              <a:rPr kumimoji="1" lang="zh-CN" altLang="en-US" sz="1200"/>
              <a:t>对象可以通过其访问容器中的各种资源。</a:t>
            </a:r>
          </a:p>
          <a:p>
            <a:endParaRPr kumimoji="1"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64652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75209" y="1148576"/>
            <a:ext cx="1293541" cy="7248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610648" y="1380185"/>
            <a:ext cx="8226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通信实体</a:t>
            </a:r>
            <a:r>
              <a:rPr kumimoji="1" lang="en-US" altLang="zh-CN" sz="1100" smtClean="0"/>
              <a:t>1</a:t>
            </a:r>
            <a:endParaRPr kumimoji="1" lang="zh-CN" altLang="en-US" sz="1100"/>
          </a:p>
        </p:txBody>
      </p:sp>
      <p:sp>
        <p:nvSpPr>
          <p:cNvPr id="6" name="矩形 5"/>
          <p:cNvSpPr/>
          <p:nvPr/>
        </p:nvSpPr>
        <p:spPr>
          <a:xfrm>
            <a:off x="6107150" y="1148576"/>
            <a:ext cx="1293541" cy="7248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342589" y="1380185"/>
            <a:ext cx="8226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通信实体</a:t>
            </a:r>
            <a:r>
              <a:rPr kumimoji="1" lang="en-US" altLang="zh-CN" sz="1100"/>
              <a:t>2</a:t>
            </a:r>
            <a:endParaRPr kumimoji="1" lang="zh-CN" altLang="en-US" sz="1100"/>
          </a:p>
        </p:txBody>
      </p:sp>
      <p:sp>
        <p:nvSpPr>
          <p:cNvPr id="8" name="矩形 7"/>
          <p:cNvSpPr/>
          <p:nvPr/>
        </p:nvSpPr>
        <p:spPr>
          <a:xfrm>
            <a:off x="2375209" y="3096323"/>
            <a:ext cx="1293541" cy="4720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621799" y="3182968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smtClean="0"/>
              <a:t>Socket1</a:t>
            </a:r>
            <a:endParaRPr kumimoji="1" lang="zh-CN" altLang="en-US" sz="1100"/>
          </a:p>
        </p:txBody>
      </p:sp>
      <p:sp>
        <p:nvSpPr>
          <p:cNvPr id="10" name="矩形 9"/>
          <p:cNvSpPr/>
          <p:nvPr/>
        </p:nvSpPr>
        <p:spPr>
          <a:xfrm>
            <a:off x="6107150" y="3104911"/>
            <a:ext cx="1293541" cy="4720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398344" y="3225009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smtClean="0"/>
              <a:t>Socket2</a:t>
            </a:r>
            <a:endParaRPr kumimoji="1" lang="zh-CN" altLang="en-US" sz="1100"/>
          </a:p>
        </p:txBody>
      </p:sp>
      <p:cxnSp>
        <p:nvCxnSpPr>
          <p:cNvPr id="13" name="直线箭头连接符 12"/>
          <p:cNvCxnSpPr>
            <a:stCxn id="4" idx="2"/>
            <a:endCxn id="8" idx="0"/>
          </p:cNvCxnSpPr>
          <p:nvPr/>
        </p:nvCxnSpPr>
        <p:spPr>
          <a:xfrm>
            <a:off x="3021980" y="1873405"/>
            <a:ext cx="0" cy="1222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6" idx="2"/>
            <a:endCxn id="10" idx="0"/>
          </p:cNvCxnSpPr>
          <p:nvPr/>
        </p:nvCxnSpPr>
        <p:spPr>
          <a:xfrm>
            <a:off x="6753921" y="1873405"/>
            <a:ext cx="0" cy="1231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375209" y="2346364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Io</a:t>
            </a:r>
            <a:r>
              <a:rPr kumimoji="1" lang="zh-CN" altLang="en-US" sz="1200" smtClean="0"/>
              <a:t>操作</a:t>
            </a:r>
            <a:endParaRPr kumimoji="1" lang="zh-CN" altLang="en-US" sz="1200"/>
          </a:p>
        </p:txBody>
      </p:sp>
      <p:sp>
        <p:nvSpPr>
          <p:cNvPr id="17" name="文本框 16"/>
          <p:cNvSpPr txBox="1"/>
          <p:nvPr/>
        </p:nvSpPr>
        <p:spPr>
          <a:xfrm>
            <a:off x="6855710" y="2346363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Io</a:t>
            </a:r>
            <a:r>
              <a:rPr kumimoji="1" lang="zh-CN" altLang="en-US" sz="1200" smtClean="0"/>
              <a:t>操作</a:t>
            </a:r>
            <a:endParaRPr kumimoji="1" lang="zh-CN" altLang="en-US" sz="1200"/>
          </a:p>
        </p:txBody>
      </p:sp>
      <p:cxnSp>
        <p:nvCxnSpPr>
          <p:cNvPr id="19" name="直线箭头连接符 18"/>
          <p:cNvCxnSpPr>
            <a:stCxn id="8" idx="3"/>
            <a:endCxn id="10" idx="1"/>
          </p:cNvCxnSpPr>
          <p:nvPr/>
        </p:nvCxnSpPr>
        <p:spPr>
          <a:xfrm>
            <a:off x="3668750" y="3332357"/>
            <a:ext cx="2438400" cy="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454387" y="303677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虚拟链路</a:t>
            </a:r>
            <a:endParaRPr kumimoji="1" lang="zh-CN" altLang="en-US" sz="1200"/>
          </a:p>
        </p:txBody>
      </p:sp>
      <p:sp>
        <p:nvSpPr>
          <p:cNvPr id="22" name="文本框 21"/>
          <p:cNvSpPr txBox="1"/>
          <p:nvPr/>
        </p:nvSpPr>
        <p:spPr>
          <a:xfrm>
            <a:off x="4054277" y="4203935"/>
            <a:ext cx="1550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TCP/IP</a:t>
            </a:r>
            <a:r>
              <a:rPr kumimoji="1" lang="zh-CN" altLang="en-US" sz="1200" smtClean="0"/>
              <a:t>协议通信原理</a:t>
            </a:r>
            <a:endParaRPr kumimoji="1"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609338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168" y="1484239"/>
            <a:ext cx="5824471" cy="33110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391784" y="1371600"/>
            <a:ext cx="1778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state</a:t>
            </a:r>
            <a:r>
              <a:rPr lang="zh-CN" altLang="en-US" sz="1400" smtClean="0"/>
              <a:t>：</a:t>
            </a:r>
            <a:r>
              <a:rPr lang="en-US" altLang="zh-CN" sz="1400" smtClean="0"/>
              <a:t>1</a:t>
            </a:r>
          </a:p>
          <a:p>
            <a:r>
              <a:rPr lang="en-US" altLang="zh-CN" sz="1400" smtClean="0"/>
              <a:t>state</a:t>
            </a:r>
            <a:r>
              <a:rPr lang="zh-CN" altLang="en-US" sz="1400" smtClean="0"/>
              <a:t>：</a:t>
            </a:r>
            <a:r>
              <a:rPr lang="en-US" altLang="zh-CN" sz="1400" smtClean="0"/>
              <a:t>2 </a:t>
            </a:r>
            <a:r>
              <a:rPr lang="zh-CN" altLang="en-US" sz="1400" smtClean="0"/>
              <a:t>增加状态值</a:t>
            </a:r>
            <a:endParaRPr lang="zh-CN" altLang="en-US" sz="1400"/>
          </a:p>
        </p:txBody>
      </p:sp>
      <p:cxnSp>
        <p:nvCxnSpPr>
          <p:cNvPr id="9" name="曲线连接符 8"/>
          <p:cNvCxnSpPr/>
          <p:nvPr/>
        </p:nvCxnSpPr>
        <p:spPr>
          <a:xfrm rot="5400000" flipH="1" flipV="1">
            <a:off x="2318119" y="2360654"/>
            <a:ext cx="2062718" cy="84611"/>
          </a:xfrm>
          <a:prstGeom prst="curvedConnector3">
            <a:avLst>
              <a:gd name="adj1" fmla="val 1139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13905" y="163033"/>
            <a:ext cx="294343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AQS</a:t>
            </a:r>
            <a:r>
              <a:rPr lang="zh-CN" altLang="en-US" sz="1400" smtClean="0"/>
              <a:t>的原理：</a:t>
            </a:r>
            <a:endParaRPr lang="en-US" altLang="zh-CN" sz="1400" smtClean="0"/>
          </a:p>
          <a:p>
            <a:r>
              <a:rPr lang="zh-CN" altLang="en-US" sz="1200" smtClean="0"/>
              <a:t>    独占</a:t>
            </a:r>
            <a:r>
              <a:rPr lang="zh-CN" altLang="en-US" sz="1200"/>
              <a:t>锁：</a:t>
            </a:r>
            <a:r>
              <a:rPr lang="en-US" altLang="zh-CN" sz="1200"/>
              <a:t>ReentrantLock</a:t>
            </a:r>
          </a:p>
          <a:p>
            <a:r>
              <a:rPr lang="zh-CN" altLang="en-US" sz="1200" smtClean="0"/>
              <a:t>    共享锁</a:t>
            </a:r>
            <a:r>
              <a:rPr lang="zh-CN" altLang="en-US" sz="1200"/>
              <a:t>：</a:t>
            </a:r>
            <a:r>
              <a:rPr lang="en-US" altLang="zh-CN" sz="1200"/>
              <a:t>Semphore</a:t>
            </a:r>
            <a:r>
              <a:rPr lang="zh-CN" altLang="en-US" sz="1200"/>
              <a:t>、</a:t>
            </a:r>
            <a:r>
              <a:rPr lang="en-US" altLang="zh-CN" sz="1200" smtClean="0"/>
              <a:t>CountDownLatch</a:t>
            </a:r>
            <a:endParaRPr lang="zh-CN" altLang="en-US" sz="1200"/>
          </a:p>
        </p:txBody>
      </p:sp>
      <p:sp>
        <p:nvSpPr>
          <p:cNvPr id="22" name="文本框 21"/>
          <p:cNvSpPr txBox="1"/>
          <p:nvPr/>
        </p:nvSpPr>
        <p:spPr>
          <a:xfrm>
            <a:off x="7003310" y="5153216"/>
            <a:ext cx="4496744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获取资源伪代码：</a:t>
            </a:r>
            <a:endParaRPr lang="en-US" altLang="zh-CN" sz="1200" smtClean="0"/>
          </a:p>
          <a:p>
            <a:r>
              <a:rPr lang="en-US" altLang="zh-CN" sz="1400" smtClean="0"/>
              <a:t>public </a:t>
            </a:r>
            <a:r>
              <a:rPr lang="en-US" altLang="zh-CN" sz="1400"/>
              <a:t>final void acquire(</a:t>
            </a:r>
            <a:r>
              <a:rPr lang="en-US" altLang="zh-CN" sz="1400" err="1"/>
              <a:t>int</a:t>
            </a:r>
            <a:r>
              <a:rPr lang="en-US" altLang="zh-CN" sz="1400"/>
              <a:t> </a:t>
            </a:r>
            <a:r>
              <a:rPr lang="en-US" altLang="zh-CN" sz="1400" err="1"/>
              <a:t>arg</a:t>
            </a:r>
            <a:r>
              <a:rPr lang="en-US" altLang="zh-CN" sz="1400"/>
              <a:t>) {</a:t>
            </a:r>
          </a:p>
          <a:p>
            <a:r>
              <a:rPr lang="en-US" altLang="zh-CN" sz="1400"/>
              <a:t>    if (!</a:t>
            </a:r>
            <a:r>
              <a:rPr lang="en-US" altLang="zh-CN" sz="1400" err="1"/>
              <a:t>tryAcquire</a:t>
            </a:r>
            <a:r>
              <a:rPr lang="en-US" altLang="zh-CN" sz="1400"/>
              <a:t>(</a:t>
            </a:r>
            <a:r>
              <a:rPr lang="en-US" altLang="zh-CN" sz="1400" err="1"/>
              <a:t>arg</a:t>
            </a:r>
            <a:r>
              <a:rPr lang="en-US" altLang="zh-CN" sz="1400"/>
              <a:t>) &amp;&amp;</a:t>
            </a:r>
          </a:p>
          <a:p>
            <a:r>
              <a:rPr lang="en-US" altLang="zh-CN" sz="1400"/>
              <a:t>        </a:t>
            </a:r>
            <a:r>
              <a:rPr lang="en-US" altLang="zh-CN" sz="1400" err="1"/>
              <a:t>acquireQueued</a:t>
            </a:r>
            <a:r>
              <a:rPr lang="en-US" altLang="zh-CN" sz="1400"/>
              <a:t>(</a:t>
            </a:r>
            <a:r>
              <a:rPr lang="en-US" altLang="zh-CN" sz="1400" err="1"/>
              <a:t>addWaiter</a:t>
            </a:r>
            <a:r>
              <a:rPr lang="en-US" altLang="zh-CN" sz="1400"/>
              <a:t>(</a:t>
            </a:r>
            <a:r>
              <a:rPr lang="en-US" altLang="zh-CN" sz="1400" err="1"/>
              <a:t>Node.EXCLUSIVE</a:t>
            </a:r>
            <a:r>
              <a:rPr lang="en-US" altLang="zh-CN" sz="1400"/>
              <a:t>), </a:t>
            </a:r>
            <a:r>
              <a:rPr lang="en-US" altLang="zh-CN" sz="1400" err="1"/>
              <a:t>arg</a:t>
            </a:r>
            <a:r>
              <a:rPr lang="en-US" altLang="zh-CN" sz="1400"/>
              <a:t>))</a:t>
            </a:r>
          </a:p>
          <a:p>
            <a:r>
              <a:rPr lang="en-US" altLang="zh-CN" sz="1400"/>
              <a:t>         </a:t>
            </a:r>
            <a:r>
              <a:rPr lang="en-US" altLang="zh-CN" sz="1400" err="1"/>
              <a:t>selfInterrupt</a:t>
            </a:r>
            <a:r>
              <a:rPr lang="en-US" altLang="zh-CN" sz="1400"/>
              <a:t>();</a:t>
            </a:r>
          </a:p>
          <a:p>
            <a:r>
              <a:rPr lang="en-US" altLang="zh-CN" sz="1400"/>
              <a:t>}</a:t>
            </a:r>
            <a:endParaRPr lang="zh-CN" altLang="en-US" sz="1400"/>
          </a:p>
        </p:txBody>
      </p:sp>
      <p:sp>
        <p:nvSpPr>
          <p:cNvPr id="23" name="文本框 22"/>
          <p:cNvSpPr txBox="1"/>
          <p:nvPr/>
        </p:nvSpPr>
        <p:spPr>
          <a:xfrm>
            <a:off x="7357729" y="316921"/>
            <a:ext cx="3353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Node</a:t>
            </a:r>
            <a:r>
              <a:rPr lang="zh-CN" altLang="en-US" sz="1200" smtClean="0"/>
              <a:t>：底层有个</a:t>
            </a:r>
            <a:r>
              <a:rPr lang="en-US" altLang="zh-CN" sz="1200" smtClean="0"/>
              <a:t>node</a:t>
            </a:r>
            <a:r>
              <a:rPr lang="zh-CN" altLang="en-US" sz="1200" smtClean="0"/>
              <a:t>，封装了当前线程的信息</a:t>
            </a:r>
            <a:endParaRPr lang="en-US" altLang="zh-CN" sz="1200" smtClean="0"/>
          </a:p>
          <a:p>
            <a:r>
              <a:rPr lang="en-US" altLang="zh-CN" sz="1200" smtClean="0"/>
              <a:t>state</a:t>
            </a:r>
            <a:r>
              <a:rPr lang="zh-CN" altLang="en-US" sz="1200" smtClean="0"/>
              <a:t>：状态值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401220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87750" y="1095154"/>
            <a:ext cx="2977116" cy="27113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m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3561907" y="1095154"/>
            <a:ext cx="10634" cy="2711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3561907" y="3009014"/>
            <a:ext cx="240295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3572541" y="3402419"/>
            <a:ext cx="2392325" cy="10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/>
          <p:nvPr/>
        </p:nvCxnSpPr>
        <p:spPr>
          <a:xfrm>
            <a:off x="5337544" y="1095154"/>
            <a:ext cx="10633" cy="1913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945218" y="1533910"/>
            <a:ext cx="369332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200" smtClean="0"/>
              <a:t>方法区</a:t>
            </a:r>
            <a:endParaRPr kumimoji="1" lang="zh-CN" altLang="en-US" sz="1200"/>
          </a:p>
        </p:txBody>
      </p:sp>
      <p:sp>
        <p:nvSpPr>
          <p:cNvPr id="23" name="文本框 22"/>
          <p:cNvSpPr txBox="1"/>
          <p:nvPr/>
        </p:nvSpPr>
        <p:spPr>
          <a:xfrm>
            <a:off x="3656937" y="120503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堆</a:t>
            </a:r>
            <a:r>
              <a:rPr kumimoji="1" lang="en-US" altLang="zh-CN" sz="1200" smtClean="0"/>
              <a:t>(Heap)</a:t>
            </a:r>
            <a:endParaRPr kumimoji="1" lang="zh-CN" altLang="en-US" sz="1200"/>
          </a:p>
        </p:txBody>
      </p:sp>
      <p:sp>
        <p:nvSpPr>
          <p:cNvPr id="24" name="文本框 23"/>
          <p:cNvSpPr txBox="1"/>
          <p:nvPr/>
        </p:nvSpPr>
        <p:spPr>
          <a:xfrm>
            <a:off x="5452277" y="1892595"/>
            <a:ext cx="369332" cy="24622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200" smtClean="0"/>
              <a:t>栈</a:t>
            </a:r>
            <a:endParaRPr kumimoji="1" lang="zh-CN" altLang="en-US" sz="1200"/>
          </a:p>
        </p:txBody>
      </p:sp>
      <p:sp>
        <p:nvSpPr>
          <p:cNvPr id="2" name="文本框 1"/>
          <p:cNvSpPr txBox="1"/>
          <p:nvPr/>
        </p:nvSpPr>
        <p:spPr>
          <a:xfrm>
            <a:off x="5635795" y="1861817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/>
              <a:t>S</a:t>
            </a:r>
            <a:r>
              <a:rPr kumimoji="1" lang="en-US" altLang="zh-CN" sz="1200" smtClean="0"/>
              <a:t>tack</a:t>
            </a:r>
            <a:endParaRPr kumimoji="1" lang="zh-CN" altLang="en-US" sz="1200"/>
          </a:p>
        </p:txBody>
      </p:sp>
      <p:sp>
        <p:nvSpPr>
          <p:cNvPr id="3" name="文本框 2"/>
          <p:cNvSpPr txBox="1"/>
          <p:nvPr/>
        </p:nvSpPr>
        <p:spPr>
          <a:xfrm>
            <a:off x="411707" y="2338077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运行时常量池：</a:t>
            </a:r>
            <a:endParaRPr kumimoji="1" lang="en-US" altLang="zh-CN" sz="1000" smtClean="0"/>
          </a:p>
          <a:p>
            <a:r>
              <a:rPr kumimoji="1" lang="zh-CN" altLang="en-US" sz="1000" smtClean="0"/>
              <a:t> 字面量：整数、浮点数、字符串</a:t>
            </a:r>
            <a:endParaRPr kumimoji="1" lang="en-US" altLang="zh-CN" sz="1000" smtClean="0"/>
          </a:p>
          <a:p>
            <a:r>
              <a:rPr kumimoji="1" lang="zh-CN" altLang="en-US" sz="1000" smtClean="0"/>
              <a:t> 符号引用：类、字段、方法、接口</a:t>
            </a:r>
            <a:endParaRPr kumimoji="1" lang="en-US" altLang="zh-CN" sz="1000" smtClean="0"/>
          </a:p>
          <a:p>
            <a:r>
              <a:rPr kumimoji="1" lang="zh-CN" altLang="en-US" sz="1000"/>
              <a:t> </a:t>
            </a:r>
            <a:r>
              <a:rPr kumimoji="1" lang="zh-CN" altLang="en-US" sz="1000" smtClean="0"/>
              <a:t>   方法符号引用</a:t>
            </a:r>
            <a:endParaRPr kumimoji="1" lang="zh-CN" altLang="en-US" sz="1000"/>
          </a:p>
        </p:txBody>
      </p:sp>
      <p:sp>
        <p:nvSpPr>
          <p:cNvPr id="5" name="文本框 4"/>
          <p:cNvSpPr txBox="1"/>
          <p:nvPr/>
        </p:nvSpPr>
        <p:spPr>
          <a:xfrm>
            <a:off x="3663576" y="306834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程序计数器</a:t>
            </a:r>
            <a:endParaRPr kumimoji="1" lang="zh-CN" altLang="en-US" sz="1200"/>
          </a:p>
        </p:txBody>
      </p:sp>
      <p:sp>
        <p:nvSpPr>
          <p:cNvPr id="15" name="文本框 14"/>
          <p:cNvSpPr txBox="1"/>
          <p:nvPr/>
        </p:nvSpPr>
        <p:spPr>
          <a:xfrm>
            <a:off x="3664321" y="346175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本地方法区</a:t>
            </a:r>
            <a:endParaRPr kumimoji="1"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3782047" y="729726"/>
            <a:ext cx="1388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JVM</a:t>
            </a:r>
            <a:r>
              <a:rPr kumimoji="1" lang="zh-CN" altLang="en-US" sz="1200" smtClean="0"/>
              <a:t>运行时数据区</a:t>
            </a:r>
            <a:endParaRPr kumimoji="1" lang="zh-CN" altLang="en-US" sz="1200"/>
          </a:p>
        </p:txBody>
      </p:sp>
      <p:sp>
        <p:nvSpPr>
          <p:cNvPr id="17" name="文本框 16"/>
          <p:cNvSpPr txBox="1"/>
          <p:nvPr/>
        </p:nvSpPr>
        <p:spPr>
          <a:xfrm>
            <a:off x="6241417" y="262767"/>
            <a:ext cx="13131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栈帧用于存储局部</a:t>
            </a:r>
            <a:endParaRPr kumimoji="1" lang="en-US" altLang="zh-CN" sz="1100" smtClean="0"/>
          </a:p>
          <a:p>
            <a:r>
              <a:rPr kumimoji="1" lang="zh-CN" altLang="en-US" sz="1100" smtClean="0"/>
              <a:t>变量表</a:t>
            </a:r>
            <a:r>
              <a:rPr kumimoji="1" lang="zh-CN" altLang="en-US" sz="1100"/>
              <a:t>、</a:t>
            </a:r>
            <a:r>
              <a:rPr kumimoji="1" lang="zh-CN" altLang="en-US" sz="1100" smtClean="0"/>
              <a:t>操作数</a:t>
            </a:r>
            <a:endParaRPr kumimoji="1" lang="en-US" altLang="zh-CN" sz="1100" smtClean="0"/>
          </a:p>
          <a:p>
            <a:r>
              <a:rPr kumimoji="1" lang="zh-CN" altLang="en-US" sz="1100" smtClean="0"/>
              <a:t>栈</a:t>
            </a:r>
            <a:endParaRPr kumimoji="1" lang="en-US" altLang="zh-CN" sz="1100" smtClean="0"/>
          </a:p>
          <a:p>
            <a:endParaRPr kumimoji="1" lang="en-US" altLang="zh-CN" sz="1100"/>
          </a:p>
          <a:p>
            <a:endParaRPr kumimoji="1" lang="en-US" altLang="zh-CN" sz="1100" smtClean="0"/>
          </a:p>
          <a:p>
            <a:endParaRPr kumimoji="1" lang="en-US" altLang="zh-CN" sz="1100" smtClean="0"/>
          </a:p>
        </p:txBody>
      </p:sp>
      <p:sp>
        <p:nvSpPr>
          <p:cNvPr id="9" name="矩形 8"/>
          <p:cNvSpPr/>
          <p:nvPr/>
        </p:nvSpPr>
        <p:spPr>
          <a:xfrm>
            <a:off x="6262563" y="262767"/>
            <a:ext cx="1186000" cy="5539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箭头连接符 10"/>
          <p:cNvCxnSpPr/>
          <p:nvPr/>
        </p:nvCxnSpPr>
        <p:spPr>
          <a:xfrm flipV="1">
            <a:off x="5964866" y="1006725"/>
            <a:ext cx="282336" cy="500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711121" y="1546615"/>
            <a:ext cx="1467293" cy="13862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783308" y="1742382"/>
            <a:ext cx="1317481" cy="745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782047" y="2646259"/>
            <a:ext cx="1318742" cy="210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140629" y="262671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老年代</a:t>
            </a:r>
            <a:endParaRPr kumimoji="1" lang="zh-CN" altLang="en-US" sz="1100"/>
          </a:p>
        </p:txBody>
      </p:sp>
      <p:sp>
        <p:nvSpPr>
          <p:cNvPr id="18" name="文本框 17"/>
          <p:cNvSpPr txBox="1"/>
          <p:nvPr/>
        </p:nvSpPr>
        <p:spPr>
          <a:xfrm>
            <a:off x="4533536" y="1310179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GC</a:t>
            </a:r>
            <a:endParaRPr kumimoji="1"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2523971" y="898329"/>
            <a:ext cx="353943" cy="51552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100" smtClean="0"/>
              <a:t>永久代</a:t>
            </a:r>
            <a:endParaRPr kumimoji="1" lang="zh-CN" altLang="en-US" sz="1100"/>
          </a:p>
        </p:txBody>
      </p:sp>
      <p:sp>
        <p:nvSpPr>
          <p:cNvPr id="20" name="矩形 19"/>
          <p:cNvSpPr/>
          <p:nvPr/>
        </p:nvSpPr>
        <p:spPr>
          <a:xfrm>
            <a:off x="2508582" y="848941"/>
            <a:ext cx="421136" cy="721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2349795" y="685616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GC</a:t>
            </a:r>
            <a:endParaRPr kumimoji="1" lang="zh-CN" altLang="en-US" sz="1400"/>
          </a:p>
        </p:txBody>
      </p:sp>
      <p:cxnSp>
        <p:nvCxnSpPr>
          <p:cNvPr id="30" name="直线连接符 29"/>
          <p:cNvCxnSpPr>
            <a:stCxn id="10" idx="0"/>
            <a:endCxn id="10" idx="2"/>
          </p:cNvCxnSpPr>
          <p:nvPr/>
        </p:nvCxnSpPr>
        <p:spPr>
          <a:xfrm>
            <a:off x="4442049" y="1742382"/>
            <a:ext cx="0" cy="745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130709" y="161976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新生代</a:t>
            </a:r>
            <a:endParaRPr kumimoji="1" lang="zh-CN" altLang="en-US" sz="1000"/>
          </a:p>
        </p:txBody>
      </p:sp>
      <p:sp>
        <p:nvSpPr>
          <p:cNvPr id="32" name="文本框 31"/>
          <p:cNvSpPr txBox="1"/>
          <p:nvPr/>
        </p:nvSpPr>
        <p:spPr>
          <a:xfrm>
            <a:off x="3891516" y="2052084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Eden</a:t>
            </a:r>
            <a:endParaRPr kumimoji="1" lang="zh-CN" altLang="en-US" sz="1200"/>
          </a:p>
        </p:txBody>
      </p:sp>
      <p:sp>
        <p:nvSpPr>
          <p:cNvPr id="33" name="文本框 32"/>
          <p:cNvSpPr txBox="1"/>
          <p:nvPr/>
        </p:nvSpPr>
        <p:spPr>
          <a:xfrm>
            <a:off x="4425020" y="1738521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Survivor</a:t>
            </a:r>
            <a:endParaRPr kumimoji="1" lang="zh-CN" altLang="en-US" sz="1200"/>
          </a:p>
        </p:txBody>
      </p:sp>
      <p:sp>
        <p:nvSpPr>
          <p:cNvPr id="27" name="椭圆 26"/>
          <p:cNvSpPr/>
          <p:nvPr/>
        </p:nvSpPr>
        <p:spPr>
          <a:xfrm>
            <a:off x="3041438" y="2209555"/>
            <a:ext cx="386584" cy="9819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smtClean="0">
                <a:solidFill>
                  <a:schemeClr val="tx1"/>
                </a:solidFill>
              </a:rPr>
              <a:t>常量池</a:t>
            </a:r>
            <a:endParaRPr kumimoji="1" lang="zh-CN" altLang="en-US" sz="110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" idx="3"/>
            <a:endCxn id="27" idx="2"/>
          </p:cNvCxnSpPr>
          <p:nvPr/>
        </p:nvCxnSpPr>
        <p:spPr>
          <a:xfrm>
            <a:off x="2590509" y="2692020"/>
            <a:ext cx="450929" cy="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526897" y="2069417"/>
            <a:ext cx="152715" cy="381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836872" y="2068948"/>
            <a:ext cx="152715" cy="381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7874203" y="4828222"/>
            <a:ext cx="400782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b="1" smtClean="0"/>
              <a:t>分代回收原理：</a:t>
            </a:r>
            <a:endParaRPr kumimoji="1" lang="en-US" altLang="zh-CN" sz="1100" b="1" smtClean="0"/>
          </a:p>
          <a:p>
            <a:r>
              <a:rPr kumimoji="1" lang="zh-CN" altLang="en-US" sz="1100" smtClean="0"/>
              <a:t>    </a:t>
            </a:r>
            <a:r>
              <a:rPr kumimoji="1" lang="en-US" altLang="zh-CN" sz="1100" smtClean="0"/>
              <a:t>1.</a:t>
            </a:r>
            <a:r>
              <a:rPr kumimoji="1" lang="zh-CN" altLang="en-US" sz="1100" b="1" smtClean="0"/>
              <a:t>新生代采用复制算法</a:t>
            </a:r>
            <a:r>
              <a:rPr kumimoji="1" lang="zh-CN" altLang="en-US" sz="1100" smtClean="0"/>
              <a:t>，新生代里有</a:t>
            </a:r>
            <a:r>
              <a:rPr kumimoji="1" lang="en-US" altLang="zh-CN" sz="1100" smtClean="0"/>
              <a:t>3</a:t>
            </a:r>
            <a:r>
              <a:rPr kumimoji="1" lang="zh-CN" altLang="en-US" sz="1100" smtClean="0"/>
              <a:t>个分区：</a:t>
            </a:r>
            <a:r>
              <a:rPr kumimoji="1" lang="en-US" altLang="zh-CN" sz="1100" smtClean="0"/>
              <a:t>Eden/</a:t>
            </a:r>
          </a:p>
          <a:p>
            <a:r>
              <a:rPr kumimoji="1" lang="en-US" altLang="zh-CN" sz="1100" smtClean="0"/>
              <a:t>From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Survivor/To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，将</a:t>
            </a:r>
            <a:r>
              <a:rPr kumimoji="1" lang="en-US" altLang="zh-CN" sz="1100" smtClean="0"/>
              <a:t>Eden</a:t>
            </a:r>
            <a:r>
              <a:rPr kumimoji="1" lang="zh-CN" altLang="en-US" sz="1100" smtClean="0"/>
              <a:t>和</a:t>
            </a:r>
            <a:r>
              <a:rPr kumimoji="1" lang="en-US" altLang="zh-CN" sz="1100" smtClean="0"/>
              <a:t>From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存活的</a:t>
            </a:r>
            <a:endParaRPr kumimoji="1" lang="en-US" altLang="zh-CN" sz="1100" smtClean="0"/>
          </a:p>
          <a:p>
            <a:r>
              <a:rPr kumimoji="1" lang="zh-CN" altLang="en-US" sz="1100" smtClean="0"/>
              <a:t>对象放入</a:t>
            </a:r>
            <a:r>
              <a:rPr kumimoji="1" lang="en-US" altLang="zh-CN" sz="1100" smtClean="0"/>
              <a:t>To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区，将空</a:t>
            </a:r>
            <a:r>
              <a:rPr kumimoji="1" lang="en-US" altLang="zh-CN" sz="1100" err="1" smtClean="0"/>
              <a:t>Edon</a:t>
            </a:r>
            <a:r>
              <a:rPr kumimoji="1" lang="zh-CN" altLang="en-US" sz="1100" smtClean="0"/>
              <a:t>、</a:t>
            </a:r>
            <a:r>
              <a:rPr kumimoji="1" lang="en-US" altLang="zh-CN" sz="1100" smtClean="0"/>
              <a:t>from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，每次</a:t>
            </a:r>
            <a:endParaRPr kumimoji="1" lang="en-US" altLang="zh-CN" sz="1100" smtClean="0"/>
          </a:p>
          <a:p>
            <a:r>
              <a:rPr kumimoji="1" lang="zh-CN" altLang="en-US" sz="1100" smtClean="0"/>
              <a:t>在</a:t>
            </a:r>
            <a:r>
              <a:rPr kumimoji="1" lang="en-US" altLang="zh-CN" sz="1100" smtClean="0"/>
              <a:t>From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到</a:t>
            </a:r>
            <a:r>
              <a:rPr kumimoji="1" lang="en-US" altLang="zh-CN" sz="1100" smtClean="0"/>
              <a:t>To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分区交换，年龄就</a:t>
            </a:r>
            <a:r>
              <a:rPr kumimoji="1" lang="en-US" altLang="zh-CN" sz="1100" smtClean="0"/>
              <a:t>+1</a:t>
            </a:r>
            <a:r>
              <a:rPr kumimoji="1" lang="zh-CN" altLang="en-US" sz="1100" smtClean="0"/>
              <a:t>，当</a:t>
            </a:r>
            <a:endParaRPr kumimoji="1" lang="en-US" altLang="zh-CN" sz="1100" smtClean="0"/>
          </a:p>
          <a:p>
            <a:r>
              <a:rPr kumimoji="1" lang="zh-CN" altLang="en-US" sz="1100" smtClean="0"/>
              <a:t>年龄到达</a:t>
            </a:r>
            <a:r>
              <a:rPr kumimoji="1" lang="en-US" altLang="zh-CN" sz="1100" smtClean="0"/>
              <a:t>15</a:t>
            </a:r>
            <a:r>
              <a:rPr kumimoji="1" lang="zh-CN" altLang="en-US" sz="1100" smtClean="0"/>
              <a:t>时，升级为老年代。</a:t>
            </a:r>
            <a:endParaRPr kumimoji="1" lang="en-US" altLang="zh-CN" sz="1100" smtClean="0"/>
          </a:p>
          <a:p>
            <a:r>
              <a:rPr kumimoji="1" lang="zh-CN" altLang="en-US" sz="1100" smtClean="0"/>
              <a:t>     </a:t>
            </a:r>
            <a:r>
              <a:rPr kumimoji="1" lang="en-US" altLang="zh-CN" sz="1100" smtClean="0"/>
              <a:t>2.</a:t>
            </a:r>
            <a:r>
              <a:rPr kumimoji="1" lang="zh-CN" altLang="en-US" sz="1100" b="1" smtClean="0"/>
              <a:t>老年代采用</a:t>
            </a:r>
            <a:r>
              <a:rPr kumimoji="1" lang="en-US" altLang="zh-CN" sz="1100" b="1" smtClean="0"/>
              <a:t>CMS</a:t>
            </a:r>
            <a:r>
              <a:rPr kumimoji="1" lang="zh-CN" altLang="en-US" sz="1100" b="1" smtClean="0"/>
              <a:t>收集</a:t>
            </a:r>
            <a:r>
              <a:rPr kumimoji="1" lang="zh-CN" altLang="en-US" sz="1100" smtClean="0"/>
              <a:t>：当空间占用到达某个值之后就会触</a:t>
            </a:r>
            <a:endParaRPr kumimoji="1" lang="en-US" altLang="zh-CN" sz="1100" smtClean="0"/>
          </a:p>
          <a:p>
            <a:r>
              <a:rPr kumimoji="1" lang="zh-CN" altLang="en-US" sz="1100" smtClean="0"/>
              <a:t>发全局垃圾回收，一般使用标记整理的算法。</a:t>
            </a:r>
            <a:endParaRPr kumimoji="1" lang="en-US" altLang="zh-CN" sz="1100" smtClean="0"/>
          </a:p>
        </p:txBody>
      </p:sp>
      <p:sp>
        <p:nvSpPr>
          <p:cNvPr id="35" name="文本框 34"/>
          <p:cNvSpPr txBox="1"/>
          <p:nvPr/>
        </p:nvSpPr>
        <p:spPr>
          <a:xfrm>
            <a:off x="9438304" y="245339"/>
            <a:ext cx="24437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smtClean="0"/>
              <a:t>Full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 包括：收集整个堆</a:t>
            </a:r>
            <a:endParaRPr kumimoji="1" lang="en-US" altLang="zh-CN" sz="1050" smtClean="0"/>
          </a:p>
          <a:p>
            <a:r>
              <a:rPr kumimoji="1" lang="zh-CN" altLang="en-US" sz="1050" smtClean="0"/>
              <a:t>新生代</a:t>
            </a:r>
            <a:r>
              <a:rPr kumimoji="1" lang="en-US" altLang="zh-CN" sz="1050" smtClean="0"/>
              <a:t>GC</a:t>
            </a:r>
            <a:r>
              <a:rPr kumimoji="1" lang="zh-CN" altLang="en-US" sz="1050" smtClean="0"/>
              <a:t>：</a:t>
            </a:r>
            <a:r>
              <a:rPr kumimoji="1" lang="en-US" altLang="zh-CN" sz="1050" smtClean="0"/>
              <a:t>minor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/>
              <a:t> </a:t>
            </a:r>
            <a:r>
              <a:rPr kumimoji="1" lang="en-US" altLang="zh-CN" sz="1050" smtClean="0"/>
              <a:t>,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eden</a:t>
            </a:r>
            <a:r>
              <a:rPr kumimoji="1" lang="zh-CN" altLang="en-US" sz="1050" smtClean="0"/>
              <a:t>区满执行</a:t>
            </a:r>
            <a:endParaRPr kumimoji="1" lang="en-US" altLang="zh-CN" sz="1050" smtClean="0"/>
          </a:p>
          <a:p>
            <a:r>
              <a:rPr kumimoji="1" lang="zh-CN" altLang="en-US" sz="1050" smtClean="0"/>
              <a:t>老年代</a:t>
            </a:r>
            <a:r>
              <a:rPr kumimoji="1" lang="en-US" altLang="zh-CN" sz="1050" smtClean="0"/>
              <a:t>GC</a:t>
            </a:r>
            <a:r>
              <a:rPr kumimoji="1" lang="zh-CN" altLang="en-US" sz="1050" smtClean="0"/>
              <a:t>：</a:t>
            </a:r>
            <a:r>
              <a:rPr kumimoji="1" lang="en-US" altLang="zh-CN" sz="1050" smtClean="0"/>
              <a:t>old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endParaRPr kumimoji="1" lang="en-US" altLang="zh-CN" sz="1050"/>
          </a:p>
          <a:p>
            <a:r>
              <a:rPr kumimoji="1" lang="en-US" altLang="zh-CN" sz="1050" smtClean="0"/>
              <a:t>Full</a:t>
            </a:r>
            <a:r>
              <a:rPr kumimoji="1" lang="zh-CN" altLang="en-US" sz="1050" smtClean="0"/>
              <a:t> </a:t>
            </a:r>
            <a:r>
              <a:rPr kumimoji="1" lang="en-US" altLang="zh-CN" sz="1050" smtClean="0"/>
              <a:t>GC</a:t>
            </a:r>
            <a:r>
              <a:rPr kumimoji="1" lang="zh-CN" altLang="en-US" sz="1050" smtClean="0"/>
              <a:t>：当准备触发</a:t>
            </a:r>
            <a:r>
              <a:rPr kumimoji="1" lang="en-US" altLang="zh-CN" sz="1050" smtClean="0"/>
              <a:t>young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时，如果</a:t>
            </a:r>
            <a:r>
              <a:rPr kumimoji="1" lang="en-US" altLang="zh-CN" sz="1050" smtClean="0"/>
              <a:t>young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晋升的大小超过老年代剩余的空间，则不会触发</a:t>
            </a:r>
            <a:r>
              <a:rPr kumimoji="1" lang="en-US" altLang="zh-CN" sz="1050" smtClean="0"/>
              <a:t>young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，转而触发</a:t>
            </a:r>
            <a:r>
              <a:rPr kumimoji="1" lang="en-US" altLang="zh-CN" sz="1050" smtClean="0"/>
              <a:t>Full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，或者</a:t>
            </a:r>
            <a:r>
              <a:rPr kumimoji="1" lang="en-US" altLang="zh-CN" sz="1050" err="1" smtClean="0"/>
              <a:t>system.gc</a:t>
            </a:r>
            <a:r>
              <a:rPr kumimoji="1" lang="en-US" altLang="zh-CN" sz="1050" smtClean="0"/>
              <a:t>()</a:t>
            </a:r>
            <a:r>
              <a:rPr kumimoji="1" lang="zh-CN" altLang="en-US" sz="1050" smtClean="0"/>
              <a:t>触发的也是</a:t>
            </a:r>
            <a:r>
              <a:rPr kumimoji="1" lang="en-US" altLang="zh-CN" sz="1050" smtClean="0"/>
              <a:t>full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en-US" altLang="zh-CN" sz="1050"/>
              <a:t>	</a:t>
            </a:r>
            <a:endParaRPr kumimoji="1" lang="zh-CN" altLang="en-US" sz="1050"/>
          </a:p>
        </p:txBody>
      </p:sp>
      <p:sp>
        <p:nvSpPr>
          <p:cNvPr id="38" name="矩形 37"/>
          <p:cNvSpPr/>
          <p:nvPr/>
        </p:nvSpPr>
        <p:spPr>
          <a:xfrm>
            <a:off x="7770812" y="816765"/>
            <a:ext cx="769435" cy="1988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7770812" y="2423550"/>
            <a:ext cx="769435" cy="22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main</a:t>
            </a:r>
            <a:endParaRPr kumimoji="1"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7770812" y="1957593"/>
            <a:ext cx="769435" cy="22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A</a:t>
            </a:r>
            <a:endParaRPr kumimoji="1"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7770811" y="1491636"/>
            <a:ext cx="769435" cy="22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B</a:t>
            </a:r>
            <a:endParaRPr kumimoji="1"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7407409" y="60661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入栈</a:t>
            </a:r>
            <a:endParaRPr kumimoji="1" lang="zh-CN" altLang="en-US" sz="1100"/>
          </a:p>
        </p:txBody>
      </p:sp>
      <p:cxnSp>
        <p:nvCxnSpPr>
          <p:cNvPr id="49" name="曲线连接符 48"/>
          <p:cNvCxnSpPr/>
          <p:nvPr/>
        </p:nvCxnSpPr>
        <p:spPr>
          <a:xfrm rot="16200000" flipH="1">
            <a:off x="7406527" y="702628"/>
            <a:ext cx="841829" cy="373271"/>
          </a:xfrm>
          <a:prstGeom prst="curvedConnector3">
            <a:avLst>
              <a:gd name="adj1" fmla="val 23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曲线连接符 61"/>
          <p:cNvCxnSpPr/>
          <p:nvPr/>
        </p:nvCxnSpPr>
        <p:spPr>
          <a:xfrm rot="5400000" flipH="1" flipV="1">
            <a:off x="8019367" y="636636"/>
            <a:ext cx="863847" cy="376473"/>
          </a:xfrm>
          <a:prstGeom prst="curvedConnector3">
            <a:avLst>
              <a:gd name="adj1" fmla="val 964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8530537" y="41113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出栈</a:t>
            </a:r>
            <a:endParaRPr kumimoji="1" lang="zh-CN" altLang="en-US" sz="1100"/>
          </a:p>
        </p:txBody>
      </p:sp>
      <p:cxnSp>
        <p:nvCxnSpPr>
          <p:cNvPr id="68" name="直线箭头连接符 67"/>
          <p:cNvCxnSpPr>
            <a:stCxn id="40" idx="0"/>
            <a:endCxn id="41" idx="2"/>
          </p:cNvCxnSpPr>
          <p:nvPr/>
        </p:nvCxnSpPr>
        <p:spPr>
          <a:xfrm flipV="1">
            <a:off x="8155530" y="2180302"/>
            <a:ext cx="0" cy="243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/>
          <p:cNvCxnSpPr>
            <a:stCxn id="41" idx="0"/>
            <a:endCxn id="42" idx="2"/>
          </p:cNvCxnSpPr>
          <p:nvPr/>
        </p:nvCxnSpPr>
        <p:spPr>
          <a:xfrm flipH="1" flipV="1">
            <a:off x="8155529" y="1714345"/>
            <a:ext cx="1" cy="243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988095" y="3155233"/>
            <a:ext cx="17908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唯一没有</a:t>
            </a:r>
            <a:r>
              <a:rPr kumimoji="1" lang="en-US" altLang="zh-CN" sz="1100" smtClean="0"/>
              <a:t>OOM</a:t>
            </a:r>
            <a:r>
              <a:rPr kumimoji="1" lang="zh-CN" altLang="en-US" sz="1100" smtClean="0"/>
              <a:t>的内存区域</a:t>
            </a:r>
            <a:endParaRPr kumimoji="1" lang="zh-CN" altLang="en-US" sz="1100"/>
          </a:p>
        </p:txBody>
      </p:sp>
      <p:sp>
        <p:nvSpPr>
          <p:cNvPr id="43" name="文本框 42"/>
          <p:cNvSpPr txBox="1"/>
          <p:nvPr/>
        </p:nvSpPr>
        <p:spPr>
          <a:xfrm>
            <a:off x="8751109" y="240271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栈帧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454006" y="2203887"/>
            <a:ext cx="36740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smtClean="0"/>
              <a:t>from</a:t>
            </a:r>
            <a:endParaRPr kumimoji="1" lang="zh-CN" altLang="en-US" sz="700"/>
          </a:p>
        </p:txBody>
      </p:sp>
      <p:sp>
        <p:nvSpPr>
          <p:cNvPr id="51" name="文本框 50"/>
          <p:cNvSpPr txBox="1"/>
          <p:nvPr/>
        </p:nvSpPr>
        <p:spPr>
          <a:xfrm>
            <a:off x="4807124" y="2189020"/>
            <a:ext cx="26481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smtClean="0"/>
              <a:t>to</a:t>
            </a:r>
            <a:endParaRPr kumimoji="1" lang="zh-CN" altLang="en-US" sz="700"/>
          </a:p>
        </p:txBody>
      </p:sp>
      <p:sp>
        <p:nvSpPr>
          <p:cNvPr id="52" name="矩形 51"/>
          <p:cNvSpPr/>
          <p:nvPr/>
        </p:nvSpPr>
        <p:spPr>
          <a:xfrm>
            <a:off x="3293761" y="20930"/>
            <a:ext cx="1628254" cy="6027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3331725" y="54857"/>
            <a:ext cx="14670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为对象实例分配内存：</a:t>
            </a:r>
            <a:endParaRPr kumimoji="1" lang="en-US" altLang="zh-CN" sz="1000" smtClean="0"/>
          </a:p>
          <a:p>
            <a:r>
              <a:rPr kumimoji="1" lang="zh-CN" altLang="en-US" sz="1000" smtClean="0"/>
              <a:t>    </a:t>
            </a:r>
            <a:r>
              <a:rPr kumimoji="1" lang="en-US" altLang="zh-CN" sz="1000" smtClean="0"/>
              <a:t>A.</a:t>
            </a:r>
            <a:r>
              <a:rPr kumimoji="1" lang="zh-CN" altLang="en-US" sz="1000" smtClean="0"/>
              <a:t> 指针碰撞</a:t>
            </a:r>
            <a:endParaRPr kumimoji="1" lang="en-US" altLang="zh-CN" sz="1000" smtClean="0"/>
          </a:p>
          <a:p>
            <a:r>
              <a:rPr kumimoji="1" lang="zh-CN" altLang="en-US" sz="1000" smtClean="0"/>
              <a:t>    </a:t>
            </a:r>
            <a:r>
              <a:rPr kumimoji="1" lang="en-US" altLang="zh-CN" sz="1000" smtClean="0"/>
              <a:t>B.</a:t>
            </a:r>
            <a:r>
              <a:rPr kumimoji="1" lang="zh-CN" altLang="en-US" sz="1000" smtClean="0"/>
              <a:t> 空闲列表</a:t>
            </a:r>
            <a:endParaRPr kumimoji="1" lang="zh-CN" altLang="en-US" sz="1000"/>
          </a:p>
        </p:txBody>
      </p:sp>
      <p:sp>
        <p:nvSpPr>
          <p:cNvPr id="54" name="椭圆 53"/>
          <p:cNvSpPr/>
          <p:nvPr/>
        </p:nvSpPr>
        <p:spPr>
          <a:xfrm rot="16200000">
            <a:off x="4275349" y="3597183"/>
            <a:ext cx="386584" cy="9819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>
              <a:solidFill>
                <a:schemeClr val="tx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137006" y="397666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>
                <a:solidFill>
                  <a:srgbClr val="FF0000"/>
                </a:solidFill>
              </a:rPr>
              <a:t>直接内存</a:t>
            </a:r>
            <a:endParaRPr kumimoji="1" lang="zh-CN" altLang="en-US" sz="1050">
              <a:solidFill>
                <a:srgbClr val="FF000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004610" y="3964561"/>
            <a:ext cx="22028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smtClean="0"/>
              <a:t>NIO</a:t>
            </a:r>
            <a:r>
              <a:rPr kumimoji="1" lang="zh-CN" altLang="en-US" sz="1000" smtClean="0"/>
              <a:t>直接申请到的内存，不在堆里边</a:t>
            </a:r>
            <a:endParaRPr kumimoji="1" lang="zh-CN" altLang="en-US" sz="1000"/>
          </a:p>
        </p:txBody>
      </p:sp>
      <p:sp>
        <p:nvSpPr>
          <p:cNvPr id="57" name="文本框 56"/>
          <p:cNvSpPr txBox="1"/>
          <p:nvPr/>
        </p:nvSpPr>
        <p:spPr>
          <a:xfrm>
            <a:off x="312234" y="156117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运行时数据区：</a:t>
            </a:r>
            <a:endParaRPr kumimoji="1" lang="zh-CN" altLang="en-US" sz="1200"/>
          </a:p>
        </p:txBody>
      </p:sp>
      <p:sp>
        <p:nvSpPr>
          <p:cNvPr id="60" name="文本框 59"/>
          <p:cNvSpPr txBox="1"/>
          <p:nvPr/>
        </p:nvSpPr>
        <p:spPr>
          <a:xfrm>
            <a:off x="7757722" y="11371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当前线程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cxnSp>
        <p:nvCxnSpPr>
          <p:cNvPr id="56" name="直线箭头连接符 55"/>
          <p:cNvCxnSpPr/>
          <p:nvPr/>
        </p:nvCxnSpPr>
        <p:spPr>
          <a:xfrm flipH="1" flipV="1">
            <a:off x="8557941" y="1635227"/>
            <a:ext cx="422996" cy="788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>
            <a:endCxn id="41" idx="3"/>
          </p:cNvCxnSpPr>
          <p:nvPr/>
        </p:nvCxnSpPr>
        <p:spPr>
          <a:xfrm flipH="1" flipV="1">
            <a:off x="8540247" y="2068948"/>
            <a:ext cx="278182" cy="354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/>
          <p:cNvCxnSpPr>
            <a:stCxn id="43" idx="1"/>
            <a:endCxn id="40" idx="3"/>
          </p:cNvCxnSpPr>
          <p:nvPr/>
        </p:nvCxnSpPr>
        <p:spPr>
          <a:xfrm flipH="1" flipV="1">
            <a:off x="8540247" y="2534905"/>
            <a:ext cx="210862" cy="6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1325108" y="4590809"/>
            <a:ext cx="6433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smtClean="0"/>
              <a:t>直接内存</a:t>
            </a:r>
            <a:r>
              <a:rPr lang="en-US" altLang="zh-CN" sz="1200" b="1" smtClean="0"/>
              <a:t>(</a:t>
            </a:r>
            <a:r>
              <a:rPr lang="zh-CN" altLang="en-US" sz="1200" b="1" smtClean="0"/>
              <a:t>堆外内存</a:t>
            </a:r>
            <a:r>
              <a:rPr lang="en-US" altLang="zh-CN" sz="1200" b="1" smtClean="0"/>
              <a:t>)</a:t>
            </a:r>
            <a:r>
              <a:rPr lang="zh-CN" altLang="en-US" sz="1200" b="1" smtClean="0"/>
              <a:t>：</a:t>
            </a:r>
            <a:r>
              <a:rPr lang="zh-CN" altLang="en-US" sz="1200" smtClean="0"/>
              <a:t>不</a:t>
            </a:r>
            <a:r>
              <a:rPr lang="zh-CN" altLang="en-US" sz="1200"/>
              <a:t>是运行时数据区的一部分，</a:t>
            </a:r>
            <a:r>
              <a:rPr lang="en-US" altLang="zh-CN" sz="1200"/>
              <a:t>NIO</a:t>
            </a:r>
            <a:r>
              <a:rPr lang="zh-CN" altLang="en-US" sz="1200"/>
              <a:t>通过</a:t>
            </a:r>
            <a:r>
              <a:rPr lang="en-US" altLang="zh-CN" sz="1200"/>
              <a:t>Native</a:t>
            </a:r>
            <a:r>
              <a:rPr lang="zh-CN" altLang="en-US" sz="1200"/>
              <a:t>函数直接分配堆外内存</a:t>
            </a:r>
            <a:r>
              <a:rPr lang="zh-CN" altLang="en-US" sz="1200" smtClean="0"/>
              <a:t>，</a:t>
            </a:r>
            <a:endParaRPr lang="en-US" altLang="zh-CN" sz="1200" smtClean="0"/>
          </a:p>
          <a:p>
            <a:r>
              <a:rPr lang="zh-CN" altLang="en-US" sz="1200" smtClean="0"/>
              <a:t>然后</a:t>
            </a:r>
            <a:r>
              <a:rPr lang="zh-CN" altLang="en-US" sz="1200"/>
              <a:t>通过</a:t>
            </a:r>
            <a:r>
              <a:rPr lang="en-US" altLang="zh-CN" sz="1200" err="1"/>
              <a:t>DirectByteBuffer</a:t>
            </a:r>
            <a:r>
              <a:rPr lang="zh-CN" altLang="en-US" sz="1200"/>
              <a:t>对象作为这块内存的引用进行操作，避免</a:t>
            </a:r>
            <a:r>
              <a:rPr lang="zh-CN" altLang="en-US" sz="1200" smtClean="0"/>
              <a:t>了在</a:t>
            </a:r>
            <a:r>
              <a:rPr lang="en-US" altLang="zh-CN" sz="1200"/>
              <a:t>java</a:t>
            </a:r>
            <a:r>
              <a:rPr lang="zh-CN" altLang="en-US" sz="1200"/>
              <a:t>堆</a:t>
            </a:r>
            <a:r>
              <a:rPr lang="zh-CN" altLang="en-US" sz="1200" smtClean="0"/>
              <a:t>和</a:t>
            </a:r>
            <a:endParaRPr lang="en-US" altLang="zh-CN" sz="1200" smtClean="0"/>
          </a:p>
          <a:p>
            <a:r>
              <a:rPr lang="en-US" altLang="zh-CN" sz="1200" smtClean="0"/>
              <a:t>Native</a:t>
            </a:r>
            <a:r>
              <a:rPr lang="zh-CN" altLang="en-US" sz="1200"/>
              <a:t>堆中来回复制数据，提高性能。</a:t>
            </a:r>
            <a:endParaRPr kumimoji="1" lang="zh-CN" altLang="en-US" sz="1200"/>
          </a:p>
        </p:txBody>
      </p:sp>
      <p:cxnSp>
        <p:nvCxnSpPr>
          <p:cNvPr id="73" name="直线箭头连接符 72"/>
          <p:cNvCxnSpPr/>
          <p:nvPr/>
        </p:nvCxnSpPr>
        <p:spPr>
          <a:xfrm flipH="1">
            <a:off x="3782048" y="4277918"/>
            <a:ext cx="622750" cy="31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1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02565" y="1436723"/>
            <a:ext cx="2754353" cy="3001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连接符 5"/>
          <p:cNvCxnSpPr/>
          <p:nvPr/>
        </p:nvCxnSpPr>
        <p:spPr>
          <a:xfrm>
            <a:off x="3802566" y="2384576"/>
            <a:ext cx="2754353" cy="5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573203" y="1773165"/>
            <a:ext cx="1204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smtClean="0"/>
              <a:t>Object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Header</a:t>
            </a:r>
            <a:endParaRPr kumimoji="1" lang="zh-CN" altLang="en-US" sz="1100"/>
          </a:p>
        </p:txBody>
      </p:sp>
      <p:sp>
        <p:nvSpPr>
          <p:cNvPr id="8" name="文本框 7"/>
          <p:cNvSpPr txBox="1"/>
          <p:nvPr/>
        </p:nvSpPr>
        <p:spPr>
          <a:xfrm>
            <a:off x="577377" y="367990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err="1" smtClean="0"/>
              <a:t>HotSpot</a:t>
            </a:r>
            <a:r>
              <a:rPr kumimoji="1" lang="zh-CN" altLang="en-US" sz="1200" smtClean="0"/>
              <a:t> 对象布局：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4617807" y="2742246"/>
            <a:ext cx="1115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smtClean="0"/>
              <a:t>Instance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Data</a:t>
            </a:r>
            <a:endParaRPr kumimoji="1" lang="zh-CN" altLang="en-US" sz="1100"/>
          </a:p>
        </p:txBody>
      </p:sp>
      <p:sp>
        <p:nvSpPr>
          <p:cNvPr id="12" name="文本框 11"/>
          <p:cNvSpPr txBox="1"/>
          <p:nvPr/>
        </p:nvSpPr>
        <p:spPr>
          <a:xfrm>
            <a:off x="3029375" y="1784971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对象头</a:t>
            </a:r>
            <a:endParaRPr kumimoji="1" lang="zh-CN" altLang="en-US" sz="1100"/>
          </a:p>
        </p:txBody>
      </p:sp>
      <p:sp>
        <p:nvSpPr>
          <p:cNvPr id="13" name="文本框 12"/>
          <p:cNvSpPr txBox="1"/>
          <p:nvPr/>
        </p:nvSpPr>
        <p:spPr>
          <a:xfrm>
            <a:off x="2938007" y="273987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实例数据</a:t>
            </a:r>
            <a:endParaRPr kumimoji="1" lang="zh-CN" altLang="en-US" sz="1100"/>
          </a:p>
        </p:txBody>
      </p:sp>
      <p:sp>
        <p:nvSpPr>
          <p:cNvPr id="14" name="文本框 13"/>
          <p:cNvSpPr txBox="1"/>
          <p:nvPr/>
        </p:nvSpPr>
        <p:spPr>
          <a:xfrm>
            <a:off x="2938007" y="3862332"/>
            <a:ext cx="7873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对齐填充 </a:t>
            </a:r>
            <a:endParaRPr kumimoji="1" lang="en-US" altLang="zh-CN" sz="1100" smtClean="0"/>
          </a:p>
          <a:p>
            <a:r>
              <a:rPr kumimoji="1" lang="zh-CN" altLang="en-US" sz="1100"/>
              <a:t> 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Padding</a:t>
            </a:r>
            <a:endParaRPr kumimoji="1" lang="zh-CN" altLang="en-US" sz="1100"/>
          </a:p>
        </p:txBody>
      </p:sp>
      <p:sp>
        <p:nvSpPr>
          <p:cNvPr id="3" name="文本框 2"/>
          <p:cNvSpPr txBox="1"/>
          <p:nvPr/>
        </p:nvSpPr>
        <p:spPr>
          <a:xfrm>
            <a:off x="7390993" y="1265333"/>
            <a:ext cx="41729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lphaUcPeriod"/>
            </a:pPr>
            <a:r>
              <a:rPr kumimoji="1" lang="zh-CN" altLang="en-US" sz="1000" smtClean="0"/>
              <a:t>存储对象的运行时数据，</a:t>
            </a:r>
            <a:r>
              <a:rPr kumimoji="1" lang="en-US" altLang="zh-CN" sz="1000" err="1" smtClean="0"/>
              <a:t>hashCode</a:t>
            </a:r>
            <a:r>
              <a:rPr kumimoji="1" lang="zh-CN" altLang="en-US" sz="1000" smtClean="0"/>
              <a:t>、线程持有的锁、锁状态标志、</a:t>
            </a:r>
            <a:endParaRPr kumimoji="1" lang="en-US" altLang="zh-CN" sz="1000" smtClean="0"/>
          </a:p>
          <a:p>
            <a:r>
              <a:rPr kumimoji="1" lang="zh-CN" altLang="en-US" sz="1000" smtClean="0"/>
              <a:t>       </a:t>
            </a:r>
            <a:r>
              <a:rPr kumimoji="1" lang="en-US" altLang="zh-CN" sz="1000" smtClean="0"/>
              <a:t>GC</a:t>
            </a:r>
            <a:r>
              <a:rPr kumimoji="1" lang="zh-CN" altLang="en-US" sz="1000"/>
              <a:t>分代</a:t>
            </a:r>
            <a:r>
              <a:rPr kumimoji="1" lang="zh-CN" altLang="en-US" sz="1000" smtClean="0"/>
              <a:t>年龄、偏向线程</a:t>
            </a:r>
            <a:r>
              <a:rPr kumimoji="1" lang="en-US" altLang="zh-CN" sz="1000" smtClean="0"/>
              <a:t>ID</a:t>
            </a:r>
            <a:r>
              <a:rPr kumimoji="1" lang="zh-CN" altLang="en-US" sz="1000" smtClean="0"/>
              <a:t>、偏向时间戳</a:t>
            </a:r>
            <a:endParaRPr kumimoji="1" lang="en-US" altLang="zh-CN" sz="1000" smtClean="0"/>
          </a:p>
          <a:p>
            <a:endParaRPr kumimoji="1" lang="en-US" altLang="zh-CN" sz="1000"/>
          </a:p>
          <a:p>
            <a:r>
              <a:rPr kumimoji="1" lang="en-US" altLang="zh-CN" sz="1000"/>
              <a:t>B.</a:t>
            </a:r>
            <a:r>
              <a:rPr kumimoji="1" lang="zh-CN" altLang="en-US" sz="1000"/>
              <a:t> 类型指针，即指向它的类元数据，判断出是哪个类的实例 </a:t>
            </a:r>
            <a:endParaRPr kumimoji="1" lang="en-US" altLang="zh-CN" sz="1000" smtClean="0"/>
          </a:p>
          <a:p>
            <a:endParaRPr kumimoji="1" lang="en-US" altLang="zh-CN" sz="1000"/>
          </a:p>
          <a:p>
            <a:r>
              <a:rPr kumimoji="1" lang="en-US" altLang="zh-CN" sz="1000"/>
              <a:t>C.</a:t>
            </a:r>
            <a:r>
              <a:rPr kumimoji="1" lang="zh-CN" altLang="en-US" sz="1000"/>
              <a:t> 如果是数组的话，还会存储数组的</a:t>
            </a:r>
            <a:r>
              <a:rPr kumimoji="1" lang="zh-CN" altLang="en-US" sz="1000" smtClean="0"/>
              <a:t>长度</a:t>
            </a:r>
            <a:endParaRPr kumimoji="1" lang="zh-CN" altLang="en-US" sz="1000"/>
          </a:p>
        </p:txBody>
      </p:sp>
      <p:sp>
        <p:nvSpPr>
          <p:cNvPr id="20" name="矩形 19"/>
          <p:cNvSpPr/>
          <p:nvPr/>
        </p:nvSpPr>
        <p:spPr>
          <a:xfrm>
            <a:off x="3969835" y="2542477"/>
            <a:ext cx="2411070" cy="17507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415556" y="2801428"/>
            <a:ext cx="4148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smtClean="0"/>
              <a:t>存储对象的有效信息，也是在</a:t>
            </a:r>
            <a:r>
              <a:rPr kumimoji="1" lang="en-US" altLang="zh-CN" sz="1000" smtClean="0"/>
              <a:t>code</a:t>
            </a:r>
            <a:r>
              <a:rPr kumimoji="1" lang="zh-CN" altLang="en-US" sz="1000" smtClean="0"/>
              <a:t>中定义的各种类型的字段内容。无论是从父类中继承的，还是在子类中定义的，都记录下来</a:t>
            </a:r>
            <a:endParaRPr kumimoji="1" lang="zh-CN" altLang="en-US" sz="1000"/>
          </a:p>
        </p:txBody>
      </p:sp>
      <p:sp>
        <p:nvSpPr>
          <p:cNvPr id="22" name="文本框 21"/>
          <p:cNvSpPr txBox="1"/>
          <p:nvPr/>
        </p:nvSpPr>
        <p:spPr>
          <a:xfrm>
            <a:off x="7415556" y="3862332"/>
            <a:ext cx="4148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smtClean="0"/>
              <a:t>JVM</a:t>
            </a:r>
            <a:r>
              <a:rPr kumimoji="1" lang="zh-CN" altLang="en-US" sz="1000" smtClean="0"/>
              <a:t>要求对象的大小是</a:t>
            </a:r>
            <a:r>
              <a:rPr kumimoji="1" lang="en-US" altLang="zh-CN" sz="1000" smtClean="0"/>
              <a:t>8</a:t>
            </a:r>
            <a:r>
              <a:rPr kumimoji="1" lang="zh-CN" altLang="en-US" sz="1000" smtClean="0"/>
              <a:t>字节的整数倍，对象头是</a:t>
            </a:r>
            <a:r>
              <a:rPr kumimoji="1" lang="en-US" altLang="zh-CN" sz="1000" smtClean="0"/>
              <a:t>8</a:t>
            </a:r>
            <a:r>
              <a:rPr kumimoji="1" lang="zh-CN" altLang="en-US" sz="1000" smtClean="0"/>
              <a:t>字节的整数倍，当数据实例部分没有对齐时，通过对齐填充来补充</a:t>
            </a:r>
            <a:endParaRPr kumimoji="1" lang="zh-CN" altLang="en-US" sz="1000"/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6722249" y="1538868"/>
            <a:ext cx="548346" cy="365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6722249" y="1903970"/>
            <a:ext cx="605307" cy="11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6722249" y="1915776"/>
            <a:ext cx="548346" cy="225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>
            <a:off x="5876693" y="2937453"/>
            <a:ext cx="1393902" cy="64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/>
          <p:nvPr/>
        </p:nvCxnSpPr>
        <p:spPr>
          <a:xfrm flipV="1">
            <a:off x="6467707" y="4036741"/>
            <a:ext cx="859849" cy="44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459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839957" y="724829"/>
            <a:ext cx="2174487" cy="5196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purge</a:t>
            </a:r>
            <a:endParaRPr kumimoji="1"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348726" y="724829"/>
            <a:ext cx="1003871" cy="5196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purge</a:t>
            </a:r>
            <a:endParaRPr kumimoji="1"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720335" y="724829"/>
            <a:ext cx="1003871" cy="5196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purge</a:t>
            </a:r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021418" y="334533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线程</a:t>
            </a:r>
            <a:r>
              <a:rPr kumimoji="1" lang="en-US" altLang="zh-CN" sz="1200"/>
              <a:t>n</a:t>
            </a:r>
            <a:endParaRPr kumimoji="1" lang="zh-CN" altLang="en-US" sz="1200"/>
          </a:p>
        </p:txBody>
      </p:sp>
      <p:sp>
        <p:nvSpPr>
          <p:cNvPr id="8" name="文本框 7"/>
          <p:cNvSpPr txBox="1"/>
          <p:nvPr/>
        </p:nvSpPr>
        <p:spPr>
          <a:xfrm>
            <a:off x="2690641" y="31223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当前线程</a:t>
            </a:r>
            <a:endParaRPr kumimoji="1"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4539759" y="312235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线程</a:t>
            </a:r>
            <a:r>
              <a:rPr kumimoji="1" lang="en-US" altLang="zh-CN" sz="1200"/>
              <a:t>2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5301395" y="3138397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......</a:t>
            </a:r>
            <a:endParaRPr kumimoji="1" lang="zh-CN" altLang="en-US"/>
          </a:p>
        </p:txBody>
      </p:sp>
      <p:cxnSp>
        <p:nvCxnSpPr>
          <p:cNvPr id="12" name="直线连接符 11"/>
          <p:cNvCxnSpPr/>
          <p:nvPr/>
        </p:nvCxnSpPr>
        <p:spPr>
          <a:xfrm>
            <a:off x="1839957" y="5397190"/>
            <a:ext cx="2174487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>
            <a:off x="1836243" y="4824759"/>
            <a:ext cx="2174487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>
            <a:off x="1836243" y="4233746"/>
            <a:ext cx="2174487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>
            <a:off x="1836243" y="1245220"/>
            <a:ext cx="2174487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1996074" y="1449658"/>
            <a:ext cx="1795346" cy="51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996074" y="2150249"/>
            <a:ext cx="1795346" cy="51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1996074" y="2847278"/>
            <a:ext cx="1795346" cy="51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304682" y="5415772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/>
              <a:t> </a:t>
            </a:r>
            <a:r>
              <a:rPr kumimoji="1" lang="zh-CN" altLang="en-US" sz="1200" smtClean="0"/>
              <a:t>     栈帧</a:t>
            </a:r>
            <a:r>
              <a:rPr kumimoji="1" lang="en-US" altLang="zh-CN" sz="1200" smtClean="0"/>
              <a:t>main</a:t>
            </a:r>
          </a:p>
          <a:p>
            <a:r>
              <a:rPr kumimoji="1" lang="en-US" altLang="zh-CN" sz="1200" smtClean="0"/>
              <a:t>Stack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Frame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main</a:t>
            </a:r>
            <a:endParaRPr kumimoji="1" lang="zh-CN" altLang="en-US" sz="1200"/>
          </a:p>
        </p:txBody>
      </p:sp>
      <p:sp>
        <p:nvSpPr>
          <p:cNvPr id="21" name="文本框 20"/>
          <p:cNvSpPr txBox="1"/>
          <p:nvPr/>
        </p:nvSpPr>
        <p:spPr>
          <a:xfrm>
            <a:off x="2382864" y="492437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/>
              <a:t> </a:t>
            </a:r>
            <a:r>
              <a:rPr kumimoji="1" lang="zh-CN" altLang="en-US" sz="1200" smtClean="0"/>
              <a:t>     栈帧</a:t>
            </a:r>
            <a:r>
              <a:rPr kumimoji="1" lang="en-US" altLang="zh-CN" sz="1200"/>
              <a:t>2</a:t>
            </a:r>
            <a:endParaRPr kumimoji="1" lang="en-US" altLang="zh-CN" sz="1200" smtClean="0"/>
          </a:p>
          <a:p>
            <a:r>
              <a:rPr kumimoji="1" lang="en-US" altLang="zh-CN" sz="1200" smtClean="0"/>
              <a:t>Stack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Frame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2</a:t>
            </a:r>
            <a:endParaRPr kumimoji="1" lang="zh-CN" altLang="en-US" sz="1200"/>
          </a:p>
        </p:txBody>
      </p:sp>
      <p:sp>
        <p:nvSpPr>
          <p:cNvPr id="22" name="文本框 21"/>
          <p:cNvSpPr txBox="1"/>
          <p:nvPr/>
        </p:nvSpPr>
        <p:spPr>
          <a:xfrm>
            <a:off x="2382864" y="4332837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/>
              <a:t> </a:t>
            </a:r>
            <a:r>
              <a:rPr kumimoji="1" lang="zh-CN" altLang="en-US" sz="1200" smtClean="0"/>
              <a:t>     栈帧</a:t>
            </a:r>
            <a:r>
              <a:rPr kumimoji="1" lang="en-US" altLang="zh-CN" sz="1200" smtClean="0"/>
              <a:t>n</a:t>
            </a:r>
          </a:p>
          <a:p>
            <a:r>
              <a:rPr kumimoji="1" lang="en-US" altLang="zh-CN" sz="1200" smtClean="0"/>
              <a:t>Stack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Frame</a:t>
            </a:r>
            <a:r>
              <a:rPr kumimoji="1" lang="zh-CN" altLang="en-US" sz="1200" smtClean="0"/>
              <a:t> </a:t>
            </a:r>
            <a:r>
              <a:rPr kumimoji="1" lang="en-US" altLang="zh-CN" sz="1200"/>
              <a:t>n</a:t>
            </a:r>
            <a:endParaRPr kumimoji="1" lang="zh-CN" altLang="en-US" sz="1200"/>
          </a:p>
        </p:txBody>
      </p:sp>
      <p:sp>
        <p:nvSpPr>
          <p:cNvPr id="23" name="文本框 22"/>
          <p:cNvSpPr txBox="1"/>
          <p:nvPr/>
        </p:nvSpPr>
        <p:spPr>
          <a:xfrm>
            <a:off x="2237776" y="766023"/>
            <a:ext cx="1568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/>
              <a:t> </a:t>
            </a:r>
            <a:r>
              <a:rPr kumimoji="1" lang="zh-CN" altLang="en-US" sz="1200" smtClean="0"/>
              <a:t>      当前栈帧</a:t>
            </a:r>
            <a:endParaRPr kumimoji="1" lang="en-US" altLang="zh-CN" sz="1200" smtClean="0"/>
          </a:p>
          <a:p>
            <a:r>
              <a:rPr kumimoji="1" lang="en-US" altLang="zh-CN" sz="1200" smtClean="0"/>
              <a:t>Current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Stack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Frame</a:t>
            </a:r>
            <a:r>
              <a:rPr kumimoji="1" lang="zh-CN" altLang="en-US" sz="1200" smtClean="0"/>
              <a:t> </a:t>
            </a:r>
            <a:endParaRPr kumimoji="1" lang="zh-CN" altLang="en-US" sz="1200"/>
          </a:p>
        </p:txBody>
      </p:sp>
      <p:sp>
        <p:nvSpPr>
          <p:cNvPr id="24" name="文本框 23"/>
          <p:cNvSpPr txBox="1"/>
          <p:nvPr/>
        </p:nvSpPr>
        <p:spPr>
          <a:xfrm>
            <a:off x="2447609" y="158115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局部变量表</a:t>
            </a:r>
            <a:endParaRPr kumimoji="1" lang="zh-CN" altLang="en-US" sz="1200"/>
          </a:p>
        </p:txBody>
      </p:sp>
      <p:sp>
        <p:nvSpPr>
          <p:cNvPr id="25" name="文本框 24"/>
          <p:cNvSpPr txBox="1"/>
          <p:nvPr/>
        </p:nvSpPr>
        <p:spPr>
          <a:xfrm>
            <a:off x="2453555" y="226936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操作数栈</a:t>
            </a:r>
            <a:endParaRPr kumimoji="1"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2447609" y="297640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动态连接</a:t>
            </a:r>
            <a:endParaRPr kumimoji="1" lang="zh-CN" altLang="en-US" sz="1200"/>
          </a:p>
        </p:txBody>
      </p:sp>
      <p:sp>
        <p:nvSpPr>
          <p:cNvPr id="28" name="文本框 27"/>
          <p:cNvSpPr txBox="1"/>
          <p:nvPr/>
        </p:nvSpPr>
        <p:spPr>
          <a:xfrm>
            <a:off x="99094" y="2408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栈帧的结构</a:t>
            </a:r>
            <a:endParaRPr kumimoji="1" lang="zh-CN" altLang="en-US" sz="1200"/>
          </a:p>
        </p:txBody>
      </p:sp>
      <p:sp>
        <p:nvSpPr>
          <p:cNvPr id="29" name="文本框 28"/>
          <p:cNvSpPr txBox="1"/>
          <p:nvPr/>
        </p:nvSpPr>
        <p:spPr>
          <a:xfrm>
            <a:off x="27295" y="1858157"/>
            <a:ext cx="1418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load</a:t>
            </a:r>
            <a:r>
              <a:rPr kumimoji="1" lang="zh-CN" altLang="en-US" sz="1200" smtClean="0"/>
              <a:t>和</a:t>
            </a:r>
            <a:r>
              <a:rPr kumimoji="1" lang="en-US" altLang="zh-CN" sz="1200" smtClean="0"/>
              <a:t>store</a:t>
            </a:r>
            <a:r>
              <a:rPr kumimoji="1" lang="zh-CN" altLang="en-US" sz="1200" smtClean="0"/>
              <a:t>指令来</a:t>
            </a:r>
            <a:endParaRPr kumimoji="1" lang="en-US" altLang="zh-CN" sz="1200" smtClean="0"/>
          </a:p>
          <a:p>
            <a:r>
              <a:rPr kumimoji="1" lang="zh-CN" altLang="en-US" sz="1200" smtClean="0"/>
              <a:t>回在存储和取出</a:t>
            </a:r>
            <a:endParaRPr kumimoji="1" lang="zh-CN" altLang="en-US" sz="1200"/>
          </a:p>
        </p:txBody>
      </p:sp>
      <p:cxnSp>
        <p:nvCxnSpPr>
          <p:cNvPr id="32" name="直线箭头连接符 31"/>
          <p:cNvCxnSpPr>
            <a:stCxn id="29" idx="3"/>
            <a:endCxn id="16" idx="1"/>
          </p:cNvCxnSpPr>
          <p:nvPr/>
        </p:nvCxnSpPr>
        <p:spPr>
          <a:xfrm flipV="1">
            <a:off x="1446273" y="1706136"/>
            <a:ext cx="549801" cy="382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29" idx="3"/>
            <a:endCxn id="17" idx="1"/>
          </p:cNvCxnSpPr>
          <p:nvPr/>
        </p:nvCxnSpPr>
        <p:spPr>
          <a:xfrm>
            <a:off x="1446273" y="2088990"/>
            <a:ext cx="549801" cy="317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7295" y="1858157"/>
            <a:ext cx="1418978" cy="461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7470127" y="450732"/>
            <a:ext cx="4185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局部变量表：存放方法参数和方法内部的局部变量</a:t>
            </a:r>
            <a:endParaRPr kumimoji="1" lang="en-US" altLang="zh-CN" sz="1200" smtClean="0"/>
          </a:p>
          <a:p>
            <a:endParaRPr kumimoji="1" lang="en-US" altLang="zh-CN" sz="1200" smtClean="0"/>
          </a:p>
          <a:p>
            <a:r>
              <a:rPr kumimoji="1" lang="zh-CN" altLang="en-US" sz="1200" smtClean="0"/>
              <a:t>操作数栈：方法执行过程中，各种字节码指令在操作数栈中</a:t>
            </a:r>
            <a:endParaRPr kumimoji="1" lang="en-US" altLang="zh-CN" sz="1200" smtClean="0"/>
          </a:p>
          <a:p>
            <a:r>
              <a:rPr kumimoji="1" lang="zh-CN" altLang="en-US" sz="1200" smtClean="0"/>
              <a:t>        进行写入和提取内容</a:t>
            </a:r>
            <a:endParaRPr kumimoji="1" lang="zh-CN" altLang="en-US" sz="1200"/>
          </a:p>
        </p:txBody>
      </p:sp>
      <p:sp>
        <p:nvSpPr>
          <p:cNvPr id="37" name="圆角矩形 36"/>
          <p:cNvSpPr/>
          <p:nvPr/>
        </p:nvSpPr>
        <p:spPr>
          <a:xfrm>
            <a:off x="1996074" y="3591281"/>
            <a:ext cx="1795346" cy="51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2447608" y="368517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返回地址</a:t>
            </a:r>
            <a:endParaRPr kumimoji="1"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21602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17650" y="243349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17650" y="3268646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17650" y="162064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17650" y="4090120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4025591" y="1650381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3" name="椭圆 12"/>
          <p:cNvSpPr/>
          <p:nvPr/>
        </p:nvSpPr>
        <p:spPr>
          <a:xfrm>
            <a:off x="4025591" y="2479957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4" name="椭圆 13"/>
          <p:cNvSpPr/>
          <p:nvPr/>
        </p:nvSpPr>
        <p:spPr>
          <a:xfrm>
            <a:off x="4025591" y="3268646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5" name="椭圆 14"/>
          <p:cNvSpPr/>
          <p:nvPr/>
        </p:nvSpPr>
        <p:spPr>
          <a:xfrm>
            <a:off x="4025591" y="4159704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7" name="矩形 16"/>
          <p:cNvSpPr/>
          <p:nvPr/>
        </p:nvSpPr>
        <p:spPr>
          <a:xfrm>
            <a:off x="6891454" y="1315844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缓存一致性协议</a:t>
            </a:r>
            <a:endParaRPr kumimoji="1" lang="en-US" altLang="zh-CN" smtClean="0"/>
          </a:p>
        </p:txBody>
      </p:sp>
      <p:cxnSp>
        <p:nvCxnSpPr>
          <p:cNvPr id="19" name="直线箭头连接符 18"/>
          <p:cNvCxnSpPr>
            <a:stCxn id="7" idx="3"/>
          </p:cNvCxnSpPr>
          <p:nvPr/>
        </p:nvCxnSpPr>
        <p:spPr>
          <a:xfrm flipV="1">
            <a:off x="3111192" y="1899424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 flipV="1">
            <a:off x="3111192" y="2712273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 flipV="1">
            <a:off x="3155798" y="3544862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 flipV="1">
            <a:off x="3155798" y="4403506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 flipH="1" flipV="1">
            <a:off x="5430644" y="1996068"/>
            <a:ext cx="1460810" cy="94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7" idx="1"/>
            <a:endCxn id="13" idx="6"/>
          </p:cNvCxnSpPr>
          <p:nvPr/>
        </p:nvCxnSpPr>
        <p:spPr>
          <a:xfrm flipH="1" flipV="1">
            <a:off x="5430644" y="2712274"/>
            <a:ext cx="1460810" cy="42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H="1">
            <a:off x="5430644" y="3268646"/>
            <a:ext cx="1460810" cy="23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endCxn id="15" idx="6"/>
          </p:cNvCxnSpPr>
          <p:nvPr/>
        </p:nvCxnSpPr>
        <p:spPr>
          <a:xfrm flipH="1">
            <a:off x="5430644" y="3365810"/>
            <a:ext cx="1460810" cy="102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027442" y="802888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多核</a:t>
            </a:r>
            <a:r>
              <a:rPr kumimoji="1" lang="en-US" altLang="zh-CN" sz="1400" smtClean="0"/>
              <a:t>CPU</a:t>
            </a:r>
            <a:endParaRPr kumimoji="1" lang="zh-CN" altLang="en-US" sz="1400"/>
          </a:p>
        </p:txBody>
      </p:sp>
      <p:sp>
        <p:nvSpPr>
          <p:cNvPr id="34" name="文本框 33"/>
          <p:cNvSpPr txBox="1"/>
          <p:nvPr/>
        </p:nvSpPr>
        <p:spPr>
          <a:xfrm>
            <a:off x="4194942" y="78058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工作内存</a:t>
            </a:r>
            <a:endParaRPr kumimoji="1" lang="zh-CN" altLang="en-US" sz="1400"/>
          </a:p>
        </p:txBody>
      </p:sp>
      <p:sp>
        <p:nvSpPr>
          <p:cNvPr id="35" name="文本框 34"/>
          <p:cNvSpPr txBox="1"/>
          <p:nvPr/>
        </p:nvSpPr>
        <p:spPr>
          <a:xfrm>
            <a:off x="6583339" y="76980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缓存一致性协议</a:t>
            </a:r>
            <a:endParaRPr kumimoji="1" lang="zh-CN" altLang="en-US" sz="1400"/>
          </a:p>
        </p:txBody>
      </p:sp>
      <p:sp>
        <p:nvSpPr>
          <p:cNvPr id="29" name="矩形 28"/>
          <p:cNvSpPr/>
          <p:nvPr/>
        </p:nvSpPr>
        <p:spPr>
          <a:xfrm>
            <a:off x="8560418" y="1312128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运行内存</a:t>
            </a:r>
            <a:endParaRPr kumimoji="1"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8629405" y="7698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主存</a:t>
            </a:r>
            <a:endParaRPr kumimoji="1" lang="zh-CN" altLang="en-US" sz="1400"/>
          </a:p>
        </p:txBody>
      </p:sp>
      <p:cxnSp>
        <p:nvCxnSpPr>
          <p:cNvPr id="25" name="直线箭头连接符 24"/>
          <p:cNvCxnSpPr>
            <a:stCxn id="29" idx="1"/>
            <a:endCxn id="17" idx="3"/>
          </p:cNvCxnSpPr>
          <p:nvPr/>
        </p:nvCxnSpPr>
        <p:spPr>
          <a:xfrm flipH="1">
            <a:off x="7716644" y="3129777"/>
            <a:ext cx="843774" cy="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46049" y="323386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、主存关系</a:t>
            </a:r>
            <a:endParaRPr kumimoji="1"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626461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17650" y="243349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17650" y="3268646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17650" y="162064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17650" y="4090120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4025591" y="1650381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工作内存</a:t>
            </a:r>
            <a:endParaRPr kumimoji="1" lang="zh-CN" altLang="en-US" sz="1400"/>
          </a:p>
        </p:txBody>
      </p:sp>
      <p:sp>
        <p:nvSpPr>
          <p:cNvPr id="9" name="椭圆 8"/>
          <p:cNvSpPr/>
          <p:nvPr/>
        </p:nvSpPr>
        <p:spPr>
          <a:xfrm>
            <a:off x="4025591" y="2479957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工作内存</a:t>
            </a:r>
          </a:p>
        </p:txBody>
      </p:sp>
      <p:sp>
        <p:nvSpPr>
          <p:cNvPr id="10" name="椭圆 9"/>
          <p:cNvSpPr/>
          <p:nvPr/>
        </p:nvSpPr>
        <p:spPr>
          <a:xfrm>
            <a:off x="4025591" y="3268646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工作内存</a:t>
            </a:r>
          </a:p>
        </p:txBody>
      </p:sp>
      <p:sp>
        <p:nvSpPr>
          <p:cNvPr id="11" name="椭圆 10"/>
          <p:cNvSpPr/>
          <p:nvPr/>
        </p:nvSpPr>
        <p:spPr>
          <a:xfrm>
            <a:off x="4025591" y="4159704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工作内存</a:t>
            </a:r>
          </a:p>
        </p:txBody>
      </p:sp>
      <p:sp>
        <p:nvSpPr>
          <p:cNvPr id="12" name="矩形 11"/>
          <p:cNvSpPr/>
          <p:nvPr/>
        </p:nvSpPr>
        <p:spPr>
          <a:xfrm>
            <a:off x="6891454" y="1315844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store</a:t>
            </a:r>
            <a:r>
              <a:rPr kumimoji="1" lang="zh-CN" altLang="en-US" smtClean="0"/>
              <a:t>和</a:t>
            </a:r>
            <a:r>
              <a:rPr kumimoji="1" lang="en-US" altLang="zh-CN" smtClean="0"/>
              <a:t>load</a:t>
            </a:r>
            <a:r>
              <a:rPr kumimoji="1" lang="zh-CN" altLang="en-US" smtClean="0"/>
              <a:t>操作</a:t>
            </a:r>
            <a:endParaRPr kumimoji="1" lang="en-US" altLang="zh-CN" smtClean="0"/>
          </a:p>
        </p:txBody>
      </p:sp>
      <p:cxnSp>
        <p:nvCxnSpPr>
          <p:cNvPr id="13" name="直线箭头连接符 12"/>
          <p:cNvCxnSpPr>
            <a:stCxn id="9" idx="3"/>
          </p:cNvCxnSpPr>
          <p:nvPr/>
        </p:nvCxnSpPr>
        <p:spPr>
          <a:xfrm flipV="1">
            <a:off x="3111192" y="1899424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 flipV="1">
            <a:off x="3111192" y="2712273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3155798" y="3544862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 flipV="1">
            <a:off x="3155798" y="4403506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 flipH="1" flipV="1">
            <a:off x="5430644" y="1996068"/>
            <a:ext cx="1460810" cy="94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19" idx="1"/>
            <a:endCxn id="15" idx="6"/>
          </p:cNvCxnSpPr>
          <p:nvPr/>
        </p:nvCxnSpPr>
        <p:spPr>
          <a:xfrm flipH="1" flipV="1">
            <a:off x="5430644" y="2712274"/>
            <a:ext cx="1460810" cy="42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 flipH="1">
            <a:off x="5430644" y="3268646"/>
            <a:ext cx="1460810" cy="23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endCxn id="17" idx="6"/>
          </p:cNvCxnSpPr>
          <p:nvPr/>
        </p:nvCxnSpPr>
        <p:spPr>
          <a:xfrm flipH="1">
            <a:off x="5430644" y="3365810"/>
            <a:ext cx="1460810" cy="102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8560418" y="1312128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主内存</a:t>
            </a:r>
            <a:endParaRPr kumimoji="1" lang="zh-CN" altLang="en-US"/>
          </a:p>
        </p:txBody>
      </p:sp>
      <p:cxnSp>
        <p:nvCxnSpPr>
          <p:cNvPr id="26" name="直线箭头连接符 25"/>
          <p:cNvCxnSpPr>
            <a:endCxn id="19" idx="3"/>
          </p:cNvCxnSpPr>
          <p:nvPr/>
        </p:nvCxnSpPr>
        <p:spPr>
          <a:xfrm flipH="1">
            <a:off x="7716644" y="3129777"/>
            <a:ext cx="843774" cy="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46049" y="323386"/>
            <a:ext cx="3416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线程、工作内存关系</a:t>
            </a:r>
            <a:r>
              <a:rPr kumimoji="1" lang="zh-CN" altLang="en-US" sz="1400"/>
              <a:t>、主</a:t>
            </a:r>
            <a:r>
              <a:rPr kumimoji="1" lang="zh-CN" altLang="en-US" sz="1400" smtClean="0"/>
              <a:t>内存的内存模型</a:t>
            </a:r>
            <a:endParaRPr kumimoji="1" lang="zh-CN" altLang="en-US" sz="1400"/>
          </a:p>
        </p:txBody>
      </p:sp>
      <p:sp>
        <p:nvSpPr>
          <p:cNvPr id="28" name="文本框 27"/>
          <p:cNvSpPr txBox="1"/>
          <p:nvPr/>
        </p:nvSpPr>
        <p:spPr>
          <a:xfrm>
            <a:off x="9428033" y="1574921"/>
            <a:ext cx="2068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smtClean="0"/>
              <a:t>主内存：</a:t>
            </a:r>
            <a:r>
              <a:rPr kumimoji="1" lang="en-US" altLang="zh-CN" sz="1400" smtClean="0"/>
              <a:t>JVM</a:t>
            </a:r>
            <a:r>
              <a:rPr kumimoji="1" lang="zh-CN" altLang="en-US" sz="1400" smtClean="0"/>
              <a:t>的一部分</a:t>
            </a:r>
            <a:endParaRPr kumimoji="1" lang="zh-CN" altLang="en-US" sz="1400"/>
          </a:p>
        </p:txBody>
      </p:sp>
      <p:sp>
        <p:nvSpPr>
          <p:cNvPr id="29" name="文本框 28"/>
          <p:cNvSpPr txBox="1"/>
          <p:nvPr/>
        </p:nvSpPr>
        <p:spPr>
          <a:xfrm>
            <a:off x="3568391" y="1063860"/>
            <a:ext cx="2479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smtClean="0"/>
              <a:t>变量：类变量，非局部变量</a:t>
            </a:r>
            <a:endParaRPr kumimoji="1" lang="zh-CN" altLang="en-US" sz="1400"/>
          </a:p>
        </p:txBody>
      </p:sp>
      <p:sp>
        <p:nvSpPr>
          <p:cNvPr id="30" name="文本框 29"/>
          <p:cNvSpPr txBox="1"/>
          <p:nvPr/>
        </p:nvSpPr>
        <p:spPr>
          <a:xfrm>
            <a:off x="446048" y="5253001"/>
            <a:ext cx="5218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smtClean="0"/>
              <a:t>Volatile</a:t>
            </a:r>
            <a:r>
              <a:rPr kumimoji="1" lang="zh-CN" altLang="en-US" sz="1200" smtClean="0"/>
              <a:t>：每次使用之前都从主内存刷新最新的值，每次修改变量值后立刻同步回主内存，保证数据一致性</a:t>
            </a:r>
            <a:endParaRPr kumimoji="1" lang="en-US" altLang="zh-CN" sz="1200" smtClean="0"/>
          </a:p>
          <a:p>
            <a:r>
              <a:rPr kumimoji="1" lang="zh-CN" altLang="en-US" sz="1200" smtClean="0"/>
              <a:t>        使用场景：运算结果不依赖变量的当前值，即适合用于</a:t>
            </a:r>
            <a:r>
              <a:rPr kumimoji="1" lang="en-US" altLang="zh-CN" sz="1200" err="1" smtClean="0"/>
              <a:t>boolean</a:t>
            </a:r>
            <a:r>
              <a:rPr kumimoji="1" lang="zh-CN" altLang="en-US" sz="1200" smtClean="0"/>
              <a:t>类型</a:t>
            </a:r>
            <a:endParaRPr kumimoji="1" lang="zh-CN" altLang="en-US" sz="1200"/>
          </a:p>
        </p:txBody>
      </p:sp>
      <p:sp>
        <p:nvSpPr>
          <p:cNvPr id="31" name="文本框 30"/>
          <p:cNvSpPr txBox="1"/>
          <p:nvPr/>
        </p:nvSpPr>
        <p:spPr>
          <a:xfrm>
            <a:off x="438944" y="6111645"/>
            <a:ext cx="5830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原子性：由内存模型来保证原子性变量操作，包括</a:t>
            </a:r>
            <a:r>
              <a:rPr kumimoji="1" lang="en-US" altLang="zh-CN" sz="1400" smtClean="0"/>
              <a:t>read/load/assign/use/</a:t>
            </a:r>
          </a:p>
          <a:p>
            <a:r>
              <a:rPr kumimoji="1" lang="en-US" altLang="zh-CN" sz="1400" smtClean="0"/>
              <a:t>store</a:t>
            </a:r>
            <a:r>
              <a:rPr kumimoji="1" lang="zh-CN" altLang="en-US" sz="1400" smtClean="0"/>
              <a:t>和</a:t>
            </a:r>
            <a:r>
              <a:rPr kumimoji="1" lang="en-US" altLang="zh-CN" sz="1400" smtClean="0"/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1682383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475034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GC</a:t>
            </a:r>
            <a:r>
              <a:rPr kumimoji="1" lang="zh-CN" altLang="en-US" sz="1200" smtClean="0">
                <a:solidFill>
                  <a:schemeClr val="tx1"/>
                </a:solidFill>
              </a:rPr>
              <a:t>判断策略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82644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GC</a:t>
            </a:r>
            <a:r>
              <a:rPr kumimoji="1" lang="zh-CN" altLang="en-US" sz="1200" smtClean="0">
                <a:solidFill>
                  <a:schemeClr val="tx1"/>
                </a:solidFill>
              </a:rPr>
              <a:t>收集器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28839" y="527825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GC</a:t>
            </a:r>
            <a:r>
              <a:rPr kumimoji="1" lang="zh-CN" altLang="en-US" sz="1400" smtClean="0">
                <a:solidFill>
                  <a:schemeClr val="tx1"/>
                </a:solidFill>
              </a:rPr>
              <a:t>系统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28839" y="1747024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GC</a:t>
            </a:r>
            <a:r>
              <a:rPr kumimoji="1" lang="zh-CN" altLang="en-US" sz="1200" smtClean="0">
                <a:solidFill>
                  <a:schemeClr val="tx1"/>
                </a:solidFill>
              </a:rPr>
              <a:t>收集算法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8" name="直线箭头连接符 7"/>
          <p:cNvCxnSpPr/>
          <p:nvPr/>
        </p:nvCxnSpPr>
        <p:spPr>
          <a:xfrm>
            <a:off x="5620215" y="1025912"/>
            <a:ext cx="0" cy="56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 flipH="1">
            <a:off x="3902928" y="1053790"/>
            <a:ext cx="1271238" cy="563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5988205" y="1062153"/>
            <a:ext cx="1260088" cy="55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549913" y="2771078"/>
            <a:ext cx="918117" cy="12768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1.Serial</a:t>
            </a: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2.parNew</a:t>
            </a: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3.Paranllel</a:t>
            </a: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4.G1</a:t>
            </a: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5.CMS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4" name="直线箭头连接符 13"/>
          <p:cNvCxnSpPr/>
          <p:nvPr/>
        </p:nvCxnSpPr>
        <p:spPr>
          <a:xfrm>
            <a:off x="3008971" y="2252546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073804" y="2787805"/>
            <a:ext cx="1092819" cy="1276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smtClean="0">
                <a:solidFill>
                  <a:schemeClr val="tx1"/>
                </a:solidFill>
              </a:rPr>
              <a:t>标记</a:t>
            </a:r>
            <a:r>
              <a:rPr kumimoji="1" lang="en-US" altLang="zh-CN" sz="1200" smtClean="0">
                <a:solidFill>
                  <a:schemeClr val="tx1"/>
                </a:solidFill>
              </a:rPr>
              <a:t>-</a:t>
            </a:r>
            <a:r>
              <a:rPr kumimoji="1" lang="zh-CN" altLang="en-US" sz="1200" smtClean="0">
                <a:solidFill>
                  <a:schemeClr val="tx1"/>
                </a:solidFill>
              </a:rPr>
              <a:t>清除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smtClean="0">
                <a:solidFill>
                  <a:schemeClr val="tx1"/>
                </a:solidFill>
              </a:rPr>
              <a:t>标记</a:t>
            </a:r>
            <a:r>
              <a:rPr kumimoji="1" lang="en-US" altLang="zh-CN" sz="1200" smtClean="0">
                <a:solidFill>
                  <a:schemeClr val="tx1"/>
                </a:solidFill>
              </a:rPr>
              <a:t>-</a:t>
            </a:r>
            <a:r>
              <a:rPr kumimoji="1" lang="zh-CN" altLang="en-US" sz="1200" smtClean="0">
                <a:solidFill>
                  <a:schemeClr val="tx1"/>
                </a:solidFill>
              </a:rPr>
              <a:t>整理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3.</a:t>
            </a:r>
            <a:r>
              <a:rPr kumimoji="1" lang="zh-CN" altLang="en-US" sz="1200" smtClean="0">
                <a:solidFill>
                  <a:schemeClr val="tx1"/>
                </a:solidFill>
              </a:rPr>
              <a:t>复制算法</a:t>
            </a:r>
            <a:endParaRPr kumimoji="1" lang="en-US" altLang="zh-CN" sz="1200" smtClean="0">
              <a:solidFill>
                <a:schemeClr val="tx1"/>
              </a:solidFill>
            </a:endParaRPr>
          </a:p>
        </p:txBody>
      </p:sp>
      <p:cxnSp>
        <p:nvCxnSpPr>
          <p:cNvPr id="17" name="直线箭头连接符 16"/>
          <p:cNvCxnSpPr/>
          <p:nvPr/>
        </p:nvCxnSpPr>
        <p:spPr>
          <a:xfrm>
            <a:off x="5620214" y="2252546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620000" y="2793379"/>
            <a:ext cx="1092819" cy="1276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smtClean="0">
                <a:solidFill>
                  <a:schemeClr val="tx1"/>
                </a:solidFill>
              </a:rPr>
              <a:t>引用计数器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smtClean="0">
                <a:solidFill>
                  <a:schemeClr val="tx1"/>
                </a:solidFill>
              </a:rPr>
              <a:t>根搜索算法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(</a:t>
            </a:r>
            <a:r>
              <a:rPr kumimoji="1" lang="zh-CN" altLang="en-US" sz="1200" smtClean="0">
                <a:solidFill>
                  <a:schemeClr val="tx1"/>
                </a:solidFill>
              </a:rPr>
              <a:t>根搜索可达</a:t>
            </a:r>
            <a:r>
              <a:rPr kumimoji="1" lang="en-US" altLang="zh-CN" sz="1200" smtClean="0">
                <a:solidFill>
                  <a:schemeClr val="tx1"/>
                </a:solidFill>
              </a:rPr>
              <a:t>)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0" name="直线箭头连接符 19"/>
          <p:cNvCxnSpPr/>
          <p:nvPr/>
        </p:nvCxnSpPr>
        <p:spPr>
          <a:xfrm>
            <a:off x="8166409" y="2252546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90293" y="5341434"/>
            <a:ext cx="868218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smtClean="0"/>
              <a:t>1.</a:t>
            </a:r>
            <a:r>
              <a:rPr kumimoji="1" lang="zh-CN" altLang="en-US" sz="1100" smtClean="0"/>
              <a:t>标记</a:t>
            </a:r>
            <a:r>
              <a:rPr kumimoji="1" lang="en-US" altLang="zh-CN" sz="1100" smtClean="0"/>
              <a:t>-</a:t>
            </a:r>
            <a:r>
              <a:rPr kumimoji="1" lang="zh-CN" altLang="en-US" sz="1100" smtClean="0"/>
              <a:t>清除：标记无用对象，然后进行清除回收。缺点：</a:t>
            </a:r>
            <a:r>
              <a:rPr lang="zh-CN" altLang="en-US" sz="1100"/>
              <a:t>缺点是效率低，且产生大量不连续的内存</a:t>
            </a:r>
            <a:r>
              <a:rPr lang="zh-CN" altLang="en-US" sz="1100" smtClean="0"/>
              <a:t>碎片</a:t>
            </a:r>
            <a:endParaRPr lang="en-US" altLang="zh-CN" sz="1100" smtClean="0"/>
          </a:p>
          <a:p>
            <a:r>
              <a:rPr kumimoji="1" lang="en-US" altLang="zh-CN" sz="1100" smtClean="0"/>
              <a:t>2.</a:t>
            </a:r>
            <a:r>
              <a:rPr kumimoji="1" lang="zh-CN" altLang="en-US" sz="1100" smtClean="0"/>
              <a:t>标记</a:t>
            </a:r>
            <a:r>
              <a:rPr kumimoji="1" lang="en-US" altLang="zh-CN" sz="1100" smtClean="0"/>
              <a:t>-</a:t>
            </a:r>
            <a:r>
              <a:rPr kumimoji="1" lang="zh-CN" altLang="en-US" sz="1100" smtClean="0"/>
              <a:t>整理：标记无用对象，让所有存活的对象都向一端移动，然后直接清除掉另一端的内存；不会产生内存碎片</a:t>
            </a:r>
            <a:r>
              <a:rPr lang="zh-CN" altLang="en-US" sz="1100"/>
              <a:t>。</a:t>
            </a:r>
            <a:r>
              <a:rPr lang="zh-CN" altLang="en-US" sz="1100" b="1"/>
              <a:t>此为老年代常用算法</a:t>
            </a:r>
            <a:endParaRPr kumimoji="1" lang="en-US" altLang="zh-CN" sz="1100" smtClean="0"/>
          </a:p>
          <a:p>
            <a:r>
              <a:rPr kumimoji="1" lang="en-US" altLang="zh-CN" sz="1100" smtClean="0"/>
              <a:t>3.</a:t>
            </a:r>
            <a:r>
              <a:rPr lang="zh-CN" altLang="en-US" sz="1100" b="1"/>
              <a:t>复制算法</a:t>
            </a:r>
            <a:r>
              <a:rPr lang="zh-CN" altLang="en-US" sz="1100"/>
              <a:t>：将内存分为</a:t>
            </a:r>
            <a:r>
              <a:rPr lang="en-US" altLang="zh-CN" sz="1100"/>
              <a:t>Eden</a:t>
            </a:r>
            <a:r>
              <a:rPr lang="zh-CN" altLang="en-US" sz="1100"/>
              <a:t>和</a:t>
            </a:r>
            <a:r>
              <a:rPr lang="en-US" altLang="zh-CN" sz="1100"/>
              <a:t>Survivor From </a:t>
            </a:r>
            <a:r>
              <a:rPr lang="zh-CN" altLang="en-US" sz="1100"/>
              <a:t>及</a:t>
            </a:r>
            <a:r>
              <a:rPr lang="en-US" altLang="zh-CN" sz="1100"/>
              <a:t>Survivor To</a:t>
            </a:r>
            <a:r>
              <a:rPr lang="zh-CN" altLang="en-US" sz="1100"/>
              <a:t>区域</a:t>
            </a:r>
            <a:r>
              <a:rPr lang="en-US" altLang="zh-CN" sz="1100"/>
              <a:t>(8:1:1)</a:t>
            </a:r>
            <a:r>
              <a:rPr lang="zh-CN" altLang="en-US" sz="1100"/>
              <a:t>，当回收时，将</a:t>
            </a:r>
            <a:r>
              <a:rPr lang="en-US" altLang="zh-CN" sz="1100"/>
              <a:t>Eden</a:t>
            </a:r>
            <a:r>
              <a:rPr lang="zh-CN" altLang="en-US" sz="1100"/>
              <a:t>和</a:t>
            </a:r>
            <a:r>
              <a:rPr lang="en-US" altLang="zh-CN" sz="1100"/>
              <a:t>Survivor</a:t>
            </a:r>
            <a:r>
              <a:rPr lang="zh-CN" altLang="en-US" sz="1100"/>
              <a:t>中还存活着的</a:t>
            </a:r>
            <a:r>
              <a:rPr lang="zh-CN" altLang="en-US" sz="1100" smtClean="0"/>
              <a:t>对</a:t>
            </a:r>
            <a:endParaRPr lang="en-US" altLang="zh-CN" sz="1100" smtClean="0"/>
          </a:p>
          <a:p>
            <a:r>
              <a:rPr lang="en-US" altLang="zh-CN" sz="1100" smtClean="0"/>
              <a:t>	</a:t>
            </a:r>
            <a:r>
              <a:rPr lang="zh-CN" altLang="en-US" sz="1100" smtClean="0"/>
              <a:t>象</a:t>
            </a:r>
            <a:r>
              <a:rPr lang="zh-CN" altLang="en-US" sz="1100"/>
              <a:t>一次性地复制到另外一块</a:t>
            </a:r>
            <a:r>
              <a:rPr lang="en-US" altLang="zh-CN" sz="1100"/>
              <a:t>Survivor</a:t>
            </a:r>
            <a:r>
              <a:rPr lang="zh-CN" altLang="en-US" sz="1100"/>
              <a:t>区域上，然后清理掉</a:t>
            </a:r>
            <a:r>
              <a:rPr lang="en-US" altLang="zh-CN" sz="1100"/>
              <a:t>Eden</a:t>
            </a:r>
            <a:r>
              <a:rPr lang="zh-CN" altLang="en-US" sz="1100"/>
              <a:t>和刚才用过的</a:t>
            </a:r>
            <a:r>
              <a:rPr lang="en-US" altLang="zh-CN" sz="1100"/>
              <a:t>Survivor</a:t>
            </a:r>
            <a:r>
              <a:rPr lang="zh-CN" altLang="en-US" sz="1100"/>
              <a:t>取悦。效率高，不会产生内存碎片</a:t>
            </a:r>
            <a:r>
              <a:rPr lang="zh-CN" altLang="en-US" sz="1100" smtClean="0"/>
              <a:t>，</a:t>
            </a:r>
            <a:endParaRPr lang="en-US" altLang="zh-CN" sz="1100" smtClean="0"/>
          </a:p>
          <a:p>
            <a:r>
              <a:rPr lang="en-US" altLang="zh-CN" sz="1100" smtClean="0"/>
              <a:t>	</a:t>
            </a:r>
            <a:r>
              <a:rPr lang="zh-CN" altLang="en-US" sz="1100" smtClean="0"/>
              <a:t>但是</a:t>
            </a:r>
            <a:r>
              <a:rPr lang="zh-CN" altLang="en-US" sz="1100"/>
              <a:t>需要</a:t>
            </a:r>
            <a:r>
              <a:rPr lang="en-US" altLang="zh-CN" sz="1100"/>
              <a:t>2</a:t>
            </a:r>
            <a:r>
              <a:rPr lang="zh-CN" altLang="en-US" sz="1100"/>
              <a:t>倍内存。</a:t>
            </a:r>
            <a:r>
              <a:rPr lang="zh-CN" altLang="en-US" sz="1100" b="1"/>
              <a:t>此为新生代最常用的算法</a:t>
            </a:r>
            <a:endParaRPr kumimoji="1"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96115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69981" y="1031358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893981" y="2176130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50288" y="2176130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497400" y="701748"/>
            <a:ext cx="11592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err="1" smtClean="0"/>
              <a:t>ActiveMQ</a:t>
            </a:r>
            <a:r>
              <a:rPr kumimoji="1" lang="zh-CN" altLang="en-US" sz="1050" smtClean="0"/>
              <a:t>服务器</a:t>
            </a:r>
            <a:endParaRPr kumimoji="1" lang="zh-CN" altLang="en-US" sz="1050"/>
          </a:p>
        </p:txBody>
      </p:sp>
      <p:sp>
        <p:nvSpPr>
          <p:cNvPr id="8" name="文本框 7"/>
          <p:cNvSpPr txBox="1"/>
          <p:nvPr/>
        </p:nvSpPr>
        <p:spPr>
          <a:xfrm>
            <a:off x="5893981" y="2304353"/>
            <a:ext cx="14253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消息消费者</a:t>
            </a:r>
            <a:r>
              <a:rPr kumimoji="1" lang="en-US" altLang="zh-CN" sz="1050" smtClean="0"/>
              <a:t>consumer</a:t>
            </a:r>
            <a:endParaRPr kumimoji="1" lang="zh-CN" altLang="en-US" sz="1050"/>
          </a:p>
        </p:txBody>
      </p:sp>
      <p:sp>
        <p:nvSpPr>
          <p:cNvPr id="9" name="文本框 8"/>
          <p:cNvSpPr txBox="1"/>
          <p:nvPr/>
        </p:nvSpPr>
        <p:spPr>
          <a:xfrm>
            <a:off x="2750288" y="2304353"/>
            <a:ext cx="1382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消息生产者</a:t>
            </a:r>
            <a:r>
              <a:rPr kumimoji="1" lang="en-US" altLang="zh-CN" sz="1050" smtClean="0"/>
              <a:t>producer</a:t>
            </a:r>
            <a:endParaRPr kumimoji="1" lang="zh-CN" altLang="en-US" sz="1050"/>
          </a:p>
        </p:txBody>
      </p:sp>
      <p:cxnSp>
        <p:nvCxnSpPr>
          <p:cNvPr id="11" name="直线箭头连接符 10"/>
          <p:cNvCxnSpPr/>
          <p:nvPr/>
        </p:nvCxnSpPr>
        <p:spPr>
          <a:xfrm flipV="1">
            <a:off x="3583172" y="1541720"/>
            <a:ext cx="1307805" cy="63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>
            <a:off x="5348177" y="1541720"/>
            <a:ext cx="1095153" cy="63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892382" y="167462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生产</a:t>
            </a:r>
            <a:endParaRPr kumimoji="1" lang="zh-CN" altLang="en-US" sz="1100"/>
          </a:p>
        </p:txBody>
      </p:sp>
      <p:sp>
        <p:nvSpPr>
          <p:cNvPr id="15" name="文本框 14"/>
          <p:cNvSpPr txBox="1"/>
          <p:nvPr/>
        </p:nvSpPr>
        <p:spPr>
          <a:xfrm>
            <a:off x="5883781" y="165303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消费</a:t>
            </a:r>
            <a:endParaRPr kumimoji="1" lang="zh-CN" altLang="en-US" sz="1100"/>
          </a:p>
        </p:txBody>
      </p:sp>
      <p:sp>
        <p:nvSpPr>
          <p:cNvPr id="16" name="文本框 15"/>
          <p:cNvSpPr txBox="1"/>
          <p:nvPr/>
        </p:nvSpPr>
        <p:spPr>
          <a:xfrm>
            <a:off x="4164419" y="2947978"/>
            <a:ext cx="2541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smtClean="0"/>
              <a:t>MQ(</a:t>
            </a:r>
            <a:r>
              <a:rPr kumimoji="1" lang="zh-CN" altLang="en-US" sz="1100" smtClean="0"/>
              <a:t>消息队列</a:t>
            </a:r>
            <a:r>
              <a:rPr kumimoji="1" lang="en-US" altLang="zh-CN" sz="1100" smtClean="0"/>
              <a:t>):</a:t>
            </a:r>
            <a:r>
              <a:rPr kumimoji="1" lang="zh-CN" altLang="en-US" sz="1100" smtClean="0"/>
              <a:t> 多个应用程序间的通信</a:t>
            </a:r>
            <a:endParaRPr kumimoji="1" lang="zh-CN" altLang="en-US" sz="1100"/>
          </a:p>
        </p:txBody>
      </p:sp>
      <p:sp>
        <p:nvSpPr>
          <p:cNvPr id="17" name="文本框 16"/>
          <p:cNvSpPr txBox="1"/>
          <p:nvPr/>
        </p:nvSpPr>
        <p:spPr>
          <a:xfrm>
            <a:off x="6705499" y="1914644"/>
            <a:ext cx="36599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消费者通过监听器实时消费 </a:t>
            </a:r>
            <a:r>
              <a:rPr kumimoji="1" lang="en-US" altLang="zh-CN" sz="1050" smtClean="0"/>
              <a:t>---&gt;</a:t>
            </a:r>
            <a:r>
              <a:rPr kumimoji="1" lang="zh-CN" altLang="en-US" sz="1050" smtClean="0"/>
              <a:t> 实现</a:t>
            </a:r>
            <a:r>
              <a:rPr kumimoji="1" lang="en-US" altLang="zh-CN" sz="1050" err="1" smtClean="0"/>
              <a:t>MessageListener</a:t>
            </a:r>
            <a:r>
              <a:rPr kumimoji="1" lang="zh-CN" altLang="en-US" sz="1050" smtClean="0"/>
              <a:t>接口</a:t>
            </a:r>
            <a:endParaRPr kumimoji="1" lang="zh-CN" altLang="en-US" sz="1050"/>
          </a:p>
        </p:txBody>
      </p:sp>
    </p:spTree>
    <p:extLst>
      <p:ext uri="{BB962C8B-B14F-4D97-AF65-F5344CB8AC3E}">
        <p14:creationId xmlns:p14="http://schemas.microsoft.com/office/powerpoint/2010/main" val="24955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92827" y="630222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/>
              <a:t>C</a:t>
            </a:r>
            <a:r>
              <a:rPr kumimoji="1" lang="en-US" altLang="zh-CN" sz="1200" smtClean="0"/>
              <a:t>ollection</a:t>
            </a:r>
            <a:endParaRPr kumimoji="1"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6878761" y="1432481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Set</a:t>
            </a:r>
            <a:endParaRPr kumimoji="1" lang="zh-CN" altLang="en-US" sz="1200"/>
          </a:p>
        </p:txBody>
      </p:sp>
      <p:sp>
        <p:nvSpPr>
          <p:cNvPr id="6" name="文本框 5"/>
          <p:cNvSpPr txBox="1"/>
          <p:nvPr/>
        </p:nvSpPr>
        <p:spPr>
          <a:xfrm>
            <a:off x="3381471" y="1358916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List</a:t>
            </a:r>
            <a:endParaRPr kumimoji="1"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7453805" y="2165492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TreeSet</a:t>
            </a:r>
            <a:endParaRPr kumimoji="1" lang="zh-CN" altLang="en-US" sz="1200"/>
          </a:p>
        </p:txBody>
      </p:sp>
      <p:sp>
        <p:nvSpPr>
          <p:cNvPr id="8" name="文本框 7"/>
          <p:cNvSpPr txBox="1"/>
          <p:nvPr/>
        </p:nvSpPr>
        <p:spPr>
          <a:xfrm>
            <a:off x="6057509" y="2165492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HashSet</a:t>
            </a:r>
            <a:endParaRPr kumimoji="1"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4453006" y="2215690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LinkedList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3274070" y="2183218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Vector</a:t>
            </a:r>
            <a:endParaRPr kumimoji="1" lang="zh-CN" altLang="en-US" sz="1200"/>
          </a:p>
        </p:txBody>
      </p:sp>
      <p:sp>
        <p:nvSpPr>
          <p:cNvPr id="11" name="文本框 10"/>
          <p:cNvSpPr txBox="1"/>
          <p:nvPr/>
        </p:nvSpPr>
        <p:spPr>
          <a:xfrm>
            <a:off x="1841338" y="2183218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ArrayList</a:t>
            </a:r>
            <a:endParaRPr kumimoji="1" lang="zh-CN" altLang="en-US" sz="1200"/>
          </a:p>
        </p:txBody>
      </p:sp>
      <p:cxnSp>
        <p:nvCxnSpPr>
          <p:cNvPr id="13" name="直线箭头连接符 12"/>
          <p:cNvCxnSpPr>
            <a:stCxn id="4" idx="2"/>
            <a:endCxn id="6" idx="3"/>
          </p:cNvCxnSpPr>
          <p:nvPr/>
        </p:nvCxnSpPr>
        <p:spPr>
          <a:xfrm flipH="1">
            <a:off x="3784145" y="907221"/>
            <a:ext cx="1628830" cy="590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4" idx="2"/>
            <a:endCxn id="5" idx="1"/>
          </p:cNvCxnSpPr>
          <p:nvPr/>
        </p:nvCxnSpPr>
        <p:spPr>
          <a:xfrm>
            <a:off x="5412975" y="907221"/>
            <a:ext cx="1465786" cy="66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6" idx="2"/>
            <a:endCxn id="11" idx="0"/>
          </p:cNvCxnSpPr>
          <p:nvPr/>
        </p:nvCxnSpPr>
        <p:spPr>
          <a:xfrm flipH="1">
            <a:off x="2219006" y="1635915"/>
            <a:ext cx="1363802" cy="54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6" idx="2"/>
            <a:endCxn id="10" idx="0"/>
          </p:cNvCxnSpPr>
          <p:nvPr/>
        </p:nvCxnSpPr>
        <p:spPr>
          <a:xfrm>
            <a:off x="3582808" y="1635915"/>
            <a:ext cx="1" cy="54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6" idx="2"/>
            <a:endCxn id="9" idx="0"/>
          </p:cNvCxnSpPr>
          <p:nvPr/>
        </p:nvCxnSpPr>
        <p:spPr>
          <a:xfrm>
            <a:off x="3582808" y="1635915"/>
            <a:ext cx="1286338" cy="579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5" idx="2"/>
            <a:endCxn id="8" idx="0"/>
          </p:cNvCxnSpPr>
          <p:nvPr/>
        </p:nvCxnSpPr>
        <p:spPr>
          <a:xfrm flipH="1">
            <a:off x="6419147" y="1709480"/>
            <a:ext cx="655341" cy="456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5" idx="2"/>
            <a:endCxn id="7" idx="0"/>
          </p:cNvCxnSpPr>
          <p:nvPr/>
        </p:nvCxnSpPr>
        <p:spPr>
          <a:xfrm>
            <a:off x="7074488" y="1709480"/>
            <a:ext cx="720116" cy="456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596001" y="1100654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有序、有重复</a:t>
            </a:r>
            <a:endParaRPr kumimoji="1" lang="zh-CN" altLang="en-US" sz="1100"/>
          </a:p>
        </p:txBody>
      </p:sp>
      <p:sp>
        <p:nvSpPr>
          <p:cNvPr id="28" name="文本框 27"/>
          <p:cNvSpPr txBox="1"/>
          <p:nvPr/>
        </p:nvSpPr>
        <p:spPr>
          <a:xfrm>
            <a:off x="5954036" y="991859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无序、无重复</a:t>
            </a:r>
            <a:endParaRPr kumimoji="1" lang="zh-CN" altLang="en-US" sz="1100"/>
          </a:p>
        </p:txBody>
      </p:sp>
      <p:sp>
        <p:nvSpPr>
          <p:cNvPr id="29" name="文本框 28"/>
          <p:cNvSpPr txBox="1"/>
          <p:nvPr/>
        </p:nvSpPr>
        <p:spPr>
          <a:xfrm>
            <a:off x="1212985" y="654377"/>
            <a:ext cx="23006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有序：存储和取出的元素一致</a:t>
            </a:r>
            <a:endParaRPr kumimoji="1" lang="en-US" altLang="zh-CN" sz="1100" smtClean="0"/>
          </a:p>
          <a:p>
            <a:r>
              <a:rPr kumimoji="1" lang="zh-CN" altLang="en-US" sz="1100" smtClean="0"/>
              <a:t>无序：存储和取出元素顺序不一致</a:t>
            </a:r>
            <a:endParaRPr kumimoji="1" lang="en-US" altLang="zh-CN" sz="1100" smtClean="0"/>
          </a:p>
        </p:txBody>
      </p:sp>
      <p:sp>
        <p:nvSpPr>
          <p:cNvPr id="30" name="文本框 29"/>
          <p:cNvSpPr txBox="1"/>
          <p:nvPr/>
        </p:nvSpPr>
        <p:spPr>
          <a:xfrm>
            <a:off x="3283688" y="196388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不常用</a:t>
            </a:r>
            <a:endParaRPr kumimoji="1" lang="zh-CN" altLang="en-US" sz="1100"/>
          </a:p>
        </p:txBody>
      </p:sp>
      <p:sp>
        <p:nvSpPr>
          <p:cNvPr id="31" name="文本框 30"/>
          <p:cNvSpPr txBox="1"/>
          <p:nvPr/>
        </p:nvSpPr>
        <p:spPr>
          <a:xfrm>
            <a:off x="1160494" y="2442491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底层</a:t>
            </a:r>
            <a:r>
              <a:rPr kumimoji="1" lang="en-US" altLang="zh-CN" sz="1100" smtClean="0"/>
              <a:t>:</a:t>
            </a:r>
            <a:endParaRPr kumimoji="1" lang="zh-CN" altLang="en-US" sz="1100"/>
          </a:p>
        </p:txBody>
      </p:sp>
      <p:sp>
        <p:nvSpPr>
          <p:cNvPr id="32" name="文本框 31"/>
          <p:cNvSpPr txBox="1"/>
          <p:nvPr/>
        </p:nvSpPr>
        <p:spPr>
          <a:xfrm>
            <a:off x="1759601" y="2489589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数组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查询快、增删慢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线程不安全、效率高</a:t>
            </a:r>
            <a:endParaRPr kumimoji="1" lang="zh-CN" altLang="en-US" sz="1000"/>
          </a:p>
        </p:txBody>
      </p:sp>
      <p:sp>
        <p:nvSpPr>
          <p:cNvPr id="33" name="文本框 32"/>
          <p:cNvSpPr txBox="1"/>
          <p:nvPr/>
        </p:nvSpPr>
        <p:spPr>
          <a:xfrm>
            <a:off x="3086751" y="2489589"/>
            <a:ext cx="12105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数组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查询慢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线程安全、效率慢</a:t>
            </a:r>
            <a:endParaRPr kumimoji="1" lang="zh-CN" altLang="en-US" sz="1000"/>
          </a:p>
        </p:txBody>
      </p:sp>
      <p:sp>
        <p:nvSpPr>
          <p:cNvPr id="34" name="文本框 33"/>
          <p:cNvSpPr txBox="1"/>
          <p:nvPr/>
        </p:nvSpPr>
        <p:spPr>
          <a:xfrm>
            <a:off x="4326561" y="2486567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链表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查询慢、增删快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线程不安全、效率高</a:t>
            </a:r>
            <a:endParaRPr kumimoji="1" lang="zh-CN" altLang="en-US" sz="1000"/>
          </a:p>
        </p:txBody>
      </p:sp>
      <p:sp>
        <p:nvSpPr>
          <p:cNvPr id="56" name="文本框 55"/>
          <p:cNvSpPr txBox="1"/>
          <p:nvPr/>
        </p:nvSpPr>
        <p:spPr>
          <a:xfrm>
            <a:off x="5821056" y="2483004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链表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查询慢、增删快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线程不安全、效率高</a:t>
            </a:r>
            <a:endParaRPr kumimoji="1" lang="zh-CN" altLang="en-US" sz="1000"/>
          </a:p>
        </p:txBody>
      </p:sp>
      <p:sp>
        <p:nvSpPr>
          <p:cNvPr id="26" name="文本框 25"/>
          <p:cNvSpPr txBox="1"/>
          <p:nvPr/>
        </p:nvSpPr>
        <p:spPr>
          <a:xfrm>
            <a:off x="7287005" y="2478956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能够对元素按照某个</a:t>
            </a:r>
            <a:endParaRPr kumimoji="1" lang="en-US" altLang="zh-CN" sz="1000" smtClean="0"/>
          </a:p>
          <a:p>
            <a:r>
              <a:rPr kumimoji="1" lang="zh-CN" altLang="en-US" sz="1000" smtClean="0"/>
              <a:t>规则进行自然排序</a:t>
            </a:r>
            <a:endParaRPr kumimoji="1" lang="en-US" altLang="zh-CN" sz="1000" smtClean="0"/>
          </a:p>
          <a:p>
            <a:r>
              <a:rPr kumimoji="1" lang="zh-CN" altLang="en-US" sz="1000" smtClean="0"/>
              <a:t>自然排序、比较排序</a:t>
            </a:r>
            <a:endParaRPr kumimoji="1"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23505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12677</TotalTime>
  <Words>1845</Words>
  <Application>Microsoft Office PowerPoint</Application>
  <PresentationFormat>宽屏</PresentationFormat>
  <Paragraphs>308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DengXian</vt:lpstr>
      <vt:lpstr>DengXian Light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dby邓波宇</cp:lastModifiedBy>
  <cp:revision>388</cp:revision>
  <dcterms:created xsi:type="dcterms:W3CDTF">2018-02-28T08:19:09Z</dcterms:created>
  <dcterms:modified xsi:type="dcterms:W3CDTF">2019-10-24T08:02:06Z</dcterms:modified>
</cp:coreProperties>
</file>