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1" r:id="rId12"/>
    <p:sldId id="262" r:id="rId13"/>
    <p:sldId id="263" r:id="rId14"/>
    <p:sldId id="267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5791"/>
  </p:normalViewPr>
  <p:slideViewPr>
    <p:cSldViewPr snapToGrid="0" snapToObjects="1">
      <p:cViewPr>
        <p:scale>
          <a:sx n="114" d="100"/>
          <a:sy n="114" d="100"/>
        </p:scale>
        <p:origin x="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dirty="0" smtClean="0"/>
              <a:t>双亲委派模型</a:t>
            </a:r>
            <a:r>
              <a:rPr kumimoji="1" lang="zh-CN" altLang="en-US" dirty="0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</a:t>
            </a:r>
            <a:endParaRPr kumimoji="1"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区：包含一个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区和两个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区，当此区域用完时会发生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 GC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（或者叫做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Minor GC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）。绝大部分对象都在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区分配，至少经过一次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区垃圾回收后依然存活的对象会被移到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区。两个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区同一时间只有一个包含了对象（叫做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区），另外一个为空（叫做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区）。每一次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 GC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区以及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区存活的对象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结束后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区交换，原来的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区变成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区（此时为空），原来的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区叫做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区（此时包含了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区及原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区依然存活的对象）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区：在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区存活超过一定次数的对象会被移到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区，也有一部分大对象直接在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区进行分配。当此区域用完时会发生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GC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（或者叫做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GC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GC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发生时会对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区都进行垃圾回收</a:t>
            </a:r>
            <a:endParaRPr kumimoji="1" lang="zh-CN" altLang="en-US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工作内存、主内存交互操作：</a:t>
            </a:r>
            <a:r>
              <a:rPr kumimoji="1" lang="zh-CN" altLang="en-US" dirty="0" smtClean="0"/>
              <a:t>一个变量如何从主内存</a:t>
            </a:r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到工作内存、如何从工作内存同步回主内存，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内存模型定义了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种操作指令来完成</a:t>
            </a:r>
            <a:endParaRPr kumimoji="1" lang="en-US" altLang="zh-CN" dirty="0" smtClean="0"/>
          </a:p>
          <a:p>
            <a:r>
              <a:rPr kumimoji="1" lang="en-US" altLang="zh-CN" dirty="0" smtClean="0"/>
              <a:t>Lock</a:t>
            </a:r>
            <a:r>
              <a:rPr kumimoji="1" lang="zh-CN" altLang="en-US" dirty="0" smtClean="0"/>
              <a:t>：主内存，把变量标识为一条线程独占的状态</a:t>
            </a:r>
            <a:endParaRPr kumimoji="1" lang="en-US" altLang="zh-CN" dirty="0" smtClean="0"/>
          </a:p>
          <a:p>
            <a:r>
              <a:rPr kumimoji="1" lang="en-US" altLang="zh-CN" dirty="0" smtClean="0"/>
              <a:t>Unlock:</a:t>
            </a:r>
            <a:r>
              <a:rPr kumimoji="1" lang="zh-CN" altLang="en-US" dirty="0" smtClean="0"/>
              <a:t>主内存，把一个处于锁定状态的变量释放出来，释放后的变量才可以被其它线程锁定</a:t>
            </a:r>
            <a:endParaRPr kumimoji="1" lang="en-US" altLang="zh-CN" dirty="0" smtClean="0"/>
          </a:p>
          <a:p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：主内存，把一个变量的值从主内存传输到工作内存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Load:</a:t>
            </a:r>
            <a:r>
              <a:rPr kumimoji="1" lang="zh-CN" altLang="en-US" dirty="0" smtClean="0"/>
              <a:t>工作内存，把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到主内存的值放入工作内存变量副本中</a:t>
            </a:r>
            <a:endParaRPr kumimoji="1" lang="en-US" altLang="zh-CN" dirty="0" smtClean="0"/>
          </a:p>
          <a:p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：工作内存，把变量值传给执行引擎，当</a:t>
            </a:r>
            <a:r>
              <a:rPr kumimoji="1" lang="en-US" altLang="zh-CN" dirty="0" err="1" smtClean="0"/>
              <a:t>jvm</a:t>
            </a:r>
            <a:r>
              <a:rPr kumimoji="1" lang="zh-CN" altLang="en-US" dirty="0" smtClean="0"/>
              <a:t>遇到需要使用到变量的值的字节码指令时执行这个操作</a:t>
            </a:r>
            <a:endParaRPr kumimoji="1" lang="en-US" altLang="zh-CN" dirty="0" smtClean="0"/>
          </a:p>
          <a:p>
            <a:r>
              <a:rPr kumimoji="1" lang="en-US" altLang="zh-CN" dirty="0" smtClean="0"/>
              <a:t>Assign(</a:t>
            </a:r>
            <a:r>
              <a:rPr kumimoji="1" lang="zh-CN" altLang="en-US" dirty="0" smtClean="0"/>
              <a:t>赋值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：工作内存，把执行引擎接收到的值赋给工作内存的变量</a:t>
            </a:r>
            <a:endParaRPr kumimoji="1" lang="en-US" altLang="zh-CN" dirty="0" smtClean="0"/>
          </a:p>
          <a:p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：工作内存，把工作内存值传给主内存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：主内存，把工作内存中得到的值放入主内存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数据总是从缓冲区写入通道，并从通道读取到缓冲区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从通道读取：创建一个缓冲区，然后请求通道读取数据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通道写入：创建一个缓冲区，填充数据，并要求通道写入数据</a:t>
            </a:r>
            <a:endParaRPr kumimoji="1" lang="en-US" altLang="zh-CN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69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执行引擎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JVM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class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loader</a:t>
            </a:r>
            <a:endParaRPr kumimoji="1"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3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加载：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连接：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zh-CN" altLang="en-US" sz="1200" dirty="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zh-CN" altLang="en-US" sz="1200" dirty="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初始化：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JVM</a:t>
            </a:r>
            <a:r>
              <a:rPr kumimoji="1" lang="zh-CN" altLang="en-US" sz="1200" dirty="0" smtClean="0"/>
              <a:t>系统：</a:t>
            </a:r>
            <a:endParaRPr kumimoji="1"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dirty="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条指令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 dirty="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事件源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监听器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</a:t>
            </a:r>
            <a:endParaRPr kumimoji="1" lang="zh-CN" altLang="en-US" sz="1200" dirty="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监听器注册到事件源</a:t>
            </a:r>
            <a:endParaRPr kumimoji="1" lang="zh-CN" altLang="en-US" sz="1200" dirty="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事件对象封装事件源</a:t>
            </a:r>
            <a:endParaRPr kumimoji="1" lang="zh-CN" altLang="en-US" sz="1200" dirty="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事件对象作为监听器方法的参数</a:t>
            </a:r>
            <a:endParaRPr kumimoji="1"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DoorSource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    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DoorListener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doorListener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     </a:t>
            </a:r>
            <a:r>
              <a:rPr kumimoji="1" lang="en-US" altLang="zh-CN" sz="1400" dirty="0" err="1" smtClean="0"/>
              <a:t>registerDoorListener</a:t>
            </a:r>
            <a:r>
              <a:rPr kumimoji="1" lang="en-US" altLang="zh-CN" sz="1400" dirty="0" smtClean="0"/>
              <a:t>()</a:t>
            </a:r>
          </a:p>
          <a:p>
            <a:endParaRPr kumimoji="1" lang="en-US" altLang="zh-CN" sz="1400" dirty="0" smtClean="0"/>
          </a:p>
          <a:p>
            <a:r>
              <a:rPr kumimoji="1" lang="zh-CN" altLang="en-US" sz="1400" dirty="0" smtClean="0"/>
              <a:t>    </a:t>
            </a:r>
            <a:r>
              <a:rPr kumimoji="1" lang="en-US" altLang="zh-CN" sz="1400" dirty="0" err="1" smtClean="0"/>
              <a:t>openDoor</a:t>
            </a:r>
            <a:r>
              <a:rPr kumimoji="1" lang="en-US" altLang="zh-CN" sz="1400" dirty="0" smtClean="0"/>
              <a:t>()</a:t>
            </a:r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</a:t>
            </a:r>
            <a:r>
              <a:rPr kumimoji="1" lang="en-US" altLang="zh-CN" sz="1400" dirty="0" err="1" smtClean="0"/>
              <a:t>closeDoor</a:t>
            </a:r>
            <a:r>
              <a:rPr kumimoji="1" lang="en-US" altLang="zh-CN" sz="1400" dirty="0" smtClean="0"/>
              <a:t>()</a:t>
            </a:r>
            <a:endParaRPr kumimoji="1"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DoorEvent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    </a:t>
            </a:r>
            <a:r>
              <a:rPr kumimoji="1" lang="en-US" altLang="zh-CN" sz="1400" dirty="0" err="1" smtClean="0"/>
              <a:t>DoorSource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doorSource</a:t>
            </a:r>
            <a:endParaRPr kumimoji="1" lang="en-US" altLang="zh-CN" sz="1400" dirty="0"/>
          </a:p>
          <a:p>
            <a:endParaRPr kumimoji="1"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DoorListener</a:t>
            </a:r>
            <a:endParaRPr kumimoji="1" lang="en-US" altLang="zh-CN" sz="1400" dirty="0" smtClean="0"/>
          </a:p>
          <a:p>
            <a:endParaRPr kumimoji="1" lang="en-US" altLang="zh-CN" sz="1400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</a:t>
            </a:r>
            <a:r>
              <a:rPr kumimoji="1" lang="en-US" altLang="zh-CN" sz="1400" dirty="0" err="1" smtClean="0"/>
              <a:t>openDoorListener</a:t>
            </a:r>
            <a:r>
              <a:rPr kumimoji="1" lang="en-US" altLang="zh-CN" sz="1400" dirty="0" smtClean="0"/>
              <a:t>(</a:t>
            </a:r>
            <a:r>
              <a:rPr kumimoji="1" lang="en-US" altLang="zh-CN" sz="1400" dirty="0" err="1" smtClean="0"/>
              <a:t>DoorEvent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doorEvent</a:t>
            </a:r>
            <a:r>
              <a:rPr kumimoji="1" lang="en-US" altLang="zh-CN" sz="1400" dirty="0" smtClean="0"/>
              <a:t>)</a:t>
            </a:r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</a:t>
            </a:r>
            <a:r>
              <a:rPr kumimoji="1" lang="en-US" altLang="zh-CN" sz="1400" dirty="0" err="1" smtClean="0"/>
              <a:t>closeDoorListener</a:t>
            </a:r>
            <a:r>
              <a:rPr kumimoji="1" lang="en-US" altLang="zh-CN" sz="1400" dirty="0" smtClean="0"/>
              <a:t>(</a:t>
            </a:r>
            <a:r>
              <a:rPr kumimoji="1" lang="en-US" altLang="zh-CN" sz="1400" dirty="0" err="1"/>
              <a:t>DoorEvent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doorEvent</a:t>
            </a:r>
            <a:r>
              <a:rPr kumimoji="1" lang="en-US" altLang="zh-CN" sz="1400" dirty="0" smtClean="0"/>
              <a:t>)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6328" y="1164693"/>
            <a:ext cx="847751" cy="87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56327" y="2856782"/>
            <a:ext cx="847751" cy="87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罐形 5"/>
          <p:cNvSpPr/>
          <p:nvPr/>
        </p:nvSpPr>
        <p:spPr>
          <a:xfrm rot="5400000">
            <a:off x="2816185" y="1193689"/>
            <a:ext cx="1566213" cy="2587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46298" y="59542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NIO</a:t>
            </a:r>
            <a:r>
              <a:rPr kumimoji="1" lang="zh-CN" altLang="en-US" dirty="0" smtClean="0"/>
              <a:t>图解：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389781" y="1457135"/>
            <a:ext cx="9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缓冲区</a:t>
            </a:r>
            <a:r>
              <a:rPr kumimoji="1" lang="en-US" altLang="zh-CN" sz="1200" dirty="0" smtClean="0"/>
              <a:t>(buffer)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458643" y="3090229"/>
            <a:ext cx="9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缓冲区</a:t>
            </a:r>
            <a:r>
              <a:rPr kumimoji="1" lang="en-US" altLang="zh-CN" sz="1200" dirty="0" smtClean="0"/>
              <a:t>(buffer)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46298" y="526613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选择器：监视通道中的数据达到、连接打开等情况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非阻塞</a:t>
            </a:r>
            <a:r>
              <a:rPr kumimoji="1" lang="en-US" altLang="zh-CN" sz="1200" dirty="0" smtClean="0"/>
              <a:t>I/O</a:t>
            </a:r>
            <a:r>
              <a:rPr kumimoji="1" lang="zh-CN" altLang="en-US" sz="1200" dirty="0" smtClean="0"/>
              <a:t>：返回任何可用的数据</a:t>
            </a:r>
            <a:endParaRPr kumimoji="1" lang="zh-CN" altLang="en-US" sz="1200" dirty="0"/>
          </a:p>
        </p:txBody>
      </p:sp>
      <p:cxnSp>
        <p:nvCxnSpPr>
          <p:cNvPr id="23" name="直线箭头连接符 22"/>
          <p:cNvCxnSpPr/>
          <p:nvPr/>
        </p:nvCxnSpPr>
        <p:spPr>
          <a:xfrm flipV="1">
            <a:off x="2451711" y="4770027"/>
            <a:ext cx="367990" cy="4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126215" y="2856782"/>
            <a:ext cx="873142" cy="48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110838" y="1648500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数据读取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162676" y="320631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数据写入</a:t>
            </a:r>
            <a:endParaRPr kumimoji="1" lang="zh-CN" altLang="en-US" sz="1200" dirty="0"/>
          </a:p>
        </p:txBody>
      </p:sp>
      <p:sp>
        <p:nvSpPr>
          <p:cNvPr id="31" name="罐形 30"/>
          <p:cNvSpPr/>
          <p:nvPr/>
        </p:nvSpPr>
        <p:spPr>
          <a:xfrm>
            <a:off x="857011" y="2237424"/>
            <a:ext cx="1302938" cy="6579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disk</a:t>
            </a:r>
            <a:endParaRPr kumimoji="1" lang="zh-CN" altLang="en-US" sz="1400" dirty="0"/>
          </a:p>
        </p:txBody>
      </p:sp>
      <p:cxnSp>
        <p:nvCxnSpPr>
          <p:cNvPr id="33" name="直线箭头连接符 32"/>
          <p:cNvCxnSpPr/>
          <p:nvPr/>
        </p:nvCxnSpPr>
        <p:spPr>
          <a:xfrm flipV="1">
            <a:off x="5126215" y="1704436"/>
            <a:ext cx="973356" cy="44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7414137" y="1687967"/>
            <a:ext cx="1240767" cy="6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 flipH="1">
            <a:off x="7339779" y="2669720"/>
            <a:ext cx="1315125" cy="71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84070" y="6209328"/>
            <a:ext cx="2802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在传统</a:t>
            </a:r>
            <a:r>
              <a:rPr kumimoji="1" lang="en-US" altLang="zh-CN" sz="1200" dirty="0" smtClean="0"/>
              <a:t>IO</a:t>
            </a:r>
            <a:r>
              <a:rPr kumimoji="1" lang="zh-CN" altLang="en-US" sz="1200" dirty="0" smtClean="0"/>
              <a:t>中，直接使用字符流、字节流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868668" y="1943829"/>
            <a:ext cx="1382751" cy="99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945932" y="2326994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Java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program</a:t>
            </a:r>
            <a:endParaRPr kumimoji="1"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8119177" y="18053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读取</a:t>
            </a:r>
            <a:endParaRPr kumimoji="1"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8005958" y="30289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写入</a:t>
            </a:r>
            <a:endParaRPr kumimoji="1"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31402" y="4457399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通道</a:t>
            </a:r>
            <a:r>
              <a:rPr kumimoji="1" lang="en-US" altLang="zh-CN" sz="1200" dirty="0" smtClean="0"/>
              <a:t>(channel)</a:t>
            </a:r>
            <a:endParaRPr kumimoji="1" lang="zh-CN" altLang="en-US" sz="1200" dirty="0"/>
          </a:p>
        </p:txBody>
      </p:sp>
      <p:cxnSp>
        <p:nvCxnSpPr>
          <p:cNvPr id="58" name="直线箭头连接符 57"/>
          <p:cNvCxnSpPr/>
          <p:nvPr/>
        </p:nvCxnSpPr>
        <p:spPr>
          <a:xfrm>
            <a:off x="2912636" y="2237424"/>
            <a:ext cx="1269071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 flipH="1" flipV="1">
            <a:off x="2912637" y="2667405"/>
            <a:ext cx="1190867" cy="231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>
            <a:off x="2912635" y="2011474"/>
            <a:ext cx="1269071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2912635" y="2919796"/>
            <a:ext cx="1190867" cy="231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罐形 65"/>
          <p:cNvSpPr/>
          <p:nvPr/>
        </p:nvSpPr>
        <p:spPr>
          <a:xfrm rot="5400000">
            <a:off x="3361825" y="2790515"/>
            <a:ext cx="483819" cy="230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8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提供者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调用者</a:t>
            </a:r>
            <a:endParaRPr kumimoji="1"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注册中心</a:t>
            </a:r>
            <a:endParaRPr kumimoji="1"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Eureka</a:t>
            </a:r>
          </a:p>
          <a:p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调用</a:t>
            </a:r>
            <a:endParaRPr kumimoji="1" lang="zh-CN" altLang="en-US" sz="1400" dirty="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</a:t>
            </a:r>
            <a:endParaRPr kumimoji="1"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</a:t>
            </a:r>
            <a:endParaRPr kumimoji="1" lang="en-US" altLang="zh-CN" sz="1400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Servlet</a:t>
            </a:r>
          </a:p>
          <a:p>
            <a:r>
              <a:rPr kumimoji="1" lang="zh-CN" altLang="en-US" sz="1400" dirty="0" smtClean="0"/>
              <a:t>顶级接口</a:t>
            </a:r>
            <a:endParaRPr kumimoji="1"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Abstract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class</a:t>
            </a:r>
            <a:endParaRPr kumimoji="1" lang="zh-CN" altLang="en-US" sz="1400" dirty="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ServletRequest</a:t>
            </a:r>
            <a:endParaRPr kumimoji="1" lang="en-US" altLang="zh-CN" sz="1400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ServletResponse</a:t>
            </a:r>
            <a:endParaRPr kumimoji="1" lang="en-US" altLang="zh-CN" sz="1400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ServletConfig</a:t>
            </a:r>
            <a:endParaRPr kumimoji="1" lang="en-US" altLang="zh-CN" sz="14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HttpServletRequest</a:t>
            </a:r>
            <a:endParaRPr kumimoji="1" lang="en-US" altLang="zh-CN" sz="14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HttpServletResponse</a:t>
            </a:r>
            <a:endParaRPr kumimoji="1" lang="en-US" altLang="zh-CN" sz="1400" dirty="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1.init(</a:t>
            </a:r>
            <a:r>
              <a:rPr kumimoji="1" lang="en-US" altLang="zh-CN" sz="1400" dirty="0" err="1" smtClean="0"/>
              <a:t>ServletConfig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 smtClean="0"/>
              <a:t>2.destroy()</a:t>
            </a:r>
          </a:p>
          <a:p>
            <a:r>
              <a:rPr kumimoji="1" lang="en-US" altLang="zh-CN" sz="1400" dirty="0" smtClean="0"/>
              <a:t>3.service(</a:t>
            </a:r>
            <a:r>
              <a:rPr kumimoji="1" lang="en-US" altLang="zh-CN" sz="1400" dirty="0" err="1" smtClean="0"/>
              <a:t>ServletRequest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SerlvetResponse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 smtClean="0"/>
              <a:t>4.getServletConfig()</a:t>
            </a:r>
          </a:p>
          <a:p>
            <a:r>
              <a:rPr kumimoji="1" lang="en-US" altLang="zh-CN" sz="1400" dirty="0" smtClean="0"/>
              <a:t>5.getServletInfo()</a:t>
            </a:r>
            <a:endParaRPr kumimoji="1" lang="zh-CN" altLang="en-US" sz="1400" dirty="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客户端请求接口</a:t>
            </a:r>
            <a:endParaRPr kumimoji="1" lang="zh-CN" altLang="en-US" sz="1400" dirty="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提供了与</a:t>
            </a:r>
            <a:r>
              <a:rPr kumimoji="1" lang="en-US" altLang="zh-CN" sz="1200" dirty="0" smtClean="0"/>
              <a:t>http</a:t>
            </a:r>
            <a:r>
              <a:rPr kumimoji="1" lang="zh-CN" altLang="en-US" sz="1200" dirty="0" smtClean="0"/>
              <a:t>协议相关实现，所有</a:t>
            </a:r>
            <a:r>
              <a:rPr kumimoji="1" lang="en-US" altLang="zh-CN" sz="1200" dirty="0" smtClean="0"/>
              <a:t>java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web</a:t>
            </a:r>
          </a:p>
          <a:p>
            <a:r>
              <a:rPr kumimoji="1" lang="zh-CN" altLang="en-US" sz="1200" dirty="0" smtClean="0"/>
              <a:t>自定义开发，都实现</a:t>
            </a:r>
            <a:r>
              <a:rPr kumimoji="1" lang="en-US" altLang="zh-CN" sz="1200" dirty="0" err="1" smtClean="0"/>
              <a:t>HttpServlet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Http</a:t>
            </a:r>
            <a:r>
              <a:rPr kumimoji="1" lang="zh-CN" altLang="en-US" sz="1400" dirty="0" smtClean="0"/>
              <a:t>协议相关接口</a:t>
            </a:r>
            <a:endParaRPr kumimoji="1" lang="zh-CN" altLang="en-US" sz="1400" dirty="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dirty="0" smtClean="0"/>
              <a:t>：是</a:t>
            </a:r>
            <a:r>
              <a:rPr kumimoji="1" lang="en-US" altLang="zh-CN" sz="1200" dirty="0" smtClean="0"/>
              <a:t>servlet</a:t>
            </a:r>
            <a:r>
              <a:rPr kumimoji="1" lang="zh-CN" altLang="en-US" sz="1200" dirty="0" smtClean="0"/>
              <a:t>和</a:t>
            </a:r>
            <a:r>
              <a:rPr kumimoji="1" lang="en-US" altLang="zh-CN" sz="1200" dirty="0" smtClean="0"/>
              <a:t>servlet</a:t>
            </a:r>
            <a:r>
              <a:rPr kumimoji="1" lang="zh-CN" altLang="en-US" sz="1200" dirty="0" smtClean="0"/>
              <a:t>容器之间通信的接口。</a:t>
            </a:r>
            <a:r>
              <a:rPr kumimoji="1" lang="en-US" altLang="zh-CN" sz="1200" dirty="0"/>
              <a:t>Servlet</a:t>
            </a:r>
            <a:r>
              <a:rPr kumimoji="1" lang="zh-CN" altLang="en-US" sz="1200" dirty="0"/>
              <a:t>容器在启动一个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应用时，会为它创建一个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对象</a:t>
            </a:r>
            <a:r>
              <a:rPr kumimoji="1" lang="zh-CN" altLang="en-US" sz="1200" dirty="0" smtClean="0"/>
              <a:t>。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每个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应用都有唯一的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对象，可以把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对象形象地理解为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应用的总管家，同一个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应用中的所有</a:t>
            </a:r>
            <a:r>
              <a:rPr kumimoji="1" lang="en-US" altLang="zh-CN" sz="1200" dirty="0"/>
              <a:t>Servlet</a:t>
            </a:r>
            <a:r>
              <a:rPr kumimoji="1" lang="zh-CN" altLang="en-US" sz="1200" dirty="0" smtClean="0"/>
              <a:t>对象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都</a:t>
            </a:r>
            <a:r>
              <a:rPr kumimoji="1" lang="zh-CN" altLang="en-US" sz="1200" dirty="0"/>
              <a:t>共享一个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，</a:t>
            </a:r>
            <a:r>
              <a:rPr kumimoji="1" lang="en-US" altLang="zh-CN" sz="1200" dirty="0"/>
              <a:t>Servlet</a:t>
            </a:r>
            <a:r>
              <a:rPr kumimoji="1" lang="zh-CN" altLang="en-US" sz="1200" dirty="0"/>
              <a:t>对象可以通过其访问容器中的各种资源。</a:t>
            </a:r>
          </a:p>
          <a:p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5209" y="1148576"/>
            <a:ext cx="1293541" cy="72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0648" y="138018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通信实体</a:t>
            </a:r>
            <a:r>
              <a:rPr kumimoji="1" lang="en-US" altLang="zh-CN" sz="1100" dirty="0" smtClean="0"/>
              <a:t>1</a:t>
            </a:r>
            <a:endParaRPr kumimoji="1"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107150" y="1148576"/>
            <a:ext cx="1293541" cy="72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42589" y="138018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通信实体</a:t>
            </a:r>
            <a:r>
              <a:rPr kumimoji="1" lang="en-US" altLang="zh-CN" sz="1100" dirty="0"/>
              <a:t>2</a:t>
            </a:r>
            <a:endParaRPr kumimoji="1" lang="zh-CN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2375209" y="3096323"/>
            <a:ext cx="1293541" cy="472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21799" y="3182968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Socket1</a:t>
            </a:r>
            <a:endParaRPr kumimoji="1" lang="zh-CN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6107150" y="3104911"/>
            <a:ext cx="1293541" cy="472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98344" y="3225009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Socket2</a:t>
            </a:r>
            <a:endParaRPr kumimoji="1" lang="zh-CN" altLang="en-US" sz="1100" dirty="0"/>
          </a:p>
        </p:txBody>
      </p:sp>
      <p:cxnSp>
        <p:nvCxnSpPr>
          <p:cNvPr id="13" name="直线箭头连接符 12"/>
          <p:cNvCxnSpPr>
            <a:stCxn id="4" idx="2"/>
            <a:endCxn id="8" idx="0"/>
          </p:cNvCxnSpPr>
          <p:nvPr/>
        </p:nvCxnSpPr>
        <p:spPr>
          <a:xfrm>
            <a:off x="3021980" y="1873405"/>
            <a:ext cx="0" cy="122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2"/>
            <a:endCxn id="10" idx="0"/>
          </p:cNvCxnSpPr>
          <p:nvPr/>
        </p:nvCxnSpPr>
        <p:spPr>
          <a:xfrm>
            <a:off x="6753921" y="1873405"/>
            <a:ext cx="0" cy="123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375209" y="2346364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Io</a:t>
            </a:r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855710" y="2346363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Io</a:t>
            </a:r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cxnSp>
        <p:nvCxnSpPr>
          <p:cNvPr id="19" name="直线箭头连接符 18"/>
          <p:cNvCxnSpPr>
            <a:stCxn id="8" idx="3"/>
            <a:endCxn id="10" idx="1"/>
          </p:cNvCxnSpPr>
          <p:nvPr/>
        </p:nvCxnSpPr>
        <p:spPr>
          <a:xfrm>
            <a:off x="3668750" y="3332357"/>
            <a:ext cx="2438400" cy="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54387" y="303677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虚拟链路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054277" y="4203935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TCP/IP</a:t>
            </a:r>
            <a:r>
              <a:rPr kumimoji="1" lang="zh-CN" altLang="en-US" sz="1200" dirty="0" smtClean="0"/>
              <a:t>协议通信原理</a:t>
            </a:r>
            <a:endParaRPr kumimoji="1"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724829" y="345688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Socket</a:t>
            </a:r>
            <a:r>
              <a:rPr kumimoji="1" lang="zh-CN" altLang="en-US" sz="1400" dirty="0" smtClean="0"/>
              <a:t>连接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933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9045" y="1650380"/>
            <a:ext cx="2687444" cy="2297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/>
          <p:cNvCxnSpPr/>
          <p:nvPr/>
        </p:nvCxnSpPr>
        <p:spPr>
          <a:xfrm>
            <a:off x="4772722" y="1126273"/>
            <a:ext cx="0" cy="4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>
            <a:off x="5081237" y="1126273"/>
            <a:ext cx="0" cy="4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82321" y="1122559"/>
            <a:ext cx="0" cy="4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5661101" y="1122559"/>
            <a:ext cx="0" cy="4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39884" y="1115122"/>
            <a:ext cx="0" cy="4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064463" y="755312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client</a:t>
            </a:r>
            <a:endParaRPr kumimoji="1"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4281113" y="1795346"/>
            <a:ext cx="2264653" cy="42374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281112" y="2497874"/>
            <a:ext cx="681180" cy="5575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864586" y="2497874"/>
            <a:ext cx="681180" cy="5575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281112" y="3339790"/>
            <a:ext cx="2264653" cy="42374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罐形 15"/>
          <p:cNvSpPr/>
          <p:nvPr/>
        </p:nvSpPr>
        <p:spPr>
          <a:xfrm>
            <a:off x="4124998" y="4070193"/>
            <a:ext cx="257434" cy="3679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罐形 16"/>
          <p:cNvSpPr/>
          <p:nvPr/>
        </p:nvSpPr>
        <p:spPr>
          <a:xfrm>
            <a:off x="4593349" y="4070193"/>
            <a:ext cx="257434" cy="3679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罐形 17"/>
          <p:cNvSpPr/>
          <p:nvPr/>
        </p:nvSpPr>
        <p:spPr>
          <a:xfrm>
            <a:off x="5061700" y="4070193"/>
            <a:ext cx="257434" cy="3679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罐形 18"/>
          <p:cNvSpPr/>
          <p:nvPr/>
        </p:nvSpPr>
        <p:spPr>
          <a:xfrm>
            <a:off x="5530051" y="4070193"/>
            <a:ext cx="257434" cy="3679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罐形 19"/>
          <p:cNvSpPr/>
          <p:nvPr/>
        </p:nvSpPr>
        <p:spPr>
          <a:xfrm>
            <a:off x="5998402" y="4055320"/>
            <a:ext cx="257434" cy="3679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罐形 20"/>
          <p:cNvSpPr/>
          <p:nvPr/>
        </p:nvSpPr>
        <p:spPr>
          <a:xfrm>
            <a:off x="6466753" y="4070193"/>
            <a:ext cx="257434" cy="3679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930915" y="45764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存储引擎</a:t>
            </a:r>
            <a:endParaRPr kumimoji="1"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820097" y="185333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连接</a:t>
            </a:r>
            <a:r>
              <a:rPr kumimoji="1" lang="en-US" altLang="zh-CN" sz="1400" dirty="0" smtClean="0"/>
              <a:t>/</a:t>
            </a:r>
            <a:r>
              <a:rPr kumimoji="1" lang="zh-CN" altLang="en-US" sz="1400" dirty="0" smtClean="0"/>
              <a:t>线程处理</a:t>
            </a:r>
            <a:endParaRPr kumimoji="1"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349833" y="25313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查询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缓存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862253" y="264506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解析器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5055215" y="34184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优化器</a:t>
            </a:r>
            <a:endParaRPr kumimoji="1" lang="zh-CN" altLang="en-US" sz="1400" dirty="0"/>
          </a:p>
        </p:txBody>
      </p:sp>
      <p:cxnSp>
        <p:nvCxnSpPr>
          <p:cNvPr id="27" name="直线箭头连接符 26"/>
          <p:cNvCxnSpPr/>
          <p:nvPr/>
        </p:nvCxnSpPr>
        <p:spPr>
          <a:xfrm flipH="1">
            <a:off x="4621702" y="2221320"/>
            <a:ext cx="3718" cy="27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6217145" y="2228453"/>
            <a:ext cx="3718" cy="27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H="1">
            <a:off x="6223890" y="3059780"/>
            <a:ext cx="3718" cy="27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endCxn id="13" idx="3"/>
          </p:cNvCxnSpPr>
          <p:nvPr/>
        </p:nvCxnSpPr>
        <p:spPr>
          <a:xfrm flipH="1">
            <a:off x="4962292" y="2776655"/>
            <a:ext cx="871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46770" y="278780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Mysql</a:t>
            </a:r>
            <a:r>
              <a:rPr kumimoji="1" lang="zh-CN" altLang="en-US" sz="1200" dirty="0" smtClean="0"/>
              <a:t>架构图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6990859" y="3957186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InnoDB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990859" y="423931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MyISAM</a:t>
            </a:r>
            <a:endParaRPr kumimoji="1" lang="zh-CN" altLang="en-US" sz="1400" dirty="0"/>
          </a:p>
        </p:txBody>
      </p:sp>
      <p:cxnSp>
        <p:nvCxnSpPr>
          <p:cNvPr id="42" name="直线箭头连接符 41"/>
          <p:cNvCxnSpPr/>
          <p:nvPr/>
        </p:nvCxnSpPr>
        <p:spPr>
          <a:xfrm flipV="1">
            <a:off x="6824547" y="4144527"/>
            <a:ext cx="200722" cy="12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endCxn id="40" idx="1"/>
          </p:cNvCxnSpPr>
          <p:nvPr/>
        </p:nvCxnSpPr>
        <p:spPr>
          <a:xfrm>
            <a:off x="6824547" y="4272770"/>
            <a:ext cx="166312" cy="1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2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m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dirty="0" smtClean="0"/>
              <a:t>方法区</a:t>
            </a:r>
            <a:endParaRPr kumimoji="1"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堆</a:t>
            </a:r>
            <a:r>
              <a:rPr kumimoji="1" lang="en-US" altLang="zh-CN" sz="1200" dirty="0" smtClean="0"/>
              <a:t>(Heap)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dirty="0" smtClean="0"/>
              <a:t>栈</a:t>
            </a:r>
            <a:endParaRPr kumimoji="1"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S</a:t>
            </a:r>
            <a:r>
              <a:rPr kumimoji="1" lang="en-US" altLang="zh-CN" sz="1200" dirty="0" smtClean="0"/>
              <a:t>tack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运行时常量池：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 字面量：整数、浮点数、字符串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 符号引用：类、字段、方法、接口</a:t>
            </a:r>
            <a:endParaRPr kumimoji="1" lang="en-US" altLang="zh-CN" sz="1000" dirty="0" smtClean="0"/>
          </a:p>
          <a:p>
            <a:r>
              <a:rPr kumimoji="1" lang="zh-CN" altLang="en-US" sz="1000" dirty="0"/>
              <a:t> </a:t>
            </a:r>
            <a:r>
              <a:rPr kumimoji="1" lang="zh-CN" altLang="en-US" sz="1000" dirty="0" smtClean="0"/>
              <a:t>   方法符号引用</a:t>
            </a:r>
            <a:endParaRPr kumimoji="1" lang="zh-CN" altLang="en-US" sz="1000" dirty="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程序计数器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本地方法区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JVM</a:t>
            </a:r>
            <a:r>
              <a:rPr kumimoji="1" lang="zh-CN" altLang="en-US" sz="1200" dirty="0" smtClean="0"/>
              <a:t>运行时数据区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栈帧用于存储局部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变量表</a:t>
            </a:r>
            <a:r>
              <a:rPr kumimoji="1" lang="zh-CN" altLang="en-US" sz="1100" dirty="0"/>
              <a:t>、</a:t>
            </a:r>
            <a:r>
              <a:rPr kumimoji="1" lang="zh-CN" altLang="en-US" sz="1100" dirty="0" smtClean="0"/>
              <a:t>操作数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栈</a:t>
            </a:r>
            <a:endParaRPr kumimoji="1" lang="en-US" altLang="zh-CN" sz="1100" dirty="0" smtClean="0"/>
          </a:p>
          <a:p>
            <a:endParaRPr kumimoji="1" lang="en-US" altLang="zh-CN" sz="1100" dirty="0"/>
          </a:p>
          <a:p>
            <a:endParaRPr kumimoji="1" lang="en-US" altLang="zh-CN" sz="1100" dirty="0" smtClean="0"/>
          </a:p>
          <a:p>
            <a:endParaRPr kumimoji="1" lang="en-US" altLang="zh-CN" sz="1100" dirty="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GC</a:t>
            </a:r>
            <a:endParaRPr kumimoji="1"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dirty="0" smtClean="0"/>
              <a:t>永久代</a:t>
            </a:r>
            <a:endParaRPr kumimoji="1"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GC</a:t>
            </a:r>
            <a:endParaRPr kumimoji="1" lang="zh-CN" altLang="en-US" sz="1400" dirty="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新生代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Eden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Survivor</a:t>
            </a:r>
            <a:endParaRPr kumimoji="1" lang="zh-CN" altLang="en-US" sz="1200" dirty="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常量池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874203" y="4828222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分代回收原理：</a:t>
            </a:r>
            <a:endParaRPr kumimoji="1" lang="en-US" altLang="zh-CN" sz="1100" b="1" dirty="0" smtClean="0"/>
          </a:p>
          <a:p>
            <a:r>
              <a:rPr kumimoji="1" lang="zh-CN" altLang="en-US" sz="1100" dirty="0" smtClean="0"/>
              <a:t>    </a:t>
            </a:r>
            <a:r>
              <a:rPr kumimoji="1" lang="en-US" altLang="zh-CN" sz="1100" dirty="0" smtClean="0"/>
              <a:t>1.</a:t>
            </a:r>
            <a:r>
              <a:rPr kumimoji="1" lang="zh-CN" altLang="en-US" sz="1100" b="1" dirty="0" smtClean="0"/>
              <a:t>新生代采用复制算法</a:t>
            </a:r>
            <a:r>
              <a:rPr kumimoji="1" lang="zh-CN" altLang="en-US" sz="1100" dirty="0" smtClean="0"/>
              <a:t>，新生代里有</a:t>
            </a:r>
            <a:r>
              <a:rPr kumimoji="1" lang="en-US" altLang="zh-CN" sz="1100" dirty="0" smtClean="0"/>
              <a:t>3</a:t>
            </a:r>
            <a:r>
              <a:rPr kumimoji="1" lang="zh-CN" altLang="en-US" sz="1100" dirty="0" smtClean="0"/>
              <a:t>个分区：</a:t>
            </a:r>
            <a:r>
              <a:rPr kumimoji="1" lang="en-US" altLang="zh-CN" sz="1100" dirty="0" smtClean="0"/>
              <a:t>Eden/</a:t>
            </a:r>
          </a:p>
          <a:p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Survivor/To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，将</a:t>
            </a:r>
            <a:r>
              <a:rPr kumimoji="1" lang="en-US" altLang="zh-CN" sz="1100" dirty="0" smtClean="0"/>
              <a:t>Eden</a:t>
            </a:r>
            <a:r>
              <a:rPr kumimoji="1" lang="zh-CN" altLang="en-US" sz="1100" dirty="0" smtClean="0"/>
              <a:t>和</a:t>
            </a:r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存活的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对象放入</a:t>
            </a:r>
            <a:r>
              <a:rPr kumimoji="1" lang="en-US" altLang="zh-CN" sz="1100" dirty="0" smtClean="0"/>
              <a:t>To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区，将空</a:t>
            </a:r>
            <a:r>
              <a:rPr kumimoji="1" lang="en-US" altLang="zh-CN" sz="1100" dirty="0" err="1" smtClean="0"/>
              <a:t>Edon</a:t>
            </a:r>
            <a:r>
              <a:rPr kumimoji="1" lang="zh-CN" altLang="en-US" sz="1100" dirty="0" smtClean="0"/>
              <a:t>、</a:t>
            </a:r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，每次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在</a:t>
            </a:r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到</a:t>
            </a:r>
            <a:r>
              <a:rPr kumimoji="1" lang="en-US" altLang="zh-CN" sz="1100" dirty="0" smtClean="0"/>
              <a:t>To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分区交换，年龄就</a:t>
            </a:r>
            <a:r>
              <a:rPr kumimoji="1" lang="en-US" altLang="zh-CN" sz="1100" dirty="0" smtClean="0"/>
              <a:t>+1</a:t>
            </a:r>
            <a:r>
              <a:rPr kumimoji="1" lang="zh-CN" altLang="en-US" sz="1100" dirty="0" smtClean="0"/>
              <a:t>，当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年龄到达</a:t>
            </a:r>
            <a:r>
              <a:rPr kumimoji="1" lang="en-US" altLang="zh-CN" sz="1100" dirty="0" smtClean="0"/>
              <a:t>15</a:t>
            </a:r>
            <a:r>
              <a:rPr kumimoji="1" lang="zh-CN" altLang="en-US" sz="1100" dirty="0" smtClean="0"/>
              <a:t>时，升级为老年代。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     </a:t>
            </a:r>
            <a:r>
              <a:rPr kumimoji="1" lang="en-US" altLang="zh-CN" sz="1100" dirty="0" smtClean="0"/>
              <a:t>2.</a:t>
            </a:r>
            <a:r>
              <a:rPr kumimoji="1" lang="zh-CN" altLang="en-US" sz="1100" b="1" dirty="0" smtClean="0"/>
              <a:t>老年代采用</a:t>
            </a:r>
            <a:r>
              <a:rPr kumimoji="1" lang="en-US" altLang="zh-CN" sz="1100" b="1" dirty="0" smtClean="0"/>
              <a:t>CMS</a:t>
            </a:r>
            <a:r>
              <a:rPr kumimoji="1" lang="zh-CN" altLang="en-US" sz="1100" b="1" dirty="0" smtClean="0"/>
              <a:t>收集</a:t>
            </a:r>
            <a:r>
              <a:rPr kumimoji="1" lang="zh-CN" altLang="en-US" sz="1100" dirty="0" smtClean="0"/>
              <a:t>：当空间占用到达某个值之后就会触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发全局垃圾回收，一般使用标记整理的算法。</a:t>
            </a:r>
            <a:endParaRPr kumimoji="1" lang="en-US" altLang="zh-CN" sz="1100" dirty="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438304" y="245339"/>
            <a:ext cx="2443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 smtClean="0"/>
              <a:t>Full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 包括：收集整个堆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新生代</a:t>
            </a:r>
            <a:r>
              <a:rPr kumimoji="1" lang="en-US" altLang="zh-CN" sz="1050" dirty="0" smtClean="0"/>
              <a:t>GC</a:t>
            </a:r>
            <a:r>
              <a:rPr kumimoji="1" lang="zh-CN" altLang="en-US" sz="1050" dirty="0" smtClean="0"/>
              <a:t>：</a:t>
            </a:r>
            <a:r>
              <a:rPr kumimoji="1" lang="en-US" altLang="zh-CN" sz="1050" dirty="0" smtClean="0"/>
              <a:t>minor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/>
              <a:t> </a:t>
            </a:r>
            <a:r>
              <a:rPr kumimoji="1" lang="en-US" altLang="zh-CN" sz="1050" dirty="0" smtClean="0"/>
              <a:t>,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eden</a:t>
            </a:r>
            <a:r>
              <a:rPr kumimoji="1" lang="zh-CN" altLang="en-US" sz="1050" dirty="0" smtClean="0"/>
              <a:t>区满执行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老年代</a:t>
            </a:r>
            <a:r>
              <a:rPr kumimoji="1" lang="en-US" altLang="zh-CN" sz="1050" dirty="0" smtClean="0"/>
              <a:t>GC</a:t>
            </a:r>
            <a:r>
              <a:rPr kumimoji="1" lang="zh-CN" altLang="en-US" sz="1050" dirty="0" smtClean="0"/>
              <a:t>：</a:t>
            </a:r>
            <a:r>
              <a:rPr kumimoji="1" lang="en-US" altLang="zh-CN" sz="1050" dirty="0" smtClean="0"/>
              <a:t>old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endParaRPr kumimoji="1" lang="en-US" altLang="zh-CN" sz="1050" dirty="0"/>
          </a:p>
          <a:p>
            <a:r>
              <a:rPr kumimoji="1" lang="en-US" altLang="zh-CN" sz="1050" dirty="0" smtClean="0"/>
              <a:t>Full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smtClean="0"/>
              <a:t>GC</a:t>
            </a:r>
            <a:r>
              <a:rPr kumimoji="1" lang="zh-CN" altLang="en-US" sz="1050" dirty="0" smtClean="0"/>
              <a:t>：当准备触发</a:t>
            </a:r>
            <a:r>
              <a:rPr kumimoji="1" lang="en-US" altLang="zh-CN" sz="1050" dirty="0" smtClean="0"/>
              <a:t>young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时，如果</a:t>
            </a:r>
            <a:r>
              <a:rPr kumimoji="1" lang="en-US" altLang="zh-CN" sz="1050" dirty="0" smtClean="0"/>
              <a:t>young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晋升的大小超过老年代剩余的空间，则不会触发</a:t>
            </a:r>
            <a:r>
              <a:rPr kumimoji="1" lang="en-US" altLang="zh-CN" sz="1050" dirty="0" smtClean="0"/>
              <a:t>young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，转而触发</a:t>
            </a:r>
            <a:r>
              <a:rPr kumimoji="1" lang="en-US" altLang="zh-CN" sz="1050" dirty="0" smtClean="0"/>
              <a:t>Full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，或者</a:t>
            </a:r>
            <a:r>
              <a:rPr kumimoji="1" lang="en-US" altLang="zh-CN" sz="1050" dirty="0" err="1" smtClean="0"/>
              <a:t>system.gc</a:t>
            </a:r>
            <a:r>
              <a:rPr kumimoji="1" lang="en-US" altLang="zh-CN" sz="1050" dirty="0" smtClean="0"/>
              <a:t>()</a:t>
            </a:r>
            <a:r>
              <a:rPr kumimoji="1" lang="zh-CN" altLang="en-US" sz="1050" dirty="0" smtClean="0"/>
              <a:t>触发的也是</a:t>
            </a:r>
            <a:r>
              <a:rPr kumimoji="1" lang="en-US" altLang="zh-CN" sz="1050" dirty="0" smtClean="0"/>
              <a:t>full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en-US" altLang="zh-CN" sz="1050" dirty="0"/>
              <a:t>	</a:t>
            </a:r>
            <a:endParaRPr kumimoji="1" lang="zh-CN" altLang="en-US" sz="1050" dirty="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main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入栈</a:t>
            </a:r>
            <a:endParaRPr kumimoji="1" lang="zh-CN" altLang="en-US" sz="1100" dirty="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出栈</a:t>
            </a:r>
            <a:endParaRPr kumimoji="1" lang="zh-CN" altLang="en-US" sz="1100" dirty="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988095" y="3155233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唯一没有</a:t>
            </a:r>
            <a:r>
              <a:rPr kumimoji="1" lang="en-US" altLang="zh-CN" sz="1100" dirty="0" smtClean="0"/>
              <a:t>OOM</a:t>
            </a:r>
            <a:r>
              <a:rPr kumimoji="1" lang="zh-CN" altLang="en-US" sz="1100" dirty="0" smtClean="0"/>
              <a:t>的内存区域</a:t>
            </a:r>
            <a:endParaRPr kumimoji="1" lang="zh-CN" altLang="en-US" sz="1100" dirty="0"/>
          </a:p>
        </p:txBody>
      </p:sp>
      <p:sp>
        <p:nvSpPr>
          <p:cNvPr id="43" name="文本框 42"/>
          <p:cNvSpPr txBox="1"/>
          <p:nvPr/>
        </p:nvSpPr>
        <p:spPr>
          <a:xfrm>
            <a:off x="8751109" y="24027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栈帧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 smtClean="0"/>
              <a:t>from</a:t>
            </a:r>
            <a:endParaRPr kumimoji="1" lang="zh-CN" altLang="en-US" sz="7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 dirty="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为对象实例分配内存：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    </a:t>
            </a:r>
            <a:r>
              <a:rPr kumimoji="1" lang="en-US" altLang="zh-CN" sz="1000" dirty="0" smtClean="0"/>
              <a:t>A.</a:t>
            </a:r>
            <a:r>
              <a:rPr kumimoji="1" lang="zh-CN" altLang="en-US" sz="1000" dirty="0" smtClean="0"/>
              <a:t> 指针碰撞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    </a:t>
            </a:r>
            <a:r>
              <a:rPr kumimoji="1" lang="en-US" altLang="zh-CN" sz="1000" dirty="0" smtClean="0"/>
              <a:t>B.</a:t>
            </a:r>
            <a:r>
              <a:rPr kumimoji="1" lang="zh-CN" altLang="en-US" sz="1000" dirty="0" smtClean="0"/>
              <a:t> 空闲列表</a:t>
            </a:r>
            <a:endParaRPr kumimoji="1" lang="zh-CN" altLang="en-US" sz="1000" dirty="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>
                <a:solidFill>
                  <a:srgbClr val="FF0000"/>
                </a:solidFill>
              </a:rPr>
              <a:t>直接内存</a:t>
            </a:r>
            <a:endParaRPr kumimoji="1"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2202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NIO</a:t>
            </a:r>
            <a:r>
              <a:rPr kumimoji="1" lang="zh-CN" altLang="en-US" sz="1000" dirty="0" smtClean="0"/>
              <a:t>直接申请到的内存，不在堆里边</a:t>
            </a:r>
            <a:endParaRPr kumimoji="1"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运行时数据区：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 flipH="1" flipV="1">
            <a:off x="8557941" y="1635227"/>
            <a:ext cx="422996" cy="78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41" idx="3"/>
          </p:cNvCxnSpPr>
          <p:nvPr/>
        </p:nvCxnSpPr>
        <p:spPr>
          <a:xfrm flipH="1" flipV="1">
            <a:off x="8540247" y="2068948"/>
            <a:ext cx="278182" cy="3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43" idx="1"/>
            <a:endCxn id="40" idx="3"/>
          </p:cNvCxnSpPr>
          <p:nvPr/>
        </p:nvCxnSpPr>
        <p:spPr>
          <a:xfrm flipH="1" flipV="1">
            <a:off x="8540247" y="2534905"/>
            <a:ext cx="210862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325108" y="4590809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直接内存</a:t>
            </a:r>
            <a:r>
              <a:rPr lang="en-US" altLang="zh-CN" sz="1200" b="1" dirty="0" smtClean="0"/>
              <a:t>(</a:t>
            </a:r>
            <a:r>
              <a:rPr lang="zh-CN" altLang="en-US" sz="1200" b="1" dirty="0" smtClean="0"/>
              <a:t>堆外内存</a:t>
            </a:r>
            <a:r>
              <a:rPr lang="en-US" altLang="zh-CN" sz="1200" b="1" dirty="0" smtClean="0"/>
              <a:t>)</a:t>
            </a:r>
            <a:r>
              <a:rPr lang="zh-CN" altLang="en-US" sz="1200" b="1" dirty="0" smtClean="0"/>
              <a:t>：</a:t>
            </a:r>
            <a:r>
              <a:rPr lang="zh-CN" altLang="en-US" sz="1200" dirty="0" smtClean="0"/>
              <a:t>不</a:t>
            </a:r>
            <a:r>
              <a:rPr lang="zh-CN" altLang="en-US" sz="1200" dirty="0"/>
              <a:t>是运行时数据区的一部分，</a:t>
            </a:r>
            <a:r>
              <a:rPr lang="en-US" altLang="zh-CN" sz="1200" dirty="0"/>
              <a:t>NIO</a:t>
            </a:r>
            <a:r>
              <a:rPr lang="zh-CN" altLang="en-US" sz="1200" dirty="0"/>
              <a:t>通过</a:t>
            </a:r>
            <a:r>
              <a:rPr lang="en-US" altLang="zh-CN" sz="1200" dirty="0"/>
              <a:t>Native</a:t>
            </a:r>
            <a:r>
              <a:rPr lang="zh-CN" altLang="en-US" sz="1200" dirty="0"/>
              <a:t>函数直接分配堆外内存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然后</a:t>
            </a:r>
            <a:r>
              <a:rPr lang="zh-CN" altLang="en-US" sz="1200" dirty="0"/>
              <a:t>通过</a:t>
            </a:r>
            <a:r>
              <a:rPr lang="en-US" altLang="zh-CN" sz="1200" dirty="0" err="1"/>
              <a:t>DirectByteBuffer</a:t>
            </a:r>
            <a:r>
              <a:rPr lang="zh-CN" altLang="en-US" sz="1200" dirty="0"/>
              <a:t>对象作为这块内存的引用进行操作，避免</a:t>
            </a:r>
            <a:r>
              <a:rPr lang="zh-CN" altLang="en-US" sz="1200" dirty="0" smtClean="0"/>
              <a:t>了在</a:t>
            </a:r>
            <a:r>
              <a:rPr lang="en-US" altLang="zh-CN" sz="1200" dirty="0"/>
              <a:t>java</a:t>
            </a:r>
            <a:r>
              <a:rPr lang="zh-CN" altLang="en-US" sz="1200" dirty="0"/>
              <a:t>堆</a:t>
            </a:r>
            <a:r>
              <a:rPr lang="zh-CN" altLang="en-US" sz="1200" dirty="0" smtClean="0"/>
              <a:t>和</a:t>
            </a:r>
            <a:endParaRPr lang="en-US" altLang="zh-CN" sz="1200" dirty="0" smtClean="0"/>
          </a:p>
          <a:p>
            <a:r>
              <a:rPr lang="en-US" altLang="zh-CN" sz="1200" dirty="0" smtClean="0"/>
              <a:t>Native</a:t>
            </a:r>
            <a:r>
              <a:rPr lang="zh-CN" altLang="en-US" sz="1200" dirty="0"/>
              <a:t>堆中来回复制数据，提高性能。</a:t>
            </a:r>
            <a:endParaRPr kumimoji="1" lang="zh-CN" altLang="en-US" sz="1200" dirty="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Object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Header</a:t>
            </a:r>
            <a:endParaRPr kumimoji="1"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HotSpot</a:t>
            </a:r>
            <a:r>
              <a:rPr kumimoji="1" lang="zh-CN" altLang="en-US" sz="1200" dirty="0" smtClean="0"/>
              <a:t> 对象布局：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Instance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Data</a:t>
            </a:r>
            <a:endParaRPr kumimoji="1"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对象头</a:t>
            </a:r>
            <a:endParaRPr kumimoji="1" lang="zh-CN" altLang="en-US" sz="11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实例数据</a:t>
            </a:r>
            <a:endParaRPr kumimoji="1" lang="zh-CN" altLang="en-US" sz="11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对齐填充 </a:t>
            </a:r>
            <a:endParaRPr kumimoji="1" lang="en-US" altLang="zh-CN" sz="1100" dirty="0" smtClean="0"/>
          </a:p>
          <a:p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Padding</a:t>
            </a:r>
            <a:endParaRPr kumimoji="1" lang="zh-CN" altLang="en-US" sz="11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dirty="0" smtClean="0"/>
              <a:t>存储对象的运行时数据，</a:t>
            </a:r>
            <a:r>
              <a:rPr kumimoji="1" lang="en-US" altLang="zh-CN" sz="1000" dirty="0" err="1" smtClean="0"/>
              <a:t>hashCode</a:t>
            </a:r>
            <a:r>
              <a:rPr kumimoji="1" lang="zh-CN" altLang="en-US" sz="1000" dirty="0" smtClean="0"/>
              <a:t>、线程持有的锁、锁状态标志、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       </a:t>
            </a:r>
            <a:r>
              <a:rPr kumimoji="1" lang="en-US" altLang="zh-CN" sz="1000" dirty="0" smtClean="0"/>
              <a:t>GC</a:t>
            </a:r>
            <a:r>
              <a:rPr kumimoji="1" lang="zh-CN" altLang="en-US" sz="1000" dirty="0"/>
              <a:t>分代</a:t>
            </a:r>
            <a:r>
              <a:rPr kumimoji="1" lang="zh-CN" altLang="en-US" sz="1000" dirty="0" smtClean="0"/>
              <a:t>年龄、偏向线程</a:t>
            </a:r>
            <a:r>
              <a:rPr kumimoji="1" lang="en-US" altLang="zh-CN" sz="1000" dirty="0" smtClean="0"/>
              <a:t>ID</a:t>
            </a:r>
            <a:r>
              <a:rPr kumimoji="1" lang="zh-CN" altLang="en-US" sz="1000" dirty="0" smtClean="0"/>
              <a:t>、偏向时间戳</a:t>
            </a:r>
            <a:endParaRPr kumimoji="1" lang="en-US" altLang="zh-CN" sz="1000" dirty="0" smtClean="0"/>
          </a:p>
          <a:p>
            <a:endParaRPr kumimoji="1" lang="en-US" altLang="zh-CN" sz="1000" dirty="0"/>
          </a:p>
          <a:p>
            <a:r>
              <a:rPr kumimoji="1" lang="en-US" altLang="zh-CN" sz="1000" dirty="0"/>
              <a:t>B.</a:t>
            </a:r>
            <a:r>
              <a:rPr kumimoji="1" lang="zh-CN" altLang="en-US" sz="1000" dirty="0"/>
              <a:t> 类型指针，即指向它的类元数据，判断出是哪个类的实例 </a:t>
            </a:r>
            <a:endParaRPr kumimoji="1" lang="en-US" altLang="zh-CN" sz="1000" dirty="0" smtClean="0"/>
          </a:p>
          <a:p>
            <a:endParaRPr kumimoji="1" lang="en-US" altLang="zh-CN" sz="1000" dirty="0"/>
          </a:p>
          <a:p>
            <a:r>
              <a:rPr kumimoji="1" lang="en-US" altLang="zh-CN" sz="1000" dirty="0"/>
              <a:t>C.</a:t>
            </a:r>
            <a:r>
              <a:rPr kumimoji="1" lang="zh-CN" altLang="en-US" sz="1000" dirty="0"/>
              <a:t> 如果是数组的话，还会存储数组的</a:t>
            </a:r>
            <a:r>
              <a:rPr kumimoji="1" lang="zh-CN" altLang="en-US" sz="1000" dirty="0" smtClean="0"/>
              <a:t>长度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</a:t>
            </a:r>
            <a:r>
              <a:rPr kumimoji="1" lang="zh-CN" altLang="en-US" sz="1000" dirty="0" smtClean="0"/>
              <a:t>对象的有效信息，也是在</a:t>
            </a:r>
            <a:r>
              <a:rPr kumimoji="1" lang="en-US" altLang="zh-CN" sz="1000" dirty="0" smtClean="0"/>
              <a:t>code</a:t>
            </a:r>
            <a:r>
              <a:rPr kumimoji="1" lang="zh-CN" altLang="en-US" sz="1000" dirty="0" smtClean="0"/>
              <a:t>中定义的各种类型的字段内容。无论是从父类中继承的，还是在子类中定义的，都记录下来</a:t>
            </a:r>
            <a:endParaRPr kumimoji="1" lang="zh-CN" altLang="en-US" sz="1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JVM</a:t>
            </a:r>
            <a:r>
              <a:rPr kumimoji="1" lang="zh-CN" altLang="en-US" sz="1000" dirty="0" smtClean="0"/>
              <a:t>要求对象的大小是</a:t>
            </a:r>
            <a:r>
              <a:rPr kumimoji="1" lang="en-US" altLang="zh-CN" sz="1000" dirty="0" smtClean="0"/>
              <a:t>8</a:t>
            </a:r>
            <a:r>
              <a:rPr kumimoji="1" lang="zh-CN" altLang="en-US" sz="1000" dirty="0" smtClean="0"/>
              <a:t>字节的整数倍，对象头是</a:t>
            </a:r>
            <a:r>
              <a:rPr kumimoji="1" lang="en-US" altLang="zh-CN" sz="1000" dirty="0" smtClean="0"/>
              <a:t>8</a:t>
            </a:r>
            <a:r>
              <a:rPr kumimoji="1" lang="zh-CN" altLang="en-US" sz="1000" dirty="0" smtClean="0"/>
              <a:t>字节的整数倍，当数据实例部分没有对齐时，通过对齐填充来补充</a:t>
            </a:r>
            <a:endParaRPr kumimoji="1" lang="zh-CN" altLang="en-US" sz="1000" dirty="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purge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线程</a:t>
            </a:r>
            <a:r>
              <a:rPr kumimoji="1" lang="en-US" altLang="zh-CN" sz="1200" dirty="0"/>
              <a:t>n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当前线程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线程</a:t>
            </a:r>
            <a:r>
              <a:rPr kumimoji="1" lang="en-US" altLang="zh-CN" sz="1200" dirty="0"/>
              <a:t>2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</a:t>
            </a:r>
            <a:r>
              <a:rPr kumimoji="1" lang="zh-CN" altLang="en-US" sz="1200" dirty="0" smtClean="0"/>
              <a:t>帧</a:t>
            </a:r>
            <a:r>
              <a:rPr kumimoji="1" lang="en-US" altLang="zh-CN" sz="1200" dirty="0" smtClean="0"/>
              <a:t>main</a:t>
            </a:r>
          </a:p>
          <a:p>
            <a:r>
              <a:rPr kumimoji="1" lang="en-US" altLang="zh-CN" sz="1200" dirty="0" smtClean="0"/>
              <a:t>Stack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Frame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main</a:t>
            </a:r>
            <a:endParaRPr kumimoji="1"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</a:t>
            </a:r>
            <a:r>
              <a:rPr kumimoji="1" lang="zh-CN" altLang="en-US" sz="1200" dirty="0" smtClean="0"/>
              <a:t>     栈帧</a:t>
            </a:r>
            <a:r>
              <a:rPr kumimoji="1" lang="en-US" altLang="zh-CN" sz="1200" dirty="0"/>
              <a:t>2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Stack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Frame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2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</a:t>
            </a:r>
            <a:r>
              <a:rPr kumimoji="1" lang="zh-CN" altLang="en-US" sz="1200" dirty="0" smtClean="0"/>
              <a:t>     栈帧</a:t>
            </a:r>
            <a:r>
              <a:rPr kumimoji="1" lang="en-US" altLang="zh-CN" sz="1200" dirty="0" smtClean="0"/>
              <a:t>n</a:t>
            </a:r>
          </a:p>
          <a:p>
            <a:r>
              <a:rPr kumimoji="1" lang="en-US" altLang="zh-CN" sz="1200" dirty="0" smtClean="0"/>
              <a:t>Stack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Frame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/>
              <a:t>n</a:t>
            </a:r>
            <a:endParaRPr kumimoji="1"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</a:t>
            </a:r>
            <a:r>
              <a:rPr kumimoji="1" lang="zh-CN" altLang="en-US" sz="1200" dirty="0" smtClean="0"/>
              <a:t>栈帧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Current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Stack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Frame</a:t>
            </a:r>
            <a:r>
              <a:rPr kumimoji="1" lang="zh-CN" altLang="en-US" sz="1200" dirty="0" smtClean="0"/>
              <a:t> 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操作数栈</a:t>
            </a:r>
            <a:endParaRPr kumimoji="1"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动态连接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栈</a:t>
            </a:r>
            <a:r>
              <a:rPr kumimoji="1" lang="zh-CN" altLang="en-US" sz="1200" smtClean="0"/>
              <a:t>帧的结构</a:t>
            </a:r>
            <a:endParaRPr kumimoji="1"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load</a:t>
            </a:r>
            <a:r>
              <a:rPr kumimoji="1" lang="zh-CN" altLang="en-US" sz="1200" dirty="0" smtClean="0"/>
              <a:t>和</a:t>
            </a:r>
            <a:r>
              <a:rPr kumimoji="1" lang="en-US" altLang="zh-CN" sz="1200" dirty="0" smtClean="0"/>
              <a:t>store</a:t>
            </a:r>
            <a:r>
              <a:rPr kumimoji="1" lang="zh-CN" altLang="en-US" sz="1200" dirty="0" smtClean="0"/>
              <a:t>指令来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回在存储和取出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局部变量表：存放方法参数和方法内部的局部变量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操作数栈：方法执行过程中，各种字节码指令在操作数栈中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进行写入和提取内容</a:t>
            </a:r>
            <a:endParaRPr kumimoji="1" lang="zh-CN" altLang="en-US" sz="1200" dirty="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缓存一致性协议</a:t>
            </a:r>
            <a:endParaRPr kumimoji="1" lang="en-US" altLang="zh-CN" dirty="0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多核</a:t>
            </a:r>
            <a:r>
              <a:rPr kumimoji="1" lang="en-US" altLang="zh-CN" sz="1400" dirty="0" smtClean="0"/>
              <a:t>CPU</a:t>
            </a:r>
            <a:endParaRPr kumimoji="1"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工作内存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缓存一致性协议</a:t>
            </a:r>
            <a:endParaRPr kumimoji="1"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运行内存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主存</a:t>
            </a:r>
            <a:endParaRPr kumimoji="1" lang="zh-CN" altLang="en-US" sz="1400" dirty="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2802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处理器内存模型：</a:t>
            </a:r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、主存关系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53428" y="5262150"/>
            <a:ext cx="11990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处理器内存模型：使用</a:t>
            </a:r>
            <a:r>
              <a:rPr kumimoji="1" lang="zh-CN" altLang="en-US" sz="1400" b="1" dirty="0" smtClean="0">
                <a:solidFill>
                  <a:srgbClr val="FF0000"/>
                </a:solidFill>
              </a:rPr>
              <a:t>缓存锁定</a:t>
            </a:r>
            <a:r>
              <a:rPr kumimoji="1" lang="zh-CN" altLang="en-US" sz="1400" dirty="0" smtClean="0"/>
              <a:t>来保证原子性。内存数据被缓存到</a:t>
            </a:r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r>
              <a:rPr kumimoji="1" lang="zh-CN" altLang="en-US" sz="1400" dirty="0" smtClean="0"/>
              <a:t>中，当它回写内存时，处理器修改内部的地址，使其原来的地址失效。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以及使用</a:t>
            </a:r>
            <a:r>
              <a:rPr kumimoji="1" lang="zh-CN" altLang="en-US" sz="1400" b="1" dirty="0" smtClean="0">
                <a:solidFill>
                  <a:srgbClr val="FF0000"/>
                </a:solidFill>
              </a:rPr>
              <a:t>缓存一致性</a:t>
            </a:r>
            <a:r>
              <a:rPr kumimoji="1" lang="zh-CN" altLang="en-US" sz="1400" dirty="0" smtClean="0"/>
              <a:t>保证修改</a:t>
            </a:r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r>
              <a:rPr kumimoji="1" lang="zh-CN" altLang="en-US" sz="1400" dirty="0" smtClean="0"/>
              <a:t>的原子性：两个以上的</a:t>
            </a:r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r>
              <a:rPr kumimoji="1" lang="zh-CN" altLang="en-US" sz="1400" dirty="0" smtClean="0"/>
              <a:t>的缓存数据不能同时修改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Java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线程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Java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线程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线程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Java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线程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工作内存</a:t>
            </a:r>
            <a:endParaRPr kumimoji="1" lang="zh-CN" altLang="en-US" sz="1400" dirty="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load</a:t>
            </a:r>
            <a:r>
              <a:rPr kumimoji="1" lang="zh-CN" altLang="en-US" dirty="0" smtClean="0"/>
              <a:t>操作</a:t>
            </a:r>
            <a:endParaRPr kumimoji="1" lang="en-US" altLang="zh-CN" dirty="0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主内存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线程、工作内存关系</a:t>
            </a:r>
            <a:r>
              <a:rPr kumimoji="1" lang="zh-CN" altLang="en-US" sz="1400" dirty="0"/>
              <a:t>、主</a:t>
            </a:r>
            <a:r>
              <a:rPr kumimoji="1" lang="zh-CN" altLang="en-US" sz="1400" dirty="0" smtClean="0"/>
              <a:t>内存的</a:t>
            </a:r>
            <a:r>
              <a:rPr kumimoji="1" lang="zh-CN" altLang="en-US" sz="1400" b="1" dirty="0" smtClean="0"/>
              <a:t>内存模型</a:t>
            </a:r>
            <a:endParaRPr kumimoji="1" lang="zh-CN" altLang="en-US" sz="14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主内存：</a:t>
            </a:r>
            <a:r>
              <a:rPr kumimoji="1" lang="en-US" altLang="zh-CN" sz="1400" dirty="0" smtClean="0"/>
              <a:t>JVM</a:t>
            </a:r>
            <a:r>
              <a:rPr kumimoji="1" lang="zh-CN" altLang="en-US" sz="1400" dirty="0" smtClean="0"/>
              <a:t>的一部分</a:t>
            </a:r>
            <a:endParaRPr kumimoji="1"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变量：类变量</a:t>
            </a:r>
            <a:r>
              <a:rPr kumimoji="1" lang="zh-CN" altLang="en-US" sz="1400" smtClean="0"/>
              <a:t>，非局部变量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Volatile</a:t>
            </a:r>
            <a:r>
              <a:rPr kumimoji="1" lang="zh-CN" altLang="en-US" sz="1200" dirty="0" smtClean="0"/>
              <a:t>：每次使用之前都从主内存刷新最新的值，每次修改变量值后立刻同步回主内存，保证数据一致性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使用场景：运算结果不依赖变量的当前值，即适合用于</a:t>
            </a:r>
            <a:r>
              <a:rPr kumimoji="1" lang="en-US" altLang="zh-CN" sz="1200" dirty="0" err="1" smtClean="0"/>
              <a:t>boolean</a:t>
            </a:r>
            <a:r>
              <a:rPr kumimoji="1" lang="zh-CN" altLang="en-US" sz="1200" dirty="0" smtClean="0"/>
              <a:t>类型</a:t>
            </a:r>
            <a:endParaRPr kumimoji="1"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原子性：由内存模型来保证原子性变量操作，包括</a:t>
            </a:r>
            <a:r>
              <a:rPr kumimoji="1" lang="en-US" altLang="zh-CN" sz="1400" dirty="0" smtClean="0"/>
              <a:t>read/load/assign/use/</a:t>
            </a:r>
          </a:p>
          <a:p>
            <a:r>
              <a:rPr kumimoji="1" lang="en-US" altLang="zh-CN" sz="1400" dirty="0" smtClean="0"/>
              <a:t>store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write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40455" y="47621"/>
            <a:ext cx="416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内存交互操作：</a:t>
            </a:r>
            <a:endParaRPr kumimoji="1" lang="en-US" altLang="zh-CN" sz="1200" dirty="0" smtClean="0"/>
          </a:p>
          <a:p>
            <a:r>
              <a:rPr kumimoji="1" lang="zh-CN" altLang="en-US" sz="1200" dirty="0"/>
              <a:t> </a:t>
            </a:r>
            <a:r>
              <a:rPr kumimoji="1" lang="zh-CN" altLang="en-US" sz="1200" dirty="0" smtClean="0"/>
              <a:t>       </a:t>
            </a:r>
            <a:r>
              <a:rPr kumimoji="1" lang="en-US" altLang="zh-CN" sz="1200" dirty="0" smtClean="0"/>
              <a:t>lock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unlock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read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load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use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assign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store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write</a:t>
            </a:r>
            <a:endParaRPr kumimoji="1" lang="zh-CN" altLang="en-US" sz="1200" dirty="0"/>
          </a:p>
        </p:txBody>
      </p:sp>
      <p:cxnSp>
        <p:nvCxnSpPr>
          <p:cNvPr id="21" name="直线箭头连接符 20"/>
          <p:cNvCxnSpPr/>
          <p:nvPr/>
        </p:nvCxnSpPr>
        <p:spPr>
          <a:xfrm flipV="1">
            <a:off x="4808035" y="509286"/>
            <a:ext cx="2083419" cy="95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24" idx="0"/>
          </p:cNvCxnSpPr>
          <p:nvPr/>
        </p:nvCxnSpPr>
        <p:spPr>
          <a:xfrm flipH="1" flipV="1">
            <a:off x="7002966" y="525751"/>
            <a:ext cx="1970047" cy="78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判断策略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收集器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系统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收集算法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918117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5.CMS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清除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整理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复制算法</a:t>
            </a:r>
            <a:endParaRPr kumimoji="1" lang="en-US" altLang="zh-CN" sz="1200" dirty="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1.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清除：标记无用对象，然后进行清除回收。缺点：</a:t>
            </a:r>
            <a:r>
              <a:rPr lang="zh-CN" altLang="en-US" sz="1100" dirty="0"/>
              <a:t>缺点是效率低，且产生大量不连续的内存</a:t>
            </a:r>
            <a:r>
              <a:rPr lang="zh-CN" altLang="en-US" sz="1100" dirty="0" smtClean="0"/>
              <a:t>碎片</a:t>
            </a:r>
            <a:endParaRPr lang="en-US" altLang="zh-CN" sz="1100" dirty="0" smtClean="0"/>
          </a:p>
          <a:p>
            <a:r>
              <a:rPr kumimoji="1" lang="en-US" altLang="zh-CN" sz="1100" dirty="0" smtClean="0"/>
              <a:t>2.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 dirty="0"/>
              <a:t>。</a:t>
            </a:r>
            <a:r>
              <a:rPr lang="zh-CN" altLang="en-US" sz="1100" b="1" dirty="0"/>
              <a:t>此为老年代常用算法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3.</a:t>
            </a:r>
            <a:r>
              <a:rPr lang="zh-CN" altLang="en-US" sz="1100" b="1" dirty="0"/>
              <a:t>复制算法</a:t>
            </a:r>
            <a:r>
              <a:rPr lang="zh-CN" altLang="en-US" sz="1100" dirty="0"/>
              <a:t>：将内存分为</a:t>
            </a:r>
            <a:r>
              <a:rPr lang="en-US" altLang="zh-CN" sz="1100" dirty="0"/>
              <a:t>Eden</a:t>
            </a:r>
            <a:r>
              <a:rPr lang="zh-CN" altLang="en-US" sz="1100" dirty="0"/>
              <a:t>和</a:t>
            </a:r>
            <a:r>
              <a:rPr lang="en-US" altLang="zh-CN" sz="1100" dirty="0"/>
              <a:t>Survivor From </a:t>
            </a:r>
            <a:r>
              <a:rPr lang="zh-CN" altLang="en-US" sz="1100" dirty="0"/>
              <a:t>及</a:t>
            </a:r>
            <a:r>
              <a:rPr lang="en-US" altLang="zh-CN" sz="1100" dirty="0"/>
              <a:t>Survivor To</a:t>
            </a:r>
            <a:r>
              <a:rPr lang="zh-CN" altLang="en-US" sz="1100" dirty="0"/>
              <a:t>区域</a:t>
            </a:r>
            <a:r>
              <a:rPr lang="en-US" altLang="zh-CN" sz="1100" dirty="0"/>
              <a:t>(8:1:1)</a:t>
            </a:r>
            <a:r>
              <a:rPr lang="zh-CN" altLang="en-US" sz="1100" dirty="0"/>
              <a:t>，当回收时，将</a:t>
            </a:r>
            <a:r>
              <a:rPr lang="en-US" altLang="zh-CN" sz="1100" dirty="0"/>
              <a:t>Eden</a:t>
            </a:r>
            <a:r>
              <a:rPr lang="zh-CN" altLang="en-US" sz="1100" dirty="0"/>
              <a:t>和</a:t>
            </a:r>
            <a:r>
              <a:rPr lang="en-US" altLang="zh-CN" sz="1100" dirty="0"/>
              <a:t>Survivor</a:t>
            </a:r>
            <a:r>
              <a:rPr lang="zh-CN" altLang="en-US" sz="1100" dirty="0"/>
              <a:t>中还存活着的</a:t>
            </a:r>
            <a:r>
              <a:rPr lang="zh-CN" altLang="en-US" sz="1100" dirty="0" smtClean="0"/>
              <a:t>对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zh-CN" altLang="en-US" sz="1100" dirty="0" smtClean="0"/>
              <a:t>象</a:t>
            </a:r>
            <a:r>
              <a:rPr lang="zh-CN" altLang="en-US" sz="1100" dirty="0"/>
              <a:t>一次性地复制到另外一块</a:t>
            </a:r>
            <a:r>
              <a:rPr lang="en-US" altLang="zh-CN" sz="1100" dirty="0"/>
              <a:t>Survivor</a:t>
            </a:r>
            <a:r>
              <a:rPr lang="zh-CN" altLang="en-US" sz="1100" dirty="0"/>
              <a:t>区域上，然后清理掉</a:t>
            </a:r>
            <a:r>
              <a:rPr lang="en-US" altLang="zh-CN" sz="1100" dirty="0"/>
              <a:t>Eden</a:t>
            </a:r>
            <a:r>
              <a:rPr lang="zh-CN" altLang="en-US" sz="1100" dirty="0"/>
              <a:t>和刚才用过的</a:t>
            </a:r>
            <a:r>
              <a:rPr lang="en-US" altLang="zh-CN" sz="1100" dirty="0"/>
              <a:t>Survivor</a:t>
            </a:r>
            <a:r>
              <a:rPr lang="zh-CN" altLang="en-US" sz="1100" dirty="0"/>
              <a:t>取悦。效率高，不会产生内存碎片</a:t>
            </a:r>
            <a:r>
              <a:rPr lang="zh-CN" altLang="en-US" sz="1100" dirty="0" smtClean="0"/>
              <a:t>，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zh-CN" altLang="en-US" sz="1100" dirty="0" smtClean="0"/>
              <a:t>但是</a:t>
            </a:r>
            <a:r>
              <a:rPr lang="zh-CN" altLang="en-US" sz="1100" dirty="0"/>
              <a:t>需要</a:t>
            </a:r>
            <a:r>
              <a:rPr lang="en-US" altLang="zh-CN" sz="1100" dirty="0"/>
              <a:t>2</a:t>
            </a:r>
            <a:r>
              <a:rPr lang="zh-CN" altLang="en-US" sz="1100" dirty="0"/>
              <a:t>倍内存。</a:t>
            </a:r>
            <a:r>
              <a:rPr lang="zh-CN" altLang="en-US" sz="1100" b="1" dirty="0"/>
              <a:t>此为新生代最常用的算法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ActiveMQ</a:t>
            </a:r>
            <a:r>
              <a:rPr kumimoji="1" lang="zh-CN" altLang="en-US" sz="1050" dirty="0" smtClean="0"/>
              <a:t>服务器</a:t>
            </a:r>
            <a:endParaRPr kumimoji="1" lang="zh-CN" altLang="en-US" sz="1050" dirty="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消息消费者</a:t>
            </a:r>
            <a:r>
              <a:rPr kumimoji="1" lang="en-US" altLang="zh-CN" sz="1050" dirty="0" smtClean="0"/>
              <a:t>consumer</a:t>
            </a:r>
            <a:endParaRPr kumimoji="1" lang="zh-CN" altLang="en-US" sz="1050" dirty="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消息生产者</a:t>
            </a:r>
            <a:r>
              <a:rPr kumimoji="1" lang="en-US" altLang="zh-CN" sz="1050" dirty="0" smtClean="0"/>
              <a:t>producer</a:t>
            </a:r>
            <a:endParaRPr kumimoji="1" lang="zh-CN" altLang="en-US" sz="1050" dirty="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生产</a:t>
            </a:r>
            <a:endParaRPr kumimoji="1" lang="zh-CN" altLang="en-US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消费</a:t>
            </a:r>
            <a:endParaRPr kumimoji="1" lang="zh-CN" altLang="en-US" sz="11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MQ(</a:t>
            </a:r>
            <a:r>
              <a:rPr kumimoji="1" lang="zh-CN" altLang="en-US" sz="1100" dirty="0" smtClean="0"/>
              <a:t>消息队列</a:t>
            </a:r>
            <a:r>
              <a:rPr kumimoji="1" lang="en-US" altLang="zh-CN" sz="1100" dirty="0" smtClean="0"/>
              <a:t>):</a:t>
            </a:r>
            <a:r>
              <a:rPr kumimoji="1" lang="zh-CN" altLang="en-US" sz="1100" dirty="0" smtClean="0"/>
              <a:t> 多个应用程序间的通信</a:t>
            </a:r>
            <a:endParaRPr kumimoji="1" lang="zh-CN" altLang="en-US" sz="11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消费者通过监听器实时消费 </a:t>
            </a:r>
            <a:r>
              <a:rPr kumimoji="1" lang="en-US" altLang="zh-CN" sz="1050" dirty="0" smtClean="0"/>
              <a:t>---&gt;</a:t>
            </a:r>
            <a:r>
              <a:rPr kumimoji="1" lang="zh-CN" altLang="en-US" sz="1050" dirty="0" smtClean="0"/>
              <a:t> 实现</a:t>
            </a:r>
            <a:r>
              <a:rPr kumimoji="1" lang="en-US" altLang="zh-CN" sz="1050" dirty="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2827" y="630222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6878761" y="143248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Set</a:t>
            </a:r>
            <a:endParaRPr kumimoji="1"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3381471" y="1358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List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7453805" y="2165492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TreeSet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57509" y="216549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HashSet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53006" y="221569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LinkedList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3274070" y="2183218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Vector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841338" y="2183218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ArrayList</a:t>
            </a:r>
            <a:endParaRPr kumimoji="1" lang="zh-CN" altLang="en-US" sz="1200" dirty="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3784145" y="907221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5412975" y="907221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2219006" y="1635915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3582808" y="1635915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3582808" y="1635915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6419147" y="1709480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7074488" y="1709480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96001" y="11006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有序、有重复</a:t>
            </a:r>
            <a:endParaRPr kumimoji="1" lang="zh-CN" altLang="en-US" sz="11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54036" y="99185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无序、无重复</a:t>
            </a:r>
            <a:endParaRPr kumimoji="1" lang="zh-CN" altLang="en-US" sz="11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212985" y="654377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3283688" y="19638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160494" y="2442491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底层</a:t>
            </a:r>
            <a:r>
              <a:rPr kumimoji="1" lang="en-US" altLang="zh-CN" sz="1100" dirty="0" smtClean="0"/>
              <a:t>:</a:t>
            </a:r>
            <a:endParaRPr kumimoji="1" lang="zh-CN" altLang="en-US" sz="11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759601" y="248958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数组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查询快、增删慢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086751" y="2489589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数组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线程安全、效率慢</a:t>
            </a:r>
            <a:endParaRPr kumimoji="1" lang="zh-CN" altLang="en-US" sz="1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326561" y="2486567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链表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查询慢、增删快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821056" y="248300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链表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查询慢、增删快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287005" y="247895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能够对元素按照某个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规则进行自然排序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自然排序、比较排序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13634</TotalTime>
  <Words>2199</Words>
  <Application>Microsoft Macintosh PowerPoint</Application>
  <PresentationFormat>宽屏</PresentationFormat>
  <Paragraphs>312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DengXian</vt:lpstr>
      <vt:lpstr>DengXian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406</cp:revision>
  <dcterms:created xsi:type="dcterms:W3CDTF">2018-02-28T08:19:09Z</dcterms:created>
  <dcterms:modified xsi:type="dcterms:W3CDTF">2019-12-14T15:08:34Z</dcterms:modified>
</cp:coreProperties>
</file>