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541"/>
  </p:normalViewPr>
  <p:slideViewPr>
    <p:cSldViewPr snapToGrid="0" snapToObjects="1">
      <p:cViewPr>
        <p:scale>
          <a:sx n="114" d="100"/>
          <a:sy n="114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dirty="0" smtClean="0"/>
              <a:t>双亲委派模型</a:t>
            </a:r>
            <a:r>
              <a:rPr kumimoji="1" lang="zh-CN" altLang="en-US" dirty="0" smtClean="0"/>
              <a:t>：一个类加载器收到了类加载的请求，它首先把请求委派给父类加载器去完成，每一层的类加载器都是如此，这样所有的加载请求都会被传送到顶层的启动类加载器中，只有当父加载器无法完成家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：为了安全着想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栈是线程私有的，描述的是方法的内存模型：每个方法在执行时创建一个栈帧，用于存放局部变量表，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操作数栈，方法入口，动态链接等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局部变量表是用来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存放一些基本数据和引用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数据总是从缓冲区写入通道，并从通道读取到缓冲区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从通道读取：创建一个缓冲区，然后请求通道读取数据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通道写入：创建一个缓冲区，填充数据，并要求通道写入数据</a:t>
            </a: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执行引擎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JVM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07580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class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loader</a:t>
            </a:r>
            <a:endParaRPr kumimoji="1"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1398756" y="3170662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3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074020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运行内存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多核</a:t>
            </a:r>
            <a:r>
              <a:rPr kumimoji="1" lang="en-US" altLang="zh-CN" sz="1400" dirty="0" smtClean="0"/>
              <a:t>CPU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工作内存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960441" y="7735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主存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堆</a:t>
            </a:r>
            <a:r>
              <a:rPr kumimoji="1" lang="en-US" altLang="zh-CN" sz="1200" dirty="0" smtClean="0"/>
              <a:t>(Heap)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987750" y="3948048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r>
              <a:rPr kumimoji="1" lang="en-US" altLang="zh-CN" sz="1200" dirty="0" smtClean="0"/>
              <a:t>(</a:t>
            </a:r>
            <a:r>
              <a:rPr kumimoji="1" lang="zh-CN" altLang="en-US" sz="1200" dirty="0" smtClean="0"/>
              <a:t>特殊的堆</a:t>
            </a:r>
            <a:r>
              <a:rPr kumimoji="1" lang="en-US" altLang="zh-CN" sz="1200" dirty="0" smtClean="0"/>
              <a:t>)</a:t>
            </a:r>
          </a:p>
          <a:p>
            <a:r>
              <a:rPr kumimoji="1" lang="zh-CN" altLang="en-US" sz="1200" dirty="0" smtClean="0"/>
              <a:t>每个线程都</a:t>
            </a:r>
            <a:r>
              <a:rPr kumimoji="1" lang="zh-CN" altLang="en-US" sz="1200" smtClean="0"/>
              <a:t>有自己的栈</a:t>
            </a:r>
            <a:r>
              <a:rPr kumimoji="1" lang="zh-CN" altLang="en-US" sz="1200" dirty="0" smtClean="0"/>
              <a:t>、程序计数器、本地</a:t>
            </a:r>
            <a:r>
              <a:rPr kumimoji="1" lang="zh-CN" altLang="en-US" sz="1200" smtClean="0"/>
              <a:t>方法区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S</a:t>
            </a:r>
            <a:r>
              <a:rPr kumimoji="1" lang="en-US" altLang="zh-CN" sz="1200" dirty="0" smtClean="0"/>
              <a:t>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946607" y="2423550"/>
            <a:ext cx="1372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1.String</a:t>
            </a:r>
            <a:r>
              <a:rPr kumimoji="1" lang="zh-CN" altLang="en-US" sz="1000" dirty="0" smtClean="0"/>
              <a:t>字符串常量池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2.Class</a:t>
            </a:r>
            <a:r>
              <a:rPr kumimoji="1" lang="zh-CN" altLang="en-US" sz="1000" dirty="0" smtClean="0"/>
              <a:t>常量池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3.</a:t>
            </a:r>
            <a:r>
              <a:rPr kumimoji="1" lang="zh-CN" altLang="en-US" sz="1000" dirty="0" smtClean="0"/>
              <a:t>运行时常量池</a:t>
            </a:r>
            <a:endParaRPr kumimoji="1" lang="zh-CN" alt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程序计数器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本地方法区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运行时数据区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311780" y="165698"/>
            <a:ext cx="10310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基本数据区域</a:t>
            </a:r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r>
              <a:rPr kumimoji="1" lang="zh-CN" altLang="en-US" sz="1100" dirty="0" smtClean="0"/>
              <a:t>操作指令区域</a:t>
            </a:r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r>
              <a:rPr kumimoji="1" lang="zh-CN" altLang="en-US" sz="1100" dirty="0" smtClean="0"/>
              <a:t>上下文等</a:t>
            </a:r>
            <a:endParaRPr kumimoji="1"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6351771" y="137577"/>
            <a:ext cx="991059" cy="106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155624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dirty="0" smtClean="0"/>
              <a:t>永久代</a:t>
            </a:r>
            <a:endParaRPr kumimoji="1"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2508582" y="150686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134353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新生代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Eden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Survivor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13422" y="4910091"/>
            <a:ext cx="3236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zh-CN" altLang="en-US" sz="1100" dirty="0" smtClean="0"/>
              <a:t>方法区：所有</a:t>
            </a:r>
            <a:r>
              <a:rPr kumimoji="1" lang="en-US" altLang="zh-CN" sz="1100" dirty="0" smtClean="0"/>
              <a:t>class</a:t>
            </a:r>
            <a:r>
              <a:rPr kumimoji="1" lang="zh-CN" altLang="en-US" sz="1100" dirty="0" smtClean="0"/>
              <a:t>和</a:t>
            </a:r>
            <a:r>
              <a:rPr kumimoji="1" lang="en-US" altLang="zh-CN" sz="1100" dirty="0" smtClean="0"/>
              <a:t>static</a:t>
            </a:r>
            <a:r>
              <a:rPr kumimoji="1" lang="zh-CN" altLang="en-US" sz="1100" dirty="0" smtClean="0"/>
              <a:t>变量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堆中放一些实例对象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程序计数器指向要执行的下一条指令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方法区和本地方法区用于描述方法的内存模型</a:t>
            </a:r>
            <a:endParaRPr kumimoji="1" lang="zh-CN" altLang="en-US" sz="1100" dirty="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常量池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319099" y="2700549"/>
            <a:ext cx="72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97137" y="4786980"/>
            <a:ext cx="386676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新生代采用复制算法，新生代里有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个分区：</a:t>
            </a:r>
            <a:r>
              <a:rPr kumimoji="1" lang="en-US" altLang="zh-CN" sz="1100" dirty="0" smtClean="0"/>
              <a:t>Eden/</a:t>
            </a:r>
          </a:p>
          <a:p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Survivor/To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，将</a:t>
            </a:r>
            <a:r>
              <a:rPr kumimoji="1" lang="en-US" altLang="zh-CN" sz="1100" dirty="0" err="1" smtClean="0"/>
              <a:t>Edon</a:t>
            </a:r>
            <a:r>
              <a:rPr kumimoji="1" lang="zh-CN" altLang="en-US" sz="1100" dirty="0" smtClean="0"/>
              <a:t>和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存活的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对象放入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区，将空</a:t>
            </a:r>
            <a:r>
              <a:rPr kumimoji="1" lang="en-US" altLang="zh-CN" sz="1100" dirty="0" err="1" smtClean="0"/>
              <a:t>Edon</a:t>
            </a:r>
            <a:r>
              <a:rPr kumimoji="1" lang="zh-CN" altLang="en-US" sz="1100" dirty="0" smtClean="0"/>
              <a:t>、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，每次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在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到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分区交换，年龄就</a:t>
            </a:r>
            <a:r>
              <a:rPr kumimoji="1" lang="en-US" altLang="zh-CN" sz="1100" dirty="0" smtClean="0"/>
              <a:t>+1</a:t>
            </a:r>
            <a:r>
              <a:rPr kumimoji="1" lang="zh-CN" altLang="en-US" sz="1100" dirty="0" smtClean="0"/>
              <a:t>，当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年龄到达</a:t>
            </a:r>
            <a:r>
              <a:rPr kumimoji="1" lang="en-US" altLang="zh-CN" sz="1100" dirty="0" smtClean="0"/>
              <a:t>15</a:t>
            </a:r>
            <a:r>
              <a:rPr kumimoji="1" lang="zh-CN" altLang="en-US" sz="1100" dirty="0" smtClean="0"/>
              <a:t>时，升级为老年代。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老年代：当空间占用到达某个值之后就会触发全局垃圾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回收，一般使用标记整理的算法。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以上这些循环往复就构成了整个分代垃圾回收的整体执行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流程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680149" y="268224"/>
            <a:ext cx="244372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 smtClean="0"/>
              <a:t>新生代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minor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老年代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major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/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endParaRPr kumimoji="1" lang="en-US" altLang="zh-CN" sz="1050" dirty="0" smtClean="0"/>
          </a:p>
          <a:p>
            <a:endParaRPr kumimoji="1" lang="en-US" altLang="zh-CN" sz="1050" dirty="0"/>
          </a:p>
          <a:p>
            <a:r>
              <a:rPr kumimoji="1" lang="zh-CN" altLang="en-US" sz="1050" dirty="0" smtClean="0"/>
              <a:t>触发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条件：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en-US" altLang="zh-CN" sz="1050" dirty="0" smtClean="0"/>
              <a:t>1.</a:t>
            </a:r>
            <a:r>
              <a:rPr kumimoji="1" lang="zh-CN" altLang="en-US" sz="1050" dirty="0" smtClean="0"/>
              <a:t> 一般在应用程序空闲时调用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2.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Java</a:t>
            </a:r>
            <a:r>
              <a:rPr kumimoji="1" lang="zh-CN" altLang="en-US" sz="1050" dirty="0" smtClean="0"/>
              <a:t>堆内存不足时，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会被调用</a:t>
            </a:r>
            <a:r>
              <a:rPr kumimoji="1" lang="en-US" altLang="zh-CN" sz="1050" dirty="0"/>
              <a:t>	</a:t>
            </a:r>
            <a:endParaRPr kumimoji="1" lang="zh-CN" altLang="en-US" sz="1050" dirty="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入栈</a:t>
            </a:r>
            <a:endParaRPr kumimoji="1" lang="zh-CN" altLang="en-US" sz="1100" dirty="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出栈</a:t>
            </a:r>
            <a:endParaRPr kumimoji="1" lang="zh-CN" altLang="en-US" sz="1100" dirty="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判断策略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系统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918117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分代回收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58279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清除：标记无用对象，然后进行清除回收。缺点：效率不高，无法清除垃圾碎片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整理：标记无用对象，让所有存活的对象都向一端移动，然后直接清除掉另一端的内存；不会产生内存碎片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kumimoji="1" lang="zh-CN" altLang="en-US" sz="1100" dirty="0" smtClean="0"/>
              <a:t>复制算法：按照容量划分两个大小相等的内存区域，当一块用完的时候将活着的对象复制到另一块上，然后把已使用的内存清理掉。</a:t>
            </a:r>
            <a:endParaRPr kumimoji="1" lang="en-US" altLang="zh-CN" sz="1100" dirty="0" smtClean="0"/>
          </a:p>
          <a:p>
            <a:r>
              <a:rPr kumimoji="1" lang="zh-CN" altLang="en-US" sz="1100" dirty="0"/>
              <a:t> </a:t>
            </a:r>
            <a:r>
              <a:rPr kumimoji="1" lang="en-US" altLang="zh-CN" sz="1100" dirty="0"/>
              <a:t>	</a:t>
            </a:r>
            <a:r>
              <a:rPr kumimoji="1" lang="zh-CN" altLang="en-US" sz="1100" dirty="0" smtClean="0"/>
              <a:t>缺点：内存使用率不高，只有原来的一半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4.</a:t>
            </a:r>
            <a:r>
              <a:rPr kumimoji="1" lang="zh-CN" altLang="en-US" sz="1100" dirty="0" smtClean="0"/>
              <a:t>分代回收：根据对象存活的周期不同将内存划分为几块，一般是新生代和老年代，新生代采用复制算法，老年代采用标记整理算法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ActiveMQ</a:t>
            </a:r>
            <a:r>
              <a:rPr kumimoji="1" lang="zh-CN" altLang="en-US" sz="1050" dirty="0" smtClean="0"/>
              <a:t>服务器</a:t>
            </a:r>
            <a:endParaRPr kumimoji="1"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消息消费者</a:t>
            </a:r>
            <a:r>
              <a:rPr kumimoji="1" lang="en-US" altLang="zh-CN" sz="1050" dirty="0" smtClean="0"/>
              <a:t>consumer</a:t>
            </a:r>
            <a:endParaRPr kumimoji="1"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消息生产者</a:t>
            </a:r>
            <a:r>
              <a:rPr kumimoji="1" lang="en-US" altLang="zh-CN" sz="1050" dirty="0" smtClean="0"/>
              <a:t>producer</a:t>
            </a:r>
            <a:endParaRPr kumimoji="1" lang="zh-CN" altLang="en-US" sz="1050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生产</a:t>
            </a:r>
            <a:endParaRPr kumimoji="1"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消费</a:t>
            </a:r>
            <a:endParaRPr kumimoji="1"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MQ(</a:t>
            </a:r>
            <a:r>
              <a:rPr kumimoji="1" lang="zh-CN" altLang="en-US" sz="1100" dirty="0" smtClean="0"/>
              <a:t>消息队列</a:t>
            </a:r>
            <a:r>
              <a:rPr kumimoji="1" lang="en-US" altLang="zh-CN" sz="1100" dirty="0" smtClean="0"/>
              <a:t>):</a:t>
            </a:r>
            <a:r>
              <a:rPr kumimoji="1" lang="zh-CN" altLang="en-US" sz="1100" dirty="0" smtClean="0"/>
              <a:t> 多个应用程序间的通信</a:t>
            </a:r>
            <a:endParaRPr kumimoji="1"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消费者通过监听器实时消费 </a:t>
            </a:r>
            <a:r>
              <a:rPr kumimoji="1" lang="en-US" altLang="zh-CN" sz="1050" dirty="0" smtClean="0"/>
              <a:t>---&gt;</a:t>
            </a:r>
            <a:r>
              <a:rPr kumimoji="1" lang="zh-CN" altLang="en-US" sz="1050" dirty="0" smtClean="0"/>
              <a:t> 实现</a:t>
            </a:r>
            <a:r>
              <a:rPr kumimoji="1" lang="en-US" altLang="zh-CN" sz="1050" dirty="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List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TreeSet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HashSet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LinkedList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Vector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ArrayList</a:t>
            </a:r>
            <a:endParaRPr kumimoji="1" lang="zh-CN" altLang="en-US" sz="1200" dirty="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有序、有重复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无序、无重复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底层</a:t>
            </a:r>
            <a:r>
              <a:rPr kumimoji="1" lang="en-US" altLang="zh-CN" sz="1100" dirty="0" smtClean="0"/>
              <a:t>:</a:t>
            </a:r>
            <a:endParaRPr kumimoji="1" lang="zh-CN" alt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查询快、增删慢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线程安全、效率慢</a:t>
            </a:r>
            <a:endParaRPr kumimoji="1"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能够对元素按照某个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规则进行自然排序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自然排序、比较排序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事件源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</a:t>
            </a:r>
            <a:endParaRPr kumimoji="1" lang="zh-CN" altLang="en-US" sz="1200" dirty="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监听器注册到事件源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事件对象封装事件源</a:t>
            </a:r>
            <a:endParaRPr kumimoji="1" lang="zh-CN" altLang="en-US" sz="1200" dirty="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事件对象作为监听器方法的参数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DoorSource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DoorListener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doorListener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 </a:t>
            </a:r>
            <a:r>
              <a:rPr kumimoji="1" lang="en-US" altLang="zh-CN" sz="1400" dirty="0" err="1" smtClean="0"/>
              <a:t>registerDoorListener</a:t>
            </a:r>
            <a:r>
              <a:rPr kumimoji="1" lang="en-US" altLang="zh-CN" sz="1400" dirty="0" smtClean="0"/>
              <a:t>()</a:t>
            </a:r>
          </a:p>
          <a:p>
            <a:endParaRPr kumimoji="1" lang="en-US" altLang="zh-CN" sz="1400" dirty="0" smtClean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openDoor</a:t>
            </a:r>
            <a:r>
              <a:rPr kumimoji="1" lang="en-US" altLang="zh-CN" sz="1400" dirty="0" smtClean="0"/>
              <a:t>()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</a:t>
            </a:r>
            <a:r>
              <a:rPr kumimoji="1" lang="en-US" altLang="zh-CN" sz="1400" dirty="0" smtClean="0"/>
              <a:t>()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DoorEvent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DoorSource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doorSource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DoorListener</a:t>
            </a:r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openDoorListener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 smtClean="0"/>
              <a:t>DoorEvent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doorEvent</a:t>
            </a:r>
            <a:r>
              <a:rPr kumimoji="1" lang="en-US" altLang="zh-CN" sz="1400" dirty="0" smtClean="0"/>
              <a:t>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/>
              <a:t>DoorEvent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doorEvent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6328" y="1164693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56327" y="2856782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 rot="5400000">
            <a:off x="2816185" y="1193689"/>
            <a:ext cx="1566213" cy="2587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6298" y="59542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NIO</a:t>
            </a:r>
            <a:r>
              <a:rPr kumimoji="1" lang="zh-CN" altLang="en-US" dirty="0" smtClean="0"/>
              <a:t>图解：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89781" y="1457135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8643" y="3090229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46298" y="526613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选择器：监视通道中的数据达到、连接打开等情况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非阻塞</a:t>
            </a:r>
            <a:r>
              <a:rPr kumimoji="1" lang="en-US" altLang="zh-CN" sz="1200" dirty="0" smtClean="0"/>
              <a:t>I/O</a:t>
            </a:r>
            <a:r>
              <a:rPr kumimoji="1" lang="zh-CN" altLang="en-US" sz="1200" dirty="0" smtClean="0"/>
              <a:t>：返回任何可用的数据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2451711" y="4770027"/>
            <a:ext cx="367990" cy="4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126215" y="2856782"/>
            <a:ext cx="873142" cy="48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10838" y="1648500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数据读取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2676" y="3206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数据写入</a:t>
            </a:r>
            <a:endParaRPr kumimoji="1" lang="zh-CN" altLang="en-US" sz="1200" dirty="0"/>
          </a:p>
        </p:txBody>
      </p:sp>
      <p:sp>
        <p:nvSpPr>
          <p:cNvPr id="31" name="罐形 30"/>
          <p:cNvSpPr/>
          <p:nvPr/>
        </p:nvSpPr>
        <p:spPr>
          <a:xfrm>
            <a:off x="857011" y="2237424"/>
            <a:ext cx="1302938" cy="657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disk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126215" y="1704436"/>
            <a:ext cx="973356" cy="4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14137" y="1687967"/>
            <a:ext cx="1240767" cy="6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7339779" y="2669720"/>
            <a:ext cx="1315125" cy="7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4070" y="620932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在传统</a:t>
            </a:r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中，直接使用字符流、字节流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868668" y="1943829"/>
            <a:ext cx="1382751" cy="99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45932" y="23269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Java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program</a:t>
            </a:r>
            <a:endParaRPr kumimoji="1"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119177" y="1805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读取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5958" y="3028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31402" y="445739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通道</a:t>
            </a:r>
            <a:r>
              <a:rPr kumimoji="1" lang="en-US" altLang="zh-CN" sz="1200" dirty="0" smtClean="0"/>
              <a:t>(channel)</a:t>
            </a:r>
            <a:endParaRPr kumimoji="1" lang="zh-CN" altLang="en-US" sz="1200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2912636" y="223742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 flipV="1">
            <a:off x="2912637" y="2667405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2912635" y="201147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2912635" y="2919796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罐形 65"/>
          <p:cNvSpPr/>
          <p:nvPr/>
        </p:nvSpPr>
        <p:spPr>
          <a:xfrm rot="5400000">
            <a:off x="3361825" y="2790515"/>
            <a:ext cx="483819" cy="230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提供者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调用者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注册中心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Eureka</a:t>
            </a:r>
          </a:p>
          <a:p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</a:t>
            </a:r>
            <a:endParaRPr kumimoji="1" lang="zh-CN" altLang="en-US" sz="1400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en-US" altLang="zh-CN" sz="14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Servlet</a:t>
            </a:r>
          </a:p>
          <a:p>
            <a:r>
              <a:rPr kumimoji="1" lang="zh-CN" altLang="en-US" sz="1400" dirty="0" smtClean="0"/>
              <a:t>顶级接口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Abstract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class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ServletRequest</a:t>
            </a:r>
            <a:endParaRPr kumimoji="1" lang="en-US" altLang="zh-CN" sz="1400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ServletResponse</a:t>
            </a:r>
            <a:endParaRPr kumimoji="1" lang="en-US" altLang="zh-CN" sz="14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ServletConfig</a:t>
            </a:r>
            <a:endParaRPr kumimoji="1" lang="en-US" altLang="zh-CN" sz="14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HttpServletRequest</a:t>
            </a:r>
            <a:endParaRPr kumimoji="1" lang="en-US" altLang="zh-CN" sz="14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HttpServletResponse</a:t>
            </a:r>
            <a:endParaRPr kumimoji="1" lang="en-US" altLang="zh-CN" sz="1400" dirty="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1.init(</a:t>
            </a:r>
            <a:r>
              <a:rPr kumimoji="1" lang="en-US" altLang="zh-CN" sz="1400" dirty="0" err="1" smtClean="0"/>
              <a:t>ServletConfig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2.destroy()</a:t>
            </a:r>
          </a:p>
          <a:p>
            <a:r>
              <a:rPr kumimoji="1" lang="en-US" altLang="zh-CN" sz="1400" dirty="0" smtClean="0"/>
              <a:t>3.service(</a:t>
            </a:r>
            <a:r>
              <a:rPr kumimoji="1" lang="en-US" altLang="zh-CN" sz="1400" dirty="0" err="1" smtClean="0"/>
              <a:t>ServletRequest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SerlvetResponse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4.getServletConfig()</a:t>
            </a:r>
          </a:p>
          <a:p>
            <a:r>
              <a:rPr kumimoji="1" lang="en-US" altLang="zh-CN" sz="1400" dirty="0" smtClean="0"/>
              <a:t>5.getServletInfo()</a:t>
            </a:r>
            <a:endParaRPr kumimoji="1" lang="zh-CN" altLang="en-US" sz="1400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客户端请求接口</a:t>
            </a:r>
            <a:endParaRPr kumimoji="1" lang="zh-CN" altLang="en-US" sz="1400" dirty="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提供了与</a:t>
            </a:r>
            <a:r>
              <a:rPr kumimoji="1" lang="en-US" altLang="zh-CN" sz="1200" dirty="0" smtClean="0"/>
              <a:t>http</a:t>
            </a:r>
            <a:r>
              <a:rPr kumimoji="1" lang="zh-CN" altLang="en-US" sz="1200" dirty="0" smtClean="0"/>
              <a:t>协议相关实现，所有</a:t>
            </a:r>
            <a:r>
              <a:rPr kumimoji="1" lang="en-US" altLang="zh-CN" sz="1200" dirty="0" smtClean="0"/>
              <a:t>java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web</a:t>
            </a:r>
          </a:p>
          <a:p>
            <a:r>
              <a:rPr kumimoji="1" lang="zh-CN" altLang="en-US" sz="1200" dirty="0" smtClean="0"/>
              <a:t>自定义开发，都实现</a:t>
            </a:r>
            <a:r>
              <a:rPr kumimoji="1" lang="en-US" altLang="zh-CN" sz="1200" dirty="0" err="1" smtClean="0"/>
              <a:t>HttpServlet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Http</a:t>
            </a:r>
            <a:r>
              <a:rPr kumimoji="1" lang="zh-CN" altLang="en-US" sz="1400" dirty="0" smtClean="0"/>
              <a:t>协议相关接口</a:t>
            </a:r>
            <a:endParaRPr kumimoji="1" lang="zh-CN" altLang="en-US" sz="1400" dirty="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dirty="0" smtClean="0"/>
              <a:t>：是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容器之间通信的接口。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容器在启动一个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应用时，会为它创建一个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每个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应用都有唯一的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对象，可以把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对象形象地理解为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应用的总管家，同一个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应用中的所有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 smtClean="0"/>
              <a:t>对象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都</a:t>
            </a:r>
            <a:r>
              <a:rPr kumimoji="1" lang="zh-CN" altLang="en-US" sz="1200" dirty="0"/>
              <a:t>共享一个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对象可以通过其访问容器中的各种资源。</a:t>
            </a:r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1054</Words>
  <Application>Microsoft Macintosh PowerPoint</Application>
  <PresentationFormat>宽屏</PresentationFormat>
  <Paragraphs>203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DengXian</vt:lpstr>
      <vt:lpstr>DengXian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175</cp:revision>
  <dcterms:created xsi:type="dcterms:W3CDTF">2018-02-28T08:19:09Z</dcterms:created>
  <dcterms:modified xsi:type="dcterms:W3CDTF">2019-09-05T17:08:57Z</dcterms:modified>
</cp:coreProperties>
</file>