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4" r:id="rId2"/>
    <p:sldId id="256" r:id="rId3"/>
    <p:sldId id="268" r:id="rId4"/>
    <p:sldId id="269" r:id="rId5"/>
    <p:sldId id="266" r:id="rId6"/>
    <p:sldId id="270" r:id="rId7"/>
    <p:sldId id="265" r:id="rId8"/>
    <p:sldId id="257" r:id="rId9"/>
    <p:sldId id="259" r:id="rId10"/>
    <p:sldId id="260" r:id="rId11"/>
    <p:sldId id="262" r:id="rId12"/>
    <p:sldId id="263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0646" autoAdjust="0"/>
  </p:normalViewPr>
  <p:slideViewPr>
    <p:cSldViewPr snapToGrid="0" snapToObjects="1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7CE87-9499-D644-9D39-658681EEDA03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39265-038A-F64A-AC79-1983EAB8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7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zh-CN" altLang="en-US" b="1" smtClean="0"/>
              <a:t>双亲委派模型</a:t>
            </a:r>
            <a:r>
              <a:rPr kumimoji="1" lang="zh-CN" altLang="en-US" smtClean="0"/>
              <a:t>：一个类加载器收到了类加载的请求，它首先把它委派给父类加载器去完成，每一层的类加载器都是如此，这样所有的加载请求都会被传送到顶层的启动类加载器中，只有当父加载器无法完成加载请求，子加载器才会尝试加载类</a:t>
            </a:r>
            <a:endParaRPr kumimoji="1" lang="en-US" altLang="zh-CN" dirty="0" smtClean="0"/>
          </a:p>
          <a:p>
            <a:pPr algn="l"/>
            <a:r>
              <a:rPr kumimoji="1" lang="zh-CN" altLang="en-US" b="1" dirty="0" smtClean="0"/>
              <a:t>优点</a:t>
            </a:r>
            <a:r>
              <a:rPr kumimoji="1" lang="zh-CN" altLang="en-US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避免类的重复加载以及保证安全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81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mtClean="0"/>
              <a:t>1.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局部变量表存放了编译期可知的基本数据类型</a:t>
            </a:r>
            <a:r>
              <a:rPr kumimoji="1" lang="en-US" altLang="zh-CN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/byte/char/short/</a:t>
            </a:r>
            <a:r>
              <a:rPr kumimoji="1" lang="en-US" altLang="zh-CN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/float/long/double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以及已用类型；其中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类型的数据会占用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个变量空间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(slot)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。局部变量表所需的内存空间在编译期间完成分配，当进入一个方法时，这个方法需要在帧中分配多大的局部变量空间是确定的，在方法运行期间不会改变局部变量表的大小</a:t>
            </a:r>
            <a:endParaRPr kumimoji="1" lang="en-US" altLang="zh-CN" sz="12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堆的任务：存放对象实例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2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1" smtClean="0"/>
              <a:t>工作内存、主内存交互操作：</a:t>
            </a:r>
            <a:r>
              <a:rPr kumimoji="1" lang="zh-CN" altLang="en-US" smtClean="0"/>
              <a:t>一个变量如何从主内存</a:t>
            </a:r>
            <a:r>
              <a:rPr kumimoji="1" lang="en-US" altLang="zh-CN" smtClean="0"/>
              <a:t>copy</a:t>
            </a:r>
            <a:r>
              <a:rPr kumimoji="1" lang="zh-CN" altLang="en-US" smtClean="0"/>
              <a:t>到工作内存、如何从工作内存同步回主内存，</a:t>
            </a:r>
            <a:r>
              <a:rPr kumimoji="1" lang="en-US" altLang="zh-CN" smtClean="0"/>
              <a:t>java</a:t>
            </a:r>
            <a:r>
              <a:rPr kumimoji="1" lang="zh-CN" altLang="en-US" smtClean="0"/>
              <a:t>内存模型定义了</a:t>
            </a:r>
            <a:r>
              <a:rPr kumimoji="1" lang="en-US" altLang="zh-CN" smtClean="0"/>
              <a:t>8</a:t>
            </a:r>
            <a:r>
              <a:rPr kumimoji="1" lang="zh-CN" altLang="en-US" smtClean="0"/>
              <a:t>种操作指令来完成</a:t>
            </a:r>
            <a:endParaRPr kumimoji="1" lang="en-US" altLang="zh-CN" smtClean="0"/>
          </a:p>
          <a:p>
            <a:r>
              <a:rPr kumimoji="1" lang="en-US" altLang="zh-CN" smtClean="0"/>
              <a:t>Lock</a:t>
            </a:r>
            <a:r>
              <a:rPr kumimoji="1" lang="zh-CN" altLang="en-US" smtClean="0"/>
              <a:t>：主内存，把变量标识为一条线程独占的状态</a:t>
            </a:r>
            <a:endParaRPr kumimoji="1" lang="en-US" altLang="zh-CN" smtClean="0"/>
          </a:p>
          <a:p>
            <a:r>
              <a:rPr kumimoji="1" lang="en-US" altLang="zh-CN" smtClean="0"/>
              <a:t>Unlock:</a:t>
            </a:r>
            <a:r>
              <a:rPr kumimoji="1" lang="zh-CN" altLang="en-US" smtClean="0"/>
              <a:t>主内存，把一个处于锁定状态的变量释放出来，释放后的变量才可以被其它线程锁定</a:t>
            </a:r>
            <a:endParaRPr kumimoji="1" lang="en-US" altLang="zh-CN" smtClean="0"/>
          </a:p>
          <a:p>
            <a:r>
              <a:rPr kumimoji="1" lang="en-US" altLang="zh-CN" smtClean="0"/>
              <a:t>Read</a:t>
            </a:r>
            <a:r>
              <a:rPr kumimoji="1" lang="zh-CN" altLang="en-US" smtClean="0"/>
              <a:t>：主内存，把一个变量的值从主内存传输到工作内存</a:t>
            </a:r>
            <a:endParaRPr kumimoji="1" lang="en-US" altLang="zh-CN" smtClean="0"/>
          </a:p>
          <a:p>
            <a:r>
              <a:rPr kumimoji="1" lang="en-US" altLang="zh-CN" smtClean="0"/>
              <a:t>Load:</a:t>
            </a:r>
            <a:r>
              <a:rPr kumimoji="1" lang="zh-CN" altLang="en-US" smtClean="0"/>
              <a:t>工作内存，把</a:t>
            </a:r>
            <a:r>
              <a:rPr kumimoji="1" lang="en-US" altLang="zh-CN" smtClean="0"/>
              <a:t>read</a:t>
            </a:r>
            <a:r>
              <a:rPr kumimoji="1" lang="zh-CN" altLang="en-US" smtClean="0"/>
              <a:t>到主内存的值放入工作内存变量副本中</a:t>
            </a:r>
            <a:endParaRPr kumimoji="1" lang="en-US" altLang="zh-CN" smtClean="0"/>
          </a:p>
          <a:p>
            <a:r>
              <a:rPr kumimoji="1" lang="en-US" altLang="zh-CN" smtClean="0"/>
              <a:t>Use</a:t>
            </a:r>
            <a:r>
              <a:rPr kumimoji="1" lang="zh-CN" altLang="en-US" smtClean="0"/>
              <a:t>：工作内存，把变量值传给执行引擎，当</a:t>
            </a:r>
            <a:r>
              <a:rPr kumimoji="1" lang="en-US" altLang="zh-CN" err="1" smtClean="0"/>
              <a:t>jvm</a:t>
            </a:r>
            <a:r>
              <a:rPr kumimoji="1" lang="zh-CN" altLang="en-US" smtClean="0"/>
              <a:t>遇到需要使用到变量的值的字节码指令时执行这个操作</a:t>
            </a:r>
            <a:endParaRPr kumimoji="1" lang="en-US" altLang="zh-CN" smtClean="0"/>
          </a:p>
          <a:p>
            <a:r>
              <a:rPr kumimoji="1" lang="en-US" altLang="zh-CN" smtClean="0"/>
              <a:t>Assign(</a:t>
            </a:r>
            <a:r>
              <a:rPr kumimoji="1" lang="zh-CN" altLang="en-US" smtClean="0"/>
              <a:t>赋值</a:t>
            </a:r>
            <a:r>
              <a:rPr kumimoji="1" lang="en-US" altLang="zh-CN" smtClean="0"/>
              <a:t>)</a:t>
            </a:r>
            <a:r>
              <a:rPr kumimoji="1" lang="zh-CN" altLang="en-US" smtClean="0"/>
              <a:t>：工作内存，把执行引擎接收到的值赋给工作内存的变量</a:t>
            </a:r>
            <a:endParaRPr kumimoji="1" lang="en-US" altLang="zh-CN" smtClean="0"/>
          </a:p>
          <a:p>
            <a:r>
              <a:rPr kumimoji="1" lang="en-US" altLang="zh-CN" smtClean="0"/>
              <a:t>Store</a:t>
            </a:r>
            <a:r>
              <a:rPr kumimoji="1" lang="zh-CN" altLang="en-US" smtClean="0"/>
              <a:t>：工作内存，把工作内存值传给主内存</a:t>
            </a:r>
            <a:endParaRPr kumimoji="1" lang="en-US" altLang="zh-CN" smtClean="0"/>
          </a:p>
          <a:p>
            <a:r>
              <a:rPr kumimoji="1" lang="en-US" altLang="zh-CN" smtClean="0"/>
              <a:t>Write</a:t>
            </a:r>
            <a:r>
              <a:rPr kumimoji="1" lang="zh-CN" altLang="en-US" smtClean="0"/>
              <a:t>：主内存，把工作内存中得到的值放入主内存</a:t>
            </a:r>
            <a:endParaRPr kumimoji="1" lang="en-US" altLang="zh-CN" smtClean="0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95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27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9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70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4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13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9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BEE9-4014-F74B-8041-D28506CB9C48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0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0584" y="1758176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执行引擎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6460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类加载器子系统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2948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JVM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52948" y="17470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运行时数据区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6144324" y="1048215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4059044" y="1063934"/>
            <a:ext cx="1906863" cy="55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6322742" y="1062153"/>
            <a:ext cx="1929160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41396" y="134550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class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loader</a:t>
            </a:r>
            <a:endParaRPr kumimoji="1"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1730869" y="3108403"/>
            <a:ext cx="3139789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1.Bootstrap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启动类加载器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2.Extension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扩展类加载器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>
                <a:solidFill>
                  <a:schemeClr val="tx1"/>
                </a:solidFill>
              </a:rPr>
              <a:t>3</a:t>
            </a:r>
            <a:r>
              <a:rPr kumimoji="1" lang="en-US" altLang="zh-CN" sz="1200" smtClean="0">
                <a:solidFill>
                  <a:schemeClr val="tx1"/>
                </a:solidFill>
              </a:rPr>
              <a:t>.Application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应用程序类加载器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4.Customer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自定义类加载器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>
            <a:off x="3207836" y="2274849"/>
            <a:ext cx="0" cy="75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9091960" y="2215375"/>
            <a:ext cx="0" cy="8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30869" y="4821300"/>
            <a:ext cx="3123631" cy="1256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加载：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 连接：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验证：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准备：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>
                <a:solidFill>
                  <a:schemeClr val="tx1"/>
                </a:solidFill>
              </a:rPr>
              <a:t> </a:t>
            </a:r>
            <a:r>
              <a:rPr kumimoji="1" lang="zh-CN" altLang="en-US" sz="1200" smtClean="0">
                <a:solidFill>
                  <a:schemeClr val="tx1"/>
                </a:solidFill>
              </a:rPr>
              <a:t>       解析：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初始化：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3207836" y="4202153"/>
            <a:ext cx="0" cy="6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2234" y="156117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系统：</a:t>
            </a:r>
            <a:endParaRPr kumimoji="1"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7496199" y="3124201"/>
            <a:ext cx="3191522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最多有</a:t>
            </a:r>
            <a:r>
              <a:rPr kumimoji="1" lang="en-US" altLang="zh-CN" sz="1200" smtClean="0">
                <a:solidFill>
                  <a:schemeClr val="tx1"/>
                </a:solidFill>
              </a:rPr>
              <a:t>256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条指令，</a:t>
            </a:r>
            <a:r>
              <a:rPr kumimoji="1" lang="en-US" altLang="zh-CN" sz="1200" err="1" smtClean="0">
                <a:solidFill>
                  <a:schemeClr val="tx1"/>
                </a:solidFill>
              </a:rPr>
              <a:t>jvm</a:t>
            </a:r>
            <a:r>
              <a:rPr kumimoji="1" lang="zh-CN" altLang="en-US" sz="1200" smtClean="0">
                <a:solidFill>
                  <a:schemeClr val="tx1"/>
                </a:solidFill>
              </a:rPr>
              <a:t>已经实现</a:t>
            </a:r>
            <a:r>
              <a:rPr kumimoji="1" lang="en-US" altLang="zh-CN" sz="1200" smtClean="0">
                <a:solidFill>
                  <a:schemeClr val="tx1"/>
                </a:solidFill>
              </a:rPr>
              <a:t>205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指令分为</a:t>
            </a:r>
            <a:r>
              <a:rPr kumimoji="1" lang="en-US" altLang="zh-CN" sz="1200" smtClean="0">
                <a:solidFill>
                  <a:schemeClr val="tx1"/>
                </a:solidFill>
              </a:rPr>
              <a:t>11</a:t>
            </a:r>
            <a:r>
              <a:rPr kumimoji="1" lang="zh-CN" altLang="en-US" sz="1200" smtClean="0">
                <a:solidFill>
                  <a:schemeClr val="tx1"/>
                </a:solidFill>
              </a:rPr>
              <a:t>类：常量指令、加载和存储指令、操作数栈指令、运算指令、</a:t>
            </a:r>
            <a:r>
              <a:rPr kumimoji="1" lang="zh-CN" altLang="en-US" sz="1200">
                <a:solidFill>
                  <a:schemeClr val="tx1"/>
                </a:solidFill>
              </a:rPr>
              <a:t>引用指令、</a:t>
            </a:r>
            <a:r>
              <a:rPr kumimoji="1" lang="zh-CN" altLang="en-US" sz="1200" smtClean="0">
                <a:solidFill>
                  <a:schemeClr val="tx1"/>
                </a:solidFill>
              </a:rPr>
              <a:t>转换指令、比较指令、控制指令、扩展指令、保留指令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0307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63562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4912" y="1045535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64583" y="37104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事件源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5039188" y="1268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7537838" y="37068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</a:t>
            </a:r>
            <a:endParaRPr kumimoji="1" lang="zh-CN" altLang="en-US" sz="1200"/>
          </a:p>
        </p:txBody>
      </p:sp>
      <p:cxnSp>
        <p:nvCxnSpPr>
          <p:cNvPr id="12" name="直线箭头连接符 11"/>
          <p:cNvCxnSpPr>
            <a:endCxn id="4" idx="0"/>
          </p:cNvCxnSpPr>
          <p:nvPr/>
        </p:nvCxnSpPr>
        <p:spPr>
          <a:xfrm flipH="1">
            <a:off x="2987749" y="1768549"/>
            <a:ext cx="1807535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007122">
            <a:off x="2977115" y="24363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监听器注册到事件源</a:t>
            </a:r>
            <a:endParaRPr kumimoji="1" lang="zh-CN" altLang="en-US" sz="1200"/>
          </a:p>
        </p:txBody>
      </p:sp>
      <p:cxnSp>
        <p:nvCxnSpPr>
          <p:cNvPr id="15" name="直线箭头连接符 14"/>
          <p:cNvCxnSpPr>
            <a:stCxn id="4" idx="3"/>
            <a:endCxn id="6" idx="1"/>
          </p:cNvCxnSpPr>
          <p:nvPr/>
        </p:nvCxnSpPr>
        <p:spPr>
          <a:xfrm>
            <a:off x="3785191" y="3848986"/>
            <a:ext cx="327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39546" y="356830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事件对象封装事件源</a:t>
            </a:r>
            <a:endParaRPr kumimoji="1" lang="zh-CN" altLang="en-US" sz="1200"/>
          </a:p>
        </p:txBody>
      </p:sp>
      <p:cxnSp>
        <p:nvCxnSpPr>
          <p:cNvPr id="18" name="直线箭头连接符 17"/>
          <p:cNvCxnSpPr>
            <a:stCxn id="6" idx="0"/>
          </p:cNvCxnSpPr>
          <p:nvPr/>
        </p:nvCxnSpPr>
        <p:spPr>
          <a:xfrm flipH="1" flipV="1">
            <a:off x="5869172" y="1768549"/>
            <a:ext cx="1991832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2490283">
            <a:off x="5996758" y="247738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事件对象作为监听器方法的参数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2297151" y="4484785"/>
            <a:ext cx="24432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DoorSource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DoorListener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doorListener</a:t>
            </a:r>
            <a:endParaRPr kumimoji="1" lang="en-US" altLang="zh-CN" sz="140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 </a:t>
            </a:r>
            <a:r>
              <a:rPr kumimoji="1" lang="en-US" altLang="zh-CN" sz="1400" err="1" smtClean="0"/>
              <a:t>registerDoorListener</a:t>
            </a:r>
            <a:r>
              <a:rPr kumimoji="1" lang="en-US" altLang="zh-CN" sz="1400" smtClean="0"/>
              <a:t>()</a:t>
            </a:r>
          </a:p>
          <a:p>
            <a:endParaRPr kumimoji="1" lang="en-US" altLang="zh-CN" sz="1400" smtClean="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openDoor</a:t>
            </a:r>
            <a:r>
              <a:rPr kumimoji="1" lang="en-US" altLang="zh-CN" sz="1400" smtClean="0"/>
              <a:t>()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</a:t>
            </a:r>
            <a:r>
              <a:rPr kumimoji="1" lang="en-US" altLang="zh-CN" sz="1400" smtClean="0"/>
              <a:t>()</a:t>
            </a:r>
            <a:endParaRPr kumimoji="1"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7166309" y="4367062"/>
            <a:ext cx="2252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DoorEvent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DoorSource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doorSource</a:t>
            </a:r>
            <a:endParaRPr kumimoji="1" lang="en-US" altLang="zh-CN" sz="1400"/>
          </a:p>
          <a:p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6198649" y="607295"/>
            <a:ext cx="35317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DoorListener</a:t>
            </a:r>
            <a:endParaRPr kumimoji="1" lang="en-US" altLang="zh-CN" sz="1400" smtClean="0"/>
          </a:p>
          <a:p>
            <a:endParaRPr kumimoji="1" lang="en-US" altLang="zh-CN" sz="1400" smtClean="0"/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openDoorListener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 smtClean="0"/>
              <a:t>DoorEvent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doorEvent</a:t>
            </a:r>
            <a:r>
              <a:rPr kumimoji="1" lang="en-US" altLang="zh-CN" sz="1400" smtClean="0"/>
              <a:t>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/>
              <a:t>DoorEvent</a:t>
            </a:r>
            <a:r>
              <a:rPr kumimoji="1" lang="zh-CN" altLang="en-US" sz="1400"/>
              <a:t> </a:t>
            </a:r>
            <a:r>
              <a:rPr kumimoji="1" lang="en-US" altLang="zh-CN" sz="1400" err="1"/>
              <a:t>doorEvent</a:t>
            </a:r>
            <a:r>
              <a:rPr kumimoji="1" lang="en-US" altLang="zh-CN" sz="1400" smtClean="0"/>
              <a:t>)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1163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0996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10038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45980" y="1267522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54798" y="43260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提供者</a:t>
            </a:r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7133840" y="43231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调用者</a:t>
            </a:r>
            <a:endParaRPr kumimoji="1"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4680013" y="1556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注册中心</a:t>
            </a:r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4545980" y="474292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Eureka</a:t>
            </a:r>
          </a:p>
          <a:p>
            <a:r>
              <a:rPr kumimoji="1" lang="en-US" altLang="zh-CN" sz="1400" smtClean="0"/>
              <a:t>Zookeeper</a:t>
            </a:r>
            <a:endParaRPr kumimoji="1" lang="zh-CN" altLang="en-US" sz="1400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3301874" y="4323101"/>
            <a:ext cx="360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34086" y="40153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</a:t>
            </a:r>
            <a:endParaRPr kumimoji="1" lang="zh-CN" altLang="en-US" sz="140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2716435" y="2107580"/>
            <a:ext cx="1576785" cy="162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 flipV="1">
            <a:off x="5843240" y="2085278"/>
            <a:ext cx="1674539" cy="172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30572" y="26412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6600472" y="26133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en-US" altLang="zh-CN" sz="140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5969530" y="31130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3390409" y="30613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7973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624149" y="19291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Servlet</a:t>
            </a:r>
          </a:p>
          <a:p>
            <a:r>
              <a:rPr kumimoji="1" lang="zh-CN" altLang="en-US" sz="1400" smtClean="0"/>
              <a:t>顶级接口</a:t>
            </a:r>
            <a:endParaRPr kumimoji="1"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3561592" y="2989416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GenericServlet</a:t>
            </a:r>
            <a:endParaRPr kumimoji="1"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612087" y="3843585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HttpServlet</a:t>
            </a:r>
            <a:endParaRPr kumimoji="1"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1639865" y="3408703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Abstract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class</a:t>
            </a:r>
            <a:endParaRPr kumimoji="1" lang="zh-CN" altLang="en-US" sz="1400"/>
          </a:p>
        </p:txBody>
      </p:sp>
      <p:cxnSp>
        <p:nvCxnSpPr>
          <p:cNvPr id="17" name="直线箭头连接符 16"/>
          <p:cNvCxnSpPr>
            <a:stCxn id="15" idx="3"/>
            <a:endCxn id="12" idx="1"/>
          </p:cNvCxnSpPr>
          <p:nvPr/>
        </p:nvCxnSpPr>
        <p:spPr>
          <a:xfrm flipV="1">
            <a:off x="2871292" y="3143305"/>
            <a:ext cx="69030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5" idx="3"/>
          </p:cNvCxnSpPr>
          <p:nvPr/>
        </p:nvCxnSpPr>
        <p:spPr>
          <a:xfrm>
            <a:off x="2871292" y="3562592"/>
            <a:ext cx="690300" cy="39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0" idx="2"/>
          </p:cNvCxnSpPr>
          <p:nvPr/>
        </p:nvCxnSpPr>
        <p:spPr>
          <a:xfrm flipH="1">
            <a:off x="4070195" y="2452382"/>
            <a:ext cx="5360" cy="54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4070195" y="3297193"/>
            <a:ext cx="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72845" y="1929163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ServletRequest</a:t>
            </a:r>
            <a:endParaRPr kumimoji="1" lang="en-US" altLang="zh-CN" sz="140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7670353" y="192916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ServletResponse</a:t>
            </a:r>
            <a:endParaRPr kumimoji="1" lang="en-US" altLang="zh-CN" sz="140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9768907" y="1929162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ServletConfig</a:t>
            </a:r>
            <a:endParaRPr kumimoji="1" lang="en-US" altLang="zh-CN" sz="140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5370281" y="2866752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HttpServletRequest</a:t>
            </a:r>
            <a:endParaRPr kumimoji="1" lang="en-US" altLang="zh-CN" sz="140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7670353" y="2835527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HttpServletResponse</a:t>
            </a:r>
            <a:endParaRPr kumimoji="1" lang="en-US" altLang="zh-CN" sz="1400" smtClean="0"/>
          </a:p>
        </p:txBody>
      </p:sp>
      <p:cxnSp>
        <p:nvCxnSpPr>
          <p:cNvPr id="33" name="直线箭头连接符 32"/>
          <p:cNvCxnSpPr/>
          <p:nvPr/>
        </p:nvCxnSpPr>
        <p:spPr>
          <a:xfrm>
            <a:off x="6262297" y="2330605"/>
            <a:ext cx="0" cy="39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28" idx="2"/>
          </p:cNvCxnSpPr>
          <p:nvPr/>
        </p:nvCxnSpPr>
        <p:spPr>
          <a:xfrm>
            <a:off x="8443962" y="2236939"/>
            <a:ext cx="0" cy="48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44749" y="111283"/>
            <a:ext cx="34980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1.init(</a:t>
            </a:r>
            <a:r>
              <a:rPr kumimoji="1" lang="en-US" altLang="zh-CN" sz="1400" err="1" smtClean="0"/>
              <a:t>ServletConfig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2.destroy()</a:t>
            </a:r>
          </a:p>
          <a:p>
            <a:r>
              <a:rPr kumimoji="1" lang="en-US" altLang="zh-CN" sz="1400" smtClean="0"/>
              <a:t>3.service(</a:t>
            </a:r>
            <a:r>
              <a:rPr kumimoji="1" lang="en-US" altLang="zh-CN" sz="1400" err="1" smtClean="0"/>
              <a:t>ServletRequest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,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SerlvetResponse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4.getServletConfig()</a:t>
            </a:r>
          </a:p>
          <a:p>
            <a:r>
              <a:rPr kumimoji="1" lang="en-US" altLang="zh-CN" sz="1400" smtClean="0"/>
              <a:t>5.getServletInfo()</a:t>
            </a:r>
            <a:endParaRPr kumimoji="1" lang="zh-CN" altLang="en-US" sz="1400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1895707" y="1405054"/>
            <a:ext cx="1460810" cy="6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501161" y="10286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客户端请求接口</a:t>
            </a:r>
            <a:endParaRPr kumimoji="1" lang="zh-CN" altLang="en-US" sz="1400"/>
          </a:p>
        </p:txBody>
      </p:sp>
      <p:cxnSp>
        <p:nvCxnSpPr>
          <p:cNvPr id="42" name="直线箭头连接符 41"/>
          <p:cNvCxnSpPr>
            <a:stCxn id="40" idx="2"/>
          </p:cNvCxnSpPr>
          <p:nvPr/>
        </p:nvCxnSpPr>
        <p:spPr>
          <a:xfrm flipH="1">
            <a:off x="6701907" y="1336383"/>
            <a:ext cx="519964" cy="49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40" idx="2"/>
          </p:cNvCxnSpPr>
          <p:nvPr/>
        </p:nvCxnSpPr>
        <p:spPr>
          <a:xfrm>
            <a:off x="7221871" y="1336383"/>
            <a:ext cx="684344" cy="49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55578" y="4197522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提供了与</a:t>
            </a:r>
            <a:r>
              <a:rPr kumimoji="1" lang="en-US" altLang="zh-CN" sz="1200" smtClean="0"/>
              <a:t>http</a:t>
            </a:r>
            <a:r>
              <a:rPr kumimoji="1" lang="zh-CN" altLang="en-US" sz="1200" smtClean="0"/>
              <a:t>协议相关实现，所有</a:t>
            </a:r>
            <a:r>
              <a:rPr kumimoji="1" lang="en-US" altLang="zh-CN" sz="1200" smtClean="0"/>
              <a:t>java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web</a:t>
            </a:r>
          </a:p>
          <a:p>
            <a:r>
              <a:rPr kumimoji="1" lang="zh-CN" altLang="en-US" sz="1200" smtClean="0"/>
              <a:t>自定义开发，都实现</a:t>
            </a:r>
            <a:r>
              <a:rPr kumimoji="1" lang="en-US" altLang="zh-CN" sz="1200" err="1" smtClean="0"/>
              <a:t>HttpServlet</a:t>
            </a:r>
            <a:endParaRPr kumimoji="1"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6501161" y="3517507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</a:t>
            </a:r>
            <a:r>
              <a:rPr kumimoji="1" lang="zh-CN" altLang="en-US" sz="1400" smtClean="0"/>
              <a:t>协议相关接口</a:t>
            </a:r>
            <a:endParaRPr kumimoji="1" lang="zh-CN" altLang="en-US" sz="1400"/>
          </a:p>
        </p:txBody>
      </p:sp>
      <p:cxnSp>
        <p:nvCxnSpPr>
          <p:cNvPr id="48" name="直线箭头连接符 47"/>
          <p:cNvCxnSpPr/>
          <p:nvPr/>
        </p:nvCxnSpPr>
        <p:spPr>
          <a:xfrm flipH="1" flipV="1">
            <a:off x="6813395" y="3297193"/>
            <a:ext cx="278832" cy="11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V="1">
            <a:off x="7221871" y="3315703"/>
            <a:ext cx="260597" cy="9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97691" y="5405627"/>
            <a:ext cx="9778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err="1" smtClean="0">
                <a:solidFill>
                  <a:srgbClr val="FF0000"/>
                </a:solidFill>
              </a:rPr>
              <a:t>ServletContext</a:t>
            </a:r>
            <a:r>
              <a:rPr kumimoji="1" lang="zh-CN" altLang="en-US" sz="1200" smtClean="0"/>
              <a:t>：是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容器之间通信的接口。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容器在启动一个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应用时，会为它创建一个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</a:t>
            </a:r>
            <a:r>
              <a:rPr kumimoji="1" lang="zh-CN" altLang="en-US" sz="1200" smtClean="0"/>
              <a:t>。</a:t>
            </a:r>
            <a:endParaRPr kumimoji="1" lang="en-US" altLang="zh-CN" sz="1200" smtClean="0"/>
          </a:p>
          <a:p>
            <a:r>
              <a:rPr kumimoji="1" lang="zh-CN" altLang="en-US" sz="1200" smtClean="0"/>
              <a:t>每个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应用都有唯一的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对象，可以把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对象形象地理解为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应用的总管家，同一个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应用中的所有</a:t>
            </a:r>
            <a:r>
              <a:rPr kumimoji="1" lang="en-US" altLang="zh-CN" sz="1200"/>
              <a:t>Servlet</a:t>
            </a:r>
            <a:r>
              <a:rPr kumimoji="1" lang="zh-CN" altLang="en-US" sz="1200" smtClean="0"/>
              <a:t>对象</a:t>
            </a:r>
            <a:endParaRPr kumimoji="1" lang="en-US" altLang="zh-CN" sz="1200" smtClean="0"/>
          </a:p>
          <a:p>
            <a:r>
              <a:rPr kumimoji="1" lang="zh-CN" altLang="en-US" sz="1200" smtClean="0"/>
              <a:t>都</a:t>
            </a:r>
            <a:r>
              <a:rPr kumimoji="1" lang="zh-CN" altLang="en-US" sz="1200"/>
              <a:t>共享一个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，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对象可以通过其访问容器中的各种资源。</a:t>
            </a:r>
          </a:p>
          <a:p>
            <a:endParaRPr kumimoji="1" lang="zh-CN" altLang="en-US" sz="1200"/>
          </a:p>
        </p:txBody>
      </p:sp>
      <p:sp>
        <p:nvSpPr>
          <p:cNvPr id="32" name="文本框 31"/>
          <p:cNvSpPr txBox="1"/>
          <p:nvPr/>
        </p:nvSpPr>
        <p:spPr>
          <a:xfrm>
            <a:off x="190589" y="2207270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tomcat</a:t>
            </a:r>
            <a:r>
              <a:rPr kumimoji="1" lang="zh-CN" altLang="en-US" sz="1100" smtClean="0"/>
              <a:t>：</a:t>
            </a:r>
            <a:r>
              <a:rPr kumimoji="1" lang="en-US" altLang="zh-CN" sz="1100" smtClean="0"/>
              <a:t>web</a:t>
            </a:r>
            <a:r>
              <a:rPr kumimoji="1" lang="zh-CN" altLang="en-US" sz="1100" smtClean="0"/>
              <a:t>服务器</a:t>
            </a:r>
            <a:r>
              <a:rPr kumimoji="1" lang="en-US" altLang="zh-CN" sz="1100" smtClean="0"/>
              <a:t>+servlet</a:t>
            </a:r>
            <a:r>
              <a:rPr kumimoji="1" lang="zh-CN" altLang="en-US" sz="1100" smtClean="0"/>
              <a:t>容器</a:t>
            </a:r>
            <a:endParaRPr kumimoji="1" lang="en-US" altLang="zh-CN" sz="1100" smtClean="0"/>
          </a:p>
        </p:txBody>
      </p:sp>
    </p:spTree>
    <p:extLst>
      <p:ext uri="{BB962C8B-B14F-4D97-AF65-F5344CB8AC3E}">
        <p14:creationId xmlns:p14="http://schemas.microsoft.com/office/powerpoint/2010/main" val="16465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168" y="1484239"/>
            <a:ext cx="5824471" cy="33110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91784" y="1371600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state</a:t>
            </a:r>
            <a:r>
              <a:rPr lang="zh-CN" altLang="en-US" sz="1400" smtClean="0"/>
              <a:t>：</a:t>
            </a:r>
            <a:r>
              <a:rPr lang="en-US" altLang="zh-CN" sz="1400" smtClean="0"/>
              <a:t>1</a:t>
            </a:r>
          </a:p>
          <a:p>
            <a:r>
              <a:rPr lang="en-US" altLang="zh-CN" sz="1400" smtClean="0"/>
              <a:t>state</a:t>
            </a:r>
            <a:r>
              <a:rPr lang="zh-CN" altLang="en-US" sz="1400" smtClean="0"/>
              <a:t>：</a:t>
            </a:r>
            <a:r>
              <a:rPr lang="en-US" altLang="zh-CN" sz="1400" smtClean="0"/>
              <a:t>2 </a:t>
            </a:r>
            <a:r>
              <a:rPr lang="zh-CN" altLang="en-US" sz="1400" smtClean="0"/>
              <a:t>增加状态值</a:t>
            </a:r>
            <a:endParaRPr lang="zh-CN" altLang="en-US" sz="1400"/>
          </a:p>
        </p:txBody>
      </p:sp>
      <p:cxnSp>
        <p:nvCxnSpPr>
          <p:cNvPr id="9" name="曲线连接符 8"/>
          <p:cNvCxnSpPr/>
          <p:nvPr/>
        </p:nvCxnSpPr>
        <p:spPr>
          <a:xfrm rot="5400000" flipH="1" flipV="1">
            <a:off x="2318119" y="2360654"/>
            <a:ext cx="2062718" cy="84611"/>
          </a:xfrm>
          <a:prstGeom prst="curvedConnector3">
            <a:avLst>
              <a:gd name="adj1" fmla="val 113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13905" y="163033"/>
            <a:ext cx="29434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AQS</a:t>
            </a:r>
            <a:r>
              <a:rPr lang="zh-CN" altLang="en-US" sz="1400" smtClean="0"/>
              <a:t>的原理：</a:t>
            </a:r>
            <a:endParaRPr lang="en-US" altLang="zh-CN" sz="1400" smtClean="0"/>
          </a:p>
          <a:p>
            <a:r>
              <a:rPr lang="zh-CN" altLang="en-US" sz="1200" smtClean="0"/>
              <a:t>    独占</a:t>
            </a:r>
            <a:r>
              <a:rPr lang="zh-CN" altLang="en-US" sz="1200"/>
              <a:t>锁：</a:t>
            </a:r>
            <a:r>
              <a:rPr lang="en-US" altLang="zh-CN" sz="1200"/>
              <a:t>ReentrantLock</a:t>
            </a:r>
          </a:p>
          <a:p>
            <a:r>
              <a:rPr lang="zh-CN" altLang="en-US" sz="1200" smtClean="0"/>
              <a:t>    共享锁</a:t>
            </a:r>
            <a:r>
              <a:rPr lang="zh-CN" altLang="en-US" sz="1200"/>
              <a:t>：</a:t>
            </a:r>
            <a:r>
              <a:rPr lang="en-US" altLang="zh-CN" sz="1200"/>
              <a:t>Semphore</a:t>
            </a:r>
            <a:r>
              <a:rPr lang="zh-CN" altLang="en-US" sz="1200"/>
              <a:t>、</a:t>
            </a:r>
            <a:r>
              <a:rPr lang="en-US" altLang="zh-CN" sz="1200" smtClean="0"/>
              <a:t>CountDownLatch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7003310" y="5153216"/>
            <a:ext cx="449674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获取资源伪代码：</a:t>
            </a:r>
            <a:endParaRPr lang="en-US" altLang="zh-CN" sz="1200" smtClean="0"/>
          </a:p>
          <a:p>
            <a:r>
              <a:rPr lang="en-US" altLang="zh-CN" sz="1400" smtClean="0"/>
              <a:t>public </a:t>
            </a:r>
            <a:r>
              <a:rPr lang="en-US" altLang="zh-CN" sz="1400"/>
              <a:t>final void acquire(</a:t>
            </a:r>
            <a:r>
              <a:rPr lang="en-US" altLang="zh-CN" sz="1400" err="1"/>
              <a:t>int</a:t>
            </a:r>
            <a:r>
              <a:rPr lang="en-US" altLang="zh-CN" sz="1400"/>
              <a:t> </a:t>
            </a:r>
            <a:r>
              <a:rPr lang="en-US" altLang="zh-CN" sz="1400" err="1"/>
              <a:t>arg</a:t>
            </a:r>
            <a:r>
              <a:rPr lang="en-US" altLang="zh-CN" sz="1400"/>
              <a:t>) {</a:t>
            </a:r>
          </a:p>
          <a:p>
            <a:r>
              <a:rPr lang="en-US" altLang="zh-CN" sz="1400"/>
              <a:t>    if (!</a:t>
            </a:r>
            <a:r>
              <a:rPr lang="en-US" altLang="zh-CN" sz="1400" err="1"/>
              <a:t>tryAcquire</a:t>
            </a:r>
            <a:r>
              <a:rPr lang="en-US" altLang="zh-CN" sz="1400"/>
              <a:t>(</a:t>
            </a:r>
            <a:r>
              <a:rPr lang="en-US" altLang="zh-CN" sz="1400" err="1"/>
              <a:t>arg</a:t>
            </a:r>
            <a:r>
              <a:rPr lang="en-US" altLang="zh-CN" sz="1400"/>
              <a:t>) &amp;&amp;</a:t>
            </a:r>
          </a:p>
          <a:p>
            <a:r>
              <a:rPr lang="en-US" altLang="zh-CN" sz="1400"/>
              <a:t>        </a:t>
            </a:r>
            <a:r>
              <a:rPr lang="en-US" altLang="zh-CN" sz="1400" err="1"/>
              <a:t>acquireQueued</a:t>
            </a:r>
            <a:r>
              <a:rPr lang="en-US" altLang="zh-CN" sz="1400"/>
              <a:t>(</a:t>
            </a:r>
            <a:r>
              <a:rPr lang="en-US" altLang="zh-CN" sz="1400" err="1"/>
              <a:t>addWaiter</a:t>
            </a:r>
            <a:r>
              <a:rPr lang="en-US" altLang="zh-CN" sz="1400"/>
              <a:t>(</a:t>
            </a:r>
            <a:r>
              <a:rPr lang="en-US" altLang="zh-CN" sz="1400" err="1"/>
              <a:t>Node.EXCLUSIVE</a:t>
            </a:r>
            <a:r>
              <a:rPr lang="en-US" altLang="zh-CN" sz="1400"/>
              <a:t>), </a:t>
            </a:r>
            <a:r>
              <a:rPr lang="en-US" altLang="zh-CN" sz="1400" err="1"/>
              <a:t>arg</a:t>
            </a:r>
            <a:r>
              <a:rPr lang="en-US" altLang="zh-CN" sz="1400"/>
              <a:t>))</a:t>
            </a:r>
          </a:p>
          <a:p>
            <a:r>
              <a:rPr lang="en-US" altLang="zh-CN" sz="1400"/>
              <a:t>         </a:t>
            </a:r>
            <a:r>
              <a:rPr lang="en-US" altLang="zh-CN" sz="1400" err="1"/>
              <a:t>selfInterrupt</a:t>
            </a:r>
            <a:r>
              <a:rPr lang="en-US" altLang="zh-CN" sz="1400"/>
              <a:t>();</a:t>
            </a:r>
          </a:p>
          <a:p>
            <a:r>
              <a:rPr lang="en-US" altLang="zh-CN" sz="1400"/>
              <a:t>}</a:t>
            </a:r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7357729" y="316921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Node</a:t>
            </a:r>
            <a:r>
              <a:rPr lang="zh-CN" altLang="en-US" sz="1200" smtClean="0"/>
              <a:t>：封装了当前线程</a:t>
            </a:r>
            <a:r>
              <a:rPr lang="en-US" altLang="zh-CN" sz="1200" smtClean="0"/>
              <a:t>Thread</a:t>
            </a:r>
            <a:r>
              <a:rPr lang="zh-CN" altLang="en-US" sz="1200" smtClean="0"/>
              <a:t>的信息，共享锁、独占锁</a:t>
            </a:r>
            <a:endParaRPr lang="en-US" altLang="zh-CN" sz="1200" smtClean="0"/>
          </a:p>
          <a:p>
            <a:r>
              <a:rPr lang="en-US" altLang="zh-CN" sz="1200" smtClean="0"/>
              <a:t>state</a:t>
            </a:r>
            <a:r>
              <a:rPr lang="zh-CN" altLang="en-US" sz="1200" smtClean="0"/>
              <a:t>：状态值</a:t>
            </a:r>
            <a:endParaRPr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4280809" y="3894348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0" name="文本框 9"/>
          <p:cNvSpPr txBox="1"/>
          <p:nvPr/>
        </p:nvSpPr>
        <p:spPr>
          <a:xfrm>
            <a:off x="4776458" y="4344816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1" name="文本框 10"/>
          <p:cNvSpPr txBox="1"/>
          <p:nvPr/>
        </p:nvSpPr>
        <p:spPr>
          <a:xfrm>
            <a:off x="5971578" y="4475621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01220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72352" y="3210491"/>
            <a:ext cx="104006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/>
              <a:t>标准</a:t>
            </a:r>
            <a:r>
              <a:rPr lang="zh-CN" altLang="en-US" sz="1000" b="1" smtClean="0"/>
              <a:t>访问文件方式：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read()</a:t>
            </a:r>
            <a:r>
              <a:rPr lang="zh-CN" altLang="en-US" sz="1000" smtClean="0"/>
              <a:t>接口，操作系统检查内核的高速缓存中有没有数据，如果有直接返回，否则读取磁盘信息，然后缓存在内核缓存中</a:t>
            </a:r>
            <a:endParaRPr lang="en-US" altLang="zh-CN" sz="1000" smtClean="0"/>
          </a:p>
          <a:p>
            <a:r>
              <a:rPr lang="en-US" altLang="zh-CN" sz="1000" smtClean="0"/>
              <a:t>        (</a:t>
            </a:r>
            <a:r>
              <a:rPr lang="zh-CN" altLang="en-US" sz="1000" smtClean="0"/>
              <a:t>内核缓存：将磁盘读取的文件按照一定的组织方式进行缓存，用户如果访问的是同一段磁盘地址的空间数据，操作系统从内核缓冲中直接读取信息，减少</a:t>
            </a:r>
            <a:r>
              <a:rPr lang="en-US" altLang="zh-CN" sz="1000" smtClean="0"/>
              <a:t>I/O</a:t>
            </a:r>
            <a:r>
              <a:rPr lang="zh-CN" altLang="en-US" sz="1000" smtClean="0"/>
              <a:t>响应时间</a:t>
            </a:r>
            <a:r>
              <a:rPr lang="en-US" altLang="zh-CN" sz="1000" smtClean="0"/>
              <a:t>)</a:t>
            </a:r>
          </a:p>
          <a:p>
            <a:endParaRPr lang="en-US" altLang="zh-CN" sz="1000" smtClean="0"/>
          </a:p>
          <a:p>
            <a:r>
              <a:rPr lang="zh-CN" altLang="en-US" sz="1000" b="1" smtClean="0"/>
              <a:t>写入文件：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wirte()</a:t>
            </a:r>
            <a:r>
              <a:rPr lang="zh-CN" altLang="en-US" sz="1000" smtClean="0"/>
              <a:t>接口，将数据从用户地址空间复制到内核地址空间的缓存中，这时对用户来说写操作就已经完成，至于什么时候再写到磁盘中，由操作系统决定，除非调用</a:t>
            </a:r>
            <a:endParaRPr lang="en-US" altLang="zh-CN" sz="1000" smtClean="0"/>
          </a:p>
          <a:p>
            <a:r>
              <a:rPr lang="en-US" altLang="zh-CN" sz="1000"/>
              <a:t> </a:t>
            </a:r>
            <a:r>
              <a:rPr lang="en-US" altLang="zh-CN" sz="1000" smtClean="0"/>
              <a:t>   sync</a:t>
            </a:r>
            <a:r>
              <a:rPr lang="zh-CN" altLang="en-US" sz="1000" smtClean="0"/>
              <a:t>同步命令</a:t>
            </a:r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528918" y="305707"/>
            <a:ext cx="132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I/O</a:t>
            </a:r>
            <a:r>
              <a:rPr lang="zh-CN" altLang="en-US" sz="1200" smtClean="0"/>
              <a:t>访问文件方式</a:t>
            </a:r>
            <a:endParaRPr lang="zh-CN" altLang="en-US" sz="120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891" y="542820"/>
            <a:ext cx="38195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70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61122" y="12666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6731" y="12666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057263" y="1991084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767714" y="1991083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14" y="218849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3844" y="2188492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838353" y="3700131"/>
            <a:ext cx="2693582" cy="329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805917" y="3721397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cxnSp>
        <p:nvCxnSpPr>
          <p:cNvPr id="20" name="肘形连接符 19"/>
          <p:cNvCxnSpPr/>
          <p:nvPr/>
        </p:nvCxnSpPr>
        <p:spPr>
          <a:xfrm rot="16200000" flipH="1">
            <a:off x="3181414" y="3202957"/>
            <a:ext cx="680758" cy="633119"/>
          </a:xfrm>
          <a:prstGeom prst="bentConnector3">
            <a:avLst>
              <a:gd name="adj1" fmla="val 99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6543356" y="3211045"/>
            <a:ext cx="1027814" cy="685798"/>
          </a:xfrm>
          <a:prstGeom prst="bentConnector3">
            <a:avLst>
              <a:gd name="adj1" fmla="val 1006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016854" y="29252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缓存区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缓存区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1889893" y="4528559"/>
            <a:ext cx="6891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传输过程：当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填满时，会发送到对端的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中，当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填满时，</a:t>
            </a:r>
            <a:r>
              <a:rPr kumimoji="1" lang="en-US" altLang="zh-CN" sz="1200" dirty="0" smtClean="0"/>
              <a:t>write()</a:t>
            </a:r>
            <a:r>
              <a:rPr kumimoji="1" lang="zh-CN" altLang="en-US" sz="1200" dirty="0" smtClean="0"/>
              <a:t>方法会阻塞，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                   直到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能够容纳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中的数据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299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61122" y="12666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6731" y="12666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057263" y="1991084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767714" y="1991083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14" y="218849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3844" y="2188492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503250" y="3711104"/>
            <a:ext cx="3458164" cy="1014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950986" y="449150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016854" y="29252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缓存区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缓存区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392538" y="6125659"/>
            <a:ext cx="4851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是车，</a:t>
            </a:r>
            <a:r>
              <a:rPr kumimoji="1" lang="en-US" altLang="zh-CN" sz="1200" smtClean="0"/>
              <a:t>Buffer</a:t>
            </a:r>
            <a:r>
              <a:rPr kumimoji="1" lang="zh-CN" altLang="en-US" sz="1200" smtClean="0"/>
              <a:t>是座位</a:t>
            </a:r>
            <a:r>
              <a:rPr kumimoji="1" lang="en-US" altLang="zh-CN" sz="1200" smtClean="0"/>
              <a:t>(</a:t>
            </a:r>
            <a:r>
              <a:rPr kumimoji="1" lang="zh-CN" altLang="en-US" sz="1200" smtClean="0"/>
              <a:t>传输的数据</a:t>
            </a:r>
            <a:r>
              <a:rPr kumimoji="1" lang="en-US" altLang="zh-CN" sz="1200" smtClean="0"/>
              <a:t>)</a:t>
            </a:r>
            <a:r>
              <a:rPr kumimoji="1" lang="zh-CN" altLang="en-US" sz="1200" smtClean="0"/>
              <a:t>，</a:t>
            </a:r>
            <a:r>
              <a:rPr kumimoji="1" lang="en-US" altLang="zh-CN" sz="1200" smtClean="0"/>
              <a:t>Selector</a:t>
            </a:r>
            <a:r>
              <a:rPr kumimoji="1" lang="zh-CN" altLang="en-US" sz="1200" smtClean="0"/>
              <a:t>是</a:t>
            </a:r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的监听器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95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NIO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818613" y="3784009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392713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961446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547165" y="378178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199357" y="3781784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778195" y="3781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387589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784276" y="402205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199357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547165" y="402520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965838" y="401889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312062" y="3187735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channel</a:t>
            </a:r>
            <a:endParaRPr lang="zh-CN" altLang="en-US" sz="110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4016930" y="3433052"/>
            <a:ext cx="447836" cy="35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372902" y="3332399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buffer</a:t>
            </a:r>
            <a:endParaRPr lang="zh-CN" altLang="en-US" sz="1100"/>
          </a:p>
        </p:txBody>
      </p:sp>
      <p:cxnSp>
        <p:nvCxnSpPr>
          <p:cNvPr id="55" name="直接箭头连接符 54"/>
          <p:cNvCxnSpPr>
            <a:endCxn id="40" idx="0"/>
          </p:cNvCxnSpPr>
          <p:nvPr/>
        </p:nvCxnSpPr>
        <p:spPr>
          <a:xfrm>
            <a:off x="5779500" y="3543847"/>
            <a:ext cx="249181" cy="24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41" idx="0"/>
          </p:cNvCxnSpPr>
          <p:nvPr/>
        </p:nvCxnSpPr>
        <p:spPr>
          <a:xfrm flipH="1">
            <a:off x="5614400" y="3541441"/>
            <a:ext cx="174469" cy="24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818613" y="4332593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392713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961446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547165" y="4330367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199357" y="433036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778195" y="433036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387589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784276" y="457063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199357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547165" y="4573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965838" y="4567482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4779348" y="5055325"/>
            <a:ext cx="1117908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Selector</a:t>
            </a:r>
            <a:endParaRPr lang="zh-CN" altLang="en-US"/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5047136" y="4104980"/>
            <a:ext cx="8965" cy="95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5481641" y="4653564"/>
            <a:ext cx="0" cy="40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20233" y="4771524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L</a:t>
            </a:r>
            <a:r>
              <a:rPr lang="en-US" altLang="zh-CN" sz="1100" smtClean="0"/>
              <a:t>istener</a:t>
            </a:r>
            <a:endParaRPr lang="zh-CN" altLang="en-US" sz="1100"/>
          </a:p>
        </p:txBody>
      </p:sp>
      <p:cxnSp>
        <p:nvCxnSpPr>
          <p:cNvPr id="78" name="肘形连接符 77"/>
          <p:cNvCxnSpPr>
            <a:endCxn id="18" idx="1"/>
          </p:cNvCxnSpPr>
          <p:nvPr/>
        </p:nvCxnSpPr>
        <p:spPr>
          <a:xfrm rot="16200000" flipH="1">
            <a:off x="2718746" y="3433732"/>
            <a:ext cx="1048961" cy="520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/>
          <p:nvPr/>
        </p:nvCxnSpPr>
        <p:spPr>
          <a:xfrm rot="5400000" flipH="1" flipV="1">
            <a:off x="6690204" y="3478784"/>
            <a:ext cx="1059324" cy="486156"/>
          </a:xfrm>
          <a:prstGeom prst="bentConnector3">
            <a:avLst>
              <a:gd name="adj1" fmla="val 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5897256" y="5178167"/>
            <a:ext cx="5139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当</a:t>
            </a:r>
            <a:r>
              <a:rPr kumimoji="1" lang="en-US" altLang="zh-CN" sz="1100" smtClean="0"/>
              <a:t>Selector</a:t>
            </a:r>
            <a:r>
              <a:rPr kumimoji="1" lang="zh-CN" altLang="en-US" sz="1100" smtClean="0"/>
              <a:t>监听</a:t>
            </a:r>
            <a:r>
              <a:rPr kumimoji="1" lang="en-US" altLang="zh-CN" sz="1100" smtClean="0"/>
              <a:t>channel</a:t>
            </a:r>
            <a:r>
              <a:rPr kumimoji="1" lang="zh-CN" altLang="en-US" sz="1100" smtClean="0"/>
              <a:t>通道有数据传输时，通过</a:t>
            </a:r>
            <a:r>
              <a:rPr kumimoji="1" lang="en-US" altLang="zh-CN" sz="1100" smtClean="0"/>
              <a:t>select()</a:t>
            </a:r>
            <a:r>
              <a:rPr kumimoji="1" lang="zh-CN" altLang="en-US" sz="1100" smtClean="0"/>
              <a:t>方法获取</a:t>
            </a:r>
            <a:r>
              <a:rPr kumimoji="1" lang="en-US" altLang="zh-CN" sz="1100" smtClean="0"/>
              <a:t>SocketChannel</a:t>
            </a:r>
            <a:r>
              <a:rPr kumimoji="1" lang="zh-CN" altLang="en-US" sz="1100" smtClean="0"/>
              <a:t>，</a:t>
            </a:r>
            <a:endParaRPr kumimoji="1" lang="en-US" altLang="zh-CN" sz="1100" smtClean="0"/>
          </a:p>
          <a:p>
            <a:r>
              <a:rPr kumimoji="1" lang="zh-CN" altLang="en-US" sz="1100" smtClean="0"/>
              <a:t>将数据读取或写入</a:t>
            </a:r>
            <a:r>
              <a:rPr kumimoji="1" lang="en-US" altLang="zh-CN" sz="1100" smtClean="0"/>
              <a:t>Buffer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36321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805" y="323385"/>
            <a:ext cx="2872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如何处理跨域名共享</a:t>
            </a:r>
            <a:r>
              <a:rPr kumimoji="1" lang="en-US" altLang="zh-CN" sz="1400" dirty="0" smtClean="0"/>
              <a:t>Cookie</a:t>
            </a:r>
            <a:r>
              <a:rPr kumimoji="1" lang="zh-CN" altLang="en-US" sz="1400" dirty="0" smtClean="0"/>
              <a:t>问题：</a:t>
            </a:r>
            <a:endParaRPr kumimoji="1" lang="zh-CN" altLang="en-US" sz="1400" dirty="0"/>
          </a:p>
        </p:txBody>
      </p:sp>
      <p:sp>
        <p:nvSpPr>
          <p:cNvPr id="5" name="椭圆 4"/>
          <p:cNvSpPr/>
          <p:nvPr/>
        </p:nvSpPr>
        <p:spPr>
          <a:xfrm>
            <a:off x="849086" y="2789853"/>
            <a:ext cx="774440" cy="475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649894" y="4049485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649894" y="1491237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5" idx="6"/>
            <a:endCxn id="7" idx="2"/>
          </p:cNvCxnSpPr>
          <p:nvPr/>
        </p:nvCxnSpPr>
        <p:spPr>
          <a:xfrm flipV="1">
            <a:off x="1623526" y="1911115"/>
            <a:ext cx="1497564" cy="111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6" idx="0"/>
          </p:cNvCxnSpPr>
          <p:nvPr/>
        </p:nvCxnSpPr>
        <p:spPr>
          <a:xfrm>
            <a:off x="1623526" y="3027784"/>
            <a:ext cx="1497564" cy="102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761861" y="12036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淘宝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2761861" y="45377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天猫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 rot="19382220">
            <a:off x="1941815" y="2209252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t</a:t>
            </a:r>
            <a:r>
              <a:rPr lang="en-US" altLang="zh-CN" sz="1200" smtClean="0"/>
              <a:t>aobao.com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 rot="2119116">
            <a:off x="1910777" y="3325197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tianmao.com</a:t>
            </a:r>
            <a:endParaRPr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>
            <a:off x="926782" y="33806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用户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892351" y="2713010"/>
            <a:ext cx="1499118" cy="629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780384" y="2209251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允许登录多个域名的中间</a:t>
            </a:r>
            <a:endParaRPr lang="en-US" altLang="zh-CN" sz="1200" smtClean="0"/>
          </a:p>
          <a:p>
            <a:r>
              <a:rPr lang="zh-CN" altLang="en-US" sz="1200" smtClean="0"/>
              <a:t>跳转应用</a:t>
            </a:r>
            <a:endParaRPr lang="zh-CN" altLang="en-US" sz="1200"/>
          </a:p>
        </p:txBody>
      </p:sp>
      <p:cxnSp>
        <p:nvCxnSpPr>
          <p:cNvPr id="22" name="直接箭头连接符 21"/>
          <p:cNvCxnSpPr>
            <a:stCxn id="5" idx="6"/>
          </p:cNvCxnSpPr>
          <p:nvPr/>
        </p:nvCxnSpPr>
        <p:spPr>
          <a:xfrm flipV="1">
            <a:off x="1623526" y="2789853"/>
            <a:ext cx="3268825" cy="2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5" idx="6"/>
          </p:cNvCxnSpPr>
          <p:nvPr/>
        </p:nvCxnSpPr>
        <p:spPr>
          <a:xfrm flipH="1">
            <a:off x="1623526" y="2895304"/>
            <a:ext cx="3268825" cy="13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6"/>
          </p:cNvCxnSpPr>
          <p:nvPr/>
        </p:nvCxnSpPr>
        <p:spPr>
          <a:xfrm>
            <a:off x="1623526" y="3027784"/>
            <a:ext cx="3268825" cy="11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5" idx="6"/>
          </p:cNvCxnSpPr>
          <p:nvPr/>
        </p:nvCxnSpPr>
        <p:spPr>
          <a:xfrm flipH="1" flipV="1">
            <a:off x="1623526" y="3027784"/>
            <a:ext cx="3268825" cy="23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92351" y="3434509"/>
            <a:ext cx="22878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目的通过一个域名后去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，</a:t>
            </a:r>
            <a:endParaRPr lang="en-US" altLang="zh-CN" sz="1100" smtClean="0"/>
          </a:p>
          <a:p>
            <a:r>
              <a:rPr lang="zh-CN" altLang="en-US" sz="1100" smtClean="0"/>
              <a:t>将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同步到另</a:t>
            </a:r>
            <a:r>
              <a:rPr lang="zh-CN" altLang="en-US" sz="1100"/>
              <a:t>一</a:t>
            </a:r>
            <a:r>
              <a:rPr lang="zh-CN" altLang="en-US" sz="1100" smtClean="0"/>
              <a:t>个域名下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524821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>
            <a:off x="5486400" y="1140449"/>
            <a:ext cx="11575" cy="3466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685326" y="2268639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85326" y="3547642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56387" y="3547642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56387" y="2268639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01805" y="323385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分布式事务：本质是保持不同数据库之间的数据一致性</a:t>
            </a:r>
            <a:endParaRPr kumimoji="1" lang="zh-CN" altLang="en-US" sz="1400" dirty="0"/>
          </a:p>
        </p:txBody>
      </p:sp>
      <p:cxnSp>
        <p:nvCxnSpPr>
          <p:cNvPr id="15" name="直线箭头连接符 14"/>
          <p:cNvCxnSpPr>
            <a:endCxn id="7" idx="3"/>
          </p:cNvCxnSpPr>
          <p:nvPr/>
        </p:nvCxnSpPr>
        <p:spPr>
          <a:xfrm flipH="1">
            <a:off x="4120587" y="1493135"/>
            <a:ext cx="136581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endCxn id="11" idx="1"/>
          </p:cNvCxnSpPr>
          <p:nvPr/>
        </p:nvCxnSpPr>
        <p:spPr>
          <a:xfrm>
            <a:off x="5497975" y="1493135"/>
            <a:ext cx="14584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H="1">
            <a:off x="4132162" y="2772138"/>
            <a:ext cx="136581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5497975" y="2772138"/>
            <a:ext cx="14584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956801" y="71981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事务协调者</a:t>
            </a:r>
            <a:endParaRPr kumimoji="1"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861782" y="15731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事务参与者</a:t>
            </a:r>
            <a:endParaRPr kumimoji="1"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132843" y="15731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事务参与者</a:t>
            </a:r>
            <a:endParaRPr kumimoji="1"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273894" y="1642558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prepare</a:t>
            </a:r>
            <a:endParaRPr kumimoji="1"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914664" y="1642557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prepare</a:t>
            </a:r>
            <a:endParaRPr kumimoji="1" lang="zh-CN" altLang="en-US" sz="1400" dirty="0"/>
          </a:p>
        </p:txBody>
      </p:sp>
      <p:cxnSp>
        <p:nvCxnSpPr>
          <p:cNvPr id="30" name="直线箭头连接符 29"/>
          <p:cNvCxnSpPr/>
          <p:nvPr/>
        </p:nvCxnSpPr>
        <p:spPr>
          <a:xfrm flipV="1">
            <a:off x="4132162" y="1642557"/>
            <a:ext cx="1354238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V="1">
            <a:off x="4157949" y="2911034"/>
            <a:ext cx="1354238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 flipV="1">
            <a:off x="5512187" y="1642557"/>
            <a:ext cx="1455775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 flipV="1">
            <a:off x="5480355" y="2921560"/>
            <a:ext cx="1455775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273894" y="2902877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commit</a:t>
            </a:r>
            <a:endParaRPr kumimoji="1"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5989997" y="2916821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commit</a:t>
            </a:r>
            <a:endParaRPr kumimoji="1"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4445967" y="214236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ready</a:t>
            </a:r>
            <a:endParaRPr kumimoji="1"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768189" y="214211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ready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4525227" y="3428135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commited</a:t>
            </a:r>
            <a:endParaRPr kumimoji="1"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679900" y="3428134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commited</a:t>
            </a:r>
            <a:endParaRPr kumimoji="1" lang="zh-CN" altLang="en-US" sz="1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933452" y="4757199"/>
            <a:ext cx="9191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1</a:t>
            </a:r>
            <a:r>
              <a:rPr kumimoji="1" lang="en-US" altLang="zh-CN" sz="1400" b="1" dirty="0"/>
              <a:t>.</a:t>
            </a:r>
            <a:r>
              <a:rPr kumimoji="1" lang="zh-CN" altLang="en-US" sz="1400" b="1" dirty="0" smtClean="0"/>
              <a:t>准备阶段：</a:t>
            </a:r>
            <a:endParaRPr kumimoji="1" lang="en-US" altLang="zh-CN" sz="1400" b="1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事务协调者给每个事务参与者发送准备消息，每个参与者要么直接返回失败，要么在本地执行事务，但不提交</a:t>
            </a:r>
            <a:endParaRPr kumimoji="1"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933452" y="5483704"/>
            <a:ext cx="100784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2.</a:t>
            </a:r>
            <a:r>
              <a:rPr kumimoji="1" lang="zh-CN" altLang="en-US" sz="1400" b="1" dirty="0" smtClean="0"/>
              <a:t>提交阶段：</a:t>
            </a:r>
            <a:endParaRPr kumimoji="1" lang="en-US" altLang="zh-CN" sz="1400" b="1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如果协调者收到了参与者的超时或失败消息时，直接给每个参与者发送回滚命令，否则发送提交命令，参与者根据命令进行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回滚或者提交</a:t>
            </a:r>
            <a:endParaRPr kumimoji="1" lang="en-US" altLang="zh-CN" sz="1400" dirty="0" smtClean="0"/>
          </a:p>
        </p:txBody>
      </p:sp>
      <p:sp>
        <p:nvSpPr>
          <p:cNvPr id="46" name="文本框 45"/>
          <p:cNvSpPr txBox="1"/>
          <p:nvPr/>
        </p:nvSpPr>
        <p:spPr>
          <a:xfrm>
            <a:off x="482993" y="426042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 smtClean="0"/>
              <a:t>两阶段事务：</a:t>
            </a:r>
            <a:endParaRPr kumimoji="1"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1265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750" y="1095154"/>
            <a:ext cx="2977116" cy="2711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561907" y="1095154"/>
            <a:ext cx="10634" cy="271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561907" y="3009014"/>
            <a:ext cx="24029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3572541" y="3402419"/>
            <a:ext cx="2392325" cy="1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5337544" y="1095154"/>
            <a:ext cx="10633" cy="191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45218" y="1533910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方法区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3656937" y="120503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堆</a:t>
            </a:r>
            <a:r>
              <a:rPr kumimoji="1" lang="en-US" altLang="zh-CN" sz="1200" smtClean="0"/>
              <a:t>(Heap)</a:t>
            </a:r>
            <a:endParaRPr kumimoji="1"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5452277" y="1892595"/>
            <a:ext cx="369332" cy="2462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栈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5635795" y="1861817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S</a:t>
            </a:r>
            <a:r>
              <a:rPr kumimoji="1" lang="en-US" altLang="zh-CN" sz="1200" smtClean="0"/>
              <a:t>tack</a:t>
            </a:r>
            <a:endParaRPr kumimoji="1"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411707" y="2338077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运行时常量池：</a:t>
            </a:r>
            <a:endParaRPr kumimoji="1" lang="en-US" altLang="zh-CN" sz="1000" smtClean="0"/>
          </a:p>
          <a:p>
            <a:r>
              <a:rPr kumimoji="1" lang="zh-CN" altLang="en-US" sz="1000" smtClean="0"/>
              <a:t> 字面量：整数、浮点数、字符串</a:t>
            </a:r>
            <a:endParaRPr kumimoji="1" lang="en-US" altLang="zh-CN" sz="1000" smtClean="0"/>
          </a:p>
          <a:p>
            <a:r>
              <a:rPr kumimoji="1" lang="zh-CN" altLang="en-US" sz="1000" smtClean="0"/>
              <a:t> 符号引用：类、字段、方法、接口</a:t>
            </a:r>
            <a:endParaRPr kumimoji="1" lang="en-US" altLang="zh-CN" sz="1000" smtClean="0"/>
          </a:p>
          <a:p>
            <a:r>
              <a:rPr kumimoji="1" lang="zh-CN" altLang="en-US" sz="1000"/>
              <a:t> </a:t>
            </a:r>
            <a:r>
              <a:rPr kumimoji="1" lang="zh-CN" altLang="en-US" sz="1000" smtClean="0"/>
              <a:t>   方法符号引用</a:t>
            </a:r>
            <a:endParaRPr kumimoji="1"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3663576" y="306834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程序计数器</a:t>
            </a:r>
            <a:endParaRPr kumimoji="1"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3664321" y="346175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本地方法区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3782047" y="72972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运行时数据区</a:t>
            </a:r>
            <a:endParaRPr kumimoji="1"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6241417" y="262767"/>
            <a:ext cx="13131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栈帧用于存储局部</a:t>
            </a:r>
            <a:endParaRPr kumimoji="1" lang="en-US" altLang="zh-CN" sz="1100" smtClean="0"/>
          </a:p>
          <a:p>
            <a:r>
              <a:rPr kumimoji="1" lang="zh-CN" altLang="en-US" sz="1100" smtClean="0"/>
              <a:t>变量表</a:t>
            </a:r>
            <a:r>
              <a:rPr kumimoji="1" lang="zh-CN" altLang="en-US" sz="1100"/>
              <a:t>、</a:t>
            </a:r>
            <a:r>
              <a:rPr kumimoji="1" lang="zh-CN" altLang="en-US" sz="1100" smtClean="0"/>
              <a:t>操作数</a:t>
            </a:r>
            <a:endParaRPr kumimoji="1" lang="en-US" altLang="zh-CN" sz="1100" smtClean="0"/>
          </a:p>
          <a:p>
            <a:r>
              <a:rPr kumimoji="1" lang="zh-CN" altLang="en-US" sz="1100" smtClean="0"/>
              <a:t>栈</a:t>
            </a:r>
            <a:endParaRPr kumimoji="1" lang="en-US" altLang="zh-CN" sz="1100" smtClean="0"/>
          </a:p>
          <a:p>
            <a:endParaRPr kumimoji="1" lang="en-US" altLang="zh-CN" sz="1100"/>
          </a:p>
          <a:p>
            <a:endParaRPr kumimoji="1" lang="en-US" altLang="zh-CN" sz="1100" smtClean="0"/>
          </a:p>
          <a:p>
            <a:endParaRPr kumimoji="1" lang="en-US" altLang="zh-CN" sz="1100" smtClean="0"/>
          </a:p>
        </p:txBody>
      </p:sp>
      <p:sp>
        <p:nvSpPr>
          <p:cNvPr id="9" name="矩形 8"/>
          <p:cNvSpPr/>
          <p:nvPr/>
        </p:nvSpPr>
        <p:spPr>
          <a:xfrm>
            <a:off x="6262563" y="262767"/>
            <a:ext cx="1186000" cy="553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5964866" y="1006725"/>
            <a:ext cx="282336" cy="50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711121" y="1546615"/>
            <a:ext cx="1467293" cy="1386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83308" y="1742382"/>
            <a:ext cx="1317481" cy="74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82047" y="2646259"/>
            <a:ext cx="1318742" cy="210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40629" y="26267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老年代</a:t>
            </a:r>
            <a:endParaRPr kumimoji="1" lang="zh-CN" altLang="en-US" sz="1100"/>
          </a:p>
        </p:txBody>
      </p:sp>
      <p:sp>
        <p:nvSpPr>
          <p:cNvPr id="18" name="文本框 17"/>
          <p:cNvSpPr txBox="1"/>
          <p:nvPr/>
        </p:nvSpPr>
        <p:spPr>
          <a:xfrm>
            <a:off x="4533536" y="1310179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2523971" y="898329"/>
            <a:ext cx="353943" cy="5155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100" smtClean="0"/>
              <a:t>永久代</a:t>
            </a:r>
            <a:endParaRPr kumimoji="1" lang="zh-CN" altLang="en-US" sz="1100"/>
          </a:p>
        </p:txBody>
      </p:sp>
      <p:sp>
        <p:nvSpPr>
          <p:cNvPr id="20" name="矩形 19"/>
          <p:cNvSpPr/>
          <p:nvPr/>
        </p:nvSpPr>
        <p:spPr>
          <a:xfrm>
            <a:off x="2508582" y="848941"/>
            <a:ext cx="421136" cy="721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349795" y="68561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cxnSp>
        <p:nvCxnSpPr>
          <p:cNvPr id="30" name="直线连接符 29"/>
          <p:cNvCxnSpPr>
            <a:stCxn id="10" idx="0"/>
            <a:endCxn id="10" idx="2"/>
          </p:cNvCxnSpPr>
          <p:nvPr/>
        </p:nvCxnSpPr>
        <p:spPr>
          <a:xfrm>
            <a:off x="4442049" y="1742382"/>
            <a:ext cx="0" cy="74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30709" y="161976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新生代</a:t>
            </a:r>
            <a:endParaRPr kumimoji="1"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3891516" y="2052084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Eden</a:t>
            </a:r>
            <a:endParaRPr kumimoji="1" lang="zh-CN" altLang="en-US" sz="1200"/>
          </a:p>
        </p:txBody>
      </p:sp>
      <p:sp>
        <p:nvSpPr>
          <p:cNvPr id="33" name="文本框 32"/>
          <p:cNvSpPr txBox="1"/>
          <p:nvPr/>
        </p:nvSpPr>
        <p:spPr>
          <a:xfrm>
            <a:off x="4425020" y="1738521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Survivor</a:t>
            </a:r>
            <a:endParaRPr kumimoji="1" lang="zh-CN" altLang="en-US" sz="1200"/>
          </a:p>
        </p:txBody>
      </p:sp>
      <p:sp>
        <p:nvSpPr>
          <p:cNvPr id="27" name="椭圆 26"/>
          <p:cNvSpPr/>
          <p:nvPr/>
        </p:nvSpPr>
        <p:spPr>
          <a:xfrm>
            <a:off x="3041438" y="2209555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smtClean="0">
                <a:solidFill>
                  <a:schemeClr val="tx1"/>
                </a:solidFill>
              </a:rPr>
              <a:t>常量池</a:t>
            </a:r>
            <a:endParaRPr kumimoji="1" lang="zh-CN" altLang="en-US" sz="11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" idx="3"/>
            <a:endCxn id="27" idx="2"/>
          </p:cNvCxnSpPr>
          <p:nvPr/>
        </p:nvCxnSpPr>
        <p:spPr>
          <a:xfrm>
            <a:off x="2590509" y="2692020"/>
            <a:ext cx="450929" cy="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526897" y="2069417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836872" y="2068948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692660" y="5366448"/>
            <a:ext cx="40078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smtClean="0"/>
              <a:t>分代回收原理：</a:t>
            </a:r>
            <a:endParaRPr kumimoji="1" lang="en-US" altLang="zh-CN" sz="1100" b="1" smtClean="0"/>
          </a:p>
          <a:p>
            <a:r>
              <a:rPr kumimoji="1" lang="zh-CN" altLang="en-US" sz="1100" smtClean="0"/>
              <a:t>    </a:t>
            </a:r>
            <a:r>
              <a:rPr kumimoji="1" lang="en-US" altLang="zh-CN" sz="1100" smtClean="0"/>
              <a:t>1.</a:t>
            </a:r>
            <a:r>
              <a:rPr kumimoji="1" lang="zh-CN" altLang="en-US" sz="1100" b="1" smtClean="0"/>
              <a:t>新生代采用复制算法</a:t>
            </a:r>
            <a:r>
              <a:rPr kumimoji="1" lang="zh-CN" altLang="en-US" sz="1100" smtClean="0"/>
              <a:t>，新生代里有</a:t>
            </a:r>
            <a:r>
              <a:rPr kumimoji="1" lang="en-US" altLang="zh-CN" sz="1100" smtClean="0"/>
              <a:t>3</a:t>
            </a:r>
            <a:r>
              <a:rPr kumimoji="1" lang="zh-CN" altLang="en-US" sz="1100" smtClean="0"/>
              <a:t>个分区：</a:t>
            </a:r>
            <a:r>
              <a:rPr kumimoji="1" lang="en-US" altLang="zh-CN" sz="1100" smtClean="0"/>
              <a:t>Eden/</a:t>
            </a:r>
          </a:p>
          <a:p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Survivor/To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，将</a:t>
            </a:r>
            <a:r>
              <a:rPr kumimoji="1" lang="en-US" altLang="zh-CN" sz="1100" smtClean="0"/>
              <a:t>Eden</a:t>
            </a:r>
            <a:r>
              <a:rPr kumimoji="1" lang="zh-CN" altLang="en-US" sz="1100" smtClean="0"/>
              <a:t>和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存活的</a:t>
            </a:r>
            <a:endParaRPr kumimoji="1" lang="en-US" altLang="zh-CN" sz="1100" smtClean="0"/>
          </a:p>
          <a:p>
            <a:r>
              <a:rPr kumimoji="1" lang="zh-CN" altLang="en-US" sz="1100" smtClean="0"/>
              <a:t>对象放入</a:t>
            </a:r>
            <a:r>
              <a:rPr kumimoji="1" lang="en-US" altLang="zh-CN" sz="1100" smtClean="0"/>
              <a:t>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区，将空</a:t>
            </a:r>
            <a:r>
              <a:rPr kumimoji="1" lang="en-US" altLang="zh-CN" sz="1100" err="1" smtClean="0"/>
              <a:t>Edon</a:t>
            </a:r>
            <a:r>
              <a:rPr kumimoji="1" lang="zh-CN" altLang="en-US" sz="1100" smtClean="0"/>
              <a:t>、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，每次</a:t>
            </a:r>
            <a:endParaRPr kumimoji="1" lang="en-US" altLang="zh-CN" sz="1100" smtClean="0"/>
          </a:p>
          <a:p>
            <a:r>
              <a:rPr kumimoji="1" lang="zh-CN" altLang="en-US" sz="1100" smtClean="0"/>
              <a:t>在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到</a:t>
            </a:r>
            <a:r>
              <a:rPr kumimoji="1" lang="en-US" altLang="zh-CN" sz="1100" smtClean="0"/>
              <a:t>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分区交换，年龄就</a:t>
            </a:r>
            <a:r>
              <a:rPr kumimoji="1" lang="en-US" altLang="zh-CN" sz="1100" smtClean="0"/>
              <a:t>+1</a:t>
            </a:r>
            <a:r>
              <a:rPr kumimoji="1" lang="zh-CN" altLang="en-US" sz="1100" smtClean="0"/>
              <a:t>，当</a:t>
            </a:r>
            <a:endParaRPr kumimoji="1" lang="en-US" altLang="zh-CN" sz="1100" smtClean="0"/>
          </a:p>
          <a:p>
            <a:r>
              <a:rPr kumimoji="1" lang="zh-CN" altLang="en-US" sz="1100" smtClean="0"/>
              <a:t>年龄到达</a:t>
            </a:r>
            <a:r>
              <a:rPr kumimoji="1" lang="en-US" altLang="zh-CN" sz="1100" smtClean="0"/>
              <a:t>15</a:t>
            </a:r>
            <a:r>
              <a:rPr kumimoji="1" lang="zh-CN" altLang="en-US" sz="1100" smtClean="0"/>
              <a:t>时，升级为老年代。</a:t>
            </a:r>
            <a:endParaRPr kumimoji="1" lang="en-US" altLang="zh-CN" sz="1100" smtClean="0"/>
          </a:p>
          <a:p>
            <a:r>
              <a:rPr kumimoji="1" lang="zh-CN" altLang="en-US" sz="1100" smtClean="0"/>
              <a:t>     </a:t>
            </a:r>
            <a:r>
              <a:rPr kumimoji="1" lang="en-US" altLang="zh-CN" sz="1100" smtClean="0"/>
              <a:t>2.</a:t>
            </a:r>
            <a:r>
              <a:rPr kumimoji="1" lang="zh-CN" altLang="en-US" sz="1100" b="1" smtClean="0"/>
              <a:t>老年代采用</a:t>
            </a:r>
            <a:r>
              <a:rPr kumimoji="1" lang="en-US" altLang="zh-CN" sz="1100" b="1" smtClean="0"/>
              <a:t>CMS</a:t>
            </a:r>
            <a:r>
              <a:rPr kumimoji="1" lang="zh-CN" altLang="en-US" sz="1100" b="1" smtClean="0"/>
              <a:t>收集</a:t>
            </a:r>
            <a:r>
              <a:rPr kumimoji="1" lang="zh-CN" altLang="en-US" sz="1100" smtClean="0"/>
              <a:t>：当空间占用到达某个值之后就会触</a:t>
            </a:r>
            <a:endParaRPr kumimoji="1" lang="en-US" altLang="zh-CN" sz="1100" smtClean="0"/>
          </a:p>
          <a:p>
            <a:r>
              <a:rPr kumimoji="1" lang="zh-CN" altLang="en-US" sz="1100" smtClean="0"/>
              <a:t>发全局垃圾回收，一般使用标记整理的算法。</a:t>
            </a:r>
            <a:endParaRPr kumimoji="1" lang="en-US" altLang="zh-CN" sz="1100" smtClean="0"/>
          </a:p>
        </p:txBody>
      </p:sp>
      <p:sp>
        <p:nvSpPr>
          <p:cNvPr id="35" name="文本框 34"/>
          <p:cNvSpPr txBox="1"/>
          <p:nvPr/>
        </p:nvSpPr>
        <p:spPr>
          <a:xfrm>
            <a:off x="9343255" y="3874814"/>
            <a:ext cx="24437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 包括：收集整个堆</a:t>
            </a:r>
            <a:endParaRPr kumimoji="1" lang="en-US" altLang="zh-CN" sz="1050" smtClean="0"/>
          </a:p>
          <a:p>
            <a:r>
              <a:rPr kumimoji="1" lang="zh-CN" altLang="en-US" sz="1050" smtClean="0"/>
              <a:t>新生代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：</a:t>
            </a:r>
            <a:r>
              <a:rPr kumimoji="1" lang="en-US" altLang="zh-CN" sz="1050" smtClean="0"/>
              <a:t>minor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/>
              <a:t> </a:t>
            </a:r>
            <a:r>
              <a:rPr kumimoji="1" lang="en-US" altLang="zh-CN" sz="1050" smtClean="0"/>
              <a:t>,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eden</a:t>
            </a:r>
            <a:r>
              <a:rPr kumimoji="1" lang="zh-CN" altLang="en-US" sz="1050" smtClean="0"/>
              <a:t>区满执行</a:t>
            </a:r>
            <a:endParaRPr kumimoji="1" lang="en-US" altLang="zh-CN" sz="1050" smtClean="0"/>
          </a:p>
          <a:p>
            <a:r>
              <a:rPr kumimoji="1" lang="zh-CN" altLang="en-US" sz="1050" smtClean="0"/>
              <a:t>老年代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：</a:t>
            </a:r>
            <a:r>
              <a:rPr kumimoji="1" lang="en-US" altLang="zh-CN" sz="1050" smtClean="0"/>
              <a:t>old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endParaRPr kumimoji="1" lang="en-US" altLang="zh-CN" sz="1050"/>
          </a:p>
          <a:p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触发条件：当准备触发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时，如果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晋升的大小超过老年代剩余的空间，则不会触发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，转而触发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，或者</a:t>
            </a:r>
            <a:r>
              <a:rPr kumimoji="1" lang="en-US" altLang="zh-CN" sz="1050" err="1" smtClean="0"/>
              <a:t>system.gc</a:t>
            </a:r>
            <a:r>
              <a:rPr kumimoji="1" lang="en-US" altLang="zh-CN" sz="1050" smtClean="0"/>
              <a:t>()</a:t>
            </a:r>
            <a:r>
              <a:rPr kumimoji="1" lang="zh-CN" altLang="en-US" sz="1050" smtClean="0"/>
              <a:t>触发的也是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en-US" altLang="zh-CN" sz="1050"/>
              <a:t>	</a:t>
            </a:r>
            <a:endParaRPr kumimoji="1" lang="zh-CN" altLang="en-US" sz="1050"/>
          </a:p>
        </p:txBody>
      </p:sp>
      <p:sp>
        <p:nvSpPr>
          <p:cNvPr id="38" name="矩形 37"/>
          <p:cNvSpPr/>
          <p:nvPr/>
        </p:nvSpPr>
        <p:spPr>
          <a:xfrm>
            <a:off x="7770812" y="816765"/>
            <a:ext cx="769435" cy="1988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770812" y="2423550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main</a:t>
            </a:r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770812" y="1957593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A</a:t>
            </a:r>
            <a:endParaRPr kumimoji="1"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770811" y="1491636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</a:t>
            </a:r>
            <a:endParaRPr kumimoji="1"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407409" y="60661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入栈</a:t>
            </a:r>
            <a:endParaRPr kumimoji="1" lang="zh-CN" altLang="en-US" sz="1100"/>
          </a:p>
        </p:txBody>
      </p:sp>
      <p:cxnSp>
        <p:nvCxnSpPr>
          <p:cNvPr id="49" name="曲线连接符 48"/>
          <p:cNvCxnSpPr/>
          <p:nvPr/>
        </p:nvCxnSpPr>
        <p:spPr>
          <a:xfrm rot="16200000" flipH="1">
            <a:off x="7406527" y="702628"/>
            <a:ext cx="841829" cy="373271"/>
          </a:xfrm>
          <a:prstGeom prst="curvedConnector3">
            <a:avLst>
              <a:gd name="adj1" fmla="val 2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/>
          <p:nvPr/>
        </p:nvCxnSpPr>
        <p:spPr>
          <a:xfrm rot="5400000" flipH="1" flipV="1">
            <a:off x="8019367" y="636636"/>
            <a:ext cx="863847" cy="376473"/>
          </a:xfrm>
          <a:prstGeom prst="curvedConnector3">
            <a:avLst>
              <a:gd name="adj1" fmla="val 96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530537" y="41113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出栈</a:t>
            </a:r>
            <a:endParaRPr kumimoji="1" lang="zh-CN" altLang="en-US" sz="1100"/>
          </a:p>
        </p:txBody>
      </p:sp>
      <p:cxnSp>
        <p:nvCxnSpPr>
          <p:cNvPr id="68" name="直线箭头连接符 67"/>
          <p:cNvCxnSpPr>
            <a:stCxn id="40" idx="0"/>
            <a:endCxn id="41" idx="2"/>
          </p:cNvCxnSpPr>
          <p:nvPr/>
        </p:nvCxnSpPr>
        <p:spPr>
          <a:xfrm flipV="1">
            <a:off x="8155530" y="2180302"/>
            <a:ext cx="0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41" idx="0"/>
            <a:endCxn id="42" idx="2"/>
          </p:cNvCxnSpPr>
          <p:nvPr/>
        </p:nvCxnSpPr>
        <p:spPr>
          <a:xfrm flipH="1" flipV="1">
            <a:off x="8155529" y="1714345"/>
            <a:ext cx="1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878488" y="319884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smtClean="0"/>
              <a:t>记录</a:t>
            </a:r>
            <a:r>
              <a:rPr kumimoji="1" lang="zh-CN" altLang="en-US" sz="900"/>
              <a:t>当前线程执行字节</a:t>
            </a:r>
            <a:r>
              <a:rPr kumimoji="1" lang="zh-CN" altLang="en-US" sz="900" smtClean="0"/>
              <a:t>码</a:t>
            </a:r>
            <a:endParaRPr kumimoji="1" lang="en-US" altLang="zh-CN" sz="900" smtClean="0"/>
          </a:p>
          <a:p>
            <a:r>
              <a:rPr kumimoji="1" lang="zh-CN" altLang="en-US" sz="900" smtClean="0"/>
              <a:t>的</a:t>
            </a:r>
            <a:r>
              <a:rPr kumimoji="1" lang="zh-CN" altLang="en-US" sz="900"/>
              <a:t>行</a:t>
            </a:r>
            <a:r>
              <a:rPr kumimoji="1" lang="zh-CN" altLang="en-US" sz="900" smtClean="0"/>
              <a:t>号</a:t>
            </a:r>
            <a:r>
              <a:rPr kumimoji="1" lang="zh-CN" altLang="en-US" sz="900"/>
              <a:t>指示器</a:t>
            </a:r>
            <a:endParaRPr kumimoji="1" lang="zh-CN" altLang="en-US" sz="1400"/>
          </a:p>
        </p:txBody>
      </p:sp>
      <p:sp>
        <p:nvSpPr>
          <p:cNvPr id="43" name="文本框 42"/>
          <p:cNvSpPr txBox="1"/>
          <p:nvPr/>
        </p:nvSpPr>
        <p:spPr>
          <a:xfrm>
            <a:off x="6984360" y="27944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栈帧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454006" y="2203887"/>
            <a:ext cx="3674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from</a:t>
            </a:r>
            <a:endParaRPr kumimoji="1" lang="zh-CN" altLang="en-US" sz="700"/>
          </a:p>
        </p:txBody>
      </p:sp>
      <p:sp>
        <p:nvSpPr>
          <p:cNvPr id="51" name="文本框 50"/>
          <p:cNvSpPr txBox="1"/>
          <p:nvPr/>
        </p:nvSpPr>
        <p:spPr>
          <a:xfrm>
            <a:off x="4807124" y="2189020"/>
            <a:ext cx="2648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to</a:t>
            </a:r>
            <a:endParaRPr kumimoji="1" lang="zh-CN" altLang="en-US" sz="700"/>
          </a:p>
        </p:txBody>
      </p:sp>
      <p:sp>
        <p:nvSpPr>
          <p:cNvPr id="52" name="矩形 51"/>
          <p:cNvSpPr/>
          <p:nvPr/>
        </p:nvSpPr>
        <p:spPr>
          <a:xfrm>
            <a:off x="3293761" y="20930"/>
            <a:ext cx="1628254" cy="602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331725" y="54857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为对象实例分配内存：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</a:t>
            </a:r>
            <a:r>
              <a:rPr kumimoji="1" lang="en-US" altLang="zh-CN" sz="1000" smtClean="0"/>
              <a:t>A.</a:t>
            </a:r>
            <a:r>
              <a:rPr kumimoji="1" lang="zh-CN" altLang="en-US" sz="1000" smtClean="0"/>
              <a:t> 指针碰撞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</a:t>
            </a:r>
            <a:r>
              <a:rPr kumimoji="1" lang="en-US" altLang="zh-CN" sz="1000" smtClean="0"/>
              <a:t>B.</a:t>
            </a:r>
            <a:r>
              <a:rPr kumimoji="1" lang="zh-CN" altLang="en-US" sz="1000" smtClean="0"/>
              <a:t> 空闲列表</a:t>
            </a:r>
            <a:endParaRPr kumimoji="1" lang="zh-CN" altLang="en-US" sz="1000"/>
          </a:p>
        </p:txBody>
      </p:sp>
      <p:sp>
        <p:nvSpPr>
          <p:cNvPr id="54" name="椭圆 53"/>
          <p:cNvSpPr/>
          <p:nvPr/>
        </p:nvSpPr>
        <p:spPr>
          <a:xfrm rot="16200000">
            <a:off x="4275349" y="3597183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137006" y="39766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>
                <a:solidFill>
                  <a:srgbClr val="FF0000"/>
                </a:solidFill>
              </a:rPr>
              <a:t>直接内存</a:t>
            </a:r>
            <a:endParaRPr kumimoji="1" lang="zh-CN" altLang="en-US" sz="105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04610" y="3964561"/>
            <a:ext cx="3910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/>
              <a:t>Unsafe.allocate()</a:t>
            </a:r>
            <a:r>
              <a:rPr kumimoji="1" lang="zh-CN" altLang="en-US" sz="1000" smtClean="0"/>
              <a:t>申请内存（</a:t>
            </a:r>
            <a:r>
              <a:rPr kumimoji="1" lang="en-US" altLang="zh-CN" sz="1000" smtClean="0"/>
              <a:t> NIO</a:t>
            </a:r>
            <a:r>
              <a:rPr kumimoji="1" lang="zh-CN" altLang="en-US" sz="1000" smtClean="0"/>
              <a:t>直接申请到的内存，不在堆里边）</a:t>
            </a:r>
            <a:endParaRPr kumimoji="1" lang="zh-CN" altLang="en-US" sz="1000"/>
          </a:p>
        </p:txBody>
      </p:sp>
      <p:sp>
        <p:nvSpPr>
          <p:cNvPr id="57" name="文本框 56"/>
          <p:cNvSpPr txBox="1"/>
          <p:nvPr/>
        </p:nvSpPr>
        <p:spPr>
          <a:xfrm>
            <a:off x="312234" y="15611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运行时数据区：</a:t>
            </a:r>
            <a:endParaRPr kumimoji="1" lang="zh-CN" altLang="en-US" sz="1200"/>
          </a:p>
        </p:txBody>
      </p:sp>
      <p:sp>
        <p:nvSpPr>
          <p:cNvPr id="60" name="文本框 59"/>
          <p:cNvSpPr txBox="1"/>
          <p:nvPr/>
        </p:nvSpPr>
        <p:spPr>
          <a:xfrm>
            <a:off x="7757722" y="1137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当前线程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67" name="直线箭头连接符 66"/>
          <p:cNvCxnSpPr>
            <a:stCxn id="43" idx="3"/>
          </p:cNvCxnSpPr>
          <p:nvPr/>
        </p:nvCxnSpPr>
        <p:spPr>
          <a:xfrm flipV="1">
            <a:off x="7476803" y="2588515"/>
            <a:ext cx="315714" cy="34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03315" y="4599218"/>
            <a:ext cx="6433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/>
              <a:t>直接内存</a:t>
            </a:r>
            <a:r>
              <a:rPr lang="en-US" altLang="zh-CN" sz="1200" b="1" smtClean="0"/>
              <a:t>(</a:t>
            </a:r>
            <a:r>
              <a:rPr lang="zh-CN" altLang="en-US" sz="1200" b="1" smtClean="0"/>
              <a:t>堆外内存</a:t>
            </a:r>
            <a:r>
              <a:rPr lang="en-US" altLang="zh-CN" sz="1200" b="1" smtClean="0"/>
              <a:t>)</a:t>
            </a:r>
            <a:r>
              <a:rPr lang="zh-CN" altLang="en-US" sz="1200" b="1" smtClean="0"/>
              <a:t>：</a:t>
            </a:r>
            <a:r>
              <a:rPr lang="zh-CN" altLang="en-US" sz="1200" smtClean="0"/>
              <a:t>不</a:t>
            </a:r>
            <a:r>
              <a:rPr lang="zh-CN" altLang="en-US" sz="1200"/>
              <a:t>是运行时数据区的一部分，</a:t>
            </a:r>
            <a:r>
              <a:rPr lang="en-US" altLang="zh-CN" sz="1200"/>
              <a:t>NIO</a:t>
            </a:r>
            <a:r>
              <a:rPr lang="zh-CN" altLang="en-US" sz="1200"/>
              <a:t>通过</a:t>
            </a:r>
            <a:r>
              <a:rPr lang="en-US" altLang="zh-CN" sz="1200"/>
              <a:t>Native</a:t>
            </a:r>
            <a:r>
              <a:rPr lang="zh-CN" altLang="en-US" sz="1200"/>
              <a:t>函数直接分配堆外内存</a:t>
            </a:r>
            <a:r>
              <a:rPr lang="zh-CN" altLang="en-US" sz="1200" smtClean="0"/>
              <a:t>，</a:t>
            </a:r>
            <a:endParaRPr lang="en-US" altLang="zh-CN" sz="1200" smtClean="0"/>
          </a:p>
          <a:p>
            <a:r>
              <a:rPr lang="zh-CN" altLang="en-US" sz="1200" smtClean="0"/>
              <a:t>然后</a:t>
            </a:r>
            <a:r>
              <a:rPr lang="zh-CN" altLang="en-US" sz="1200"/>
              <a:t>通过</a:t>
            </a:r>
            <a:r>
              <a:rPr lang="en-US" altLang="zh-CN" sz="1200" err="1"/>
              <a:t>DirectByteBuffer</a:t>
            </a:r>
            <a:r>
              <a:rPr lang="zh-CN" altLang="en-US" sz="1200"/>
              <a:t>对象作为这块内存的引用进行操作，避免</a:t>
            </a:r>
            <a:r>
              <a:rPr lang="zh-CN" altLang="en-US" sz="1200" smtClean="0"/>
              <a:t>了在</a:t>
            </a:r>
            <a:r>
              <a:rPr lang="en-US" altLang="zh-CN" sz="1200"/>
              <a:t>java</a:t>
            </a:r>
            <a:r>
              <a:rPr lang="zh-CN" altLang="en-US" sz="1200"/>
              <a:t>堆</a:t>
            </a:r>
            <a:r>
              <a:rPr lang="zh-CN" altLang="en-US" sz="1200" smtClean="0"/>
              <a:t>和</a:t>
            </a:r>
            <a:endParaRPr lang="en-US" altLang="zh-CN" sz="1200" smtClean="0"/>
          </a:p>
          <a:p>
            <a:r>
              <a:rPr lang="en-US" altLang="zh-CN" sz="1200" smtClean="0"/>
              <a:t>Native</a:t>
            </a:r>
            <a:r>
              <a:rPr lang="zh-CN" altLang="en-US" sz="1200"/>
              <a:t>堆中来回复制数据，提高性能。</a:t>
            </a:r>
            <a:endParaRPr kumimoji="1" lang="zh-CN" altLang="en-US" sz="1200"/>
          </a:p>
        </p:txBody>
      </p:sp>
      <p:cxnSp>
        <p:nvCxnSpPr>
          <p:cNvPr id="73" name="直线箭头连接符 72"/>
          <p:cNvCxnSpPr/>
          <p:nvPr/>
        </p:nvCxnSpPr>
        <p:spPr>
          <a:xfrm flipH="1">
            <a:off x="3782048" y="4277918"/>
            <a:ext cx="622750" cy="31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841602" y="2032567"/>
            <a:ext cx="208677" cy="867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8262638" y="2029491"/>
            <a:ext cx="208677" cy="867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7841602" y="1576397"/>
            <a:ext cx="208677" cy="867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8262637" y="1567489"/>
            <a:ext cx="208677" cy="867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6515963" y="1776114"/>
            <a:ext cx="902811" cy="338554"/>
            <a:chOff x="6984360" y="2120351"/>
            <a:chExt cx="777470" cy="225491"/>
          </a:xfrm>
        </p:grpSpPr>
        <p:sp>
          <p:nvSpPr>
            <p:cNvPr id="25" name="文本框 24"/>
            <p:cNvSpPr txBox="1"/>
            <p:nvPr/>
          </p:nvSpPr>
          <p:spPr>
            <a:xfrm>
              <a:off x="6984360" y="2120351"/>
              <a:ext cx="777470" cy="225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/>
                <a:t>局部变量</a:t>
              </a:r>
              <a:r>
                <a:rPr lang="zh-CN" altLang="en-US" sz="800" smtClean="0"/>
                <a:t>表：保</a:t>
              </a:r>
              <a:endParaRPr lang="en-US" altLang="zh-CN" sz="800" smtClean="0"/>
            </a:p>
            <a:p>
              <a:r>
                <a:rPr lang="zh-CN" altLang="en-US" sz="800" smtClean="0"/>
                <a:t>存局部变量</a:t>
              </a:r>
              <a:endParaRPr lang="en-US" altLang="zh-CN" sz="800" smtClean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7005221" y="2120351"/>
              <a:ext cx="724648" cy="2087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" name="直接箭头连接符 57"/>
          <p:cNvCxnSpPr>
            <a:stCxn id="25" idx="3"/>
            <a:endCxn id="13" idx="1"/>
          </p:cNvCxnSpPr>
          <p:nvPr/>
        </p:nvCxnSpPr>
        <p:spPr>
          <a:xfrm>
            <a:off x="7418774" y="1945391"/>
            <a:ext cx="422828" cy="13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6617793" y="2301926"/>
            <a:ext cx="595032" cy="233881"/>
            <a:chOff x="6984363" y="2120351"/>
            <a:chExt cx="745506" cy="237971"/>
          </a:xfrm>
        </p:grpSpPr>
        <p:sp>
          <p:nvSpPr>
            <p:cNvPr id="75" name="文本框 74"/>
            <p:cNvSpPr txBox="1"/>
            <p:nvPr/>
          </p:nvSpPr>
          <p:spPr>
            <a:xfrm>
              <a:off x="6984363" y="2120352"/>
              <a:ext cx="635876" cy="23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smtClean="0"/>
                <a:t>操作数栈</a:t>
              </a:r>
              <a:endParaRPr lang="zh-CN" altLang="en-US" sz="800"/>
            </a:p>
          </p:txBody>
        </p:sp>
        <p:sp>
          <p:nvSpPr>
            <p:cNvPr id="76" name="矩形 75"/>
            <p:cNvSpPr/>
            <p:nvPr/>
          </p:nvSpPr>
          <p:spPr>
            <a:xfrm>
              <a:off x="7005221" y="2120351"/>
              <a:ext cx="724648" cy="2087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7" name="直接箭头连接符 76"/>
          <p:cNvCxnSpPr>
            <a:stCxn id="76" idx="3"/>
          </p:cNvCxnSpPr>
          <p:nvPr/>
        </p:nvCxnSpPr>
        <p:spPr>
          <a:xfrm flipV="1">
            <a:off x="7212825" y="2140342"/>
            <a:ext cx="1050229" cy="26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43" idx="3"/>
          </p:cNvCxnSpPr>
          <p:nvPr/>
        </p:nvCxnSpPr>
        <p:spPr>
          <a:xfrm flipV="1">
            <a:off x="7476803" y="2155013"/>
            <a:ext cx="286647" cy="777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43" idx="3"/>
            <a:endCxn id="42" idx="1"/>
          </p:cNvCxnSpPr>
          <p:nvPr/>
        </p:nvCxnSpPr>
        <p:spPr>
          <a:xfrm flipV="1">
            <a:off x="7476803" y="1602991"/>
            <a:ext cx="294008" cy="132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8535019" y="816765"/>
            <a:ext cx="769435" cy="19882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9318253" y="815236"/>
            <a:ext cx="769435" cy="19882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8588461" y="1726487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>
                <a:solidFill>
                  <a:srgbClr val="FF0000"/>
                </a:solidFill>
              </a:rPr>
              <a:t>Thread</a:t>
            </a:r>
          </a:p>
          <a:p>
            <a:r>
              <a:rPr kumimoji="1" lang="en-US" altLang="zh-CN" sz="1200">
                <a:solidFill>
                  <a:srgbClr val="FF0000"/>
                </a:solidFill>
              </a:rPr>
              <a:t> </a:t>
            </a:r>
            <a:r>
              <a:rPr kumimoji="1" lang="en-US" altLang="zh-CN" sz="1200" smtClean="0">
                <a:solidFill>
                  <a:srgbClr val="FF0000"/>
                </a:solidFill>
              </a:rPr>
              <a:t>   2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9379804" y="1722648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>
                <a:solidFill>
                  <a:srgbClr val="FF0000"/>
                </a:solidFill>
              </a:rPr>
              <a:t>Thread</a:t>
            </a:r>
          </a:p>
          <a:p>
            <a:r>
              <a:rPr kumimoji="1" lang="en-US" altLang="zh-CN" sz="1200">
                <a:solidFill>
                  <a:srgbClr val="FF0000"/>
                </a:solidFill>
              </a:rPr>
              <a:t> </a:t>
            </a:r>
            <a:r>
              <a:rPr kumimoji="1" lang="en-US" altLang="zh-CN" sz="1200" smtClean="0">
                <a:solidFill>
                  <a:srgbClr val="FF0000"/>
                </a:solidFill>
              </a:rPr>
              <a:t>   </a:t>
            </a:r>
            <a:r>
              <a:rPr kumimoji="1" lang="en-US" altLang="zh-CN" sz="1200">
                <a:solidFill>
                  <a:srgbClr val="FF0000"/>
                </a:solidFill>
              </a:rPr>
              <a:t>3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989717" y="275565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8770860" y="2769513"/>
            <a:ext cx="338554" cy="22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9491226" y="27575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8085393" y="3036830"/>
            <a:ext cx="2048041" cy="260829"/>
            <a:chOff x="8445218" y="3028445"/>
            <a:chExt cx="1404511" cy="215444"/>
          </a:xfrm>
        </p:grpSpPr>
        <p:sp>
          <p:nvSpPr>
            <p:cNvPr id="96" name="文本框 95"/>
            <p:cNvSpPr txBox="1"/>
            <p:nvPr/>
          </p:nvSpPr>
          <p:spPr>
            <a:xfrm>
              <a:off x="8445218" y="3028445"/>
              <a:ext cx="1404511" cy="155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smtClean="0"/>
                <a:t>每个线程都有自己的一个</a:t>
              </a:r>
              <a:r>
                <a:rPr lang="zh-CN" altLang="en-US" sz="800" smtClean="0"/>
                <a:t>栈（</a:t>
              </a:r>
              <a:r>
                <a:rPr lang="en-US" altLang="zh-CN" sz="800" smtClean="0"/>
                <a:t>1M</a:t>
              </a:r>
              <a:r>
                <a:rPr lang="zh-CN" altLang="en-US" sz="800" smtClean="0"/>
                <a:t>）</a:t>
              </a:r>
              <a:endParaRPr lang="zh-CN" altLang="en-US" sz="800"/>
            </a:p>
          </p:txBody>
        </p:sp>
        <p:sp>
          <p:nvSpPr>
            <p:cNvPr id="97" name="矩形 96"/>
            <p:cNvSpPr/>
            <p:nvPr/>
          </p:nvSpPr>
          <p:spPr>
            <a:xfrm>
              <a:off x="8484519" y="3028445"/>
              <a:ext cx="1345261" cy="2154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9" name="文本框 98"/>
          <p:cNvSpPr txBox="1"/>
          <p:nvPr/>
        </p:nvSpPr>
        <p:spPr>
          <a:xfrm>
            <a:off x="312234" y="5633985"/>
            <a:ext cx="2637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程序计数器：唯一没有</a:t>
            </a:r>
            <a:r>
              <a:rPr kumimoji="1" lang="en-US" altLang="zh-CN" sz="1100" smtClean="0"/>
              <a:t>OOM</a:t>
            </a:r>
            <a:r>
              <a:rPr kumimoji="1" lang="zh-CN" altLang="en-US" sz="1100" smtClean="0"/>
              <a:t>的内存区域</a:t>
            </a:r>
            <a:endParaRPr kumimoji="1"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2380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02565" y="1436723"/>
            <a:ext cx="2754353" cy="3001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3802566" y="2384576"/>
            <a:ext cx="2754353" cy="5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73203" y="1773165"/>
            <a:ext cx="1204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Object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Header</a:t>
            </a:r>
            <a:endParaRPr kumimoji="1" lang="zh-CN" altLang="en-US" sz="1100"/>
          </a:p>
        </p:txBody>
      </p:sp>
      <p:sp>
        <p:nvSpPr>
          <p:cNvPr id="8" name="文本框 7"/>
          <p:cNvSpPr txBox="1"/>
          <p:nvPr/>
        </p:nvSpPr>
        <p:spPr>
          <a:xfrm>
            <a:off x="577377" y="367990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err="1" smtClean="0"/>
              <a:t>HotSpot</a:t>
            </a:r>
            <a:r>
              <a:rPr kumimoji="1" lang="zh-CN" altLang="en-US" sz="1200" smtClean="0"/>
              <a:t> 对象布局：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4617807" y="2742246"/>
            <a:ext cx="1115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Instance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Data</a:t>
            </a:r>
            <a:endParaRPr kumimoji="1" lang="zh-CN" altLang="en-US" sz="1100"/>
          </a:p>
        </p:txBody>
      </p:sp>
      <p:sp>
        <p:nvSpPr>
          <p:cNvPr id="12" name="文本框 11"/>
          <p:cNvSpPr txBox="1"/>
          <p:nvPr/>
        </p:nvSpPr>
        <p:spPr>
          <a:xfrm>
            <a:off x="3029375" y="178497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对象头</a:t>
            </a:r>
            <a:endParaRPr kumimoji="1" lang="zh-CN" altLang="en-US" sz="1100"/>
          </a:p>
        </p:txBody>
      </p:sp>
      <p:sp>
        <p:nvSpPr>
          <p:cNvPr id="13" name="文本框 12"/>
          <p:cNvSpPr txBox="1"/>
          <p:nvPr/>
        </p:nvSpPr>
        <p:spPr>
          <a:xfrm>
            <a:off x="2938007" y="273987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实例数据</a:t>
            </a:r>
            <a:endParaRPr kumimoji="1" lang="zh-CN" altLang="en-US" sz="1100"/>
          </a:p>
        </p:txBody>
      </p:sp>
      <p:sp>
        <p:nvSpPr>
          <p:cNvPr id="14" name="文本框 13"/>
          <p:cNvSpPr txBox="1"/>
          <p:nvPr/>
        </p:nvSpPr>
        <p:spPr>
          <a:xfrm>
            <a:off x="2938007" y="3862332"/>
            <a:ext cx="787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对齐填充 </a:t>
            </a:r>
            <a:endParaRPr kumimoji="1" lang="en-US" altLang="zh-CN" sz="1100" smtClean="0"/>
          </a:p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Padding</a:t>
            </a:r>
            <a:endParaRPr kumimoji="1" lang="zh-CN" altLang="en-US" sz="1100"/>
          </a:p>
        </p:txBody>
      </p:sp>
      <p:sp>
        <p:nvSpPr>
          <p:cNvPr id="3" name="文本框 2"/>
          <p:cNvSpPr txBox="1"/>
          <p:nvPr/>
        </p:nvSpPr>
        <p:spPr>
          <a:xfrm>
            <a:off x="7390993" y="1265333"/>
            <a:ext cx="4172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UcPeriod"/>
            </a:pPr>
            <a:r>
              <a:rPr kumimoji="1" lang="zh-CN" altLang="en-US" sz="1000" smtClean="0"/>
              <a:t>存储对象的运行时数据，</a:t>
            </a:r>
            <a:r>
              <a:rPr kumimoji="1" lang="en-US" altLang="zh-CN" sz="1000" err="1" smtClean="0"/>
              <a:t>hashCode</a:t>
            </a:r>
            <a:r>
              <a:rPr kumimoji="1" lang="zh-CN" altLang="en-US" sz="1000" smtClean="0"/>
              <a:t>、线程持有的锁、锁状态标志、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   </a:t>
            </a:r>
            <a:r>
              <a:rPr kumimoji="1" lang="en-US" altLang="zh-CN" sz="1000" smtClean="0"/>
              <a:t>GC</a:t>
            </a:r>
            <a:r>
              <a:rPr kumimoji="1" lang="zh-CN" altLang="en-US" sz="1000"/>
              <a:t>分代</a:t>
            </a:r>
            <a:r>
              <a:rPr kumimoji="1" lang="zh-CN" altLang="en-US" sz="1000" smtClean="0"/>
              <a:t>年龄、偏向线程</a:t>
            </a:r>
            <a:r>
              <a:rPr kumimoji="1" lang="en-US" altLang="zh-CN" sz="1000" smtClean="0"/>
              <a:t>ID</a:t>
            </a:r>
            <a:r>
              <a:rPr kumimoji="1" lang="zh-CN" altLang="en-US" sz="1000" smtClean="0"/>
              <a:t>、偏向时间戳</a:t>
            </a:r>
            <a:endParaRPr kumimoji="1" lang="en-US" altLang="zh-CN" sz="1000" smtClean="0"/>
          </a:p>
          <a:p>
            <a:endParaRPr kumimoji="1" lang="en-US" altLang="zh-CN" sz="1000"/>
          </a:p>
          <a:p>
            <a:r>
              <a:rPr kumimoji="1" lang="en-US" altLang="zh-CN" sz="1000"/>
              <a:t>B.</a:t>
            </a:r>
            <a:r>
              <a:rPr kumimoji="1" lang="zh-CN" altLang="en-US" sz="1000"/>
              <a:t> 类型指针，即指向它的类元数据，判断出是哪个类的实例 </a:t>
            </a:r>
            <a:endParaRPr kumimoji="1" lang="en-US" altLang="zh-CN" sz="1000" smtClean="0"/>
          </a:p>
          <a:p>
            <a:endParaRPr kumimoji="1" lang="en-US" altLang="zh-CN" sz="1000"/>
          </a:p>
          <a:p>
            <a:r>
              <a:rPr kumimoji="1" lang="en-US" altLang="zh-CN" sz="1000"/>
              <a:t>C.</a:t>
            </a:r>
            <a:r>
              <a:rPr kumimoji="1" lang="zh-CN" altLang="en-US" sz="1000"/>
              <a:t> 如果是数组的话，还会存储数组的</a:t>
            </a:r>
            <a:r>
              <a:rPr kumimoji="1" lang="zh-CN" altLang="en-US" sz="1000" smtClean="0"/>
              <a:t>长度</a:t>
            </a:r>
            <a:endParaRPr kumimoji="1" lang="zh-CN" altLang="en-US" sz="1000"/>
          </a:p>
        </p:txBody>
      </p:sp>
      <p:sp>
        <p:nvSpPr>
          <p:cNvPr id="20" name="矩形 19"/>
          <p:cNvSpPr/>
          <p:nvPr/>
        </p:nvSpPr>
        <p:spPr>
          <a:xfrm>
            <a:off x="3969835" y="2542477"/>
            <a:ext cx="2411070" cy="1750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415556" y="2801428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smtClean="0"/>
              <a:t>存储对象的有效信息，也是在</a:t>
            </a:r>
            <a:r>
              <a:rPr kumimoji="1" lang="en-US" altLang="zh-CN" sz="1000" smtClean="0"/>
              <a:t>code</a:t>
            </a:r>
            <a:r>
              <a:rPr kumimoji="1" lang="zh-CN" altLang="en-US" sz="1000" smtClean="0"/>
              <a:t>中定义的各种类型的字段内容。无论是从父类中继承的，还是在子类中定义的，都记录下来</a:t>
            </a:r>
            <a:endParaRPr kumimoji="1"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7415556" y="3862332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smtClean="0"/>
              <a:t>JVM</a:t>
            </a:r>
            <a:r>
              <a:rPr kumimoji="1" lang="zh-CN" altLang="en-US" sz="1000" smtClean="0"/>
              <a:t>要求对象的大小是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字节的整数倍，对象头是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字节的整数倍，当数据实例部分没有对齐时，通过对齐填充来补充</a:t>
            </a:r>
            <a:endParaRPr kumimoji="1" lang="zh-CN" altLang="en-US" sz="100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722249" y="1538868"/>
            <a:ext cx="548346" cy="36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6722249" y="1903970"/>
            <a:ext cx="605307" cy="1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6722249" y="1915776"/>
            <a:ext cx="548346" cy="22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5876693" y="2937453"/>
            <a:ext cx="1393902" cy="6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V="1">
            <a:off x="6467707" y="4036741"/>
            <a:ext cx="859849" cy="4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45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39957" y="724829"/>
            <a:ext cx="2174487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348726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720335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21418" y="334533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线程</a:t>
            </a:r>
            <a:r>
              <a:rPr kumimoji="1" lang="en-US" altLang="zh-CN" sz="1200"/>
              <a:t>n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2690641" y="3122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当前线程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4539759" y="312235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线程</a:t>
            </a:r>
            <a:r>
              <a:rPr kumimoji="1" lang="en-US" altLang="zh-CN" sz="1200"/>
              <a:t>2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5301395" y="313839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......</a:t>
            </a:r>
            <a:endParaRPr kumimoji="1" lang="zh-CN" altLang="en-US"/>
          </a:p>
        </p:txBody>
      </p:sp>
      <p:cxnSp>
        <p:nvCxnSpPr>
          <p:cNvPr id="12" name="直线连接符 11"/>
          <p:cNvCxnSpPr/>
          <p:nvPr/>
        </p:nvCxnSpPr>
        <p:spPr>
          <a:xfrm>
            <a:off x="1839957" y="539719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1836243" y="4824759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1836243" y="4233746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836243" y="124522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996074" y="144965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996074" y="2150249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996074" y="284727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304682" y="5415772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 smtClean="0"/>
              <a:t>main</a:t>
            </a:r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main</a:t>
            </a:r>
            <a:endParaRPr kumimoji="1"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2382864" y="49243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/>
              <a:t>2</a:t>
            </a:r>
            <a:endParaRPr kumimoji="1" lang="en-US" altLang="zh-CN" sz="1200" smtClean="0"/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2</a:t>
            </a:r>
            <a:endParaRPr kumimoji="1"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2382864" y="433283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 smtClean="0"/>
              <a:t>n</a:t>
            </a:r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/>
              <a:t>n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2237776" y="766023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 当前栈帧</a:t>
            </a:r>
            <a:endParaRPr kumimoji="1" lang="en-US" altLang="zh-CN" sz="1200" smtClean="0"/>
          </a:p>
          <a:p>
            <a:r>
              <a:rPr kumimoji="1" lang="en-US" altLang="zh-CN" sz="1200" smtClean="0"/>
              <a:t>Current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endParaRPr kumimoji="1"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2447609" y="158115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</a:t>
            </a:r>
            <a:endParaRPr kumimoji="1"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2453555" y="22693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操作数栈</a:t>
            </a:r>
            <a:endParaRPr kumimoji="1"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2447609" y="297640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动态连接</a:t>
            </a:r>
            <a:endParaRPr kumimoji="1" lang="zh-CN" altLang="en-US" sz="1200"/>
          </a:p>
        </p:txBody>
      </p:sp>
      <p:sp>
        <p:nvSpPr>
          <p:cNvPr id="28" name="文本框 27"/>
          <p:cNvSpPr txBox="1"/>
          <p:nvPr/>
        </p:nvSpPr>
        <p:spPr>
          <a:xfrm>
            <a:off x="99094" y="2408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栈帧的结构</a:t>
            </a:r>
            <a:endParaRPr kumimoji="1" lang="zh-CN" altLang="en-US" sz="1200"/>
          </a:p>
        </p:txBody>
      </p:sp>
      <p:sp>
        <p:nvSpPr>
          <p:cNvPr id="29" name="文本框 28"/>
          <p:cNvSpPr txBox="1"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load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store</a:t>
            </a:r>
            <a:r>
              <a:rPr kumimoji="1" lang="zh-CN" altLang="en-US" sz="1200" smtClean="0"/>
              <a:t>指令来</a:t>
            </a:r>
            <a:endParaRPr kumimoji="1" lang="en-US" altLang="zh-CN" sz="1200" smtClean="0"/>
          </a:p>
          <a:p>
            <a:r>
              <a:rPr kumimoji="1" lang="zh-CN" altLang="en-US" sz="1200" smtClean="0"/>
              <a:t>回在存储和取出</a:t>
            </a:r>
            <a:endParaRPr kumimoji="1" lang="zh-CN" altLang="en-US" sz="1200"/>
          </a:p>
        </p:txBody>
      </p:sp>
      <p:cxnSp>
        <p:nvCxnSpPr>
          <p:cNvPr id="32" name="直线箭头连接符 31"/>
          <p:cNvCxnSpPr>
            <a:stCxn id="29" idx="3"/>
            <a:endCxn id="16" idx="1"/>
          </p:cNvCxnSpPr>
          <p:nvPr/>
        </p:nvCxnSpPr>
        <p:spPr>
          <a:xfrm flipV="1">
            <a:off x="1446273" y="1706136"/>
            <a:ext cx="549801" cy="38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29" idx="3"/>
            <a:endCxn id="17" idx="1"/>
          </p:cNvCxnSpPr>
          <p:nvPr/>
        </p:nvCxnSpPr>
        <p:spPr>
          <a:xfrm>
            <a:off x="1446273" y="2088990"/>
            <a:ext cx="549801" cy="31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470127" y="45073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局部变量表：存放方法参数和方法内部的局部变量</a:t>
            </a:r>
            <a:endParaRPr kumimoji="1" lang="en-US" altLang="zh-CN" sz="1200" smtClean="0"/>
          </a:p>
          <a:p>
            <a:endParaRPr kumimoji="1" lang="en-US" altLang="zh-CN" sz="1200" smtClean="0"/>
          </a:p>
          <a:p>
            <a:r>
              <a:rPr kumimoji="1" lang="zh-CN" altLang="en-US" sz="1200" smtClean="0"/>
              <a:t>操作数栈：方法执行过程中，各种字节码指令在操作数栈中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进行写入和提取内容</a:t>
            </a:r>
            <a:endParaRPr kumimoji="1" lang="zh-CN" altLang="en-US" sz="1200"/>
          </a:p>
        </p:txBody>
      </p:sp>
      <p:sp>
        <p:nvSpPr>
          <p:cNvPr id="37" name="圆角矩形 36"/>
          <p:cNvSpPr/>
          <p:nvPr/>
        </p:nvSpPr>
        <p:spPr>
          <a:xfrm>
            <a:off x="1996074" y="3591281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447608" y="36851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返回地址</a:t>
            </a:r>
            <a:endParaRPr kumimoji="1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2160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3" name="椭圆 12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4" name="椭圆 13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5" name="椭圆 14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7" name="矩形 16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缓存一致性协议</a:t>
            </a:r>
            <a:endParaRPr kumimoji="1" lang="en-US" altLang="zh-CN" smtClean="0"/>
          </a:p>
        </p:txBody>
      </p:sp>
      <p:cxnSp>
        <p:nvCxnSpPr>
          <p:cNvPr id="19" name="直线箭头连接符 18"/>
          <p:cNvCxnSpPr>
            <a:stCxn id="7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7" idx="1"/>
            <a:endCxn id="13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15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27442" y="802888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多核</a:t>
            </a:r>
            <a:r>
              <a:rPr kumimoji="1" lang="en-US" altLang="zh-CN" sz="1400" smtClean="0"/>
              <a:t>CPU</a:t>
            </a:r>
            <a:endParaRPr kumimoji="1"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4194942" y="7805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6583339" y="7698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缓存一致性协议</a:t>
            </a:r>
            <a:endParaRPr kumimoji="1" lang="zh-CN" altLang="en-US" sz="1400"/>
          </a:p>
        </p:txBody>
      </p:sp>
      <p:sp>
        <p:nvSpPr>
          <p:cNvPr id="29" name="矩形 28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运行内存</a:t>
            </a:r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629405" y="7698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主内存</a:t>
            </a:r>
            <a:endParaRPr kumimoji="1" lang="zh-CN" altLang="en-US" sz="1400"/>
          </a:p>
        </p:txBody>
      </p:sp>
      <p:cxnSp>
        <p:nvCxnSpPr>
          <p:cNvPr id="25" name="直线箭头连接符 24"/>
          <p:cNvCxnSpPr>
            <a:stCxn id="29" idx="1"/>
            <a:endCxn id="17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46049" y="323386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、主存关系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62646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9" name="椭圆 8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0" name="椭圆 9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1" name="椭圆 10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2" name="矩形 11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store</a:t>
            </a:r>
            <a:r>
              <a:rPr kumimoji="1" lang="zh-CN" altLang="en-US" smtClean="0"/>
              <a:t>和</a:t>
            </a:r>
            <a:r>
              <a:rPr kumimoji="1" lang="en-US" altLang="zh-CN" smtClean="0"/>
              <a:t>load</a:t>
            </a:r>
            <a:r>
              <a:rPr kumimoji="1" lang="zh-CN" altLang="en-US" smtClean="0"/>
              <a:t>操作</a:t>
            </a:r>
            <a:endParaRPr kumimoji="1" lang="en-US" altLang="zh-CN" smtClean="0"/>
          </a:p>
        </p:txBody>
      </p:sp>
      <p:cxnSp>
        <p:nvCxnSpPr>
          <p:cNvPr id="13" name="直线箭头连接符 12"/>
          <p:cNvCxnSpPr>
            <a:stCxn id="9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9" idx="1"/>
            <a:endCxn id="15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7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主内存</a:t>
            </a:r>
            <a:endParaRPr kumimoji="1" lang="zh-CN" altLang="en-US"/>
          </a:p>
        </p:txBody>
      </p:sp>
      <p:cxnSp>
        <p:nvCxnSpPr>
          <p:cNvPr id="26" name="直线箭头连接符 25"/>
          <p:cNvCxnSpPr>
            <a:endCxn id="19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46049" y="323386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线程、工作内存关系</a:t>
            </a:r>
            <a:r>
              <a:rPr kumimoji="1" lang="zh-CN" altLang="en-US" sz="1400"/>
              <a:t>、主</a:t>
            </a:r>
            <a:r>
              <a:rPr kumimoji="1" lang="zh-CN" altLang="en-US" sz="1400" smtClean="0"/>
              <a:t>内存的内存模型</a:t>
            </a:r>
            <a:endParaRPr kumimoji="1"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9428033" y="1574921"/>
            <a:ext cx="206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主内存：</a:t>
            </a:r>
            <a:r>
              <a:rPr kumimoji="1" lang="en-US" altLang="zh-CN" sz="1400" smtClean="0"/>
              <a:t>JVM</a:t>
            </a:r>
            <a:r>
              <a:rPr kumimoji="1" lang="zh-CN" altLang="en-US" sz="1400" smtClean="0"/>
              <a:t>的一部分</a:t>
            </a:r>
            <a:endParaRPr kumimoji="1" lang="zh-CN" altLang="en-US" sz="1400"/>
          </a:p>
        </p:txBody>
      </p:sp>
      <p:sp>
        <p:nvSpPr>
          <p:cNvPr id="29" name="文本框 28"/>
          <p:cNvSpPr txBox="1"/>
          <p:nvPr/>
        </p:nvSpPr>
        <p:spPr>
          <a:xfrm>
            <a:off x="3568391" y="1063860"/>
            <a:ext cx="247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变量：类变量，非局部变量</a:t>
            </a:r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446048" y="5253001"/>
            <a:ext cx="521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smtClean="0"/>
              <a:t>Volatile</a:t>
            </a:r>
            <a:r>
              <a:rPr kumimoji="1" lang="zh-CN" altLang="en-US" sz="1200" smtClean="0"/>
              <a:t>：每次使用之前都从主内存刷新最新的值，每次修改变量值后立刻同步回主内存，保证数据一致性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使用场景：运算结果不依赖变量的当前值，即适合用于</a:t>
            </a:r>
            <a:r>
              <a:rPr kumimoji="1" lang="en-US" altLang="zh-CN" sz="1200" err="1" smtClean="0"/>
              <a:t>boolean</a:t>
            </a:r>
            <a:r>
              <a:rPr kumimoji="1" lang="zh-CN" altLang="en-US" sz="1200" smtClean="0"/>
              <a:t>类型</a:t>
            </a:r>
            <a:endParaRPr kumimoji="1" lang="zh-CN" altLang="en-US" sz="1200"/>
          </a:p>
        </p:txBody>
      </p:sp>
      <p:sp>
        <p:nvSpPr>
          <p:cNvPr id="31" name="文本框 30"/>
          <p:cNvSpPr txBox="1"/>
          <p:nvPr/>
        </p:nvSpPr>
        <p:spPr>
          <a:xfrm>
            <a:off x="438944" y="6111645"/>
            <a:ext cx="583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原子性：由内存模型来保证原子性变量操作，包括</a:t>
            </a:r>
            <a:r>
              <a:rPr kumimoji="1" lang="en-US" altLang="zh-CN" sz="1400" smtClean="0"/>
              <a:t>read/load/assign/use/</a:t>
            </a:r>
          </a:p>
          <a:p>
            <a:r>
              <a:rPr kumimoji="1" lang="en-US" altLang="zh-CN" sz="1400" smtClean="0"/>
              <a:t>store</a:t>
            </a:r>
            <a:r>
              <a:rPr kumimoji="1" lang="zh-CN" altLang="en-US" sz="1400" smtClean="0"/>
              <a:t>和</a:t>
            </a:r>
            <a:r>
              <a:rPr kumimoji="1" lang="en-US" altLang="zh-CN" sz="1400" smtClean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68238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7503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判断策略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264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收集器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8839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GC</a:t>
            </a:r>
            <a:r>
              <a:rPr kumimoji="1" lang="zh-CN" altLang="en-US" sz="1400" smtClean="0">
                <a:solidFill>
                  <a:schemeClr val="tx1"/>
                </a:solidFill>
              </a:rPr>
              <a:t>系统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8839" y="1747024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算法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5620215" y="1025912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>
            <a:off x="3902928" y="1053790"/>
            <a:ext cx="1271238" cy="56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5988205" y="1062153"/>
            <a:ext cx="1260088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49913" y="2771078"/>
            <a:ext cx="1144263" cy="1276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1.Serial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2.parNew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3.Paranllel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4.G1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5.CMS </a:t>
            </a:r>
            <a:r>
              <a:rPr kumimoji="1" lang="zh-CN" altLang="en-US" sz="1200" smtClean="0">
                <a:solidFill>
                  <a:schemeClr val="tx1"/>
                </a:solidFill>
              </a:rPr>
              <a:t>老</a:t>
            </a:r>
            <a:r>
              <a:rPr kumimoji="1" lang="zh-CN" altLang="en-US" sz="1200" smtClean="0">
                <a:solidFill>
                  <a:schemeClr val="tx1"/>
                </a:solidFill>
              </a:rPr>
              <a:t>年代</a:t>
            </a:r>
            <a:r>
              <a:rPr kumimoji="1" lang="en-US" altLang="zh-CN" sz="800" smtClean="0">
                <a:solidFill>
                  <a:schemeClr val="tx1"/>
                </a:solidFill>
              </a:rPr>
              <a:t>(</a:t>
            </a:r>
            <a:r>
              <a:rPr kumimoji="1" lang="zh-CN" altLang="en-US" sz="800" smtClean="0">
                <a:solidFill>
                  <a:schemeClr val="tx1"/>
                </a:solidFill>
              </a:rPr>
              <a:t>为了减少</a:t>
            </a:r>
            <a:r>
              <a:rPr kumimoji="1" lang="en-US" altLang="zh-CN" sz="800" smtClean="0">
                <a:solidFill>
                  <a:schemeClr val="tx1"/>
                </a:solidFill>
              </a:rPr>
              <a:t>full gc</a:t>
            </a:r>
            <a:r>
              <a:rPr kumimoji="1" lang="zh-CN" altLang="en-US" sz="800" smtClean="0">
                <a:solidFill>
                  <a:schemeClr val="tx1"/>
                </a:solidFill>
              </a:rPr>
              <a:t>时间</a:t>
            </a:r>
            <a:r>
              <a:rPr kumimoji="1" lang="en-US" altLang="zh-CN" sz="800" smtClean="0">
                <a:solidFill>
                  <a:schemeClr val="tx1"/>
                </a:solidFill>
              </a:rPr>
              <a:t>)</a:t>
            </a:r>
            <a:endParaRPr kumimoji="1" lang="en-US" altLang="zh-CN" sz="800" smtClean="0">
              <a:solidFill>
                <a:schemeClr val="tx1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008971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3804" y="2787805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smtClean="0">
                <a:solidFill>
                  <a:schemeClr val="tx1"/>
                </a:solidFill>
              </a:rPr>
              <a:t>清除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smtClean="0">
                <a:solidFill>
                  <a:schemeClr val="tx1"/>
                </a:solidFill>
              </a:rPr>
              <a:t>整理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复制算法</a:t>
            </a:r>
            <a:endParaRPr kumimoji="1" lang="en-US" altLang="zh-CN" sz="1200" smtClean="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5620214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620000" y="2793379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引用计数器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根搜索算法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(</a:t>
            </a:r>
            <a:r>
              <a:rPr kumimoji="1" lang="zh-CN" altLang="en-US" sz="1200" smtClean="0">
                <a:solidFill>
                  <a:schemeClr val="tx1"/>
                </a:solidFill>
              </a:rPr>
              <a:t>根搜索可达</a:t>
            </a:r>
            <a:r>
              <a:rPr kumimoji="1" lang="en-US" altLang="zh-CN" sz="1200" smtClean="0">
                <a:solidFill>
                  <a:schemeClr val="tx1"/>
                </a:solidFill>
              </a:rPr>
              <a:t>)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8166409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293" y="4872074"/>
            <a:ext cx="868218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1.</a:t>
            </a:r>
            <a:r>
              <a:rPr kumimoji="1" lang="zh-CN" altLang="en-US" sz="1100" smtClean="0"/>
              <a:t>标记</a:t>
            </a:r>
            <a:r>
              <a:rPr kumimoji="1" lang="en-US" altLang="zh-CN" sz="1100" smtClean="0"/>
              <a:t>-</a:t>
            </a:r>
            <a:r>
              <a:rPr kumimoji="1" lang="zh-CN" altLang="en-US" sz="1100" smtClean="0"/>
              <a:t>清除：标记无用对象，然后进行清除回收。缺点：</a:t>
            </a:r>
            <a:r>
              <a:rPr lang="zh-CN" altLang="en-US" sz="1100"/>
              <a:t>缺点是效率低，且产生大量不连续的内存</a:t>
            </a:r>
            <a:r>
              <a:rPr lang="zh-CN" altLang="en-US" sz="1100" smtClean="0"/>
              <a:t>碎片</a:t>
            </a:r>
            <a:endParaRPr lang="en-US" altLang="zh-CN" sz="1100" smtClean="0"/>
          </a:p>
          <a:p>
            <a:r>
              <a:rPr kumimoji="1" lang="en-US" altLang="zh-CN" sz="1100" smtClean="0"/>
              <a:t>2.</a:t>
            </a:r>
            <a:r>
              <a:rPr kumimoji="1" lang="zh-CN" altLang="en-US" sz="1100" smtClean="0"/>
              <a:t>标记</a:t>
            </a:r>
            <a:r>
              <a:rPr kumimoji="1" lang="en-US" altLang="zh-CN" sz="1100" smtClean="0"/>
              <a:t>-</a:t>
            </a:r>
            <a:r>
              <a:rPr kumimoji="1" lang="zh-CN" altLang="en-US" sz="1100" smtClean="0"/>
              <a:t>整理：标记无用对象，让所有存活的对象都向一端移动，然后直接清除掉另一端的内存；不会产生内存碎片</a:t>
            </a:r>
            <a:r>
              <a:rPr lang="zh-CN" altLang="en-US" sz="1100"/>
              <a:t>。</a:t>
            </a:r>
            <a:r>
              <a:rPr lang="zh-CN" altLang="en-US" sz="1100" b="1"/>
              <a:t>此为老年代常用算法</a:t>
            </a:r>
            <a:endParaRPr kumimoji="1" lang="en-US" altLang="zh-CN" sz="1100" smtClean="0"/>
          </a:p>
          <a:p>
            <a:r>
              <a:rPr kumimoji="1" lang="en-US" altLang="zh-CN" sz="1100" smtClean="0"/>
              <a:t>3.</a:t>
            </a:r>
            <a:r>
              <a:rPr lang="zh-CN" altLang="en-US" sz="1100" b="1"/>
              <a:t>复制算法</a:t>
            </a:r>
            <a:r>
              <a:rPr lang="zh-CN" altLang="en-US" sz="1100"/>
              <a:t>：将内存分为</a:t>
            </a:r>
            <a:r>
              <a:rPr lang="en-US" altLang="zh-CN" sz="1100"/>
              <a:t>Eden</a:t>
            </a:r>
            <a:r>
              <a:rPr lang="zh-CN" altLang="en-US" sz="1100"/>
              <a:t>和</a:t>
            </a:r>
            <a:r>
              <a:rPr lang="en-US" altLang="zh-CN" sz="1100"/>
              <a:t>Survivor From </a:t>
            </a:r>
            <a:r>
              <a:rPr lang="zh-CN" altLang="en-US" sz="1100"/>
              <a:t>及</a:t>
            </a:r>
            <a:r>
              <a:rPr lang="en-US" altLang="zh-CN" sz="1100"/>
              <a:t>Survivor To</a:t>
            </a:r>
            <a:r>
              <a:rPr lang="zh-CN" altLang="en-US" sz="1100"/>
              <a:t>区域</a:t>
            </a:r>
            <a:r>
              <a:rPr lang="en-US" altLang="zh-CN" sz="1100"/>
              <a:t>(8:1:1)</a:t>
            </a:r>
            <a:r>
              <a:rPr lang="zh-CN" altLang="en-US" sz="1100"/>
              <a:t>，当回收时，将</a:t>
            </a:r>
            <a:r>
              <a:rPr lang="en-US" altLang="zh-CN" sz="1100"/>
              <a:t>Eden</a:t>
            </a:r>
            <a:r>
              <a:rPr lang="zh-CN" altLang="en-US" sz="1100"/>
              <a:t>和</a:t>
            </a:r>
            <a:r>
              <a:rPr lang="en-US" altLang="zh-CN" sz="1100"/>
              <a:t>Survivor</a:t>
            </a:r>
            <a:r>
              <a:rPr lang="zh-CN" altLang="en-US" sz="1100"/>
              <a:t>中还存活着的</a:t>
            </a:r>
            <a:r>
              <a:rPr lang="zh-CN" altLang="en-US" sz="1100" smtClean="0"/>
              <a:t>对</a:t>
            </a:r>
            <a:endParaRPr lang="en-US" altLang="zh-CN" sz="1100" smtClean="0"/>
          </a:p>
          <a:p>
            <a:r>
              <a:rPr lang="en-US" altLang="zh-CN" sz="1100" smtClean="0"/>
              <a:t>	</a:t>
            </a:r>
            <a:r>
              <a:rPr lang="zh-CN" altLang="en-US" sz="1100" smtClean="0"/>
              <a:t>象</a:t>
            </a:r>
            <a:r>
              <a:rPr lang="zh-CN" altLang="en-US" sz="1100"/>
              <a:t>一次性地复制到另外一块</a:t>
            </a:r>
            <a:r>
              <a:rPr lang="en-US" altLang="zh-CN" sz="1100"/>
              <a:t>Survivor</a:t>
            </a:r>
            <a:r>
              <a:rPr lang="zh-CN" altLang="en-US" sz="1100"/>
              <a:t>区域上，然后清理掉</a:t>
            </a:r>
            <a:r>
              <a:rPr lang="en-US" altLang="zh-CN" sz="1100"/>
              <a:t>Eden</a:t>
            </a:r>
            <a:r>
              <a:rPr lang="zh-CN" altLang="en-US" sz="1100"/>
              <a:t>和刚才用过的</a:t>
            </a:r>
            <a:r>
              <a:rPr lang="en-US" altLang="zh-CN" sz="1100"/>
              <a:t>Survivor</a:t>
            </a:r>
            <a:r>
              <a:rPr lang="zh-CN" altLang="en-US" sz="1100"/>
              <a:t>取悦。效率高，不会产生内存碎片</a:t>
            </a:r>
            <a:r>
              <a:rPr lang="zh-CN" altLang="en-US" sz="1100" smtClean="0"/>
              <a:t>，</a:t>
            </a:r>
            <a:endParaRPr lang="en-US" altLang="zh-CN" sz="1100" smtClean="0"/>
          </a:p>
          <a:p>
            <a:r>
              <a:rPr lang="en-US" altLang="zh-CN" sz="1100" smtClean="0"/>
              <a:t>	</a:t>
            </a:r>
            <a:r>
              <a:rPr lang="zh-CN" altLang="en-US" sz="1100" smtClean="0"/>
              <a:t>但是</a:t>
            </a:r>
            <a:r>
              <a:rPr lang="zh-CN" altLang="en-US" sz="1100"/>
              <a:t>需要</a:t>
            </a:r>
            <a:r>
              <a:rPr lang="en-US" altLang="zh-CN" sz="1100"/>
              <a:t>2</a:t>
            </a:r>
            <a:r>
              <a:rPr lang="zh-CN" altLang="en-US" sz="1100"/>
              <a:t>倍内存。</a:t>
            </a:r>
            <a:r>
              <a:rPr lang="zh-CN" altLang="en-US" sz="1100" b="1"/>
              <a:t>此为新生代最常用的算法</a:t>
            </a:r>
            <a:endParaRPr kumimoji="1" lang="zh-CN" altLang="en-US" sz="1100"/>
          </a:p>
        </p:txBody>
      </p:sp>
      <p:sp>
        <p:nvSpPr>
          <p:cNvPr id="16" name="文本框 15"/>
          <p:cNvSpPr txBox="1"/>
          <p:nvPr/>
        </p:nvSpPr>
        <p:spPr>
          <a:xfrm>
            <a:off x="298853" y="6224803"/>
            <a:ext cx="2512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1.JVM</a:t>
            </a:r>
            <a:r>
              <a:rPr kumimoji="1" lang="zh-CN" altLang="en-US" sz="1100" smtClean="0"/>
              <a:t>为什么要分代：减少</a:t>
            </a:r>
            <a:r>
              <a:rPr kumimoji="1" lang="en-US" altLang="zh-CN" sz="1100" smtClean="0"/>
              <a:t>STW</a:t>
            </a:r>
            <a:r>
              <a:rPr kumimoji="1" lang="zh-CN" altLang="en-US" sz="1100" smtClean="0"/>
              <a:t>的时间</a:t>
            </a:r>
            <a:endParaRPr kumimoji="1"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961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69981" y="1031358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93981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50288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97400" y="701748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err="1" smtClean="0"/>
              <a:t>ActiveMQ</a:t>
            </a:r>
            <a:r>
              <a:rPr kumimoji="1" lang="zh-CN" altLang="en-US" sz="1050" smtClean="0"/>
              <a:t>服务器</a:t>
            </a:r>
            <a:endParaRPr kumimoji="1" lang="zh-CN" altLang="en-US" sz="1050"/>
          </a:p>
        </p:txBody>
      </p:sp>
      <p:sp>
        <p:nvSpPr>
          <p:cNvPr id="8" name="文本框 7"/>
          <p:cNvSpPr txBox="1"/>
          <p:nvPr/>
        </p:nvSpPr>
        <p:spPr>
          <a:xfrm>
            <a:off x="5893981" y="2304353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消息消费者</a:t>
            </a:r>
            <a:r>
              <a:rPr kumimoji="1" lang="en-US" altLang="zh-CN" sz="1050" smtClean="0"/>
              <a:t>consumer</a:t>
            </a:r>
            <a:endParaRPr kumimoji="1" lang="zh-CN" altLang="en-US" sz="1050"/>
          </a:p>
        </p:txBody>
      </p:sp>
      <p:sp>
        <p:nvSpPr>
          <p:cNvPr id="9" name="文本框 8"/>
          <p:cNvSpPr txBox="1"/>
          <p:nvPr/>
        </p:nvSpPr>
        <p:spPr>
          <a:xfrm>
            <a:off x="2750288" y="2304353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消息生产者</a:t>
            </a:r>
            <a:r>
              <a:rPr kumimoji="1" lang="en-US" altLang="zh-CN" sz="1050" smtClean="0"/>
              <a:t>producer</a:t>
            </a:r>
            <a:endParaRPr kumimoji="1" lang="zh-CN" altLang="en-US" sz="105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3583172" y="1541720"/>
            <a:ext cx="1307805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348177" y="1541720"/>
            <a:ext cx="1095153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92382" y="16746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生产</a:t>
            </a:r>
            <a:endParaRPr kumimoji="1" lang="zh-CN" altLang="en-US" sz="1100"/>
          </a:p>
        </p:txBody>
      </p:sp>
      <p:sp>
        <p:nvSpPr>
          <p:cNvPr id="15" name="文本框 14"/>
          <p:cNvSpPr txBox="1"/>
          <p:nvPr/>
        </p:nvSpPr>
        <p:spPr>
          <a:xfrm>
            <a:off x="5883781" y="16530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消费</a:t>
            </a:r>
            <a:endParaRPr kumimoji="1" lang="zh-CN" altLang="en-US" sz="1100"/>
          </a:p>
        </p:txBody>
      </p:sp>
      <p:sp>
        <p:nvSpPr>
          <p:cNvPr id="16" name="文本框 15"/>
          <p:cNvSpPr txBox="1"/>
          <p:nvPr/>
        </p:nvSpPr>
        <p:spPr>
          <a:xfrm>
            <a:off x="4164419" y="2947978"/>
            <a:ext cx="2541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MQ(</a:t>
            </a:r>
            <a:r>
              <a:rPr kumimoji="1" lang="zh-CN" altLang="en-US" sz="1100" smtClean="0"/>
              <a:t>消息队列</a:t>
            </a:r>
            <a:r>
              <a:rPr kumimoji="1" lang="en-US" altLang="zh-CN" sz="1100" smtClean="0"/>
              <a:t>):</a:t>
            </a:r>
            <a:r>
              <a:rPr kumimoji="1" lang="zh-CN" altLang="en-US" sz="1100" smtClean="0"/>
              <a:t> 多个应用程序间的通信</a:t>
            </a:r>
            <a:endParaRPr kumimoji="1" lang="zh-CN" altLang="en-US" sz="1100"/>
          </a:p>
        </p:txBody>
      </p:sp>
      <p:sp>
        <p:nvSpPr>
          <p:cNvPr id="17" name="文本框 16"/>
          <p:cNvSpPr txBox="1"/>
          <p:nvPr/>
        </p:nvSpPr>
        <p:spPr>
          <a:xfrm>
            <a:off x="6705499" y="1914644"/>
            <a:ext cx="36599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消费者通过监听器实时消费 </a:t>
            </a:r>
            <a:r>
              <a:rPr kumimoji="1" lang="en-US" altLang="zh-CN" sz="1050" smtClean="0"/>
              <a:t>---&gt;</a:t>
            </a:r>
            <a:r>
              <a:rPr kumimoji="1" lang="zh-CN" altLang="en-US" sz="1050" smtClean="0"/>
              <a:t> 实现</a:t>
            </a:r>
            <a:r>
              <a:rPr kumimoji="1" lang="en-US" altLang="zh-CN" sz="1050" err="1" smtClean="0"/>
              <a:t>MessageListener</a:t>
            </a:r>
            <a:r>
              <a:rPr kumimoji="1" lang="zh-CN" altLang="en-US" sz="1050" smtClean="0"/>
              <a:t>接口</a:t>
            </a:r>
            <a:endParaRPr kumimoji="1"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2495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0731" y="1210084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ollection</a:t>
            </a:r>
            <a:endParaRPr kumimoji="1"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5986665" y="2012343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Set</a:t>
            </a:r>
            <a:endParaRPr kumimoji="1"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2489375" y="193877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List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6561709" y="2745354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TreeSet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5165413" y="27453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HashSet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3560910" y="2795552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LinkedList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2381974" y="2763080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Vector</a:t>
            </a:r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949242" y="276308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ArrayList</a:t>
            </a:r>
            <a:endParaRPr kumimoji="1" lang="zh-CN" altLang="en-US" sz="1200"/>
          </a:p>
        </p:txBody>
      </p:sp>
      <p:cxnSp>
        <p:nvCxnSpPr>
          <p:cNvPr id="13" name="直线箭头连接符 12"/>
          <p:cNvCxnSpPr>
            <a:stCxn id="4" idx="2"/>
            <a:endCxn id="6" idx="3"/>
          </p:cNvCxnSpPr>
          <p:nvPr/>
        </p:nvCxnSpPr>
        <p:spPr>
          <a:xfrm flipH="1">
            <a:off x="2892049" y="1487083"/>
            <a:ext cx="1628830" cy="59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2"/>
            <a:endCxn id="5" idx="1"/>
          </p:cNvCxnSpPr>
          <p:nvPr/>
        </p:nvCxnSpPr>
        <p:spPr>
          <a:xfrm>
            <a:off x="4520879" y="1487083"/>
            <a:ext cx="1465786" cy="66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2"/>
            <a:endCxn id="11" idx="0"/>
          </p:cNvCxnSpPr>
          <p:nvPr/>
        </p:nvCxnSpPr>
        <p:spPr>
          <a:xfrm flipH="1">
            <a:off x="1326910" y="2215777"/>
            <a:ext cx="1363802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2"/>
            <a:endCxn id="10" idx="0"/>
          </p:cNvCxnSpPr>
          <p:nvPr/>
        </p:nvCxnSpPr>
        <p:spPr>
          <a:xfrm>
            <a:off x="2690712" y="2215777"/>
            <a:ext cx="1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2"/>
            <a:endCxn id="9" idx="0"/>
          </p:cNvCxnSpPr>
          <p:nvPr/>
        </p:nvCxnSpPr>
        <p:spPr>
          <a:xfrm>
            <a:off x="2690712" y="2215777"/>
            <a:ext cx="1286338" cy="57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" idx="2"/>
            <a:endCxn id="8" idx="0"/>
          </p:cNvCxnSpPr>
          <p:nvPr/>
        </p:nvCxnSpPr>
        <p:spPr>
          <a:xfrm flipH="1">
            <a:off x="5527051" y="2289342"/>
            <a:ext cx="655341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5" idx="2"/>
            <a:endCxn id="7" idx="0"/>
          </p:cNvCxnSpPr>
          <p:nvPr/>
        </p:nvCxnSpPr>
        <p:spPr>
          <a:xfrm>
            <a:off x="6182392" y="2289342"/>
            <a:ext cx="720116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703905" y="1680516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有序、有重复</a:t>
            </a:r>
            <a:endParaRPr kumimoji="1" lang="zh-CN" altLang="en-US" sz="1100"/>
          </a:p>
        </p:txBody>
      </p:sp>
      <p:sp>
        <p:nvSpPr>
          <p:cNvPr id="28" name="文本框 27"/>
          <p:cNvSpPr txBox="1"/>
          <p:nvPr/>
        </p:nvSpPr>
        <p:spPr>
          <a:xfrm>
            <a:off x="5061940" y="157172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无序、无重复</a:t>
            </a:r>
            <a:endParaRPr kumimoji="1" lang="zh-CN" altLang="en-US" sz="1100"/>
          </a:p>
        </p:txBody>
      </p:sp>
      <p:sp>
        <p:nvSpPr>
          <p:cNvPr id="29" name="文本框 28"/>
          <p:cNvSpPr txBox="1"/>
          <p:nvPr/>
        </p:nvSpPr>
        <p:spPr>
          <a:xfrm>
            <a:off x="437876" y="653218"/>
            <a:ext cx="2300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有序：存储和取出的元素一致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无序：存储和取出元素顺序不一致</a:t>
            </a:r>
            <a:endParaRPr kumimoji="1" lang="en-US" altLang="zh-CN" sz="1100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2391592" y="25437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不常用</a:t>
            </a:r>
            <a:endParaRPr kumimoji="1" lang="zh-CN" altLang="en-US" sz="1100"/>
          </a:p>
        </p:txBody>
      </p:sp>
      <p:sp>
        <p:nvSpPr>
          <p:cNvPr id="31" name="文本框 30"/>
          <p:cNvSpPr txBox="1"/>
          <p:nvPr/>
        </p:nvSpPr>
        <p:spPr>
          <a:xfrm>
            <a:off x="268398" y="3022353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底层</a:t>
            </a:r>
            <a:r>
              <a:rPr kumimoji="1" lang="en-US" altLang="zh-CN" sz="1100" smtClean="0"/>
              <a:t>:</a:t>
            </a:r>
            <a:endParaRPr kumimoji="1" lang="zh-CN" altLang="en-US" sz="1100"/>
          </a:p>
        </p:txBody>
      </p:sp>
      <p:sp>
        <p:nvSpPr>
          <p:cNvPr id="32" name="文本框 31"/>
          <p:cNvSpPr txBox="1"/>
          <p:nvPr/>
        </p:nvSpPr>
        <p:spPr>
          <a:xfrm>
            <a:off x="867505" y="3069451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查询快、增删慢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2194655" y="3069451"/>
            <a:ext cx="1210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线程安全、效率慢</a:t>
            </a:r>
            <a:endParaRPr kumimoji="1" lang="zh-CN" altLang="en-US" sz="1000"/>
          </a:p>
        </p:txBody>
      </p:sp>
      <p:sp>
        <p:nvSpPr>
          <p:cNvPr id="34" name="文本框 33"/>
          <p:cNvSpPr txBox="1"/>
          <p:nvPr/>
        </p:nvSpPr>
        <p:spPr>
          <a:xfrm>
            <a:off x="3434465" y="3066429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56" name="文本框 55"/>
          <p:cNvSpPr txBox="1"/>
          <p:nvPr/>
        </p:nvSpPr>
        <p:spPr>
          <a:xfrm>
            <a:off x="4928960" y="3062866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26" name="文本框 25"/>
          <p:cNvSpPr txBox="1"/>
          <p:nvPr/>
        </p:nvSpPr>
        <p:spPr>
          <a:xfrm>
            <a:off x="6394909" y="3058818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能够对元素按照某个</a:t>
            </a:r>
            <a:endParaRPr kumimoji="1" lang="en-US" altLang="zh-CN" sz="1000" smtClean="0"/>
          </a:p>
          <a:p>
            <a:r>
              <a:rPr kumimoji="1" lang="zh-CN" altLang="en-US" sz="1000" smtClean="0"/>
              <a:t>规则进行自然排序</a:t>
            </a:r>
            <a:endParaRPr kumimoji="1" lang="en-US" altLang="zh-CN" sz="1000" smtClean="0"/>
          </a:p>
          <a:p>
            <a:r>
              <a:rPr kumimoji="1" lang="zh-CN" altLang="en-US" sz="1000" smtClean="0"/>
              <a:t>自然排序、比较排序</a:t>
            </a:r>
            <a:endParaRPr kumimoji="1" lang="zh-CN" altLang="en-US" sz="1000"/>
          </a:p>
        </p:txBody>
      </p:sp>
      <p:sp>
        <p:nvSpPr>
          <p:cNvPr id="35" name="文本框 34"/>
          <p:cNvSpPr txBox="1"/>
          <p:nvPr/>
        </p:nvSpPr>
        <p:spPr>
          <a:xfrm>
            <a:off x="10898376" y="2745353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TreeMap</a:t>
            </a:r>
            <a:endParaRPr kumimoji="1"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9555630" y="2781819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HashTable</a:t>
            </a:r>
            <a:endParaRPr kumimoji="1" lang="zh-CN" altLang="en-US" sz="1200" dirty="0"/>
          </a:p>
        </p:txBody>
      </p:sp>
      <p:sp>
        <p:nvSpPr>
          <p:cNvPr id="37" name="文本框 36"/>
          <p:cNvSpPr txBox="1"/>
          <p:nvPr/>
        </p:nvSpPr>
        <p:spPr>
          <a:xfrm>
            <a:off x="8227397" y="2761100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HashMap</a:t>
            </a:r>
            <a:endParaRPr kumimoji="1" lang="zh-CN" alt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9757111" y="116879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Map</a:t>
            </a:r>
            <a:endParaRPr kumimoji="1" lang="zh-CN" altLang="en-US" sz="1200" dirty="0"/>
          </a:p>
        </p:txBody>
      </p:sp>
      <p:cxnSp>
        <p:nvCxnSpPr>
          <p:cNvPr id="317" name="直线箭头连接符 316"/>
          <p:cNvCxnSpPr>
            <a:stCxn id="46" idx="2"/>
            <a:endCxn id="35" idx="0"/>
          </p:cNvCxnSpPr>
          <p:nvPr/>
        </p:nvCxnSpPr>
        <p:spPr>
          <a:xfrm>
            <a:off x="9998523" y="1445789"/>
            <a:ext cx="1286338" cy="129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线箭头连接符 318"/>
          <p:cNvCxnSpPr>
            <a:stCxn id="46" idx="2"/>
            <a:endCxn id="37" idx="0"/>
          </p:cNvCxnSpPr>
          <p:nvPr/>
        </p:nvCxnSpPr>
        <p:spPr>
          <a:xfrm flipH="1">
            <a:off x="8634721" y="1445789"/>
            <a:ext cx="1363802" cy="1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线箭头连接符 320"/>
          <p:cNvCxnSpPr>
            <a:stCxn id="46" idx="2"/>
            <a:endCxn id="36" idx="0"/>
          </p:cNvCxnSpPr>
          <p:nvPr/>
        </p:nvCxnSpPr>
        <p:spPr>
          <a:xfrm flipH="1">
            <a:off x="9992609" y="1445789"/>
            <a:ext cx="5914" cy="133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33739</TotalTime>
  <Words>2252</Words>
  <Application>Microsoft Office PowerPoint</Application>
  <PresentationFormat>宽屏</PresentationFormat>
  <Paragraphs>385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dby邓波宇</cp:lastModifiedBy>
  <cp:revision>493</cp:revision>
  <dcterms:created xsi:type="dcterms:W3CDTF">2018-02-28T08:19:09Z</dcterms:created>
  <dcterms:modified xsi:type="dcterms:W3CDTF">2020-03-06T08:22:07Z</dcterms:modified>
</cp:coreProperties>
</file>